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CDC8CC-7032-4821-BF43-F8E7D9EFC906}" type="datetimeFigureOut">
              <a:rPr lang="en-US" smtClean="0"/>
              <a:t>06-Mar-2024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5FE4A58-191E-4D63-8D8D-3FE8AD41585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374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DC8CC-7032-4821-BF43-F8E7D9EFC906}" type="datetimeFigureOut">
              <a:rPr lang="en-US" smtClean="0"/>
              <a:t>06-Mar-2024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E4A58-191E-4D63-8D8D-3FE8AD41585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95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DC8CC-7032-4821-BF43-F8E7D9EFC906}" type="datetimeFigureOut">
              <a:rPr lang="en-US" smtClean="0"/>
              <a:t>06-Mar-2024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E4A58-191E-4D63-8D8D-3FE8AD41585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956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DC8CC-7032-4821-BF43-F8E7D9EFC906}" type="datetimeFigureOut">
              <a:rPr lang="en-US" smtClean="0"/>
              <a:t>06-Mar-2024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E4A58-191E-4D63-8D8D-3FE8AD41585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5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DC8CC-7032-4821-BF43-F8E7D9EFC906}" type="datetimeFigureOut">
              <a:rPr lang="en-US" smtClean="0"/>
              <a:t>06-Mar-2024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E4A58-191E-4D63-8D8D-3FE8AD41585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106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DC8CC-7032-4821-BF43-F8E7D9EFC906}" type="datetimeFigureOut">
              <a:rPr lang="en-US" smtClean="0"/>
              <a:t>06-Mar-2024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E4A58-191E-4D63-8D8D-3FE8AD41585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91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DC8CC-7032-4821-BF43-F8E7D9EFC906}" type="datetimeFigureOut">
              <a:rPr lang="en-US" smtClean="0"/>
              <a:t>06-Mar-2024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E4A58-191E-4D63-8D8D-3FE8AD41585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268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DC8CC-7032-4821-BF43-F8E7D9EFC906}" type="datetimeFigureOut">
              <a:rPr lang="en-US" smtClean="0"/>
              <a:t>06-Mar-2024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E4A58-191E-4D63-8D8D-3FE8AD41585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78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DC8CC-7032-4821-BF43-F8E7D9EFC906}" type="datetimeFigureOut">
              <a:rPr lang="en-US" smtClean="0"/>
              <a:t>06-Mar-2024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E4A58-191E-4D63-8D8D-3FE8AD415850}" type="slidenum">
              <a:rPr lang="en-US" smtClean="0"/>
              <a:t>‹#›</a:t>
            </a:fld>
            <a:endParaRPr lang="en-US"/>
          </a:p>
        </p:txBody>
      </p:sp>
    </p:spTree>
    <p:extLst>
      <p:ext uri="{BB962C8B-B14F-4D97-AF65-F5344CB8AC3E}">
        <p14:creationId xmlns:p14="http://schemas.microsoft.com/office/powerpoint/2010/main" val="52045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CDC8CC-7032-4821-BF43-F8E7D9EFC906}" type="datetimeFigureOut">
              <a:rPr lang="en-US" smtClean="0"/>
              <a:t>06-Mar-2024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E4A58-191E-4D63-8D8D-3FE8AD41585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84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DCDC8CC-7032-4821-BF43-F8E7D9EFC906}" type="datetimeFigureOut">
              <a:rPr lang="en-US" smtClean="0"/>
              <a:t>06-Mar-2024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5FE4A58-191E-4D63-8D8D-3FE8AD41585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600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CDC8CC-7032-4821-BF43-F8E7D9EFC906}" type="datetimeFigureOut">
              <a:rPr lang="en-US" smtClean="0"/>
              <a:t>06-Mar-2024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5FE4A58-191E-4D63-8D8D-3FE8AD41585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482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zenscrape.com/what-is-web-scraping-in-pyth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1EB01-340D-713C-72B0-9C59987B91F0}"/>
              </a:ext>
            </a:extLst>
          </p:cNvPr>
          <p:cNvSpPr txBox="1"/>
          <p:nvPr/>
        </p:nvSpPr>
        <p:spPr>
          <a:xfrm>
            <a:off x="1305338" y="655982"/>
            <a:ext cx="2302565"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a:defRPr sz="4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Welcome</a:t>
            </a:r>
          </a:p>
        </p:txBody>
      </p:sp>
      <p:sp>
        <p:nvSpPr>
          <p:cNvPr id="4" name="TextBox 3">
            <a:extLst>
              <a:ext uri="{FF2B5EF4-FFF2-40B4-BE49-F238E27FC236}">
                <a16:creationId xmlns:a16="http://schemas.microsoft.com/office/drawing/2014/main" id="{70EAF5C2-843A-2697-A435-2DC25F512EB0}"/>
              </a:ext>
            </a:extLst>
          </p:cNvPr>
          <p:cNvSpPr txBox="1"/>
          <p:nvPr/>
        </p:nvSpPr>
        <p:spPr>
          <a:xfrm>
            <a:off x="5390322" y="1681371"/>
            <a:ext cx="705678"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4000" i="1" dirty="0">
                <a:solidFill>
                  <a:schemeClr val="bg2">
                    <a:lumMod val="25000"/>
                  </a:schemeClr>
                </a:solidFill>
              </a:rPr>
              <a:t>To </a:t>
            </a:r>
          </a:p>
        </p:txBody>
      </p:sp>
      <p:sp>
        <p:nvSpPr>
          <p:cNvPr id="5" name="TextBox 4">
            <a:extLst>
              <a:ext uri="{FF2B5EF4-FFF2-40B4-BE49-F238E27FC236}">
                <a16:creationId xmlns:a16="http://schemas.microsoft.com/office/drawing/2014/main" id="{39FE660B-0377-AEC1-5299-855FFE4BD6C6}"/>
              </a:ext>
            </a:extLst>
          </p:cNvPr>
          <p:cNvSpPr txBox="1"/>
          <p:nvPr/>
        </p:nvSpPr>
        <p:spPr>
          <a:xfrm>
            <a:off x="2777987" y="3279363"/>
            <a:ext cx="6152321"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000" dirty="0"/>
              <a:t>Project-2_Next-Hikes.ppt</a:t>
            </a:r>
          </a:p>
        </p:txBody>
      </p:sp>
      <p:sp>
        <p:nvSpPr>
          <p:cNvPr id="6" name="TextBox 5">
            <a:extLst>
              <a:ext uri="{FF2B5EF4-FFF2-40B4-BE49-F238E27FC236}">
                <a16:creationId xmlns:a16="http://schemas.microsoft.com/office/drawing/2014/main" id="{8EBCC012-00CB-4CC1-1AD9-A0CA5B18F9B8}"/>
              </a:ext>
            </a:extLst>
          </p:cNvPr>
          <p:cNvSpPr txBox="1"/>
          <p:nvPr/>
        </p:nvSpPr>
        <p:spPr>
          <a:xfrm>
            <a:off x="7782339" y="6042992"/>
            <a:ext cx="3339548" cy="70788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4000" dirty="0"/>
              <a:t>02-Mar-2024</a:t>
            </a:r>
          </a:p>
        </p:txBody>
      </p:sp>
      <p:sp>
        <p:nvSpPr>
          <p:cNvPr id="7" name="TextBox 6">
            <a:extLst>
              <a:ext uri="{FF2B5EF4-FFF2-40B4-BE49-F238E27FC236}">
                <a16:creationId xmlns:a16="http://schemas.microsoft.com/office/drawing/2014/main" id="{F21A6960-ACE5-4F60-3459-08257FEF0678}"/>
              </a:ext>
            </a:extLst>
          </p:cNvPr>
          <p:cNvSpPr txBox="1"/>
          <p:nvPr/>
        </p:nvSpPr>
        <p:spPr>
          <a:xfrm>
            <a:off x="467138" y="5125275"/>
            <a:ext cx="5387009"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dirty="0"/>
              <a:t>Name : Mohd Zeeshan</a:t>
            </a:r>
          </a:p>
        </p:txBody>
      </p:sp>
      <p:sp>
        <p:nvSpPr>
          <p:cNvPr id="9" name="TextBox 8">
            <a:extLst>
              <a:ext uri="{FF2B5EF4-FFF2-40B4-BE49-F238E27FC236}">
                <a16:creationId xmlns:a16="http://schemas.microsoft.com/office/drawing/2014/main" id="{909A2209-1DF0-29AD-CD86-3392D1FDE109}"/>
              </a:ext>
            </a:extLst>
          </p:cNvPr>
          <p:cNvSpPr txBox="1"/>
          <p:nvPr/>
        </p:nvSpPr>
        <p:spPr>
          <a:xfrm>
            <a:off x="3607903" y="4094922"/>
            <a:ext cx="7513984"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4000" dirty="0"/>
              <a:t>Web-Scrapping &amp; Word Frequency</a:t>
            </a:r>
          </a:p>
        </p:txBody>
      </p:sp>
    </p:spTree>
    <p:extLst>
      <p:ext uri="{BB962C8B-B14F-4D97-AF65-F5344CB8AC3E}">
        <p14:creationId xmlns:p14="http://schemas.microsoft.com/office/powerpoint/2010/main" val="140581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55981B-FE4E-A537-7489-A1ABC844F2B3}"/>
              </a:ext>
            </a:extLst>
          </p:cNvPr>
          <p:cNvSpPr txBox="1"/>
          <p:nvPr/>
        </p:nvSpPr>
        <p:spPr>
          <a:xfrm>
            <a:off x="168964" y="0"/>
            <a:ext cx="6102626"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Chapter - 4</a:t>
            </a:r>
            <a:endParaRPr lang="en-IN" sz="28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F5E150B-DCBD-44DD-DC06-D9FEBCA9D6C7}"/>
              </a:ext>
            </a:extLst>
          </p:cNvPr>
          <p:cNvSpPr txBox="1"/>
          <p:nvPr/>
        </p:nvSpPr>
        <p:spPr>
          <a:xfrm>
            <a:off x="483704" y="673395"/>
            <a:ext cx="6102626" cy="461665"/>
          </a:xfrm>
          <a:prstGeom prst="rect">
            <a:avLst/>
          </a:prstGeom>
          <a:noFill/>
        </p:spPr>
        <p:txBody>
          <a:bodyPr wrap="square">
            <a:spAutoFit/>
          </a:bodyPr>
          <a:lstStyle/>
          <a:p>
            <a:pPr marL="285750" lvl="0" indent="-285750">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 Results:</a:t>
            </a:r>
          </a:p>
        </p:txBody>
      </p:sp>
      <p:sp>
        <p:nvSpPr>
          <p:cNvPr id="7" name="TextBox 6">
            <a:extLst>
              <a:ext uri="{FF2B5EF4-FFF2-40B4-BE49-F238E27FC236}">
                <a16:creationId xmlns:a16="http://schemas.microsoft.com/office/drawing/2014/main" id="{5E30E192-338D-5418-53DC-7512925AA9AF}"/>
              </a:ext>
            </a:extLst>
          </p:cNvPr>
          <p:cNvSpPr txBox="1"/>
          <p:nvPr/>
        </p:nvSpPr>
        <p:spPr>
          <a:xfrm>
            <a:off x="1113183" y="1135060"/>
            <a:ext cx="10614991" cy="967957"/>
          </a:xfrm>
          <a:prstGeom prst="rect">
            <a:avLst/>
          </a:prstGeom>
          <a:noFill/>
        </p:spPr>
        <p:txBody>
          <a:bodyPr wrap="square">
            <a:spAutoFit/>
          </a:bodyPr>
          <a:lstStyle/>
          <a:p>
            <a:pPr>
              <a:lnSpc>
                <a:spcPct val="150000"/>
              </a:lnSpc>
            </a:pPr>
            <a:r>
              <a:rPr lang="en-US" sz="2000" dirty="0">
                <a:latin typeface="Calibri" panose="020F0502020204030204" pitchFamily="34" charset="0"/>
                <a:cs typeface="Calibri" panose="020F0502020204030204" pitchFamily="34" charset="0"/>
              </a:rPr>
              <a:t>After adding the libraries in this project, I took the URL of python site and added it to my beautiful soup library or after that I get the latest news articles from the python site or saved it in a text file.</a:t>
            </a:r>
            <a:endParaRPr lang="en-IN" sz="20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83EED6BE-4062-2FD9-0F2C-44CF73F86714}"/>
              </a:ext>
            </a:extLst>
          </p:cNvPr>
          <p:cNvPicPr>
            <a:picLocks noChangeAspect="1"/>
          </p:cNvPicPr>
          <p:nvPr/>
        </p:nvPicPr>
        <p:blipFill>
          <a:blip r:embed="rId2"/>
          <a:stretch>
            <a:fillRect/>
          </a:stretch>
        </p:blipFill>
        <p:spPr>
          <a:xfrm>
            <a:off x="1798982" y="2683565"/>
            <a:ext cx="8388626" cy="2425147"/>
          </a:xfrm>
          <a:prstGeom prst="rect">
            <a:avLst/>
          </a:prstGeom>
        </p:spPr>
      </p:pic>
    </p:spTree>
    <p:extLst>
      <p:ext uri="{BB962C8B-B14F-4D97-AF65-F5344CB8AC3E}">
        <p14:creationId xmlns:p14="http://schemas.microsoft.com/office/powerpoint/2010/main" val="337403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A2031D-6FBC-A0CB-0792-6BD2C59BB607}"/>
              </a:ext>
            </a:extLst>
          </p:cNvPr>
          <p:cNvSpPr txBox="1"/>
          <p:nvPr/>
        </p:nvSpPr>
        <p:spPr>
          <a:xfrm>
            <a:off x="178904" y="49696"/>
            <a:ext cx="6102626"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Chapter - 5</a:t>
            </a:r>
            <a:endParaRPr lang="en-IN" sz="28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A43207D-896A-3C7D-8C5D-C0DB80C87DE0}"/>
              </a:ext>
            </a:extLst>
          </p:cNvPr>
          <p:cNvSpPr txBox="1"/>
          <p:nvPr/>
        </p:nvSpPr>
        <p:spPr>
          <a:xfrm>
            <a:off x="785192" y="1032877"/>
            <a:ext cx="6102626" cy="461665"/>
          </a:xfrm>
          <a:prstGeom prst="rect">
            <a:avLst/>
          </a:prstGeom>
          <a:noFill/>
        </p:spPr>
        <p:txBody>
          <a:bodyPr wrap="square">
            <a:spAutoFit/>
          </a:bodyPr>
          <a:lstStyle/>
          <a:p>
            <a:pPr marL="285750" indent="-285750">
              <a:buFont typeface="Wingdings" panose="05000000000000000000" pitchFamily="2" charset="2"/>
              <a:buChar char="Ø"/>
            </a:pPr>
            <a:r>
              <a:rPr lang="en-IN" sz="2400" b="1" dirty="0">
                <a:latin typeface="Calibri" panose="020F0502020204030204" pitchFamily="34" charset="0"/>
                <a:cs typeface="Calibri" panose="020F0502020204030204" pitchFamily="34" charset="0"/>
              </a:rPr>
              <a:t> Conclusions:</a:t>
            </a:r>
          </a:p>
        </p:txBody>
      </p:sp>
      <p:sp>
        <p:nvSpPr>
          <p:cNvPr id="7" name="TextBox 6">
            <a:extLst>
              <a:ext uri="{FF2B5EF4-FFF2-40B4-BE49-F238E27FC236}">
                <a16:creationId xmlns:a16="http://schemas.microsoft.com/office/drawing/2014/main" id="{58C2EA52-F608-094E-9DC4-5C47568B7C7B}"/>
              </a:ext>
            </a:extLst>
          </p:cNvPr>
          <p:cNvSpPr txBox="1"/>
          <p:nvPr/>
        </p:nvSpPr>
        <p:spPr>
          <a:xfrm>
            <a:off x="1073426" y="1740268"/>
            <a:ext cx="10813773" cy="2352952"/>
          </a:xfrm>
          <a:prstGeom prst="rect">
            <a:avLst/>
          </a:prstGeom>
          <a:noFill/>
        </p:spPr>
        <p:txBody>
          <a:bodyPr wrap="square">
            <a:spAutoFit/>
          </a:bodyPr>
          <a:lstStyle/>
          <a:p>
            <a:pPr>
              <a:lnSpc>
                <a:spcPct val="150000"/>
              </a:lnSpc>
            </a:pPr>
            <a:r>
              <a:rPr lang="en-US" sz="2000" dirty="0">
                <a:latin typeface="Calibri" panose="020F0502020204030204" pitchFamily="34" charset="0"/>
                <a:cs typeface="Calibri" panose="020F0502020204030204" pitchFamily="34" charset="0"/>
              </a:rPr>
              <a:t>We have explored the ultimate guide to </a:t>
            </a:r>
            <a:r>
              <a:rPr lang="en-US" sz="2000" dirty="0">
                <a:latin typeface="Calibri" panose="020F0502020204030204" pitchFamily="34" charset="0"/>
                <a:cs typeface="Calibri" panose="020F0502020204030204" pitchFamily="34" charset="0"/>
                <a:hlinkClick r:id="rId2"/>
              </a:rPr>
              <a:t>web scraping with Python</a:t>
            </a:r>
            <a:r>
              <a:rPr lang="en-US" sz="2000" dirty="0">
                <a:latin typeface="Calibri" panose="020F0502020204030204" pitchFamily="34" charset="0"/>
                <a:cs typeface="Calibri" panose="020F0502020204030204" pitchFamily="34" charset="0"/>
              </a:rPr>
              <a:t>, uncovering the ins and outs of this powerful technique. We’ve covered the essentials, from understanding web scraping and its various use cases to delving into why Python is the preferred language for scraping projects. In this code-along tutorial, we have covered the basics of word frequency analysis, including acquiring a text, performing tokenization, removing punctuations and </a:t>
            </a:r>
            <a:r>
              <a:rPr lang="en-US" sz="2000" dirty="0" err="1">
                <a:latin typeface="Calibri" panose="020F0502020204030204" pitchFamily="34" charset="0"/>
                <a:cs typeface="Calibri" panose="020F0502020204030204" pitchFamily="34" charset="0"/>
              </a:rPr>
              <a:t>stopwords</a:t>
            </a:r>
            <a:r>
              <a:rPr lang="en-US" sz="2000" dirty="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879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2782B1-3AAE-87F6-5718-AF679EC9CB45}"/>
              </a:ext>
            </a:extLst>
          </p:cNvPr>
          <p:cNvSpPr/>
          <p:nvPr/>
        </p:nvSpPr>
        <p:spPr>
          <a:xfrm>
            <a:off x="3386885" y="188844"/>
            <a:ext cx="3788217"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ABSTRACT</a:t>
            </a:r>
          </a:p>
        </p:txBody>
      </p:sp>
      <p:sp>
        <p:nvSpPr>
          <p:cNvPr id="10" name="TextBox 9">
            <a:extLst>
              <a:ext uri="{FF2B5EF4-FFF2-40B4-BE49-F238E27FC236}">
                <a16:creationId xmlns:a16="http://schemas.microsoft.com/office/drawing/2014/main" id="{730B7BAC-DFCB-17A4-21F8-09B516C763D2}"/>
              </a:ext>
            </a:extLst>
          </p:cNvPr>
          <p:cNvSpPr txBox="1"/>
          <p:nvPr/>
        </p:nvSpPr>
        <p:spPr>
          <a:xfrm>
            <a:off x="771940" y="1845658"/>
            <a:ext cx="11231217" cy="3600986"/>
          </a:xfrm>
          <a:prstGeom prst="rect">
            <a:avLst/>
          </a:prstGeom>
          <a:noFill/>
        </p:spPr>
        <p:txBody>
          <a:bodyPr wrap="square" rtlCol="0">
            <a:spAutoFit/>
          </a:bodyPr>
          <a:lstStyle/>
          <a:p>
            <a:pPr algn="just">
              <a:lnSpc>
                <a:spcPct val="150000"/>
              </a:lnSpc>
            </a:pPr>
            <a:r>
              <a:rPr lang="en-US" sz="2000" dirty="0">
                <a:latin typeface="Calibri" panose="020F0502020204030204" pitchFamily="34" charset="0"/>
                <a:cs typeface="Calibri" panose="020F0502020204030204" pitchFamily="34" charset="0"/>
              </a:rPr>
              <a:t>In this project, we will do Web Scraping &amp; Word Frequency.</a:t>
            </a:r>
          </a:p>
          <a:p>
            <a:pPr algn="just">
              <a:lnSpc>
                <a:spcPct val="150000"/>
              </a:lnSpc>
            </a:pPr>
            <a:r>
              <a:rPr lang="en-US" sz="2000" dirty="0">
                <a:latin typeface="Calibri" panose="020F0502020204030204" pitchFamily="34" charset="0"/>
                <a:cs typeface="Calibri" panose="020F0502020204030204" pitchFamily="34" charset="0"/>
              </a:rPr>
              <a:t>Web Scraping is also known as web harvesting or web data extraction, it is a type of data scraping used to gather information from websites . It allows you to retrieve information from a website that you can’t access through an API or other means. Python provides several libraries that make web scraping easier. </a:t>
            </a:r>
            <a:r>
              <a:rPr lang="en-IN" sz="2000" dirty="0">
                <a:latin typeface="Calibri" panose="020F0502020204030204" pitchFamily="34" charset="0"/>
                <a:cs typeface="Calibri" panose="020F0502020204030204" pitchFamily="34" charset="0"/>
              </a:rPr>
              <a:t>Beautiful Soup is </a:t>
            </a:r>
            <a:r>
              <a:rPr lang="en-US" sz="2000" dirty="0">
                <a:latin typeface="Calibri" panose="020F0502020204030204" pitchFamily="34" charset="0"/>
                <a:cs typeface="Calibri" panose="020F0502020204030204" pitchFamily="34" charset="0"/>
              </a:rPr>
              <a:t>used to extract information from HTML and XML files. Split the string into a list of words.</a:t>
            </a:r>
          </a:p>
          <a:p>
            <a:pPr algn="just">
              <a:lnSpc>
                <a:spcPct val="150000"/>
              </a:lnSpc>
            </a:pPr>
            <a:r>
              <a:rPr lang="en-US" sz="2000" dirty="0">
                <a:latin typeface="Calibri" panose="020F0502020204030204" pitchFamily="34" charset="0"/>
                <a:cs typeface="Calibri" panose="020F0502020204030204" pitchFamily="34" charset="0"/>
              </a:rPr>
              <a:t>Use set() to get a unique set of words . Use a list comprehension to count the frequency of each word in the original list.</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041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0160D9-849E-1132-DC7B-569AB178E15A}"/>
              </a:ext>
            </a:extLst>
          </p:cNvPr>
          <p:cNvSpPr/>
          <p:nvPr/>
        </p:nvSpPr>
        <p:spPr>
          <a:xfrm>
            <a:off x="0" y="-133673"/>
            <a:ext cx="4201792"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US" sz="5400" b="0" cap="none" spc="0" dirty="0">
                <a:ln w="0"/>
                <a:solidFill>
                  <a:schemeClr val="accent1"/>
                </a:solidFill>
                <a:effectLst>
                  <a:outerShdw blurRad="38100" dist="25400" dir="5400000" algn="ctr" rotWithShape="0">
                    <a:srgbClr val="6E747A">
                      <a:alpha val="43000"/>
                    </a:srgbClr>
                  </a:outerShdw>
                </a:effectLst>
              </a:rPr>
              <a:t>CONTENT</a:t>
            </a:r>
          </a:p>
        </p:txBody>
      </p:sp>
      <p:sp>
        <p:nvSpPr>
          <p:cNvPr id="5" name="TextBox 4">
            <a:extLst>
              <a:ext uri="{FF2B5EF4-FFF2-40B4-BE49-F238E27FC236}">
                <a16:creationId xmlns:a16="http://schemas.microsoft.com/office/drawing/2014/main" id="{571E6CFE-FC7C-E74C-CCD3-585E6C41C0F6}"/>
              </a:ext>
            </a:extLst>
          </p:cNvPr>
          <p:cNvSpPr txBox="1"/>
          <p:nvPr/>
        </p:nvSpPr>
        <p:spPr>
          <a:xfrm>
            <a:off x="740465" y="736481"/>
            <a:ext cx="3568148" cy="1938992"/>
          </a:xfrm>
          <a:prstGeom prst="rect">
            <a:avLst/>
          </a:prstGeom>
          <a:noFill/>
        </p:spPr>
        <p:txBody>
          <a:bodyPr wrap="square" rtlCol="0">
            <a:spAutoFit/>
          </a:bodyPr>
          <a:lstStyle/>
          <a:p>
            <a:pPr lvl="0"/>
            <a:r>
              <a:rPr lang="en-IN" sz="2000" b="1" dirty="0">
                <a:latin typeface="Calibri" panose="020F0502020204030204" pitchFamily="34" charset="0"/>
                <a:cs typeface="Calibri" panose="020F0502020204030204" pitchFamily="34" charset="0"/>
              </a:rPr>
              <a:t>1. Introduction</a:t>
            </a:r>
          </a:p>
          <a:p>
            <a:pPr lvl="0"/>
            <a:r>
              <a:rPr lang="en-IN" sz="2000" b="1" dirty="0">
                <a:latin typeface="Calibri" panose="020F0502020204030204" pitchFamily="34" charset="0"/>
                <a:cs typeface="Calibri" panose="020F0502020204030204" pitchFamily="34" charset="0"/>
              </a:rPr>
              <a:t>2. Objectives</a:t>
            </a:r>
          </a:p>
          <a:p>
            <a:pPr lvl="0"/>
            <a:r>
              <a:rPr lang="en-IN" sz="2000" b="1" dirty="0">
                <a:latin typeface="Calibri" panose="020F0502020204030204" pitchFamily="34" charset="0"/>
                <a:cs typeface="Calibri" panose="020F0502020204030204" pitchFamily="34" charset="0"/>
              </a:rPr>
              <a:t>3. Methods</a:t>
            </a:r>
          </a:p>
          <a:p>
            <a:pPr lvl="0"/>
            <a:r>
              <a:rPr lang="en-IN" sz="2000" b="1" dirty="0">
                <a:latin typeface="Calibri" panose="020F0502020204030204" pitchFamily="34" charset="0"/>
                <a:cs typeface="Calibri" panose="020F0502020204030204" pitchFamily="34" charset="0"/>
              </a:rPr>
              <a:t>4. Results</a:t>
            </a:r>
          </a:p>
          <a:p>
            <a:pPr lvl="0"/>
            <a:r>
              <a:rPr lang="en-IN" sz="2000" b="1" dirty="0">
                <a:latin typeface="Calibri" panose="020F0502020204030204" pitchFamily="34" charset="0"/>
                <a:cs typeface="Calibri" panose="020F0502020204030204" pitchFamily="34" charset="0"/>
              </a:rPr>
              <a:t>5. Conclusion </a:t>
            </a:r>
          </a:p>
          <a:p>
            <a:endParaRPr lang="en-US"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0274EAA-F2E5-09DD-60DE-B412D64055DB}"/>
              </a:ext>
            </a:extLst>
          </p:cNvPr>
          <p:cNvSpPr txBox="1"/>
          <p:nvPr/>
        </p:nvSpPr>
        <p:spPr>
          <a:xfrm>
            <a:off x="546652" y="2584174"/>
            <a:ext cx="1977887"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Chapter-1</a:t>
            </a:r>
          </a:p>
        </p:txBody>
      </p:sp>
      <p:sp>
        <p:nvSpPr>
          <p:cNvPr id="7" name="TextBox 6">
            <a:extLst>
              <a:ext uri="{FF2B5EF4-FFF2-40B4-BE49-F238E27FC236}">
                <a16:creationId xmlns:a16="http://schemas.microsoft.com/office/drawing/2014/main" id="{861F67B4-3638-D1F8-4162-52ADA2E0814E}"/>
              </a:ext>
            </a:extLst>
          </p:cNvPr>
          <p:cNvSpPr txBox="1"/>
          <p:nvPr/>
        </p:nvSpPr>
        <p:spPr>
          <a:xfrm>
            <a:off x="665921" y="3429000"/>
            <a:ext cx="298174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Introduction</a:t>
            </a:r>
          </a:p>
        </p:txBody>
      </p:sp>
      <p:sp>
        <p:nvSpPr>
          <p:cNvPr id="9" name="TextBox 8">
            <a:extLst>
              <a:ext uri="{FF2B5EF4-FFF2-40B4-BE49-F238E27FC236}">
                <a16:creationId xmlns:a16="http://schemas.microsoft.com/office/drawing/2014/main" id="{77909DFF-3BFD-6DAE-06D5-DB61DF9FAFB4}"/>
              </a:ext>
            </a:extLst>
          </p:cNvPr>
          <p:cNvSpPr txBox="1"/>
          <p:nvPr/>
        </p:nvSpPr>
        <p:spPr>
          <a:xfrm>
            <a:off x="665921" y="3985591"/>
            <a:ext cx="11400183" cy="1631216"/>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In this project we will do Web Scrapping &amp; word Frequency. Web scrapping is the term for using a program to download and process content the web. In this project we will use two essential libraries Requests &amp; </a:t>
            </a:r>
            <a:r>
              <a:rPr lang="en-US" sz="2000" dirty="0" err="1">
                <a:latin typeface="Calibri" panose="020F0502020204030204" pitchFamily="34" charset="0"/>
                <a:cs typeface="Calibri" panose="020F0502020204030204" pitchFamily="34" charset="0"/>
              </a:rPr>
              <a:t>BeautifulSoup</a:t>
            </a:r>
            <a:r>
              <a:rPr lang="en-US" sz="2000" dirty="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015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623EC3-0215-7D22-F432-037E0A42804C}"/>
              </a:ext>
            </a:extLst>
          </p:cNvPr>
          <p:cNvSpPr txBox="1"/>
          <p:nvPr/>
        </p:nvSpPr>
        <p:spPr>
          <a:xfrm>
            <a:off x="357808" y="212102"/>
            <a:ext cx="2445027" cy="800219"/>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Chapter - 2</a:t>
            </a:r>
            <a:endParaRPr lang="en-IN" sz="2800" b="1" dirty="0">
              <a:latin typeface="Calibri" panose="020F0502020204030204" pitchFamily="34" charset="0"/>
              <a:cs typeface="Calibri" panose="020F0502020204030204" pitchFamily="34" charset="0"/>
            </a:endParaRPr>
          </a:p>
          <a:p>
            <a:endParaRPr lang="en-US" dirty="0"/>
          </a:p>
        </p:txBody>
      </p:sp>
      <p:sp>
        <p:nvSpPr>
          <p:cNvPr id="3" name="TextBox 2">
            <a:extLst>
              <a:ext uri="{FF2B5EF4-FFF2-40B4-BE49-F238E27FC236}">
                <a16:creationId xmlns:a16="http://schemas.microsoft.com/office/drawing/2014/main" id="{D92D25F6-91A6-503A-F5BE-602993BCDA0D}"/>
              </a:ext>
            </a:extLst>
          </p:cNvPr>
          <p:cNvSpPr txBox="1"/>
          <p:nvPr/>
        </p:nvSpPr>
        <p:spPr>
          <a:xfrm>
            <a:off x="397565" y="1363351"/>
            <a:ext cx="3041374" cy="800219"/>
          </a:xfrm>
          <a:prstGeom prst="rect">
            <a:avLst/>
          </a:prstGeom>
          <a:noFill/>
        </p:spPr>
        <p:txBody>
          <a:bodyPr wrap="square" rtlCol="0">
            <a:spAutoFit/>
          </a:bodyPr>
          <a:lstStyle/>
          <a:p>
            <a:pPr marL="457200" indent="-457200">
              <a:buFont typeface="Wingdings" panose="05000000000000000000" pitchFamily="2" charset="2"/>
              <a:buChar char="Ø"/>
            </a:pPr>
            <a:r>
              <a:rPr lang="en-IN" sz="2800" b="1" dirty="0">
                <a:latin typeface="Calibri" panose="020F0502020204030204" pitchFamily="34" charset="0"/>
                <a:cs typeface="Calibri" panose="020F0502020204030204" pitchFamily="34" charset="0"/>
              </a:rPr>
              <a:t>Objectives</a:t>
            </a:r>
          </a:p>
          <a:p>
            <a:endParaRPr lang="en-US" dirty="0"/>
          </a:p>
        </p:txBody>
      </p:sp>
      <p:sp>
        <p:nvSpPr>
          <p:cNvPr id="4" name="TextBox 3">
            <a:extLst>
              <a:ext uri="{FF2B5EF4-FFF2-40B4-BE49-F238E27FC236}">
                <a16:creationId xmlns:a16="http://schemas.microsoft.com/office/drawing/2014/main" id="{96C8FDB9-6BAA-3FC8-6F79-5CA97AD5D065}"/>
              </a:ext>
            </a:extLst>
          </p:cNvPr>
          <p:cNvSpPr txBox="1"/>
          <p:nvPr/>
        </p:nvSpPr>
        <p:spPr>
          <a:xfrm>
            <a:off x="586407" y="2514600"/>
            <a:ext cx="3289853" cy="677108"/>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Web Scraping</a:t>
            </a:r>
            <a:endParaRPr lang="en-IN" sz="2000" b="1" dirty="0">
              <a:latin typeface="Calibri" panose="020F0502020204030204" pitchFamily="34" charset="0"/>
              <a:cs typeface="Calibri" panose="020F0502020204030204" pitchFamily="34" charset="0"/>
            </a:endParaRPr>
          </a:p>
          <a:p>
            <a:endParaRPr lang="en-US" dirty="0"/>
          </a:p>
        </p:txBody>
      </p:sp>
      <p:sp>
        <p:nvSpPr>
          <p:cNvPr id="5" name="TextBox 4">
            <a:extLst>
              <a:ext uri="{FF2B5EF4-FFF2-40B4-BE49-F238E27FC236}">
                <a16:creationId xmlns:a16="http://schemas.microsoft.com/office/drawing/2014/main" id="{D511F33A-B36C-C063-C7BA-0EA3D7032E21}"/>
              </a:ext>
            </a:extLst>
          </p:cNvPr>
          <p:cNvSpPr txBox="1"/>
          <p:nvPr/>
        </p:nvSpPr>
        <p:spPr>
          <a:xfrm>
            <a:off x="1580321" y="3062771"/>
            <a:ext cx="9233452" cy="163121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Web Scraping, also known as web harvesting or web data extraction, is a type of data scraping used to gather information from websites. It allows you to retrieve information from a website that you can’t access through an API or other means. Python provides several libraries that make web scraping easier.</a:t>
            </a:r>
            <a:endParaRPr lang="en-IN"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86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F10DFB-1C8F-499B-AC00-D7DD4CEE8C60}"/>
              </a:ext>
            </a:extLst>
          </p:cNvPr>
          <p:cNvSpPr txBox="1"/>
          <p:nvPr/>
        </p:nvSpPr>
        <p:spPr>
          <a:xfrm>
            <a:off x="172278" y="99392"/>
            <a:ext cx="5923722"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Task-1:  Web-Scrapping</a:t>
            </a:r>
          </a:p>
        </p:txBody>
      </p:sp>
      <p:sp>
        <p:nvSpPr>
          <p:cNvPr id="3" name="TextBox 2">
            <a:extLst>
              <a:ext uri="{FF2B5EF4-FFF2-40B4-BE49-F238E27FC236}">
                <a16:creationId xmlns:a16="http://schemas.microsoft.com/office/drawing/2014/main" id="{1FB3287A-14B3-1F8C-DBD7-E4466E74DAF1}"/>
              </a:ext>
            </a:extLst>
          </p:cNvPr>
          <p:cNvSpPr txBox="1"/>
          <p:nvPr/>
        </p:nvSpPr>
        <p:spPr>
          <a:xfrm>
            <a:off x="1361662" y="515562"/>
            <a:ext cx="8328991" cy="1323439"/>
          </a:xfrm>
          <a:prstGeom prst="rect">
            <a:avLst/>
          </a:prstGeom>
          <a:noFill/>
        </p:spPr>
        <p:txBody>
          <a:bodyPr wrap="square" rtlCol="0">
            <a:spAutoFit/>
          </a:bodyPr>
          <a:lstStyle/>
          <a:p>
            <a:pPr>
              <a:lnSpc>
                <a:spcPct val="150000"/>
              </a:lnSpc>
            </a:pPr>
            <a:r>
              <a:rPr lang="en-US" sz="2000" dirty="0">
                <a:latin typeface="Calibri" panose="020F0502020204030204" pitchFamily="34" charset="0"/>
                <a:cs typeface="Calibri" panose="020F0502020204030204" pitchFamily="34" charset="0"/>
              </a:rPr>
              <a:t>Use libraries like requests &amp; </a:t>
            </a:r>
            <a:r>
              <a:rPr lang="en-US" sz="2000" dirty="0" err="1">
                <a:latin typeface="Calibri" panose="020F0502020204030204" pitchFamily="34" charset="0"/>
                <a:cs typeface="Calibri" panose="020F0502020204030204" pitchFamily="34" charset="0"/>
              </a:rPr>
              <a:t>BeautifulSoup</a:t>
            </a:r>
            <a:r>
              <a:rPr lang="en-US" sz="2000" dirty="0">
                <a:latin typeface="Calibri" panose="020F0502020204030204" pitchFamily="34" charset="0"/>
                <a:cs typeface="Calibri" panose="020F0502020204030204" pitchFamily="34" charset="0"/>
              </a:rPr>
              <a:t> to scrape data from a website [Welcome to Python. org].</a:t>
            </a:r>
            <a:endParaRPr lang="en-IN"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F035703-E293-9916-7254-B9038B331EE8}"/>
              </a:ext>
            </a:extLst>
          </p:cNvPr>
          <p:cNvSpPr txBox="1"/>
          <p:nvPr/>
        </p:nvSpPr>
        <p:spPr>
          <a:xfrm>
            <a:off x="172278" y="1638946"/>
            <a:ext cx="3329608"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Word Frequency</a:t>
            </a:r>
          </a:p>
        </p:txBody>
      </p:sp>
      <p:sp>
        <p:nvSpPr>
          <p:cNvPr id="5" name="TextBox 4">
            <a:extLst>
              <a:ext uri="{FF2B5EF4-FFF2-40B4-BE49-F238E27FC236}">
                <a16:creationId xmlns:a16="http://schemas.microsoft.com/office/drawing/2014/main" id="{E444D3DB-0812-8160-8715-05C4760AE450}"/>
              </a:ext>
            </a:extLst>
          </p:cNvPr>
          <p:cNvSpPr txBox="1"/>
          <p:nvPr/>
        </p:nvSpPr>
        <p:spPr>
          <a:xfrm>
            <a:off x="1711187" y="1933279"/>
            <a:ext cx="9770165" cy="3170099"/>
          </a:xfrm>
          <a:prstGeom prst="rect">
            <a:avLst/>
          </a:prstGeom>
          <a:noFill/>
        </p:spPr>
        <p:txBody>
          <a:bodyPr wrap="square" rtlCol="0">
            <a:spAutoFit/>
          </a:bodyPr>
          <a:lstStyle/>
          <a:p>
            <a:pPr>
              <a:lnSpc>
                <a:spcPct val="150000"/>
              </a:lnSpc>
            </a:pPr>
            <a:r>
              <a:rPr lang="en-US" sz="2000" b="1" dirty="0">
                <a:latin typeface="Calibri" panose="020F0502020204030204" pitchFamily="34" charset="0"/>
                <a:cs typeface="Calibri" panose="020F0502020204030204" pitchFamily="34" charset="0"/>
              </a:rPr>
              <a:t>There are so many approach of word frequency, some of them given as:</a:t>
            </a:r>
            <a:endParaRPr lang="en-US" sz="2000" dirty="0">
              <a:latin typeface="Calibri" panose="020F0502020204030204" pitchFamily="34" charset="0"/>
              <a:cs typeface="Calibri" panose="020F0502020204030204" pitchFamily="34" charset="0"/>
            </a:endParaRPr>
          </a:p>
          <a:p>
            <a:pPr marL="342900" indent="-342900" algn="just">
              <a:lnSpc>
                <a:spcPct val="150000"/>
              </a:lnSpc>
              <a:buFont typeface="+mj-lt"/>
              <a:buAutoNum type="arabicPeriod"/>
            </a:pPr>
            <a:r>
              <a:rPr lang="en-US" sz="2000" dirty="0">
                <a:latin typeface="Calibri" panose="020F0502020204030204" pitchFamily="34" charset="0"/>
                <a:cs typeface="Calibri" panose="020F0502020204030204" pitchFamily="34" charset="0"/>
              </a:rPr>
              <a:t>Split the string into a list of words.</a:t>
            </a:r>
          </a:p>
          <a:p>
            <a:pPr marL="342900" indent="-342900" algn="just">
              <a:lnSpc>
                <a:spcPct val="150000"/>
              </a:lnSpc>
              <a:buFont typeface="+mj-lt"/>
              <a:buAutoNum type="arabicPeriod"/>
            </a:pPr>
            <a:r>
              <a:rPr lang="en-US" sz="2000" dirty="0">
                <a:latin typeface="Calibri" panose="020F0502020204030204" pitchFamily="34" charset="0"/>
                <a:cs typeface="Calibri" panose="020F0502020204030204" pitchFamily="34" charset="0"/>
              </a:rPr>
              <a:t>Use set() to get a unique set of words.</a:t>
            </a:r>
          </a:p>
          <a:p>
            <a:pPr marL="342900" indent="-342900" algn="just">
              <a:lnSpc>
                <a:spcPct val="150000"/>
              </a:lnSpc>
              <a:buFont typeface="+mj-lt"/>
              <a:buAutoNum type="arabicPeriod"/>
            </a:pPr>
            <a:r>
              <a:rPr lang="en-US" sz="2000" dirty="0">
                <a:latin typeface="Calibri" panose="020F0502020204030204" pitchFamily="34" charset="0"/>
                <a:cs typeface="Calibri" panose="020F0502020204030204" pitchFamily="34" charset="0"/>
              </a:rPr>
              <a:t>Use a list comprehension to count the frequency of each word in the original list.</a:t>
            </a:r>
          </a:p>
          <a:p>
            <a:pPr marL="342900" indent="-342900" algn="just">
              <a:lnSpc>
                <a:spcPct val="150000"/>
              </a:lnSpc>
              <a:buFont typeface="+mj-lt"/>
              <a:buAutoNum type="arabicPeriod"/>
            </a:pPr>
            <a:r>
              <a:rPr lang="en-US" sz="2000" dirty="0">
                <a:latin typeface="Calibri" panose="020F0502020204030204" pitchFamily="34" charset="0"/>
                <a:cs typeface="Calibri" panose="020F0502020204030204" pitchFamily="34" charset="0"/>
              </a:rPr>
              <a:t>Store the results in a dictionary using dictionary comprehension.</a:t>
            </a:r>
          </a:p>
          <a:p>
            <a:pPr marL="342900" indent="-342900" algn="just">
              <a:lnSpc>
                <a:spcPct val="150000"/>
              </a:lnSpc>
              <a:buFont typeface="+mj-lt"/>
              <a:buAutoNum type="arabicPeriod"/>
            </a:pPr>
            <a:r>
              <a:rPr lang="en-US" sz="2000" dirty="0">
                <a:latin typeface="Calibri" panose="020F0502020204030204" pitchFamily="34" charset="0"/>
                <a:cs typeface="Calibri" panose="020F0502020204030204" pitchFamily="34" charset="0"/>
              </a:rPr>
              <a:t>Print the final result.</a:t>
            </a:r>
          </a:p>
          <a:p>
            <a:endParaRPr lang="en-US"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0837584-C831-8F17-7D1D-D6797B95DE1B}"/>
              </a:ext>
            </a:extLst>
          </p:cNvPr>
          <p:cNvSpPr txBox="1"/>
          <p:nvPr/>
        </p:nvSpPr>
        <p:spPr>
          <a:xfrm>
            <a:off x="387626" y="4840357"/>
            <a:ext cx="11380304" cy="1615827"/>
          </a:xfrm>
          <a:prstGeom prst="rect">
            <a:avLst/>
          </a:prstGeom>
          <a:noFill/>
        </p:spPr>
        <p:txBody>
          <a:bodyPr wrap="square" rtlCol="0">
            <a:spAutoFit/>
          </a:bodyPr>
          <a:lstStyle/>
          <a:p>
            <a:pPr>
              <a:lnSpc>
                <a:spcPct val="150000"/>
              </a:lnSpc>
            </a:pPr>
            <a:r>
              <a:rPr lang="en-US" sz="2400" b="1" dirty="0">
                <a:latin typeface="Calibri" panose="020F0502020204030204" pitchFamily="34" charset="0"/>
                <a:cs typeface="Calibri" panose="020F0502020204030204" pitchFamily="34" charset="0"/>
              </a:rPr>
              <a:t>Task-2: Word Frequency</a:t>
            </a:r>
          </a:p>
          <a:p>
            <a:pPr>
              <a:lnSpc>
                <a:spcPct val="150000"/>
              </a:lnSpc>
            </a:pP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Create a program that reads a created text file from task 1 and counts the frequency of each word.</a:t>
            </a:r>
            <a:endParaRPr lang="en-IN"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01335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0FFD5-4B56-95FF-BCA2-62CC4A3A3BC1}"/>
              </a:ext>
            </a:extLst>
          </p:cNvPr>
          <p:cNvSpPr txBox="1"/>
          <p:nvPr/>
        </p:nvSpPr>
        <p:spPr>
          <a:xfrm>
            <a:off x="139148" y="80810"/>
            <a:ext cx="3071191" cy="954107"/>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Chapter - 3</a:t>
            </a:r>
            <a:endParaRPr lang="en-IN" sz="2800" b="1" dirty="0">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F6B4608-BD29-18B6-3E0E-FFF7E8D4B3A0}"/>
              </a:ext>
            </a:extLst>
          </p:cNvPr>
          <p:cNvSpPr txBox="1"/>
          <p:nvPr/>
        </p:nvSpPr>
        <p:spPr>
          <a:xfrm>
            <a:off x="218662" y="804084"/>
            <a:ext cx="2643809"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Methods</a:t>
            </a:r>
          </a:p>
        </p:txBody>
      </p:sp>
      <p:sp>
        <p:nvSpPr>
          <p:cNvPr id="5" name="TextBox 4">
            <a:extLst>
              <a:ext uri="{FF2B5EF4-FFF2-40B4-BE49-F238E27FC236}">
                <a16:creationId xmlns:a16="http://schemas.microsoft.com/office/drawing/2014/main" id="{6FB3225D-B3FA-08C9-6CAC-AEAE675B563E}"/>
              </a:ext>
            </a:extLst>
          </p:cNvPr>
          <p:cNvSpPr txBox="1"/>
          <p:nvPr/>
        </p:nvSpPr>
        <p:spPr>
          <a:xfrm>
            <a:off x="606287" y="1404248"/>
            <a:ext cx="3647661" cy="707886"/>
          </a:xfrm>
          <a:prstGeom prst="rect">
            <a:avLst/>
          </a:prstGeom>
          <a:noFill/>
        </p:spPr>
        <p:txBody>
          <a:bodyPr wrap="square" rtlCol="0">
            <a:spAutoFit/>
          </a:bodyPr>
          <a:lstStyle/>
          <a:p>
            <a:pPr marL="342900" indent="-342900">
              <a:buFont typeface="+mj-lt"/>
              <a:buAutoNum type="alphaLcParenR"/>
            </a:pPr>
            <a:r>
              <a:rPr lang="en-US" sz="2000" b="1" dirty="0">
                <a:latin typeface="Calibri" panose="020F0502020204030204" pitchFamily="34" charset="0"/>
                <a:cs typeface="Calibri" panose="020F0502020204030204" pitchFamily="34" charset="0"/>
              </a:rPr>
              <a:t>Import Libraries</a:t>
            </a:r>
            <a:endParaRPr lang="en-IN"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C551611-4749-3618-D976-D09425765262}"/>
              </a:ext>
            </a:extLst>
          </p:cNvPr>
          <p:cNvSpPr txBox="1"/>
          <p:nvPr/>
        </p:nvSpPr>
        <p:spPr>
          <a:xfrm>
            <a:off x="1212574" y="1896690"/>
            <a:ext cx="11300791"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Use libraries like requests and </a:t>
            </a:r>
            <a:r>
              <a:rPr lang="en-US" sz="2000" dirty="0" err="1">
                <a:latin typeface="Calibri" panose="020F0502020204030204" pitchFamily="34" charset="0"/>
                <a:cs typeface="Calibri" panose="020F0502020204030204" pitchFamily="34" charset="0"/>
              </a:rPr>
              <a:t>BeautifulSoup</a:t>
            </a:r>
            <a:r>
              <a:rPr lang="en-US" sz="2000" dirty="0">
                <a:latin typeface="Calibri" panose="020F0502020204030204" pitchFamily="34" charset="0"/>
                <a:cs typeface="Calibri" panose="020F0502020204030204" pitchFamily="34" charset="0"/>
              </a:rPr>
              <a:t> to scrape data from a website.</a:t>
            </a:r>
            <a:endParaRPr lang="en-IN"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97F9C470-7A6D-A65C-E004-F4B14F4B9185}"/>
              </a:ext>
            </a:extLst>
          </p:cNvPr>
          <p:cNvPicPr>
            <a:picLocks noChangeAspect="1"/>
          </p:cNvPicPr>
          <p:nvPr/>
        </p:nvPicPr>
        <p:blipFill>
          <a:blip r:embed="rId2"/>
          <a:stretch>
            <a:fillRect/>
          </a:stretch>
        </p:blipFill>
        <p:spPr>
          <a:xfrm>
            <a:off x="2554356" y="2460063"/>
            <a:ext cx="5575852" cy="1273910"/>
          </a:xfrm>
          <a:prstGeom prst="rect">
            <a:avLst/>
          </a:prstGeom>
        </p:spPr>
      </p:pic>
      <p:sp>
        <p:nvSpPr>
          <p:cNvPr id="12" name="TextBox 11">
            <a:extLst>
              <a:ext uri="{FF2B5EF4-FFF2-40B4-BE49-F238E27FC236}">
                <a16:creationId xmlns:a16="http://schemas.microsoft.com/office/drawing/2014/main" id="{E348BCC0-E303-565D-0D99-B2F0A1C8E25D}"/>
              </a:ext>
            </a:extLst>
          </p:cNvPr>
          <p:cNvSpPr txBox="1"/>
          <p:nvPr/>
        </p:nvSpPr>
        <p:spPr>
          <a:xfrm>
            <a:off x="772768" y="4053370"/>
            <a:ext cx="6256682" cy="400110"/>
          </a:xfrm>
          <a:prstGeom prst="rect">
            <a:avLst/>
          </a:prstGeom>
          <a:noFill/>
        </p:spPr>
        <p:txBody>
          <a:bodyPr wrap="square">
            <a:spAutoFit/>
          </a:bodyPr>
          <a:lstStyle/>
          <a:p>
            <a:r>
              <a:rPr lang="en-US" sz="2000" b="1" dirty="0">
                <a:latin typeface="Calibri" panose="020F0502020204030204" pitchFamily="34" charset="0"/>
                <a:cs typeface="Calibri" panose="020F0502020204030204" pitchFamily="34" charset="0"/>
              </a:rPr>
              <a:t>b)</a:t>
            </a:r>
            <a:r>
              <a:rPr lang="en-US" dirty="0"/>
              <a:t>. </a:t>
            </a:r>
            <a:r>
              <a:rPr lang="en-US" sz="2000" b="1" dirty="0">
                <a:latin typeface="Calibri" panose="020F0502020204030204" pitchFamily="34" charset="0"/>
                <a:cs typeface="Calibri" panose="020F0502020204030204" pitchFamily="34" charset="0"/>
              </a:rPr>
              <a:t>Web</a:t>
            </a:r>
            <a:r>
              <a:rPr lang="en-US" dirty="0"/>
              <a:t> </a:t>
            </a:r>
            <a:r>
              <a:rPr lang="en-US" sz="2000" b="1" dirty="0">
                <a:latin typeface="Calibri" panose="020F0502020204030204" pitchFamily="34" charset="0"/>
                <a:cs typeface="Calibri" panose="020F0502020204030204" pitchFamily="34" charset="0"/>
              </a:rPr>
              <a:t>Scraping</a:t>
            </a:r>
            <a:r>
              <a:rPr lang="en-US" dirty="0"/>
              <a:t> </a:t>
            </a:r>
            <a:r>
              <a:rPr lang="en-US" sz="2000" b="1" dirty="0">
                <a:latin typeface="Calibri" panose="020F0502020204030204" pitchFamily="34" charset="0"/>
                <a:cs typeface="Calibri" panose="020F0502020204030204" pitchFamily="34" charset="0"/>
              </a:rPr>
              <a:t>module</a:t>
            </a:r>
            <a:endParaRPr lang="en-IN" sz="2000" b="1"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8284183-17BD-F18F-7116-2DA04787FB54}"/>
              </a:ext>
            </a:extLst>
          </p:cNvPr>
          <p:cNvSpPr txBox="1"/>
          <p:nvPr/>
        </p:nvSpPr>
        <p:spPr>
          <a:xfrm>
            <a:off x="1754255" y="4575486"/>
            <a:ext cx="7966213" cy="707886"/>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The web browser module has some built in functionality to  aid us in the web scraping process.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849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94D761-FDAE-FB80-2722-29C2547DBE80}"/>
              </a:ext>
            </a:extLst>
          </p:cNvPr>
          <p:cNvSpPr txBox="1"/>
          <p:nvPr/>
        </p:nvSpPr>
        <p:spPr>
          <a:xfrm>
            <a:off x="218660" y="99247"/>
            <a:ext cx="8169965" cy="830997"/>
          </a:xfrm>
          <a:prstGeom prst="rect">
            <a:avLst/>
          </a:prstGeom>
          <a:noFill/>
        </p:spPr>
        <p:txBody>
          <a:bodyPr wrap="square">
            <a:spAutoFit/>
          </a:bodyPr>
          <a:lstStyle/>
          <a:p>
            <a:pPr marL="285750" indent="-285750">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Web Browser</a:t>
            </a:r>
          </a:p>
          <a:p>
            <a:r>
              <a:rPr lang="en-US" dirty="0">
                <a:latin typeface="Arial Black" panose="020B0A04020102020204" pitchFamily="34" charset="0"/>
                <a:cs typeface="Arial" panose="020B0604020202020204" pitchFamily="34" charset="0"/>
              </a:rPr>
              <a:t>             </a:t>
            </a:r>
            <a:r>
              <a:rPr lang="en-US" sz="2000" dirty="0">
                <a:latin typeface="Calibri" panose="020F0502020204030204" pitchFamily="34" charset="0"/>
                <a:cs typeface="Calibri" panose="020F0502020204030204" pitchFamily="34" charset="0"/>
              </a:rPr>
              <a:t>Comes with python and open a browser to a python  page.</a:t>
            </a:r>
            <a:endParaRPr lang="en-IN" sz="2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6A02D0B-FFBB-DF95-5B4C-C0D9FB9E78E7}"/>
              </a:ext>
            </a:extLst>
          </p:cNvPr>
          <p:cNvSpPr txBox="1"/>
          <p:nvPr/>
        </p:nvSpPr>
        <p:spPr>
          <a:xfrm>
            <a:off x="281608" y="1011702"/>
            <a:ext cx="6877879" cy="830997"/>
          </a:xfrm>
          <a:prstGeom prst="rect">
            <a:avLst/>
          </a:prstGeom>
          <a:noFill/>
        </p:spPr>
        <p:txBody>
          <a:bodyPr wrap="square">
            <a:spAutoFit/>
          </a:bodyPr>
          <a:lstStyle/>
          <a:p>
            <a:pPr marL="285750" indent="-285750">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Requests  </a:t>
            </a:r>
          </a:p>
          <a:p>
            <a:r>
              <a:rPr lang="en-US" dirty="0">
                <a:latin typeface="Arial Black" panose="020B0A04020102020204" pitchFamily="34" charset="0"/>
                <a:cs typeface="Arial" panose="020B0604020202020204" pitchFamily="34" charset="0"/>
              </a:rPr>
              <a:t>             </a:t>
            </a:r>
            <a:r>
              <a:rPr lang="en-US" sz="2000" dirty="0">
                <a:latin typeface="Calibri" panose="020F0502020204030204" pitchFamily="34" charset="0"/>
                <a:cs typeface="Calibri" panose="020F0502020204030204" pitchFamily="34" charset="0"/>
              </a:rPr>
              <a:t>Downloads latest News articles from python page </a:t>
            </a:r>
            <a:r>
              <a:rPr lang="en-US" dirty="0">
                <a:latin typeface="Arial" panose="020B0604020202020204" pitchFamily="34" charset="0"/>
                <a:cs typeface="Arial" panose="020B0604020202020204" pitchFamily="34" charset="0"/>
              </a:rPr>
              <a:t>.</a:t>
            </a:r>
            <a:endParaRPr lang="en-IN" dirty="0">
              <a:latin typeface="Arial Black" panose="020B0A04020102020204" pitchFamily="34" charset="0"/>
            </a:endParaRPr>
          </a:p>
        </p:txBody>
      </p:sp>
      <p:sp>
        <p:nvSpPr>
          <p:cNvPr id="7" name="TextBox 6">
            <a:extLst>
              <a:ext uri="{FF2B5EF4-FFF2-40B4-BE49-F238E27FC236}">
                <a16:creationId xmlns:a16="http://schemas.microsoft.com/office/drawing/2014/main" id="{9F6EB9C3-988E-B454-7978-2525447CBCA0}"/>
              </a:ext>
            </a:extLst>
          </p:cNvPr>
          <p:cNvSpPr txBox="1"/>
          <p:nvPr/>
        </p:nvSpPr>
        <p:spPr>
          <a:xfrm>
            <a:off x="281608" y="1924157"/>
            <a:ext cx="6102626" cy="523220"/>
          </a:xfrm>
          <a:prstGeom prst="rect">
            <a:avLst/>
          </a:prstGeom>
          <a:noFill/>
        </p:spPr>
        <p:txBody>
          <a:bodyPr wrap="square">
            <a:spAutoFit/>
          </a:bodyPr>
          <a:lstStyle/>
          <a:p>
            <a:pPr marL="285750" indent="-285750">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Beautiful Soup</a:t>
            </a:r>
            <a:r>
              <a:rPr lang="en-US" sz="2800" b="1" dirty="0">
                <a:latin typeface="Arial Black" panose="020B0A04020102020204" pitchFamily="34" charset="0"/>
                <a:cs typeface="Calibri" panose="020F0502020204030204" pitchFamily="34" charset="0"/>
              </a:rPr>
              <a:t> </a:t>
            </a:r>
            <a:r>
              <a:rPr lang="en-US" dirty="0">
                <a:latin typeface="Arial Black" panose="020B0A04020102020204" pitchFamily="34" charset="0"/>
              </a:rPr>
              <a:t> </a:t>
            </a:r>
            <a:r>
              <a:rPr lang="en-US" sz="2000" dirty="0">
                <a:latin typeface="Calibri" panose="020F0502020204030204" pitchFamily="34" charset="0"/>
                <a:cs typeface="Calibri" panose="020F0502020204030204" pitchFamily="34" charset="0"/>
              </a:rPr>
              <a:t>Parser HTML</a:t>
            </a:r>
            <a:endParaRPr lang="en-IN" sz="20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E00776C5-58C3-E2BC-C1A2-CB291305D2A9}"/>
              </a:ext>
            </a:extLst>
          </p:cNvPr>
          <p:cNvPicPr>
            <a:picLocks noChangeAspect="1"/>
          </p:cNvPicPr>
          <p:nvPr/>
        </p:nvPicPr>
        <p:blipFill>
          <a:blip r:embed="rId2"/>
          <a:stretch>
            <a:fillRect/>
          </a:stretch>
        </p:blipFill>
        <p:spPr>
          <a:xfrm>
            <a:off x="1828801" y="2447377"/>
            <a:ext cx="7752522" cy="3470846"/>
          </a:xfrm>
          <a:prstGeom prst="rect">
            <a:avLst/>
          </a:prstGeom>
        </p:spPr>
      </p:pic>
    </p:spTree>
    <p:extLst>
      <p:ext uri="{BB962C8B-B14F-4D97-AF65-F5344CB8AC3E}">
        <p14:creationId xmlns:p14="http://schemas.microsoft.com/office/powerpoint/2010/main" val="182378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F9439E-EC62-1F8D-9E0F-C851E59A96FC}"/>
              </a:ext>
            </a:extLst>
          </p:cNvPr>
          <p:cNvPicPr>
            <a:picLocks noChangeAspect="1"/>
          </p:cNvPicPr>
          <p:nvPr/>
        </p:nvPicPr>
        <p:blipFill>
          <a:blip r:embed="rId2"/>
          <a:stretch>
            <a:fillRect/>
          </a:stretch>
        </p:blipFill>
        <p:spPr>
          <a:xfrm>
            <a:off x="1610140" y="0"/>
            <a:ext cx="7802218" cy="3433085"/>
          </a:xfrm>
          <a:prstGeom prst="rect">
            <a:avLst/>
          </a:prstGeom>
        </p:spPr>
      </p:pic>
      <p:sp>
        <p:nvSpPr>
          <p:cNvPr id="5" name="TextBox 4">
            <a:extLst>
              <a:ext uri="{FF2B5EF4-FFF2-40B4-BE49-F238E27FC236}">
                <a16:creationId xmlns:a16="http://schemas.microsoft.com/office/drawing/2014/main" id="{E9E95598-C1FA-7610-2885-2CA9F436587B}"/>
              </a:ext>
            </a:extLst>
          </p:cNvPr>
          <p:cNvSpPr txBox="1"/>
          <p:nvPr/>
        </p:nvSpPr>
        <p:spPr>
          <a:xfrm>
            <a:off x="238539" y="3429000"/>
            <a:ext cx="6102626" cy="523220"/>
          </a:xfrm>
          <a:prstGeom prst="rect">
            <a:avLst/>
          </a:prstGeom>
          <a:noFill/>
        </p:spPr>
        <p:txBody>
          <a:bodyPr wrap="square">
            <a:spAutoFit/>
          </a:bodyPr>
          <a:lstStyle/>
          <a:p>
            <a:pPr marL="285750" indent="-285750">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Word Frequency</a:t>
            </a:r>
            <a:endParaRPr lang="en-IN" sz="28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44ABE76-D2F8-8AAC-29A9-055CADDAFF7D}"/>
              </a:ext>
            </a:extLst>
          </p:cNvPr>
          <p:cNvSpPr txBox="1"/>
          <p:nvPr/>
        </p:nvSpPr>
        <p:spPr>
          <a:xfrm>
            <a:off x="1610140" y="3928788"/>
            <a:ext cx="6102626" cy="2246769"/>
          </a:xfrm>
          <a:prstGeom prst="rect">
            <a:avLst/>
          </a:prstGeom>
          <a:noFill/>
        </p:spPr>
        <p:txBody>
          <a:bodyPr wrap="square">
            <a:spAutoFit/>
          </a:bodyPr>
          <a:lstStyle/>
          <a:p>
            <a:pPr marL="342900" indent="-342900">
              <a:buFont typeface="+mj-lt"/>
              <a:buAutoNum type="arabicPeriod"/>
            </a:pPr>
            <a:r>
              <a:rPr lang="en-US" sz="2000" dirty="0">
                <a:latin typeface="Calibri" panose="020F0502020204030204" pitchFamily="34" charset="0"/>
                <a:cs typeface="Calibri" panose="020F0502020204030204" pitchFamily="34" charset="0"/>
              </a:rPr>
              <a:t>Split the string into a list of words.</a:t>
            </a:r>
          </a:p>
          <a:p>
            <a:pPr marL="342900" indent="-342900">
              <a:buFont typeface="+mj-lt"/>
              <a:buAutoNum type="arabicPeriod"/>
            </a:pPr>
            <a:r>
              <a:rPr lang="en-US" sz="2000" dirty="0">
                <a:latin typeface="Calibri" panose="020F0502020204030204" pitchFamily="34" charset="0"/>
                <a:cs typeface="Calibri" panose="020F0502020204030204" pitchFamily="34" charset="0"/>
              </a:rPr>
              <a:t>Use set() to get a unique set of words.</a:t>
            </a:r>
          </a:p>
          <a:p>
            <a:pPr marL="342900" indent="-342900">
              <a:buFont typeface="+mj-lt"/>
              <a:buAutoNum type="arabicPeriod"/>
            </a:pPr>
            <a:r>
              <a:rPr lang="en-US" sz="2000" dirty="0">
                <a:latin typeface="Calibri" panose="020F0502020204030204" pitchFamily="34" charset="0"/>
                <a:cs typeface="Calibri" panose="020F0502020204030204" pitchFamily="34" charset="0"/>
              </a:rPr>
              <a:t>Use a list comprehension to count the frequency of each word in the original list.</a:t>
            </a:r>
          </a:p>
          <a:p>
            <a:pPr marL="342900" indent="-342900">
              <a:buFont typeface="+mj-lt"/>
              <a:buAutoNum type="arabicPeriod"/>
            </a:pPr>
            <a:r>
              <a:rPr lang="en-US" sz="2000" dirty="0">
                <a:latin typeface="Calibri" panose="020F0502020204030204" pitchFamily="34" charset="0"/>
                <a:cs typeface="Calibri" panose="020F0502020204030204" pitchFamily="34" charset="0"/>
              </a:rPr>
              <a:t>Store the results in a dictionary using dictionary comprehension.</a:t>
            </a:r>
          </a:p>
          <a:p>
            <a:pPr marL="342900" indent="-342900">
              <a:buFont typeface="+mj-lt"/>
              <a:buAutoNum type="arabicPeriod"/>
            </a:pPr>
            <a:r>
              <a:rPr lang="en-US" sz="2000" dirty="0">
                <a:latin typeface="Calibri" panose="020F0502020204030204" pitchFamily="34" charset="0"/>
                <a:cs typeface="Calibri" panose="020F0502020204030204" pitchFamily="34" charset="0"/>
              </a:rPr>
              <a:t>Print the final result.</a:t>
            </a:r>
          </a:p>
        </p:txBody>
      </p:sp>
    </p:spTree>
    <p:extLst>
      <p:ext uri="{BB962C8B-B14F-4D97-AF65-F5344CB8AC3E}">
        <p14:creationId xmlns:p14="http://schemas.microsoft.com/office/powerpoint/2010/main" val="60265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D72D61-619E-0D7B-8D8A-6901A9A06176}"/>
              </a:ext>
            </a:extLst>
          </p:cNvPr>
          <p:cNvPicPr>
            <a:picLocks noChangeAspect="1"/>
          </p:cNvPicPr>
          <p:nvPr/>
        </p:nvPicPr>
        <p:blipFill>
          <a:blip r:embed="rId2"/>
          <a:stretch>
            <a:fillRect/>
          </a:stretch>
        </p:blipFill>
        <p:spPr>
          <a:xfrm>
            <a:off x="1073426" y="407504"/>
            <a:ext cx="10197547" cy="4522304"/>
          </a:xfrm>
          <a:prstGeom prst="rect">
            <a:avLst/>
          </a:prstGeom>
        </p:spPr>
      </p:pic>
    </p:spTree>
    <p:extLst>
      <p:ext uri="{BB962C8B-B14F-4D97-AF65-F5344CB8AC3E}">
        <p14:creationId xmlns:p14="http://schemas.microsoft.com/office/powerpoint/2010/main" val="7820464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617</TotalTime>
  <Words>630</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Science</dc:creator>
  <cp:lastModifiedBy>Data Science</cp:lastModifiedBy>
  <cp:revision>1</cp:revision>
  <dcterms:created xsi:type="dcterms:W3CDTF">2024-03-06T06:46:55Z</dcterms:created>
  <dcterms:modified xsi:type="dcterms:W3CDTF">2024-03-06T17:04:04Z</dcterms:modified>
</cp:coreProperties>
</file>