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
      <p:font typeface="Roboto Slab" pitchFamily="2"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994a84bb5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994a84bb5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6f980f9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6f980f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6f980f9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994a84bb5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994a84bb5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f980f91_0_3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994a84bb5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994a84bb5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994a84bb5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994a84bb5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6f980f91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994a84bb5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994a84bb5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994a84bb5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994a84bb5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Customer Analysis</a:t>
            </a:r>
            <a:endParaRPr/>
          </a:p>
        </p:txBody>
      </p:sp>
      <p:pic>
        <p:nvPicPr>
          <p:cNvPr id="64" name="Google Shape;64;p13"/>
          <p:cNvPicPr preferRelativeResize="0"/>
          <p:nvPr/>
        </p:nvPicPr>
        <p:blipFill>
          <a:blip r:embed="rId3">
            <a:alphaModFix/>
          </a:blip>
          <a:stretch>
            <a:fillRect/>
          </a:stretch>
        </p:blipFill>
        <p:spPr>
          <a:xfrm>
            <a:off x="390525" y="3226928"/>
            <a:ext cx="1575750" cy="1575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387900" y="555600"/>
            <a:ext cx="2945100" cy="7557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a:t>Income vs Spending</a:t>
            </a:r>
            <a:endParaRPr/>
          </a:p>
        </p:txBody>
      </p:sp>
      <p:sp>
        <p:nvSpPr>
          <p:cNvPr id="148" name="Google Shape;148;p22"/>
          <p:cNvSpPr txBox="1">
            <a:spLocks noGrp="1"/>
          </p:cNvSpPr>
          <p:nvPr>
            <p:ph type="body" idx="1"/>
          </p:nvPr>
        </p:nvSpPr>
        <p:spPr>
          <a:xfrm>
            <a:off x="387900" y="1594025"/>
            <a:ext cx="2945100" cy="2916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sz="1800" dirty="0"/>
              <a:t>Cluster groups 2 and 5 can be targeted directly , meanwhile cluster 3 has more number of customers who have a spending score of 40-70K. If we can make shopping attractive for the cluster-3 customers, we can expect more profit.</a:t>
            </a:r>
            <a:endParaRPr sz="1800" dirty="0"/>
          </a:p>
        </p:txBody>
      </p:sp>
      <p:pic>
        <p:nvPicPr>
          <p:cNvPr id="149" name="Google Shape;149;p22"/>
          <p:cNvPicPr preferRelativeResize="0"/>
          <p:nvPr/>
        </p:nvPicPr>
        <p:blipFill>
          <a:blip r:embed="rId3">
            <a:alphaModFix/>
          </a:blip>
          <a:stretch>
            <a:fillRect/>
          </a:stretch>
        </p:blipFill>
        <p:spPr>
          <a:xfrm>
            <a:off x="3697001" y="1382788"/>
            <a:ext cx="4969049" cy="291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Market trends</a:t>
            </a:r>
            <a:endParaRPr/>
          </a:p>
        </p:txBody>
      </p:sp>
      <p:sp>
        <p:nvSpPr>
          <p:cNvPr id="155" name="Google Shape;155;p23"/>
          <p:cNvSpPr txBox="1">
            <a:spLocks noGrp="1"/>
          </p:cNvSpPr>
          <p:nvPr>
            <p:ph type="body" idx="1"/>
          </p:nvPr>
        </p:nvSpPr>
        <p:spPr>
          <a:xfrm>
            <a:off x="387900" y="1031100"/>
            <a:ext cx="8368200" cy="353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b="1" dirty="0"/>
          </a:p>
          <a:p>
            <a:pPr marL="457200" lvl="0" indent="-342900" algn="l" rtl="0">
              <a:spcBef>
                <a:spcPts val="1200"/>
              </a:spcBef>
              <a:spcAft>
                <a:spcPts val="0"/>
              </a:spcAft>
              <a:buSzPts val="1800"/>
              <a:buChar char="●"/>
            </a:pPr>
            <a:r>
              <a:rPr lang="en" sz="1800" dirty="0"/>
              <a:t>It is very clear that there is no big difference between male and female customers, so a gender based audience should not be chosen.</a:t>
            </a:r>
            <a:endParaRPr sz="1800" dirty="0"/>
          </a:p>
          <a:p>
            <a:pPr marL="457200" lvl="0" indent="-342900" algn="l" rtl="0">
              <a:spcBef>
                <a:spcPts val="0"/>
              </a:spcBef>
              <a:spcAft>
                <a:spcPts val="0"/>
              </a:spcAft>
              <a:buSzPts val="1800"/>
              <a:buChar char="●"/>
            </a:pPr>
            <a:r>
              <a:rPr lang="en" sz="1800" dirty="0"/>
              <a:t>Customers aged between 30-40 have higher income and tend to spend more.</a:t>
            </a:r>
            <a:endParaRPr sz="1800" dirty="0"/>
          </a:p>
          <a:p>
            <a:pPr marL="457200" lvl="0" indent="-342900" algn="l" rtl="0">
              <a:spcBef>
                <a:spcPts val="0"/>
              </a:spcBef>
              <a:spcAft>
                <a:spcPts val="0"/>
              </a:spcAft>
              <a:buSzPts val="1800"/>
              <a:buChar char="●"/>
            </a:pPr>
            <a:r>
              <a:rPr lang="en" sz="1800" dirty="0"/>
              <a:t>Customers aged between 20-30 also spend significant amount on purchase even though their annual income is less than others.</a:t>
            </a:r>
            <a:endParaRPr sz="1800" dirty="0"/>
          </a:p>
          <a:p>
            <a:pPr marL="457200" lvl="0" indent="-342900" algn="l" rtl="0">
              <a:spcBef>
                <a:spcPts val="0"/>
              </a:spcBef>
              <a:spcAft>
                <a:spcPts val="0"/>
              </a:spcAft>
              <a:buSzPts val="1800"/>
              <a:buChar char="●"/>
            </a:pPr>
            <a:r>
              <a:rPr lang="en" sz="1800" dirty="0"/>
              <a:t>Majority of the customers have their annual income in the range of  40 - 75K. Hence, by making the shopping experience attractive for customers  belonging in this range can bring more profits to the company.</a:t>
            </a: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Proposed Strategies</a:t>
            </a:r>
            <a:endParaRPr/>
          </a:p>
        </p:txBody>
      </p:sp>
      <p:grpSp>
        <p:nvGrpSpPr>
          <p:cNvPr id="161" name="Google Shape;161;p24"/>
          <p:cNvGrpSpPr/>
          <p:nvPr/>
        </p:nvGrpSpPr>
        <p:grpSpPr>
          <a:xfrm>
            <a:off x="424812" y="1649623"/>
            <a:ext cx="8294372" cy="799416"/>
            <a:chOff x="424813" y="1177875"/>
            <a:chExt cx="8294372" cy="849900"/>
          </a:xfrm>
        </p:grpSpPr>
        <p:sp>
          <p:nvSpPr>
            <p:cNvPr id="162" name="Google Shape;162;p24"/>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4"/>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4"/>
          <p:cNvSpPr txBox="1">
            <a:spLocks noGrp="1"/>
          </p:cNvSpPr>
          <p:nvPr>
            <p:ph type="body" idx="4294967295"/>
          </p:nvPr>
        </p:nvSpPr>
        <p:spPr>
          <a:xfrm>
            <a:off x="539663" y="1649850"/>
            <a:ext cx="24225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a:solidFill>
                  <a:schemeClr val="lt1"/>
                </a:solidFill>
              </a:rPr>
              <a:t>Strategy 1</a:t>
            </a:r>
            <a:endParaRPr>
              <a:solidFill>
                <a:schemeClr val="lt1"/>
              </a:solidFill>
            </a:endParaRPr>
          </a:p>
        </p:txBody>
      </p:sp>
      <p:sp>
        <p:nvSpPr>
          <p:cNvPr id="165" name="Google Shape;165;p24"/>
          <p:cNvSpPr txBox="1">
            <a:spLocks noGrp="1"/>
          </p:cNvSpPr>
          <p:nvPr>
            <p:ph type="body" idx="4294967295"/>
          </p:nvPr>
        </p:nvSpPr>
        <p:spPr>
          <a:xfrm>
            <a:off x="3480440" y="1649808"/>
            <a:ext cx="5111700" cy="799200"/>
          </a:xfrm>
          <a:prstGeom prst="rect">
            <a:avLst/>
          </a:prstGeom>
        </p:spPr>
        <p:txBody>
          <a:bodyPr spcFirstLastPara="1" wrap="square" lIns="91425" tIns="91425" rIns="91425" bIns="91425" anchor="ctr" anchorCtr="0">
            <a:normAutofit/>
          </a:bodyPr>
          <a:lstStyle/>
          <a:p>
            <a:pPr marL="457200" lvl="0" indent="-336550" algn="l" rtl="0">
              <a:spcBef>
                <a:spcPts val="0"/>
              </a:spcBef>
              <a:spcAft>
                <a:spcPts val="0"/>
              </a:spcAft>
              <a:buClr>
                <a:schemeClr val="lt1"/>
              </a:buClr>
              <a:buSzPts val="1700"/>
              <a:buChar char="●"/>
            </a:pPr>
            <a:r>
              <a:rPr lang="en" sz="1700">
                <a:solidFill>
                  <a:schemeClr val="lt1"/>
                </a:solidFill>
              </a:rPr>
              <a:t>Running special campaigns (social media) for customers between the age of 20 -40 </a:t>
            </a:r>
            <a:endParaRPr sz="1700">
              <a:solidFill>
                <a:schemeClr val="lt1"/>
              </a:solidFill>
            </a:endParaRPr>
          </a:p>
        </p:txBody>
      </p:sp>
      <p:grpSp>
        <p:nvGrpSpPr>
          <p:cNvPr id="166" name="Google Shape;166;p24"/>
          <p:cNvGrpSpPr/>
          <p:nvPr/>
        </p:nvGrpSpPr>
        <p:grpSpPr>
          <a:xfrm>
            <a:off x="424812" y="2522989"/>
            <a:ext cx="8294360" cy="799416"/>
            <a:chOff x="424813" y="2075689"/>
            <a:chExt cx="8294360" cy="849900"/>
          </a:xfrm>
        </p:grpSpPr>
        <p:sp>
          <p:nvSpPr>
            <p:cNvPr id="167" name="Google Shape;167;p24"/>
            <p:cNvSpPr/>
            <p:nvPr/>
          </p:nvSpPr>
          <p:spPr>
            <a:xfrm>
              <a:off x="2927672" y="2075689"/>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4"/>
            <p:cNvSpPr/>
            <p:nvPr/>
          </p:nvSpPr>
          <p:spPr>
            <a:xfrm>
              <a:off x="424813" y="207568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24"/>
          <p:cNvSpPr txBox="1">
            <a:spLocks noGrp="1"/>
          </p:cNvSpPr>
          <p:nvPr>
            <p:ph type="body" idx="4294967295"/>
          </p:nvPr>
        </p:nvSpPr>
        <p:spPr>
          <a:xfrm>
            <a:off x="539663" y="2523100"/>
            <a:ext cx="24225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a:solidFill>
                  <a:schemeClr val="lt1"/>
                </a:solidFill>
              </a:rPr>
              <a:t>Strategy 2</a:t>
            </a:r>
            <a:endParaRPr>
              <a:solidFill>
                <a:schemeClr val="lt1"/>
              </a:solidFill>
            </a:endParaRPr>
          </a:p>
        </p:txBody>
      </p:sp>
      <p:sp>
        <p:nvSpPr>
          <p:cNvPr id="170" name="Google Shape;170;p24"/>
          <p:cNvSpPr txBox="1">
            <a:spLocks noGrp="1"/>
          </p:cNvSpPr>
          <p:nvPr>
            <p:ph type="body" idx="4294967295"/>
          </p:nvPr>
        </p:nvSpPr>
        <p:spPr>
          <a:xfrm>
            <a:off x="3480440" y="2523115"/>
            <a:ext cx="5111700" cy="799200"/>
          </a:xfrm>
          <a:prstGeom prst="rect">
            <a:avLst/>
          </a:prstGeom>
        </p:spPr>
        <p:txBody>
          <a:bodyPr spcFirstLastPara="1" wrap="square" lIns="91425" tIns="91425" rIns="91425" bIns="91425" anchor="ctr" anchorCtr="0">
            <a:normAutofit/>
          </a:bodyPr>
          <a:lstStyle/>
          <a:p>
            <a:pPr marL="457200" lvl="0" indent="-336550" algn="l" rtl="0">
              <a:spcBef>
                <a:spcPts val="0"/>
              </a:spcBef>
              <a:spcAft>
                <a:spcPts val="0"/>
              </a:spcAft>
              <a:buClr>
                <a:schemeClr val="lt1"/>
              </a:buClr>
              <a:buSzPts val="1700"/>
              <a:buChar char="●"/>
            </a:pPr>
            <a:r>
              <a:rPr lang="en" sz="1700">
                <a:solidFill>
                  <a:schemeClr val="lt1"/>
                </a:solidFill>
              </a:rPr>
              <a:t>Offering special discounts to the customers who have annual income between 40 - 70k</a:t>
            </a:r>
            <a:endParaRPr sz="1700">
              <a:solidFill>
                <a:schemeClr val="lt1"/>
              </a:solidFill>
            </a:endParaRPr>
          </a:p>
        </p:txBody>
      </p:sp>
      <p:grpSp>
        <p:nvGrpSpPr>
          <p:cNvPr id="171" name="Google Shape;171;p24"/>
          <p:cNvGrpSpPr/>
          <p:nvPr/>
        </p:nvGrpSpPr>
        <p:grpSpPr>
          <a:xfrm>
            <a:off x="424812" y="3396355"/>
            <a:ext cx="8294360" cy="799447"/>
            <a:chOff x="424813" y="2974405"/>
            <a:chExt cx="8294360" cy="849933"/>
          </a:xfrm>
        </p:grpSpPr>
        <p:sp>
          <p:nvSpPr>
            <p:cNvPr id="172" name="Google Shape;172;p24"/>
            <p:cNvSpPr/>
            <p:nvPr/>
          </p:nvSpPr>
          <p:spPr>
            <a:xfrm>
              <a:off x="2927672" y="2974438"/>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4"/>
            <p:cNvSpPr/>
            <p:nvPr/>
          </p:nvSpPr>
          <p:spPr>
            <a:xfrm>
              <a:off x="424813" y="297440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24"/>
          <p:cNvSpPr txBox="1">
            <a:spLocks noGrp="1"/>
          </p:cNvSpPr>
          <p:nvPr>
            <p:ph type="body" idx="4294967295"/>
          </p:nvPr>
        </p:nvSpPr>
        <p:spPr>
          <a:xfrm>
            <a:off x="539663" y="3396425"/>
            <a:ext cx="2422500" cy="7992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None/>
            </a:pPr>
            <a:r>
              <a:rPr lang="en">
                <a:solidFill>
                  <a:schemeClr val="lt1"/>
                </a:solidFill>
              </a:rPr>
              <a:t>Strategy 3</a:t>
            </a:r>
            <a:endParaRPr>
              <a:solidFill>
                <a:schemeClr val="lt1"/>
              </a:solidFill>
            </a:endParaRPr>
          </a:p>
        </p:txBody>
      </p:sp>
      <p:sp>
        <p:nvSpPr>
          <p:cNvPr id="175" name="Google Shape;175;p24"/>
          <p:cNvSpPr txBox="1">
            <a:spLocks noGrp="1"/>
          </p:cNvSpPr>
          <p:nvPr>
            <p:ph type="body" idx="4294967295"/>
          </p:nvPr>
        </p:nvSpPr>
        <p:spPr>
          <a:xfrm>
            <a:off x="3480450" y="3372125"/>
            <a:ext cx="5111700" cy="847800"/>
          </a:xfrm>
          <a:prstGeom prst="rect">
            <a:avLst/>
          </a:prstGeom>
        </p:spPr>
        <p:txBody>
          <a:bodyPr spcFirstLastPara="1" wrap="square" lIns="91425" tIns="91425" rIns="91425" bIns="91425" anchor="ctr" anchorCtr="0">
            <a:normAutofit/>
          </a:bodyPr>
          <a:lstStyle/>
          <a:p>
            <a:pPr marL="457200" lvl="0" indent="-336550" algn="l" rtl="0">
              <a:spcBef>
                <a:spcPts val="0"/>
              </a:spcBef>
              <a:spcAft>
                <a:spcPts val="0"/>
              </a:spcAft>
              <a:buClr>
                <a:schemeClr val="lt1"/>
              </a:buClr>
              <a:buSzPts val="1700"/>
              <a:buChar char="●"/>
            </a:pPr>
            <a:r>
              <a:rPr lang="en" sz="1700" dirty="0">
                <a:solidFill>
                  <a:schemeClr val="lt1"/>
                </a:solidFill>
              </a:rPr>
              <a:t>Increase the quality of service to target high income customers while retaining the existing </a:t>
            </a:r>
            <a:endParaRPr sz="1700" dirty="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277475" y="1942300"/>
            <a:ext cx="4045200" cy="1019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Thank You</a:t>
            </a:r>
            <a:endParaRPr/>
          </a:p>
        </p:txBody>
      </p:sp>
      <p:sp>
        <p:nvSpPr>
          <p:cNvPr id="181" name="Google Shape;181;p2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endParaRPr sz="1700">
              <a:latin typeface="Arial"/>
              <a:ea typeface="Arial"/>
              <a:cs typeface="Arial"/>
              <a:sym typeface="Arial"/>
            </a:endParaRPr>
          </a:p>
          <a:p>
            <a:pPr marL="0" lvl="0" indent="0" algn="ctr" rtl="0">
              <a:lnSpc>
                <a:spcPct val="100000"/>
              </a:lnSpc>
              <a:spcBef>
                <a:spcPts val="0"/>
              </a:spcBef>
              <a:spcAft>
                <a:spcPts val="0"/>
              </a:spcAft>
              <a:buNone/>
            </a:pPr>
            <a:endParaRPr sz="1700">
              <a:latin typeface="Arial"/>
              <a:ea typeface="Arial"/>
              <a:cs typeface="Arial"/>
              <a:sym typeface="Arial"/>
            </a:endParaRPr>
          </a:p>
          <a:p>
            <a:pPr marL="0" lvl="0" indent="0" algn="ctr" rtl="0">
              <a:lnSpc>
                <a:spcPct val="100000"/>
              </a:lnSpc>
              <a:spcBef>
                <a:spcPts val="0"/>
              </a:spcBef>
              <a:spcAft>
                <a:spcPts val="0"/>
              </a:spcAft>
              <a:buNone/>
            </a:pPr>
            <a:endParaRPr sz="1700">
              <a:latin typeface="Arial"/>
              <a:ea typeface="Arial"/>
              <a:cs typeface="Arial"/>
              <a:sym typeface="Arial"/>
            </a:endParaRPr>
          </a:p>
          <a:p>
            <a:pPr marL="0" lvl="0" indent="0" algn="ctr" rtl="0">
              <a:lnSpc>
                <a:spcPct val="100000"/>
              </a:lnSpc>
              <a:spcBef>
                <a:spcPts val="0"/>
              </a:spcBef>
              <a:spcAft>
                <a:spcPts val="0"/>
              </a:spcAft>
              <a:buNone/>
            </a:pPr>
            <a:endParaRPr sz="1700">
              <a:latin typeface="Arial"/>
              <a:ea typeface="Arial"/>
              <a:cs typeface="Arial"/>
              <a:sym typeface="Arial"/>
            </a:endParaRPr>
          </a:p>
          <a:p>
            <a:pPr marL="0" lvl="0" indent="0" algn="ctr" rtl="0">
              <a:lnSpc>
                <a:spcPct val="100000"/>
              </a:lnSpc>
              <a:spcBef>
                <a:spcPts val="0"/>
              </a:spcBef>
              <a:spcAft>
                <a:spcPts val="0"/>
              </a:spcAft>
              <a:buNone/>
            </a:pPr>
            <a:endParaRPr sz="1700">
              <a:latin typeface="Arial"/>
              <a:ea typeface="Arial"/>
              <a:cs typeface="Arial"/>
              <a:sym typeface="Arial"/>
            </a:endParaRPr>
          </a:p>
          <a:p>
            <a:pPr marL="0" lvl="0" indent="0" algn="ctr" rtl="0">
              <a:lnSpc>
                <a:spcPct val="100000"/>
              </a:lnSpc>
              <a:spcBef>
                <a:spcPts val="0"/>
              </a:spcBef>
              <a:spcAft>
                <a:spcPts val="0"/>
              </a:spcAft>
              <a:buNone/>
            </a:pPr>
            <a:endParaRPr sz="1700">
              <a:latin typeface="Arial"/>
              <a:ea typeface="Arial"/>
              <a:cs typeface="Arial"/>
              <a:sym typeface="Arial"/>
            </a:endParaRPr>
          </a:p>
          <a:p>
            <a:pPr marL="0" lvl="0" indent="0" algn="ctr" rtl="0">
              <a:lnSpc>
                <a:spcPct val="100000"/>
              </a:lnSpc>
              <a:spcBef>
                <a:spcPts val="0"/>
              </a:spcBef>
              <a:spcAft>
                <a:spcPts val="0"/>
              </a:spcAft>
              <a:buNone/>
            </a:pPr>
            <a:r>
              <a:rPr lang="en" sz="1700">
                <a:latin typeface="Arial"/>
                <a:ea typeface="Arial"/>
                <a:cs typeface="Arial"/>
                <a:sym typeface="Arial"/>
              </a:rPr>
              <a:t>Jithesh Yemi Reddy</a:t>
            </a:r>
            <a:endParaRPr sz="1700">
              <a:latin typeface="Arial"/>
              <a:ea typeface="Arial"/>
              <a:cs typeface="Arial"/>
              <a:sym typeface="Arial"/>
            </a:endParaRPr>
          </a:p>
          <a:p>
            <a:pPr marL="0" lvl="0" indent="0" algn="l" rtl="0">
              <a:spcBef>
                <a:spcPts val="0"/>
              </a:spcBef>
              <a:spcAft>
                <a:spcPts val="1200"/>
              </a:spcAft>
              <a:buNone/>
            </a:pPr>
            <a:endParaRPr/>
          </a:p>
        </p:txBody>
      </p:sp>
      <p:pic>
        <p:nvPicPr>
          <p:cNvPr id="182" name="Google Shape;182;p25"/>
          <p:cNvPicPr preferRelativeResize="0"/>
          <p:nvPr/>
        </p:nvPicPr>
        <p:blipFill>
          <a:blip r:embed="rId3">
            <a:alphaModFix/>
          </a:blip>
          <a:stretch>
            <a:fillRect/>
          </a:stretch>
        </p:blipFill>
        <p:spPr>
          <a:xfrm>
            <a:off x="5951850" y="1055925"/>
            <a:ext cx="1812300" cy="1812600"/>
          </a:xfrm>
          <a:prstGeom prst="ellipse">
            <a:avLst/>
          </a:prstGeom>
          <a:noFill/>
          <a:ln>
            <a:noFill/>
          </a:ln>
        </p:spPr>
      </p:pic>
      <p:sp>
        <p:nvSpPr>
          <p:cNvPr id="183" name="Google Shape;183;p25"/>
          <p:cNvSpPr txBox="1">
            <a:spLocks noGrp="1"/>
          </p:cNvSpPr>
          <p:nvPr>
            <p:ph type="body" idx="2"/>
          </p:nvPr>
        </p:nvSpPr>
        <p:spPr>
          <a:xfrm>
            <a:off x="5769300" y="3357076"/>
            <a:ext cx="2177400" cy="5994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sz="1300"/>
              <a:t> Aspiring Business Analyst</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Overview</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analysis is performed based on parameters such as Age, Gender, Annual Income and Spending Score of the customers so as to determine the “Target Customers” by using clustering technique and plan a strategy accordingly.</a:t>
            </a:r>
            <a:endParaRPr dirty="0"/>
          </a:p>
          <a:p>
            <a:pPr marL="0" lvl="0" indent="0" algn="l" rtl="0">
              <a:spcBef>
                <a:spcPts val="1200"/>
              </a:spcBef>
              <a:spcAft>
                <a:spcPts val="1200"/>
              </a:spcAft>
              <a:buNone/>
            </a:pPr>
            <a:endParaRPr sz="1050" dirty="0">
              <a:solidFill>
                <a:srgbClr val="000000"/>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Objectives</a:t>
            </a:r>
            <a:endParaRPr/>
          </a:p>
        </p:txBody>
      </p:sp>
      <p:grpSp>
        <p:nvGrpSpPr>
          <p:cNvPr id="76" name="Google Shape;76;p15"/>
          <p:cNvGrpSpPr/>
          <p:nvPr/>
        </p:nvGrpSpPr>
        <p:grpSpPr>
          <a:xfrm>
            <a:off x="431925" y="1304875"/>
            <a:ext cx="2628925" cy="3416400"/>
            <a:chOff x="431925" y="1304875"/>
            <a:chExt cx="2628925" cy="3416400"/>
          </a:xfrm>
        </p:grpSpPr>
        <p:sp>
          <p:nvSpPr>
            <p:cNvPr id="77" name="Google Shape;77;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1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Question 1</a:t>
            </a:r>
            <a:endParaRPr>
              <a:solidFill>
                <a:schemeClr val="lt1"/>
              </a:solidFill>
            </a:endParaRPr>
          </a:p>
        </p:txBody>
      </p:sp>
      <p:sp>
        <p:nvSpPr>
          <p:cNvPr id="80" name="Google Shape;80;p15"/>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rmAutofit/>
          </a:bodyPr>
          <a:lstStyle/>
          <a:p>
            <a:pPr marL="0" lvl="0" indent="0" rtl="0">
              <a:spcBef>
                <a:spcPts val="0"/>
              </a:spcBef>
              <a:spcAft>
                <a:spcPts val="1200"/>
              </a:spcAft>
              <a:buNone/>
            </a:pPr>
            <a:r>
              <a:rPr lang="en" sz="1600" dirty="0"/>
              <a:t>Should we focus more on the Female Clothing rather than the Male Clothing ?</a:t>
            </a:r>
            <a:endParaRPr sz="1600" dirty="0"/>
          </a:p>
        </p:txBody>
      </p:sp>
      <p:grpSp>
        <p:nvGrpSpPr>
          <p:cNvPr id="81" name="Google Shape;81;p15"/>
          <p:cNvGrpSpPr/>
          <p:nvPr/>
        </p:nvGrpSpPr>
        <p:grpSpPr>
          <a:xfrm>
            <a:off x="3320450" y="1304875"/>
            <a:ext cx="2632500" cy="3416400"/>
            <a:chOff x="3320450" y="1304875"/>
            <a:chExt cx="2632500" cy="3416400"/>
          </a:xfrm>
        </p:grpSpPr>
        <p:sp>
          <p:nvSpPr>
            <p:cNvPr id="82" name="Google Shape;82;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1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Question 2</a:t>
            </a:r>
            <a:endParaRPr>
              <a:solidFill>
                <a:schemeClr val="lt1"/>
              </a:solidFill>
            </a:endParaRPr>
          </a:p>
        </p:txBody>
      </p:sp>
      <p:sp>
        <p:nvSpPr>
          <p:cNvPr id="85" name="Google Shape;85;p15"/>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dirty="0"/>
              <a:t>Which age group of customers should we target to start our marketing strategy ? </a:t>
            </a:r>
            <a:endParaRPr sz="1600" dirty="0"/>
          </a:p>
        </p:txBody>
      </p:sp>
      <p:grpSp>
        <p:nvGrpSpPr>
          <p:cNvPr id="86" name="Google Shape;86;p15"/>
          <p:cNvGrpSpPr/>
          <p:nvPr/>
        </p:nvGrpSpPr>
        <p:grpSpPr>
          <a:xfrm>
            <a:off x="6212550" y="1304875"/>
            <a:ext cx="2632500" cy="3416400"/>
            <a:chOff x="6212550" y="1304875"/>
            <a:chExt cx="2632500" cy="3416400"/>
          </a:xfrm>
        </p:grpSpPr>
        <p:sp>
          <p:nvSpPr>
            <p:cNvPr id="87" name="Google Shape;87;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15"/>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Question 3</a:t>
            </a:r>
            <a:endParaRPr>
              <a:solidFill>
                <a:schemeClr val="lt1"/>
              </a:solidFill>
            </a:endParaRPr>
          </a:p>
        </p:txBody>
      </p:sp>
      <p:sp>
        <p:nvSpPr>
          <p:cNvPr id="90" name="Google Shape;90;p15"/>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dirty="0"/>
              <a:t>How does the Annual Income and Spending score play a factor in the shopping practice of a customer ?</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Understanding the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Correlation</a:t>
            </a:r>
            <a:endParaRPr/>
          </a:p>
        </p:txBody>
      </p:sp>
      <p:sp>
        <p:nvSpPr>
          <p:cNvPr id="101" name="Google Shape;101;p1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dirty="0"/>
              <a:t>It is clear from this correlation table that the older customers have less income and therefore spend less money.</a:t>
            </a:r>
            <a:endParaRPr sz="1600" dirty="0"/>
          </a:p>
        </p:txBody>
      </p:sp>
      <p:pic>
        <p:nvPicPr>
          <p:cNvPr id="102" name="Google Shape;102;p17"/>
          <p:cNvPicPr preferRelativeResize="0"/>
          <p:nvPr/>
        </p:nvPicPr>
        <p:blipFill>
          <a:blip r:embed="rId3">
            <a:alphaModFix/>
          </a:blip>
          <a:stretch>
            <a:fillRect/>
          </a:stretch>
        </p:blipFill>
        <p:spPr>
          <a:xfrm>
            <a:off x="3695800" y="540438"/>
            <a:ext cx="4920224" cy="4062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body" idx="1"/>
          </p:nvPr>
        </p:nvSpPr>
        <p:spPr>
          <a:xfrm>
            <a:off x="387900" y="4118500"/>
            <a:ext cx="8368200" cy="6861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 dirty="0"/>
              <a:t>Though the number of female customers are more than male customers ,  the mean spending amount of both the genders are almost the same.</a:t>
            </a:r>
            <a:endParaRPr dirty="0"/>
          </a:p>
        </p:txBody>
      </p:sp>
      <p:sp>
        <p:nvSpPr>
          <p:cNvPr id="108" name="Google Shape;108;p18"/>
          <p:cNvSpPr txBox="1">
            <a:spLocks noGrp="1"/>
          </p:cNvSpPr>
          <p:nvPr>
            <p:ph type="title"/>
          </p:nvPr>
        </p:nvSpPr>
        <p:spPr>
          <a:xfrm>
            <a:off x="387900" y="35437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400"/>
              <a:t>Male vs Female Customers</a:t>
            </a:r>
            <a:endParaRPr sz="2400"/>
          </a:p>
        </p:txBody>
      </p:sp>
      <p:sp>
        <p:nvSpPr>
          <p:cNvPr id="109" name="Google Shape;109;p18"/>
          <p:cNvSpPr txBox="1">
            <a:spLocks noGrp="1"/>
          </p:cNvSpPr>
          <p:nvPr>
            <p:ph type="body" idx="1"/>
          </p:nvPr>
        </p:nvSpPr>
        <p:spPr>
          <a:xfrm>
            <a:off x="1095650" y="1462755"/>
            <a:ext cx="885900" cy="4356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400" b="1">
                <a:solidFill>
                  <a:schemeClr val="accent5"/>
                </a:solidFill>
              </a:rPr>
              <a:t>110</a:t>
            </a:r>
            <a:endParaRPr sz="1400" b="1">
              <a:solidFill>
                <a:schemeClr val="accent5"/>
              </a:solidFill>
            </a:endParaRPr>
          </a:p>
        </p:txBody>
      </p:sp>
      <p:sp>
        <p:nvSpPr>
          <p:cNvPr id="110" name="Google Shape;110;p18"/>
          <p:cNvSpPr/>
          <p:nvPr/>
        </p:nvSpPr>
        <p:spPr>
          <a:xfrm>
            <a:off x="1103103" y="1899300"/>
            <a:ext cx="885900" cy="167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txBox="1">
            <a:spLocks noGrp="1"/>
          </p:cNvSpPr>
          <p:nvPr>
            <p:ph type="body" idx="1"/>
          </p:nvPr>
        </p:nvSpPr>
        <p:spPr>
          <a:xfrm>
            <a:off x="1103087" y="3570648"/>
            <a:ext cx="885900" cy="284100"/>
          </a:xfrm>
          <a:prstGeom prst="rect">
            <a:avLst/>
          </a:prstGeom>
        </p:spPr>
        <p:txBody>
          <a:bodyPr spcFirstLastPara="1" wrap="square" lIns="91425" tIns="91425" rIns="91425" bIns="91425" anchor="ctr" anchorCtr="0">
            <a:normAutofit fontScale="55000" lnSpcReduction="20000"/>
          </a:bodyPr>
          <a:lstStyle/>
          <a:p>
            <a:pPr marL="0" lvl="0" indent="0" algn="ctr" rtl="0">
              <a:lnSpc>
                <a:spcPct val="100000"/>
              </a:lnSpc>
              <a:spcBef>
                <a:spcPts val="0"/>
              </a:spcBef>
              <a:spcAft>
                <a:spcPts val="0"/>
              </a:spcAft>
              <a:buNone/>
            </a:pPr>
            <a:r>
              <a:rPr lang="en" sz="1400" b="1"/>
              <a:t>Female</a:t>
            </a:r>
            <a:endParaRPr sz="1400"/>
          </a:p>
        </p:txBody>
      </p:sp>
      <p:sp>
        <p:nvSpPr>
          <p:cNvPr id="112" name="Google Shape;112;p18"/>
          <p:cNvSpPr txBox="1">
            <a:spLocks noGrp="1"/>
          </p:cNvSpPr>
          <p:nvPr>
            <p:ph type="body" idx="1"/>
          </p:nvPr>
        </p:nvSpPr>
        <p:spPr>
          <a:xfrm>
            <a:off x="2190060" y="3570648"/>
            <a:ext cx="885900" cy="284100"/>
          </a:xfrm>
          <a:prstGeom prst="rect">
            <a:avLst/>
          </a:prstGeom>
        </p:spPr>
        <p:txBody>
          <a:bodyPr spcFirstLastPara="1" wrap="square" lIns="91425" tIns="91425" rIns="91425" bIns="91425" anchor="ctr" anchorCtr="0">
            <a:normAutofit fontScale="55000" lnSpcReduction="20000"/>
          </a:bodyPr>
          <a:lstStyle/>
          <a:p>
            <a:pPr marL="0" lvl="0" indent="0" algn="ctr" rtl="0">
              <a:lnSpc>
                <a:spcPct val="100000"/>
              </a:lnSpc>
              <a:spcBef>
                <a:spcPts val="0"/>
              </a:spcBef>
              <a:spcAft>
                <a:spcPts val="0"/>
              </a:spcAft>
              <a:buNone/>
            </a:pPr>
            <a:r>
              <a:rPr lang="en" sz="1400" b="1"/>
              <a:t>Male</a:t>
            </a:r>
            <a:endParaRPr sz="1400"/>
          </a:p>
        </p:txBody>
      </p:sp>
      <p:sp>
        <p:nvSpPr>
          <p:cNvPr id="113" name="Google Shape;113;p18"/>
          <p:cNvSpPr txBox="1">
            <a:spLocks noGrp="1"/>
          </p:cNvSpPr>
          <p:nvPr>
            <p:ph type="body" idx="1"/>
          </p:nvPr>
        </p:nvSpPr>
        <p:spPr>
          <a:xfrm>
            <a:off x="2175150" y="1661228"/>
            <a:ext cx="885900" cy="568200"/>
          </a:xfrm>
          <a:prstGeom prst="rect">
            <a:avLst/>
          </a:prstGeom>
        </p:spPr>
        <p:txBody>
          <a:bodyPr spcFirstLastPara="1" wrap="square" lIns="91425" tIns="91425" rIns="91425" bIns="91425" anchor="ctr" anchorCtr="0">
            <a:normAutofit lnSpcReduction="20000"/>
          </a:bodyPr>
          <a:lstStyle/>
          <a:p>
            <a:pPr marL="0" lvl="0" indent="0" algn="ctr" rtl="0">
              <a:lnSpc>
                <a:spcPct val="100000"/>
              </a:lnSpc>
              <a:spcBef>
                <a:spcPts val="0"/>
              </a:spcBef>
              <a:spcAft>
                <a:spcPts val="0"/>
              </a:spcAft>
              <a:buNone/>
            </a:pPr>
            <a:r>
              <a:rPr lang="en" sz="1400" b="1">
                <a:solidFill>
                  <a:schemeClr val="accent5"/>
                </a:solidFill>
              </a:rPr>
              <a:t>90</a:t>
            </a:r>
            <a:endParaRPr sz="2913">
              <a:solidFill>
                <a:schemeClr val="accent5"/>
              </a:solidFill>
            </a:endParaRPr>
          </a:p>
        </p:txBody>
      </p:sp>
      <p:sp>
        <p:nvSpPr>
          <p:cNvPr id="114" name="Google Shape;114;p18"/>
          <p:cNvSpPr/>
          <p:nvPr/>
        </p:nvSpPr>
        <p:spPr>
          <a:xfrm>
            <a:off x="2175155" y="2090721"/>
            <a:ext cx="885900" cy="1480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txBox="1"/>
          <p:nvPr/>
        </p:nvSpPr>
        <p:spPr>
          <a:xfrm rot="-5400000">
            <a:off x="-26550" y="2537538"/>
            <a:ext cx="14868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Count of people</a:t>
            </a:r>
            <a:endParaRPr>
              <a:solidFill>
                <a:schemeClr val="dk1"/>
              </a:solidFill>
              <a:latin typeface="Roboto"/>
              <a:ea typeface="Roboto"/>
              <a:cs typeface="Roboto"/>
              <a:sym typeface="Roboto"/>
            </a:endParaRPr>
          </a:p>
        </p:txBody>
      </p:sp>
      <p:sp>
        <p:nvSpPr>
          <p:cNvPr id="116" name="Google Shape;116;p18"/>
          <p:cNvSpPr txBox="1">
            <a:spLocks noGrp="1"/>
          </p:cNvSpPr>
          <p:nvPr>
            <p:ph type="body" idx="1"/>
          </p:nvPr>
        </p:nvSpPr>
        <p:spPr>
          <a:xfrm>
            <a:off x="5750375" y="1462742"/>
            <a:ext cx="885900" cy="4356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400" b="1">
                <a:solidFill>
                  <a:schemeClr val="accent5"/>
                </a:solidFill>
              </a:rPr>
              <a:t>52</a:t>
            </a:r>
            <a:endParaRPr sz="1400" b="1">
              <a:solidFill>
                <a:schemeClr val="accent5"/>
              </a:solidFill>
            </a:endParaRPr>
          </a:p>
        </p:txBody>
      </p:sp>
      <p:sp>
        <p:nvSpPr>
          <p:cNvPr id="117" name="Google Shape;117;p18"/>
          <p:cNvSpPr/>
          <p:nvPr/>
        </p:nvSpPr>
        <p:spPr>
          <a:xfrm>
            <a:off x="5757828" y="1899288"/>
            <a:ext cx="885900" cy="167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body" idx="1"/>
          </p:nvPr>
        </p:nvSpPr>
        <p:spPr>
          <a:xfrm>
            <a:off x="5757812" y="3570636"/>
            <a:ext cx="885900" cy="284100"/>
          </a:xfrm>
          <a:prstGeom prst="rect">
            <a:avLst/>
          </a:prstGeom>
        </p:spPr>
        <p:txBody>
          <a:bodyPr spcFirstLastPara="1" wrap="square" lIns="91425" tIns="91425" rIns="91425" bIns="91425" anchor="ctr" anchorCtr="0">
            <a:normAutofit fontScale="55000" lnSpcReduction="20000"/>
          </a:bodyPr>
          <a:lstStyle/>
          <a:p>
            <a:pPr marL="0" lvl="0" indent="0" algn="ctr" rtl="0">
              <a:lnSpc>
                <a:spcPct val="100000"/>
              </a:lnSpc>
              <a:spcBef>
                <a:spcPts val="0"/>
              </a:spcBef>
              <a:spcAft>
                <a:spcPts val="0"/>
              </a:spcAft>
              <a:buNone/>
            </a:pPr>
            <a:r>
              <a:rPr lang="en" sz="1400" b="1"/>
              <a:t>Female</a:t>
            </a:r>
            <a:endParaRPr sz="1400"/>
          </a:p>
        </p:txBody>
      </p:sp>
      <p:sp>
        <p:nvSpPr>
          <p:cNvPr id="119" name="Google Shape;119;p18"/>
          <p:cNvSpPr txBox="1">
            <a:spLocks noGrp="1"/>
          </p:cNvSpPr>
          <p:nvPr>
            <p:ph type="body" idx="1"/>
          </p:nvPr>
        </p:nvSpPr>
        <p:spPr>
          <a:xfrm>
            <a:off x="6844785" y="3570636"/>
            <a:ext cx="885900" cy="284100"/>
          </a:xfrm>
          <a:prstGeom prst="rect">
            <a:avLst/>
          </a:prstGeom>
        </p:spPr>
        <p:txBody>
          <a:bodyPr spcFirstLastPara="1" wrap="square" lIns="91425" tIns="91425" rIns="91425" bIns="91425" anchor="ctr" anchorCtr="0">
            <a:normAutofit fontScale="55000" lnSpcReduction="20000"/>
          </a:bodyPr>
          <a:lstStyle/>
          <a:p>
            <a:pPr marL="0" lvl="0" indent="0" algn="ctr" rtl="0">
              <a:lnSpc>
                <a:spcPct val="100000"/>
              </a:lnSpc>
              <a:spcBef>
                <a:spcPts val="0"/>
              </a:spcBef>
              <a:spcAft>
                <a:spcPts val="0"/>
              </a:spcAft>
              <a:buNone/>
            </a:pPr>
            <a:r>
              <a:rPr lang="en" sz="1400" b="1"/>
              <a:t>Male</a:t>
            </a:r>
            <a:endParaRPr sz="1400"/>
          </a:p>
        </p:txBody>
      </p:sp>
      <p:sp>
        <p:nvSpPr>
          <p:cNvPr id="120" name="Google Shape;120;p18"/>
          <p:cNvSpPr txBox="1">
            <a:spLocks noGrp="1"/>
          </p:cNvSpPr>
          <p:nvPr>
            <p:ph type="body" idx="1"/>
          </p:nvPr>
        </p:nvSpPr>
        <p:spPr>
          <a:xfrm>
            <a:off x="6829875" y="1661216"/>
            <a:ext cx="885900" cy="568200"/>
          </a:xfrm>
          <a:prstGeom prst="rect">
            <a:avLst/>
          </a:prstGeom>
        </p:spPr>
        <p:txBody>
          <a:bodyPr spcFirstLastPara="1" wrap="square" lIns="91425" tIns="91425" rIns="91425" bIns="91425" anchor="ctr" anchorCtr="0">
            <a:normAutofit lnSpcReduction="20000"/>
          </a:bodyPr>
          <a:lstStyle/>
          <a:p>
            <a:pPr marL="0" lvl="0" indent="0" algn="ctr" rtl="0">
              <a:lnSpc>
                <a:spcPct val="100000"/>
              </a:lnSpc>
              <a:spcBef>
                <a:spcPts val="0"/>
              </a:spcBef>
              <a:spcAft>
                <a:spcPts val="0"/>
              </a:spcAft>
              <a:buNone/>
            </a:pPr>
            <a:r>
              <a:rPr lang="en" sz="1400" b="1">
                <a:solidFill>
                  <a:schemeClr val="accent5"/>
                </a:solidFill>
              </a:rPr>
              <a:t>49</a:t>
            </a:r>
            <a:endParaRPr sz="2913">
              <a:solidFill>
                <a:schemeClr val="accent5"/>
              </a:solidFill>
            </a:endParaRPr>
          </a:p>
        </p:txBody>
      </p:sp>
      <p:sp>
        <p:nvSpPr>
          <p:cNvPr id="121" name="Google Shape;121;p18"/>
          <p:cNvSpPr/>
          <p:nvPr/>
        </p:nvSpPr>
        <p:spPr>
          <a:xfrm>
            <a:off x="6829880" y="2090709"/>
            <a:ext cx="885900" cy="1480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txBox="1"/>
          <p:nvPr/>
        </p:nvSpPr>
        <p:spPr>
          <a:xfrm rot="-5400000">
            <a:off x="4309075" y="2355750"/>
            <a:ext cx="20952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Mean spending amount</a:t>
            </a:r>
            <a:endParaRPr>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Target audience</a:t>
            </a:r>
            <a:endParaRPr/>
          </a:p>
        </p:txBody>
      </p:sp>
      <p:pic>
        <p:nvPicPr>
          <p:cNvPr id="128" name="Google Shape;128;p19"/>
          <p:cNvPicPr preferRelativeResize="0"/>
          <p:nvPr/>
        </p:nvPicPr>
        <p:blipFill>
          <a:blip r:embed="rId3">
            <a:alphaModFix/>
          </a:blip>
          <a:stretch>
            <a:fillRect/>
          </a:stretch>
        </p:blipFill>
        <p:spPr>
          <a:xfrm>
            <a:off x="5668475" y="1208925"/>
            <a:ext cx="2460425" cy="2460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1200"/>
              </a:spcAft>
              <a:buNone/>
            </a:pPr>
            <a:r>
              <a:rPr lang="en"/>
              <a:t>Age vs Spending </a:t>
            </a:r>
            <a:endParaRPr/>
          </a:p>
        </p:txBody>
      </p:sp>
      <p:sp>
        <p:nvSpPr>
          <p:cNvPr id="134" name="Google Shape;134;p20"/>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sz="1800" dirty="0"/>
              <a:t>People between the age 20-40 have made more purchases. Therefore, we can make our target customers more specific.</a:t>
            </a:r>
            <a:endParaRPr sz="1800" dirty="0"/>
          </a:p>
          <a:p>
            <a:pPr marL="0" lvl="0" indent="0" algn="l" rtl="0">
              <a:spcBef>
                <a:spcPts val="1200"/>
              </a:spcBef>
              <a:spcAft>
                <a:spcPts val="1200"/>
              </a:spcAft>
              <a:buNone/>
            </a:pPr>
            <a:endParaRPr dirty="0"/>
          </a:p>
        </p:txBody>
      </p:sp>
      <p:pic>
        <p:nvPicPr>
          <p:cNvPr id="135" name="Google Shape;135;p20"/>
          <p:cNvPicPr preferRelativeResize="0"/>
          <p:nvPr/>
        </p:nvPicPr>
        <p:blipFill>
          <a:blip r:embed="rId3">
            <a:alphaModFix/>
          </a:blip>
          <a:stretch>
            <a:fillRect/>
          </a:stretch>
        </p:blipFill>
        <p:spPr>
          <a:xfrm>
            <a:off x="3655325" y="986075"/>
            <a:ext cx="5041774" cy="289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1200"/>
              </a:spcAft>
              <a:buNone/>
            </a:pPr>
            <a:r>
              <a:rPr lang="en"/>
              <a:t>Age vs Income </a:t>
            </a:r>
            <a:endParaRPr/>
          </a:p>
        </p:txBody>
      </p:sp>
      <p:sp>
        <p:nvSpPr>
          <p:cNvPr id="141" name="Google Shape;141;p21"/>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t>People between the age 30-50 have more annual income. Hence, we can target customers in this range.</a:t>
            </a:r>
            <a:endParaRPr sz="1800" dirty="0"/>
          </a:p>
          <a:p>
            <a:pPr marL="0" lvl="0" indent="0" algn="l" rtl="0">
              <a:spcBef>
                <a:spcPts val="1200"/>
              </a:spcBef>
              <a:spcAft>
                <a:spcPts val="1200"/>
              </a:spcAft>
              <a:buNone/>
            </a:pPr>
            <a:endParaRPr dirty="0"/>
          </a:p>
        </p:txBody>
      </p:sp>
      <p:pic>
        <p:nvPicPr>
          <p:cNvPr id="142" name="Google Shape;142;p21"/>
          <p:cNvPicPr preferRelativeResize="0"/>
          <p:nvPr/>
        </p:nvPicPr>
        <p:blipFill>
          <a:blip r:embed="rId3">
            <a:alphaModFix/>
          </a:blip>
          <a:stretch>
            <a:fillRect/>
          </a:stretch>
        </p:blipFill>
        <p:spPr>
          <a:xfrm>
            <a:off x="3446400" y="986900"/>
            <a:ext cx="5293951" cy="282225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420</Words>
  <Application>Microsoft Macintosh PowerPoint</Application>
  <PresentationFormat>On-screen Show (16:9)</PresentationFormat>
  <Paragraphs>54</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Roboto Slab</vt:lpstr>
      <vt:lpstr>Roboto</vt:lpstr>
      <vt:lpstr>Arial</vt:lpstr>
      <vt:lpstr>Marina</vt:lpstr>
      <vt:lpstr>Customer Analysis</vt:lpstr>
      <vt:lpstr>Overview</vt:lpstr>
      <vt:lpstr>Project Objectives</vt:lpstr>
      <vt:lpstr>Understanding the data</vt:lpstr>
      <vt:lpstr>Correlation</vt:lpstr>
      <vt:lpstr>Male vs Female Customers</vt:lpstr>
      <vt:lpstr>Target audience</vt:lpstr>
      <vt:lpstr>Age vs Spending </vt:lpstr>
      <vt:lpstr>Age vs Income </vt:lpstr>
      <vt:lpstr>Income vs Spending</vt:lpstr>
      <vt:lpstr>Market trends</vt:lpstr>
      <vt:lpstr>Proposed Strategies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Analysis</dc:title>
  <cp:lastModifiedBy>Tankala, Malavika Sreedhar (Contractor)</cp:lastModifiedBy>
  <cp:revision>13</cp:revision>
  <dcterms:modified xsi:type="dcterms:W3CDTF">2021-08-16T06:18:40Z</dcterms:modified>
</cp:coreProperties>
</file>