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8CEC72-0166-4641-AC4D-0F2822B0249A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Анализ оттока клиентов банка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 smtClean="0"/>
              <a:t>Полякова любовь</a:t>
            </a:r>
            <a:endParaRPr lang="ru-RU" dirty="0" smtClean="0"/>
          </a:p>
          <a:p>
            <a:pPr algn="l"/>
            <a:r>
              <a:rPr lang="en-US" dirty="0" smtClean="0"/>
              <a:t>Polyakova.lv@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Статистический анализ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418231" y="2653048"/>
            <a:ext cx="4365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По матрице корреляции отметим наличие слабой зависимости оттока клиентов от количества продуктов. По остальным характеристикам зависимость очень слабая.</a:t>
            </a:r>
            <a:endParaRPr lang="ru-RU" dirty="0"/>
          </a:p>
        </p:txBody>
      </p:sp>
      <p:pic>
        <p:nvPicPr>
          <p:cNvPr id="6" name="Изображение 5" descr="загруженное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2021205"/>
            <a:ext cx="6006465" cy="4538980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Сегментация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851660" y="1972310"/>
            <a:ext cx="9175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1. Сегмент 1 - Клиенты, которые не пользуются кредитной картой, были активны в последнее время и имеют доход от 100 до 220 тысяч. </a:t>
            </a:r>
            <a:endParaRPr lang="ru-RU" altLang="en-US"/>
          </a:p>
          <a:p>
            <a:r>
              <a:rPr lang="ru-RU" altLang="en-US"/>
              <a:t>2. Сегмент 2 Мужчины с баллами кредитного скоринга от 800 до 910, с 5 баллами собственности- это мужчины с хорошей кредитной историей, имеющие несколько объектов собственности. Вероятно, с такими баллами собственности неплохо было бы эту собственность застраховать</a:t>
            </a:r>
            <a:endParaRPr lang="ru-RU" altLang="en-US"/>
          </a:p>
          <a:p>
            <a:r>
              <a:rPr lang="ru-RU" altLang="en-US"/>
              <a:t>3. Сегмент 3. клиенты которые имеют более 2 объектов собственности, пользуются более чем двумя продуктами и баланс на счете более 800тыс.руб. 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215927"/>
            <a:ext cx="10364451" cy="1596177"/>
          </a:xfrm>
        </p:spPr>
        <p:txBody>
          <a:bodyPr/>
          <a:p>
            <a:r>
              <a:rPr lang="ru-RU" altLang="en-US"/>
              <a:t>выводы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55675" y="1482725"/>
            <a:ext cx="10322560" cy="4913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/>
              <a:t>Параметры, влияющие на отток:</a:t>
            </a:r>
            <a:endParaRPr lang="ru-RU" altLang="en-US"/>
          </a:p>
          <a:p>
            <a:r>
              <a:rPr lang="ru-RU" altLang="en-US"/>
              <a:t>- чем выше оценка собственности, тем больше процент отточных клиентов;</a:t>
            </a:r>
            <a:endParaRPr lang="ru-RU" altLang="en-US"/>
          </a:p>
          <a:p>
            <a:r>
              <a:rPr lang="ru-RU" altLang="en-US"/>
              <a:t>- клиенты с более высоким скоринговым рейтингом показывают более высокий процент оттока;</a:t>
            </a:r>
            <a:endParaRPr lang="ru-RU" altLang="en-US"/>
          </a:p>
          <a:p>
            <a:r>
              <a:rPr lang="ru-RU" altLang="en-US"/>
              <a:t>- отсутствие у клиента кредитной карты сильно повышает риск его оттока из банка;</a:t>
            </a:r>
            <a:endParaRPr lang="ru-RU" altLang="en-US"/>
          </a:p>
          <a:p>
            <a:r>
              <a:rPr lang="ru-RU" altLang="en-US"/>
              <a:t>- активные клиенты покидали банк чаще, чем менее активные;</a:t>
            </a:r>
            <a:endParaRPr lang="ru-RU" altLang="en-US"/>
          </a:p>
          <a:p>
            <a:r>
              <a:rPr lang="ru-RU" altLang="en-US"/>
              <a:t>- мужчины намного сильнее склонны уходить из банка, чем женщины;</a:t>
            </a:r>
            <a:endParaRPr lang="ru-RU" altLang="en-US"/>
          </a:p>
          <a:p>
            <a:r>
              <a:rPr lang="ru-RU" altLang="en-US"/>
              <a:t>- наиболее отточные возрастные группы - 25-35 и 50-60.</a:t>
            </a:r>
            <a:endParaRPr lang="ru-RU" altLang="en-US"/>
          </a:p>
          <a:p>
            <a:r>
              <a:rPr lang="ru-RU" altLang="en-US"/>
              <a:t>Был проведен статистический анализ следующих гипотез:</a:t>
            </a:r>
            <a:endParaRPr lang="ru-RU" altLang="en-US"/>
          </a:p>
          <a:p>
            <a:r>
              <a:rPr lang="ru-RU" altLang="en-US"/>
              <a:t>Гипотеза №1 о различии доходов оставшихся и отточных клиентов: подтвердилась</a:t>
            </a:r>
            <a:endParaRPr lang="ru-RU" altLang="en-US"/>
          </a:p>
          <a:p>
            <a:r>
              <a:rPr lang="ru-RU" altLang="en-US"/>
              <a:t>Гипотеза №2 о различии в количестве используемых банковских продуктов оставшихся и отточных клиентов: подтвердилась</a:t>
            </a:r>
            <a:endParaRPr lang="ru-RU" altLang="en-US"/>
          </a:p>
          <a:p>
            <a:r>
              <a:rPr lang="ru-RU" altLang="en-US"/>
              <a:t>Гипотеза №3 о различии  количества баллов собственности оставшихся и отточных клиентов: подтвердилась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Были выделены и приоритизированы сегменты, в наибольшей степени подверженных оттоку (от 41 до 55% отточных клиентов)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содержание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ru-RU" altLang="en-US"/>
              <a:t>1. </a:t>
            </a:r>
            <a:r>
              <a:rPr lang="ru-RU" i="1" dirty="0" smtClean="0">
                <a:sym typeface="+mn-ea"/>
              </a:rPr>
              <a:t>Задачи исследования</a:t>
            </a:r>
            <a:endParaRPr lang="ru-RU" i="1" dirty="0" smtClean="0">
              <a:sym typeface="+mn-ea"/>
            </a:endParaRPr>
          </a:p>
          <a:p>
            <a:r>
              <a:rPr lang="ru-RU" altLang="en-US"/>
              <a:t>2. </a:t>
            </a:r>
            <a:r>
              <a:rPr lang="ru-RU" dirty="0" smtClean="0">
                <a:sym typeface="+mn-ea"/>
              </a:rPr>
              <a:t>Исследовательский анализ. Портрет клиентов</a:t>
            </a:r>
            <a:endParaRPr lang="ru-RU" dirty="0" smtClean="0">
              <a:sym typeface="+mn-ea"/>
            </a:endParaRPr>
          </a:p>
          <a:p>
            <a:r>
              <a:rPr lang="ru-RU" dirty="0" smtClean="0">
                <a:sym typeface="+mn-ea"/>
              </a:rPr>
              <a:t>3. </a:t>
            </a:r>
            <a:r>
              <a:rPr lang="ru-RU" dirty="0">
                <a:sym typeface="+mn-ea"/>
              </a:rPr>
              <a:t>Анализ </a:t>
            </a:r>
            <a:r>
              <a:rPr lang="ru-RU" dirty="0" err="1">
                <a:sym typeface="+mn-ea"/>
              </a:rPr>
              <a:t>отточных</a:t>
            </a:r>
            <a:r>
              <a:rPr lang="ru-RU" dirty="0">
                <a:sym typeface="+mn-ea"/>
              </a:rPr>
              <a:t> клиентов</a:t>
            </a:r>
            <a:endParaRPr lang="ru-RU" dirty="0">
              <a:sym typeface="+mn-ea"/>
            </a:endParaRPr>
          </a:p>
          <a:p>
            <a:r>
              <a:rPr lang="ru-RU" dirty="0">
                <a:sym typeface="+mn-ea"/>
              </a:rPr>
              <a:t>4. </a:t>
            </a:r>
            <a:r>
              <a:rPr lang="ru-RU" dirty="0" smtClean="0">
                <a:sym typeface="+mn-ea"/>
              </a:rPr>
              <a:t>Статистический анализ</a:t>
            </a:r>
            <a:endParaRPr lang="ru-RU" dirty="0" smtClean="0">
              <a:sym typeface="+mn-ea"/>
            </a:endParaRPr>
          </a:p>
          <a:p>
            <a:r>
              <a:rPr lang="ru-RU" dirty="0" smtClean="0">
                <a:sym typeface="+mn-ea"/>
              </a:rPr>
              <a:t>5. </a:t>
            </a:r>
            <a:r>
              <a:rPr lang="ru-RU" altLang="en-US">
                <a:sym typeface="+mn-ea"/>
              </a:rPr>
              <a:t>Сегментация</a:t>
            </a:r>
            <a:endParaRPr lang="ru-RU" altLang="en-US"/>
          </a:p>
          <a:p>
            <a:r>
              <a:rPr lang="ru-RU" dirty="0"/>
              <a:t>6. выводы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altLang="en-US"/>
          </a:p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0430" y="803346"/>
            <a:ext cx="92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/>
              <a:t>Задачи исследования:</a:t>
            </a:r>
            <a:endParaRPr lang="ru-RU" sz="3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39252" y="2143593"/>
            <a:ext cx="9878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Провести исследовательский анализ данных о клиентах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Выявить </a:t>
            </a:r>
            <a:r>
              <a:rPr lang="ru-RU" sz="2400" dirty="0"/>
              <a:t>характеристики </a:t>
            </a:r>
            <a:r>
              <a:rPr lang="ru-RU" sz="2400" dirty="0" err="1"/>
              <a:t>отточных</a:t>
            </a:r>
            <a:r>
              <a:rPr lang="ru-RU" sz="2400" dirty="0"/>
              <a:t> </a:t>
            </a:r>
            <a:r>
              <a:rPr lang="ru-RU" sz="2400" dirty="0" smtClean="0"/>
              <a:t>клиентов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Выделить </a:t>
            </a:r>
            <a:r>
              <a:rPr lang="ru-RU" sz="2400" dirty="0"/>
              <a:t>сегменты </a:t>
            </a:r>
            <a:r>
              <a:rPr lang="ru-RU" sz="2400" dirty="0" err="1"/>
              <a:t>отточных</a:t>
            </a:r>
            <a:r>
              <a:rPr lang="ru-RU" sz="2400" dirty="0"/>
              <a:t> </a:t>
            </a:r>
            <a:r>
              <a:rPr lang="ru-RU" sz="2400" dirty="0" smtClean="0"/>
              <a:t>клиентов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Проверка статистических гипотез</a:t>
            </a:r>
            <a:endParaRPr lang="ru-RU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Выводы и рекомендации</a:t>
            </a:r>
            <a:endParaRPr lang="ru-RU" sz="2400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Исследовательский анализ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23870" y="3117954"/>
            <a:ext cx="9129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Лояльные клиенты: преимущественно женщины, из Ярославля, средний возраст 43 года, чаще это клиенты с 0 баллами собственности, пользуются 2 продуктами, есть кредитная карта и были не активны в последнее время</a:t>
            </a:r>
            <a:r>
              <a:rPr lang="en-US" dirty="0"/>
              <a:t>,</a:t>
            </a:r>
            <a:r>
              <a:rPr lang="ru-RU" dirty="0" smtClean="0"/>
              <a:t> имеют с среднем 848 баллов кредитного </a:t>
            </a:r>
            <a:r>
              <a:rPr lang="ru-RU" dirty="0" err="1" smtClean="0"/>
              <a:t>скоринга</a:t>
            </a:r>
            <a:r>
              <a:rPr lang="ru-RU" dirty="0" smtClean="0"/>
              <a:t>, баланс на карте около 475,4 </a:t>
            </a:r>
            <a:r>
              <a:rPr lang="ru-RU" dirty="0" err="1" smtClean="0"/>
              <a:t>тыс.рублей</a:t>
            </a:r>
            <a:r>
              <a:rPr lang="ru-RU" dirty="0" smtClean="0"/>
              <a:t> и доходом 118,2 </a:t>
            </a:r>
            <a:r>
              <a:rPr lang="ru-RU" dirty="0" err="1" smtClean="0"/>
              <a:t>тыс.руб</a:t>
            </a:r>
            <a:endParaRPr lang="ru-RU" dirty="0" smtClean="0"/>
          </a:p>
          <a:p>
            <a:r>
              <a:rPr lang="ru-RU" dirty="0" smtClean="0"/>
              <a:t>* </a:t>
            </a:r>
            <a:r>
              <a:rPr lang="ru-RU" dirty="0" err="1" smtClean="0"/>
              <a:t>Отточные</a:t>
            </a:r>
            <a:r>
              <a:rPr lang="ru-RU" dirty="0" smtClean="0"/>
              <a:t> клиенты также в основном из Ярославля, преимущественно мужчины, средний возраст 39 лет и имеют баллы кредитного </a:t>
            </a:r>
            <a:r>
              <a:rPr lang="ru-RU" dirty="0" err="1" smtClean="0"/>
              <a:t>скоринга</a:t>
            </a:r>
            <a:r>
              <a:rPr lang="ru-RU" dirty="0" smtClean="0"/>
              <a:t> около 866. Чаще всего у </a:t>
            </a:r>
            <a:r>
              <a:rPr lang="ru-RU" dirty="0" err="1" smtClean="0"/>
              <a:t>отточных</a:t>
            </a:r>
            <a:r>
              <a:rPr lang="ru-RU" dirty="0" smtClean="0"/>
              <a:t> клиентов 5 баллов собственности, они также пользуются 2 продуктами, есть кредитная карта, но были активны в последнее время. Средний доход почти не отличается, а вот баланс на счете сильно отличается, у </a:t>
            </a:r>
            <a:r>
              <a:rPr lang="ru-RU" dirty="0" err="1" smtClean="0"/>
              <a:t>отточных</a:t>
            </a:r>
            <a:r>
              <a:rPr lang="ru-RU" dirty="0" smtClean="0"/>
              <a:t> клиентов на балансе в среднем 1134,5 </a:t>
            </a:r>
            <a:r>
              <a:rPr lang="ru-RU" dirty="0" err="1" smtClean="0"/>
              <a:t>тыс.рублей</a:t>
            </a:r>
            <a:r>
              <a:rPr lang="ru-RU" dirty="0" smtClean="0"/>
              <a:t> (медианное значение- 784 </a:t>
            </a:r>
            <a:r>
              <a:rPr lang="ru-RU" dirty="0" err="1" smtClean="0"/>
              <a:t>тыс.руб</a:t>
            </a:r>
            <a:r>
              <a:rPr lang="ru-RU" dirty="0" smtClean="0"/>
              <a:t>.)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51882" y="2214694"/>
            <a:ext cx="284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Портрет клиентов</a:t>
            </a:r>
            <a:endParaRPr lang="ru-RU" sz="2400" b="1" dirty="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8920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ru-RU" dirty="0" err="1"/>
              <a:t>отточных</a:t>
            </a:r>
            <a:r>
              <a:rPr lang="ru-RU" dirty="0"/>
              <a:t> клиентов. Распределения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60956" y="5494984"/>
            <a:ext cx="441228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В промежутке от 830 до 910 баллов кредитного скоринга доли отточных клиентов выше, чем оставшихся.</a:t>
            </a:r>
            <a:endParaRPr lang="ru-RU" smtClean="0"/>
          </a:p>
        </p:txBody>
      </p:sp>
      <p:sp>
        <p:nvSpPr>
          <p:cNvPr id="8" name="TextBox 7"/>
          <p:cNvSpPr txBox="1"/>
          <p:nvPr/>
        </p:nvSpPr>
        <p:spPr>
          <a:xfrm>
            <a:off x="6172835" y="5495290"/>
            <a:ext cx="510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Две группы наиболее </a:t>
            </a:r>
            <a:r>
              <a:rPr lang="ru-RU" dirty="0" err="1" smtClean="0"/>
              <a:t>отточных</a:t>
            </a:r>
            <a:r>
              <a:rPr lang="ru-RU" dirty="0" smtClean="0"/>
              <a:t> клиентов по возрасту: от 25 до 35 и от 50 до 60. лет</a:t>
            </a:r>
            <a:endParaRPr lang="ru-RU" dirty="0"/>
          </a:p>
        </p:txBody>
      </p:sp>
      <p:pic>
        <p:nvPicPr>
          <p:cNvPr id="4" name="Замещающее содержимое 3" descr="скоринг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13765" y="2035175"/>
            <a:ext cx="5106035" cy="3256280"/>
          </a:xfrm>
          <a:prstGeom prst="rect">
            <a:avLst/>
          </a:prstGeom>
        </p:spPr>
      </p:pic>
      <p:pic>
        <p:nvPicPr>
          <p:cNvPr id="10" name="Замещающее содержимое 9" descr="возраст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72835" y="1963420"/>
            <a:ext cx="5105400" cy="3328035"/>
          </a:xfrm>
          <a:prstGeom prst="rect">
            <a:avLst/>
          </a:prstGeom>
        </p:spPr>
      </p:pic>
      <p:sp>
        <p:nvSpPr>
          <p:cNvPr id="11" name="Замещающий 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09879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ru-RU" dirty="0" err="1"/>
              <a:t>отточных</a:t>
            </a:r>
            <a:r>
              <a:rPr lang="ru-RU" dirty="0"/>
              <a:t> клиентов. Распределения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36131" y="5483647"/>
            <a:ext cx="43401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Доля отточных клиентов выше оставшихся с доходами в промежутке от 100 до 220 тысяч рублей</a:t>
            </a:r>
            <a:endParaRPr lang="ru-RU" smtClean="0"/>
          </a:p>
        </p:txBody>
      </p:sp>
      <p:sp>
        <p:nvSpPr>
          <p:cNvPr id="8" name="TextBox 7"/>
          <p:cNvSpPr txBox="1"/>
          <p:nvPr/>
        </p:nvSpPr>
        <p:spPr>
          <a:xfrm>
            <a:off x="6599516" y="5483647"/>
            <a:ext cx="43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Клиенты с большими остатками на балансе счета от 800 тыс. чаще уходят из банка.</a:t>
            </a:r>
            <a:endParaRPr lang="ru-RU" dirty="0"/>
          </a:p>
        </p:txBody>
      </p:sp>
      <p:pic>
        <p:nvPicPr>
          <p:cNvPr id="4" name="Замещающее содержимое 3" descr="доход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13765" y="1993900"/>
            <a:ext cx="5106035" cy="3357880"/>
          </a:xfrm>
          <a:prstGeom prst="rect">
            <a:avLst/>
          </a:prstGeom>
        </p:spPr>
      </p:pic>
      <p:pic>
        <p:nvPicPr>
          <p:cNvPr id="10" name="Замещающее содержимое 9" descr="балнс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29680" y="1928495"/>
            <a:ext cx="4789805" cy="3423920"/>
          </a:xfrm>
          <a:prstGeom prst="rect">
            <a:avLst/>
          </a:prstGeom>
        </p:spPr>
      </p:pic>
      <p:sp>
        <p:nvSpPr>
          <p:cNvPr id="11" name="Замещающий 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оттока клиентов. Доли </a:t>
            </a:r>
            <a:r>
              <a:rPr lang="ru-RU" dirty="0" err="1"/>
              <a:t>отточных</a:t>
            </a:r>
            <a:r>
              <a:rPr lang="ru-RU" dirty="0"/>
              <a:t> клиентов</a:t>
            </a:r>
            <a:endParaRPr lang="ru-RU" dirty="0"/>
          </a:p>
        </p:txBody>
      </p:sp>
      <p:pic>
        <p:nvPicPr>
          <p:cNvPr id="4" name="Замещающее содержимое 3" descr="город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85570" y="2057400"/>
            <a:ext cx="4161155" cy="342392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236980" y="5621020"/>
            <a:ext cx="4470400" cy="1014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/>
              <a:t>Доля оттока клиентов в Ярославле (18,97) и Ростове (18,77) не намного превышает средний процент оттока клиентов по банку, -18,2%.</a:t>
            </a:r>
            <a:endParaRPr lang="ru-RU" altLang="en-US"/>
          </a:p>
        </p:txBody>
      </p:sp>
      <p:pic>
        <p:nvPicPr>
          <p:cNvPr id="9" name="Замещающее содержимое 8" descr="пол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44005" y="2057400"/>
            <a:ext cx="4161155" cy="342392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644640" y="5621020"/>
            <a:ext cx="4632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Процент оттока у мужчин выше среднего значения - 23,64%.</a:t>
            </a:r>
            <a:endParaRPr lang="ru-RU" altLang="en-US"/>
          </a:p>
        </p:txBody>
      </p:sp>
      <p:sp>
        <p:nvSpPr>
          <p:cNvPr id="11" name="Замещающий 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оттока клиентов. Доли </a:t>
            </a:r>
            <a:r>
              <a:rPr lang="ru-RU" dirty="0" err="1"/>
              <a:t>отточных</a:t>
            </a:r>
            <a:r>
              <a:rPr lang="ru-RU" dirty="0"/>
              <a:t> клиентов</a:t>
            </a:r>
            <a:endParaRPr lang="ru-RU" dirty="0"/>
          </a:p>
        </p:txBody>
      </p:sp>
      <p:pic>
        <p:nvPicPr>
          <p:cNvPr id="4" name="Замещающее содержимое 3" descr="собственнос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85570" y="1980565"/>
            <a:ext cx="4161155" cy="342392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011555" y="5404485"/>
            <a:ext cx="4842510" cy="1062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en-US"/>
              <a:t>Самый высокий процент оттока - 53,85% - у клиентов с 9 баллами собстенности..</a:t>
            </a:r>
            <a:endParaRPr lang="ru-RU" altLang="en-US"/>
          </a:p>
        </p:txBody>
      </p:sp>
      <p:pic>
        <p:nvPicPr>
          <p:cNvPr id="9" name="Замещающее содержимое 8" descr="продукт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44005" y="1980565"/>
            <a:ext cx="4161155" cy="342392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544310" y="5404485"/>
            <a:ext cx="51219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Доля отточных клиентов, которые пользуются двумя и более продуктами банка, выше среднего процента оттока клиентов</a:t>
            </a:r>
            <a:endParaRPr lang="ru-RU" altLang="en-US"/>
          </a:p>
        </p:txBody>
      </p:sp>
      <p:sp>
        <p:nvSpPr>
          <p:cNvPr id="11" name="Замещающий 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оттока клиентов. Доли </a:t>
            </a:r>
            <a:r>
              <a:rPr lang="ru-RU" dirty="0" err="1"/>
              <a:t>отточных</a:t>
            </a:r>
            <a:r>
              <a:rPr lang="ru-RU" dirty="0"/>
              <a:t> клиентов</a:t>
            </a:r>
            <a:endParaRPr lang="ru-RU" dirty="0"/>
          </a:p>
        </p:txBody>
      </p:sp>
      <p:pic>
        <p:nvPicPr>
          <p:cNvPr id="4" name="Замещающее содержимое 3" descr="карта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85570" y="1936115"/>
            <a:ext cx="4161155" cy="3423920"/>
          </a:xfrm>
          <a:prstGeom prst="rect">
            <a:avLst/>
          </a:prstGeom>
        </p:spPr>
      </p:pic>
      <p:pic>
        <p:nvPicPr>
          <p:cNvPr id="8" name="Замещающее содержимое 7" descr="актив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44005" y="1936115"/>
            <a:ext cx="4161155" cy="342392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41350" y="55416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Клиенты, которые не пользуются кредитными картами, чаще становятся "отточными", 25,56% таких клиентов намереваются уйти из банка.</a:t>
            </a:r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644005" y="55416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активные в последнее время клиенты чаще принимают решение уйти из банка, процент оттока активных клиентов -24,41%</a:t>
            </a:r>
            <a:endParaRPr lang="ru-RU" altLang="en-US"/>
          </a:p>
        </p:txBody>
      </p:sp>
      <p:sp>
        <p:nvSpPr>
          <p:cNvPr id="11" name="Замещающий 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A72D19-FA49-428C-A274-1C646973EFE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0</TotalTime>
  <Words>4048</Words>
  <Application>WPS Presentation</Application>
  <PresentationFormat>Широкоэкранный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Tw Cen MT</vt:lpstr>
      <vt:lpstr>Microsoft YaHei</vt:lpstr>
      <vt:lpstr>Arial Unicode MS</vt:lpstr>
      <vt:lpstr>Calibri</vt:lpstr>
      <vt:lpstr>Капля</vt:lpstr>
      <vt:lpstr>Анализ оттока клиентов банка </vt:lpstr>
      <vt:lpstr>PowerPoint 演示文稿</vt:lpstr>
      <vt:lpstr>PowerPoint 演示文稿</vt:lpstr>
      <vt:lpstr>Исследовательский анализ</vt:lpstr>
      <vt:lpstr>Анализ отточных клиентов. Распределения</vt:lpstr>
      <vt:lpstr>Анализ отточных клиентов. Распределения</vt:lpstr>
      <vt:lpstr>Анализ оттока клиентов. Доли отточных клиентов</vt:lpstr>
      <vt:lpstr>Анализ оттока клиентов. Доли отточных клиентов</vt:lpstr>
      <vt:lpstr>Анализ оттока клиентов. Доли отточных клиентов</vt:lpstr>
      <vt:lpstr>Статистический анализ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оттока клиентов банка</dc:title>
  <dc:creator>111</dc:creator>
  <cp:lastModifiedBy>111</cp:lastModifiedBy>
  <cp:revision>8</cp:revision>
  <dcterms:created xsi:type="dcterms:W3CDTF">2024-09-18T20:21:00Z</dcterms:created>
  <dcterms:modified xsi:type="dcterms:W3CDTF">2024-09-19T21:46:29Z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0677C57C3A484A419FA033CE1E85840D_12</vt:lpwstr>
  </property>
  <property fmtid="{D5CDD505-2E9C-101B-9397-08002B2CF9AE}" pid="3" name="KSOProductBuildVer">
    <vt:lpwstr>1049-12.2.0.18283</vt:lpwstr>
  </property>
</Properties>
</file>