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39" r:id="rId3"/>
    <p:sldId id="4108" r:id="rId4"/>
    <p:sldId id="4109" r:id="rId5"/>
    <p:sldId id="4110" r:id="rId6"/>
    <p:sldId id="4111" r:id="rId7"/>
    <p:sldId id="4112" r:id="rId8"/>
    <p:sldId id="4113" r:id="rId9"/>
    <p:sldId id="302" r:id="rId10"/>
    <p:sldId id="4114" r:id="rId11"/>
    <p:sldId id="4115" r:id="rId12"/>
    <p:sldId id="4116" r:id="rId13"/>
    <p:sldId id="4117" r:id="rId14"/>
    <p:sldId id="4118" r:id="rId15"/>
    <p:sldId id="4119" r:id="rId16"/>
    <p:sldId id="4121" r:id="rId17"/>
    <p:sldId id="4120" r:id="rId18"/>
    <p:sldId id="4122" r:id="rId19"/>
    <p:sldId id="41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50</c:v>
                </c:pt>
                <c:pt idx="2">
                  <c:v>60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6E-4D30-ABC8-3199B24ED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-1808991008"/>
        <c:axId val="-1808990464"/>
      </c:barChart>
      <c:catAx>
        <c:axId val="-180899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8990464"/>
        <c:crosses val="autoZero"/>
        <c:auto val="1"/>
        <c:lblAlgn val="ctr"/>
        <c:lblOffset val="100"/>
        <c:noMultiLvlLbl val="0"/>
      </c:catAx>
      <c:valAx>
        <c:axId val="-180899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8089910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63B6-40C2-4824-920F-F5B917A8C14F}" type="datetimeFigureOut">
              <a:rPr lang="en-AE" smtClean="0"/>
              <a:t>02/06/2023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4616C-86A5-446D-A878-09C2AFBBAC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7601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1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34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3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31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54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02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33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8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62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F452B31-25EC-27E5-A440-755BE4E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E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8822E94-B085-937E-C0E0-2CC3E708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9CC5EE-8F96-C59C-7DCD-006810AE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SALES PREDICTION USING MACHINE LEARNING</a:t>
            </a:r>
            <a:endParaRPr lang="en-AE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C8B9B0E-AA22-D7A3-C2A1-CDEC1425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975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5FC4-4D07-F005-A8FE-DBC1CC6A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A7A85-9CB4-25EF-1C36-E2A83F8DA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6B56-A5FA-5524-02B6-B9A4C957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8E17-9B33-3672-70B5-7071A0D7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7DC0-7E5C-A692-6EC7-6B3AE849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1097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22434-6E62-6B59-D206-BDBC93596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19127-0A64-9803-7E3E-396C2046B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FE7F-932B-219C-2603-127E76BB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F604-EED4-077F-08CB-DB6FF52B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9223-14EE-C347-D2C6-85F385A3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6030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9A240-D893-7804-30C5-80221CCB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C9E45-C23F-3AC7-D779-554AE4FE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4352-4089-7539-1B23-02150662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232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 userDrawn="1">
  <p:cSld name="Title + design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990600" y="296048"/>
            <a:ext cx="11201400" cy="41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558800" y="338580"/>
            <a:ext cx="314000" cy="31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824DB-DE07-6F08-EB9A-D9CBC83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56F8C-60A5-7D4E-1AA3-D88C5A36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9E56-95A9-17D7-C5B6-27EB1CBC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98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CDD-BE0F-8239-EB3B-23ED887A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6BE0-FB55-4F90-6E3C-D7A5DC19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735A-B5CA-E534-5B17-78D72EC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0BCE-64CD-CDBE-42DD-5B7756C4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341D-3EA9-D03C-5BDE-ADDC70FD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475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E7A4-AF40-5AE7-2BB7-D04626AF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322AF-8CC3-E70C-4033-E9CD4F00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389A-E7A5-691D-C34E-03070494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39206-B636-2D36-35F0-99E50399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F1DE-1B24-68D1-6CE0-9C3F5B5B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942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0F89-71E9-A77C-AFF0-ADA16B6E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7021-6300-BB09-7A69-E3C5322BF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CA5C-FE26-E97C-0C3B-3A05AC64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59A43-95A4-3CE3-054D-890EF4AE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999F4-4B89-5249-9429-03BD655A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D3F2-2FA1-F5E8-5CEC-A6D32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8489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97DD-B7E9-0113-0AA8-10465BE2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BACC-609B-F19B-FBAA-5CEA31F6D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FFF39-8FAB-C0DA-B206-35B9D53ED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B1129-B180-57C7-7413-38EE9237F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1159B-4B86-1FBE-8A9A-279DC691D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C8FF8-BC8C-B106-A7AB-29207D03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2D3D6-2B1B-8F6C-617A-6CA5DD5E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61777-1BBD-0503-8056-F7A9674D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259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B3C-ADF4-ECF4-5D98-0787584B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6DE02-91FE-35EF-7F37-E8DC1CE5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5A483-3C60-345E-8FBD-1E819CF4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342B2-DF1B-A65D-A2BD-2678A4B9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0282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526E7-7A41-435C-CF7B-C231E80C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D8CD5-8D9B-D94E-A91C-01307F2D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D4B84-220D-C498-30F3-E5453BA4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623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2C1F-25F2-D11A-12D5-DDFD4230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4FDE-CABF-C663-B576-32A76128D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7962C-792B-4057-0E37-6CB498649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0514B-3526-C7CB-C135-0D05655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6EB1E-D724-B2FA-9754-7CA0D8BE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6AABF-EA30-FECF-CBA0-F4195EBA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5644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33DE-FE11-ACC9-9EA7-C7F5E795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F5017-52B7-AF47-E143-7F3CBE3FF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A48AC-87D0-E87F-D037-3ACA94CE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E4F3-0EC2-3896-580C-6B7D4AF8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6511-4433-72B6-1778-1E369919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2F965-E2A6-B3F4-EB13-90475427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488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075B7-90B6-C748-80EE-2694F881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7EC5-4367-D646-9A6E-7C0AA1FE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A134-AC22-2966-5FBF-DA074A96A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0BFD-D315-6F47-2010-A8DF52D7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E777-4A29-46A6-8196-205B86DB4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1B74-0C55-4D5B-823B-8B435A68429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1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954F-85C7-A111-58FE-3898D5027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351270" cy="2832417"/>
          </a:xfrm>
        </p:spPr>
        <p:txBody>
          <a:bodyPr/>
          <a:lstStyle/>
          <a:p>
            <a:r>
              <a:rPr lang="en-US" dirty="0"/>
              <a:t>SALES </a:t>
            </a:r>
            <a:br>
              <a:rPr lang="en-US" dirty="0"/>
            </a:br>
            <a:r>
              <a:rPr lang="en-US" dirty="0"/>
              <a:t>PREDICTION</a:t>
            </a:r>
            <a:br>
              <a:rPr lang="en-US" dirty="0"/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USING MACHINE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LEARNING</a:t>
            </a:r>
            <a:endParaRPr lang="en-AE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2453721-9643-8F40-9713-430A1ED41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445710"/>
              </p:ext>
            </p:extLst>
          </p:nvPr>
        </p:nvGraphicFramePr>
        <p:xfrm>
          <a:off x="8046720" y="1122363"/>
          <a:ext cx="3474720" cy="283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D90CCE39-5257-128F-D5FA-AA426BD4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0FD79C-7EF5-C717-CD03-B8929F682064}"/>
              </a:ext>
            </a:extLst>
          </p:cNvPr>
          <p:cNvSpPr txBox="1">
            <a:spLocks/>
          </p:cNvSpPr>
          <p:nvPr/>
        </p:nvSpPr>
        <p:spPr>
          <a:xfrm>
            <a:off x="1487079" y="4428855"/>
            <a:ext cx="2227082" cy="76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Hariprasath S</a:t>
            </a:r>
            <a:endParaRPr lang="en-AE" sz="2400" b="0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3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Histogram of Item wise sales count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8524569-BD2A-ED04-A622-27935F22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200150"/>
            <a:ext cx="83534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43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Scatter Plots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8E339D-259B-7D22-05BD-D3B11297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01" y="1118681"/>
            <a:ext cx="5760599" cy="52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6CA494-6BC7-CE92-2C20-E9DA9A35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36" y="1118681"/>
            <a:ext cx="5097293" cy="52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68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State-ItemType vs Qty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9852DF4-FD16-243B-319F-65047864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28" y="922438"/>
            <a:ext cx="10094282" cy="535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9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State-ItemType vs </a:t>
            </a:r>
            <a:r>
              <a:rPr lang="en-US" sz="2000" b="1" dirty="0" err="1">
                <a:solidFill>
                  <a:schemeClr val="bg1"/>
                </a:solidFill>
              </a:rPr>
              <a:t>NetAmount</a:t>
            </a:r>
            <a:endParaRPr lang="en-AE" sz="2000" b="1" dirty="0">
              <a:solidFill>
                <a:schemeClr val="bg1"/>
              </a:solidFill>
            </a:endParaRPr>
          </a:p>
          <a:p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1EAA84-9DBD-3B3E-EDBE-5EDBD8813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2" y="1108258"/>
            <a:ext cx="10449368" cy="54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72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State-</a:t>
            </a:r>
            <a:r>
              <a:rPr lang="en-US" sz="2000" b="1" dirty="0" err="1">
                <a:solidFill>
                  <a:schemeClr val="bg1"/>
                </a:solidFill>
              </a:rPr>
              <a:t>WeekDay</a:t>
            </a:r>
            <a:r>
              <a:rPr lang="en-US" sz="2000" b="1" dirty="0">
                <a:solidFill>
                  <a:schemeClr val="bg1"/>
                </a:solidFill>
              </a:rPr>
              <a:t> vs </a:t>
            </a:r>
            <a:r>
              <a:rPr lang="en-US" sz="2000" b="1" dirty="0" err="1">
                <a:solidFill>
                  <a:schemeClr val="bg1"/>
                </a:solidFill>
              </a:rPr>
              <a:t>NetAmount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902844-4C3C-6BDB-9212-5DF969F8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13" y="862878"/>
            <a:ext cx="10459668" cy="54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6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Pair Plot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5AC5BD-222E-5787-5C7A-4FEEAC8E6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23" y="1299566"/>
            <a:ext cx="10377381" cy="5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44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76941" y="2413337"/>
            <a:ext cx="5713226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RESULTS</a:t>
            </a:r>
            <a:endParaRPr lang="en-US" sz="5750" b="1" spc="-145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755B-590C-C55E-CD3D-30B00D3A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371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Heatmap Co-relation coefficient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06DBEF9-8C47-72E1-B943-B3812F9DF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945670"/>
            <a:ext cx="8812877" cy="581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34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Helvetica Neue" pitchFamily="50" charset="0"/>
              </a:rPr>
              <a:t>Residual Analysis of the train data</a:t>
            </a:r>
          </a:p>
          <a:p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BC3985A-B149-E71D-EBA2-00B18DA7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18" y="945670"/>
            <a:ext cx="7542028" cy="5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71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13146" y="2413337"/>
            <a:ext cx="436317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SUMMARY</a:t>
            </a:r>
            <a:endParaRPr lang="en-US" sz="5750" b="1" spc="-145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1875750"/>
            <a:ext cx="5823600" cy="390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  <a:ea typeface="Montserrat ExtraBold"/>
              <a:cs typeface="Montserrat ExtraBold"/>
              <a:sym typeface="Montserrat ExtraBold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Maharashtra is top state in-terms of total number of sales.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FMCG is the most selling category.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Bihar is top sugar consumer state.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Top selling day in </a:t>
            </a:r>
            <a:r>
              <a:rPr lang="en-US" sz="2400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Andrapradesh</a:t>
            </a: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Montserrat ExtraBold"/>
                <a:cs typeface="Montserrat ExtraBold"/>
                <a:sym typeface="Montserrat ExtraBold"/>
              </a:rPr>
              <a:t> is Wednesday.</a:t>
            </a:r>
            <a:endParaRPr sz="2400" dirty="0">
              <a:solidFill>
                <a:schemeClr val="accent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6996034-B892-CCBB-1A32-189703B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8D6F7-DE16-C938-9829-5FFB2080B4F4}"/>
              </a:ext>
            </a:extLst>
          </p:cNvPr>
          <p:cNvSpPr txBox="1"/>
          <p:nvPr/>
        </p:nvSpPr>
        <p:spPr>
          <a:xfrm>
            <a:off x="762001" y="3464814"/>
            <a:ext cx="349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-60" dirty="0">
                <a:latin typeface="Poppins" pitchFamily="2" charset="77"/>
                <a:cs typeface="Poppins" pitchFamily="2" charset="77"/>
              </a:rPr>
              <a:t>Some valuable insights from result</a:t>
            </a:r>
          </a:p>
        </p:txBody>
      </p:sp>
    </p:spTree>
    <p:extLst>
      <p:ext uri="{BB962C8B-B14F-4D97-AF65-F5344CB8AC3E}">
        <p14:creationId xmlns:p14="http://schemas.microsoft.com/office/powerpoint/2010/main" val="30367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090C6-8B56-BC47-8DF6-C8D3780C3958}"/>
              </a:ext>
            </a:extLst>
          </p:cNvPr>
          <p:cNvSpPr txBox="1"/>
          <p:nvPr/>
        </p:nvSpPr>
        <p:spPr>
          <a:xfrm>
            <a:off x="5185349" y="306186"/>
            <a:ext cx="1821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05B59-44EB-1041-A574-3C98C2CF398B}"/>
              </a:ext>
            </a:extLst>
          </p:cNvPr>
          <p:cNvSpPr txBox="1"/>
          <p:nvPr/>
        </p:nvSpPr>
        <p:spPr>
          <a:xfrm>
            <a:off x="5104386" y="787593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TABLE OF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E0933C-730B-134E-93BC-F3F1809DC5D6}"/>
              </a:ext>
            </a:extLst>
          </p:cNvPr>
          <p:cNvSpPr/>
          <p:nvPr/>
        </p:nvSpPr>
        <p:spPr>
          <a:xfrm>
            <a:off x="1165068" y="18516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D60C1-2B35-5842-AFC5-6CB80EED2E2D}"/>
              </a:ext>
            </a:extLst>
          </p:cNvPr>
          <p:cNvSpPr/>
          <p:nvPr/>
        </p:nvSpPr>
        <p:spPr>
          <a:xfrm>
            <a:off x="1165068" y="1851660"/>
            <a:ext cx="10668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63F27-EB2E-284F-8D10-B3E39224D6AF}"/>
              </a:ext>
            </a:extLst>
          </p:cNvPr>
          <p:cNvSpPr/>
          <p:nvPr/>
        </p:nvSpPr>
        <p:spPr>
          <a:xfrm>
            <a:off x="1165068" y="31724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D64D4-C9B2-E24E-A2F7-D5D6C47C394A}"/>
              </a:ext>
            </a:extLst>
          </p:cNvPr>
          <p:cNvSpPr/>
          <p:nvPr/>
        </p:nvSpPr>
        <p:spPr>
          <a:xfrm>
            <a:off x="1165068" y="3172460"/>
            <a:ext cx="106680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371CE-2710-C04C-8781-370237E90F51}"/>
              </a:ext>
            </a:extLst>
          </p:cNvPr>
          <p:cNvSpPr/>
          <p:nvPr/>
        </p:nvSpPr>
        <p:spPr>
          <a:xfrm>
            <a:off x="1165068" y="44932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96A62-31FD-3C46-94AC-259FFD2CFBE7}"/>
              </a:ext>
            </a:extLst>
          </p:cNvPr>
          <p:cNvSpPr/>
          <p:nvPr/>
        </p:nvSpPr>
        <p:spPr>
          <a:xfrm>
            <a:off x="1165068" y="4493260"/>
            <a:ext cx="10668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AEBDBC-C655-D944-904D-F3F47E43173E}"/>
              </a:ext>
            </a:extLst>
          </p:cNvPr>
          <p:cNvSpPr/>
          <p:nvPr/>
        </p:nvSpPr>
        <p:spPr>
          <a:xfrm>
            <a:off x="6499068" y="18516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132A-D29A-FD4B-A8F7-A75A3CE05515}"/>
              </a:ext>
            </a:extLst>
          </p:cNvPr>
          <p:cNvSpPr/>
          <p:nvPr/>
        </p:nvSpPr>
        <p:spPr>
          <a:xfrm>
            <a:off x="6499068" y="1851660"/>
            <a:ext cx="10668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6D2A4F-99BA-7849-AD5E-F70A11DBFD5A}"/>
              </a:ext>
            </a:extLst>
          </p:cNvPr>
          <p:cNvSpPr/>
          <p:nvPr/>
        </p:nvSpPr>
        <p:spPr>
          <a:xfrm>
            <a:off x="6499068" y="31724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C580BA-0EFB-0D46-8738-FE9719B711D1}"/>
              </a:ext>
            </a:extLst>
          </p:cNvPr>
          <p:cNvSpPr/>
          <p:nvPr/>
        </p:nvSpPr>
        <p:spPr>
          <a:xfrm>
            <a:off x="6499068" y="3172460"/>
            <a:ext cx="106680" cy="1005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DFC44C-9202-2648-BFF0-ADE5EA92CB26}"/>
              </a:ext>
            </a:extLst>
          </p:cNvPr>
          <p:cNvSpPr/>
          <p:nvPr/>
        </p:nvSpPr>
        <p:spPr>
          <a:xfrm>
            <a:off x="6499068" y="4493260"/>
            <a:ext cx="4527867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33211-F490-9047-A864-73933ED5AC02}"/>
              </a:ext>
            </a:extLst>
          </p:cNvPr>
          <p:cNvSpPr/>
          <p:nvPr/>
        </p:nvSpPr>
        <p:spPr>
          <a:xfrm>
            <a:off x="6499068" y="4493260"/>
            <a:ext cx="106680" cy="10058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E4E5F-27C1-A743-8058-463CE2E25E8C}"/>
              </a:ext>
            </a:extLst>
          </p:cNvPr>
          <p:cNvSpPr txBox="1"/>
          <p:nvPr/>
        </p:nvSpPr>
        <p:spPr>
          <a:xfrm>
            <a:off x="2523711" y="1901623"/>
            <a:ext cx="239039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087EA86-A9D0-5B43-B610-6937598860E0}"/>
              </a:ext>
            </a:extLst>
          </p:cNvPr>
          <p:cNvSpPr txBox="1">
            <a:spLocks/>
          </p:cNvSpPr>
          <p:nvPr/>
        </p:nvSpPr>
        <p:spPr>
          <a:xfrm>
            <a:off x="2523711" y="2289703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Describes the problem that we are trying to solve by this project.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010922-A32C-0041-BC78-7D9528E8E59F}"/>
              </a:ext>
            </a:extLst>
          </p:cNvPr>
          <p:cNvSpPr txBox="1"/>
          <p:nvPr/>
        </p:nvSpPr>
        <p:spPr>
          <a:xfrm>
            <a:off x="2523711" y="3222423"/>
            <a:ext cx="202010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SET DETAILS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038B488-F6E0-A043-BC64-1F5698EEAC8B}"/>
              </a:ext>
            </a:extLst>
          </p:cNvPr>
          <p:cNvSpPr txBox="1">
            <a:spLocks/>
          </p:cNvSpPr>
          <p:nvPr/>
        </p:nvSpPr>
        <p:spPr>
          <a:xfrm>
            <a:off x="2523711" y="36105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Details of analyzed data set.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5EADA0-511C-5C46-A9B5-198F0F946519}"/>
              </a:ext>
            </a:extLst>
          </p:cNvPr>
          <p:cNvSpPr txBox="1"/>
          <p:nvPr/>
        </p:nvSpPr>
        <p:spPr>
          <a:xfrm>
            <a:off x="2523711" y="4543223"/>
            <a:ext cx="104547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67650EF-EDA8-0E44-BE38-27F3335D9F38}"/>
              </a:ext>
            </a:extLst>
          </p:cNvPr>
          <p:cNvSpPr txBox="1">
            <a:spLocks/>
          </p:cNvSpPr>
          <p:nvPr/>
        </p:nvSpPr>
        <p:spPr>
          <a:xfrm>
            <a:off x="2523711" y="49313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Detailed explanation of obtained results.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B19635-C2B9-6B48-9D36-8101FC031C87}"/>
              </a:ext>
            </a:extLst>
          </p:cNvPr>
          <p:cNvSpPr txBox="1"/>
          <p:nvPr/>
        </p:nvSpPr>
        <p:spPr>
          <a:xfrm>
            <a:off x="7837116" y="1901623"/>
            <a:ext cx="270298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PUPOSE OF THE PROJECT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6F9C560-072D-6F43-8DE7-C0D1506B32CF}"/>
              </a:ext>
            </a:extLst>
          </p:cNvPr>
          <p:cNvSpPr txBox="1">
            <a:spLocks/>
          </p:cNvSpPr>
          <p:nvPr/>
        </p:nvSpPr>
        <p:spPr>
          <a:xfrm>
            <a:off x="7837116" y="22897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Why did we select this project.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5FD60B-7342-9B4F-B46C-1BF37DB200D7}"/>
              </a:ext>
            </a:extLst>
          </p:cNvPr>
          <p:cNvSpPr txBox="1"/>
          <p:nvPr/>
        </p:nvSpPr>
        <p:spPr>
          <a:xfrm>
            <a:off x="7837116" y="3222423"/>
            <a:ext cx="59503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EDA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3B74239-0226-7948-8D12-128A52FE5D9C}"/>
              </a:ext>
            </a:extLst>
          </p:cNvPr>
          <p:cNvSpPr txBox="1">
            <a:spLocks/>
          </p:cNvSpPr>
          <p:nvPr/>
        </p:nvSpPr>
        <p:spPr>
          <a:xfrm>
            <a:off x="7837116" y="3610503"/>
            <a:ext cx="2848917" cy="48288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Details of algorithms, logics and visualizations.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BF0C5-601C-9A40-97BE-0BFFC5D9ADA9}"/>
              </a:ext>
            </a:extLst>
          </p:cNvPr>
          <p:cNvSpPr txBox="1"/>
          <p:nvPr/>
        </p:nvSpPr>
        <p:spPr>
          <a:xfrm>
            <a:off x="7837116" y="4543223"/>
            <a:ext cx="125547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SUMMARY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A61F084-524F-7C4A-9C08-3DE3417853A8}"/>
              </a:ext>
            </a:extLst>
          </p:cNvPr>
          <p:cNvSpPr txBox="1">
            <a:spLocks/>
          </p:cNvSpPr>
          <p:nvPr/>
        </p:nvSpPr>
        <p:spPr>
          <a:xfrm>
            <a:off x="7837116" y="4931303"/>
            <a:ext cx="2848917" cy="2520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Summary of obtained results.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FFAC4-0981-DD4F-9BB4-0B7561B8157F}"/>
              </a:ext>
            </a:extLst>
          </p:cNvPr>
          <p:cNvSpPr txBox="1"/>
          <p:nvPr/>
        </p:nvSpPr>
        <p:spPr>
          <a:xfrm>
            <a:off x="1553725" y="2077581"/>
            <a:ext cx="68800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0BAA21-A40B-434E-9BFE-D373C969A63E}"/>
              </a:ext>
            </a:extLst>
          </p:cNvPr>
          <p:cNvSpPr txBox="1"/>
          <p:nvPr/>
        </p:nvSpPr>
        <p:spPr>
          <a:xfrm>
            <a:off x="1509642" y="3398381"/>
            <a:ext cx="776175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1BDDE-2F6B-4B48-AF5D-039CAB3F1E92}"/>
              </a:ext>
            </a:extLst>
          </p:cNvPr>
          <p:cNvSpPr txBox="1"/>
          <p:nvPr/>
        </p:nvSpPr>
        <p:spPr>
          <a:xfrm>
            <a:off x="1500825" y="4719181"/>
            <a:ext cx="79380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A304F3-6D55-1A4B-B794-4A2A79050B76}"/>
              </a:ext>
            </a:extLst>
          </p:cNvPr>
          <p:cNvSpPr txBox="1"/>
          <p:nvPr/>
        </p:nvSpPr>
        <p:spPr>
          <a:xfrm>
            <a:off x="6839758" y="2077581"/>
            <a:ext cx="76335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1175E7-3E64-6644-AFC0-205E69F36128}"/>
              </a:ext>
            </a:extLst>
          </p:cNvPr>
          <p:cNvSpPr txBox="1"/>
          <p:nvPr/>
        </p:nvSpPr>
        <p:spPr>
          <a:xfrm>
            <a:off x="6819719" y="3398381"/>
            <a:ext cx="803425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050EC7-A12D-844A-A685-09C3C832AD9A}"/>
              </a:ext>
            </a:extLst>
          </p:cNvPr>
          <p:cNvSpPr txBox="1"/>
          <p:nvPr/>
        </p:nvSpPr>
        <p:spPr>
          <a:xfrm>
            <a:off x="6826933" y="4719181"/>
            <a:ext cx="78899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D07976-1D9C-7A12-276A-53C74D3A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0394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325469"/>
            <a:ext cx="436317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PROBLEM STATEMENT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18757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 have to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predict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sales volume</a:t>
            </a:r>
            <a:r>
              <a:rPr lang="en" sz="2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of the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goods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based on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item type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, region,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quantity 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day of the </a:t>
            </a:r>
            <a:r>
              <a:rPr lang="en-I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week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6996034-B892-CCBB-1A32-189703B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8031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5B40AC-2107-6445-AEC9-D33925757138}"/>
              </a:ext>
            </a:extLst>
          </p:cNvPr>
          <p:cNvSpPr/>
          <p:nvPr/>
        </p:nvSpPr>
        <p:spPr>
          <a:xfrm>
            <a:off x="5072924" y="685800"/>
            <a:ext cx="2771461" cy="3904175"/>
          </a:xfrm>
          <a:prstGeom prst="roundRect">
            <a:avLst>
              <a:gd name="adj" fmla="val 7197"/>
            </a:avLst>
          </a:prstGeom>
          <a:solidFill>
            <a:schemeClr val="bg2"/>
          </a:solidFill>
          <a:ln>
            <a:noFill/>
          </a:ln>
          <a:effectLst>
            <a:outerShdw blurRad="723900" dist="139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ADD95771-8452-7943-84CC-A5B8EB6FF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366" y="1500453"/>
            <a:ext cx="690430" cy="690429"/>
          </a:xfrm>
          <a:custGeom>
            <a:avLst/>
            <a:gdLst>
              <a:gd name="T0" fmla="*/ 655 w 1310"/>
              <a:gd name="T1" fmla="*/ 1273 h 1310"/>
              <a:gd name="T2" fmla="*/ 36 w 1310"/>
              <a:gd name="T3" fmla="*/ 654 h 1310"/>
              <a:gd name="T4" fmla="*/ 655 w 1310"/>
              <a:gd name="T5" fmla="*/ 36 h 1310"/>
              <a:gd name="T6" fmla="*/ 1000 w 1310"/>
              <a:gd name="T7" fmla="*/ 276 h 1310"/>
              <a:gd name="T8" fmla="*/ 655 w 1310"/>
              <a:gd name="T9" fmla="*/ 142 h 1310"/>
              <a:gd name="T10" fmla="*/ 142 w 1310"/>
              <a:gd name="T11" fmla="*/ 654 h 1310"/>
              <a:gd name="T12" fmla="*/ 655 w 1310"/>
              <a:gd name="T13" fmla="*/ 1168 h 1310"/>
              <a:gd name="T14" fmla="*/ 1167 w 1310"/>
              <a:gd name="T15" fmla="*/ 654 h 1310"/>
              <a:gd name="T16" fmla="*/ 1118 w 1310"/>
              <a:gd name="T17" fmla="*/ 437 h 1310"/>
              <a:gd name="T18" fmla="*/ 1193 w 1310"/>
              <a:gd name="T19" fmla="*/ 350 h 1310"/>
              <a:gd name="T20" fmla="*/ 1273 w 1310"/>
              <a:gd name="T21" fmla="*/ 654 h 1310"/>
              <a:gd name="T22" fmla="*/ 268 w 1310"/>
              <a:gd name="T23" fmla="*/ 624 h 1310"/>
              <a:gd name="T24" fmla="*/ 474 w 1310"/>
              <a:gd name="T25" fmla="*/ 934 h 1310"/>
              <a:gd name="T26" fmla="*/ 577 w 1310"/>
              <a:gd name="T27" fmla="*/ 993 h 1310"/>
              <a:gd name="T28" fmla="*/ 585 w 1310"/>
              <a:gd name="T29" fmla="*/ 994 h 1310"/>
              <a:gd name="T30" fmla="*/ 1094 w 1310"/>
              <a:gd name="T31" fmla="*/ 467 h 1310"/>
              <a:gd name="T32" fmla="*/ 1132 w 1310"/>
              <a:gd name="T33" fmla="*/ 654 h 1310"/>
              <a:gd name="T34" fmla="*/ 655 w 1310"/>
              <a:gd name="T35" fmla="*/ 1131 h 1310"/>
              <a:gd name="T36" fmla="*/ 178 w 1310"/>
              <a:gd name="T37" fmla="*/ 654 h 1310"/>
              <a:gd name="T38" fmla="*/ 655 w 1310"/>
              <a:gd name="T39" fmla="*/ 177 h 1310"/>
              <a:gd name="T40" fmla="*/ 975 w 1310"/>
              <a:gd name="T41" fmla="*/ 301 h 1310"/>
              <a:gd name="T42" fmla="*/ 613 w 1310"/>
              <a:gd name="T43" fmla="*/ 645 h 1310"/>
              <a:gd name="T44" fmla="*/ 610 w 1310"/>
              <a:gd name="T45" fmla="*/ 647 h 1310"/>
              <a:gd name="T46" fmla="*/ 537 w 1310"/>
              <a:gd name="T47" fmla="*/ 536 h 1310"/>
              <a:gd name="T48" fmla="*/ 444 w 1310"/>
              <a:gd name="T49" fmla="*/ 487 h 1310"/>
              <a:gd name="T50" fmla="*/ 341 w 1310"/>
              <a:gd name="T51" fmla="*/ 487 h 1310"/>
              <a:gd name="T52" fmla="*/ 263 w 1310"/>
              <a:gd name="T53" fmla="*/ 534 h 1310"/>
              <a:gd name="T54" fmla="*/ 1181 w 1310"/>
              <a:gd name="T55" fmla="*/ 153 h 1310"/>
              <a:gd name="T56" fmla="*/ 1209 w 1310"/>
              <a:gd name="T57" fmla="*/ 140 h 1310"/>
              <a:gd name="T58" fmla="*/ 1224 w 1310"/>
              <a:gd name="T59" fmla="*/ 149 h 1310"/>
              <a:gd name="T60" fmla="*/ 1255 w 1310"/>
              <a:gd name="T61" fmla="*/ 197 h 1310"/>
              <a:gd name="T62" fmla="*/ 659 w 1310"/>
              <a:gd name="T63" fmla="*/ 924 h 1310"/>
              <a:gd name="T64" fmla="*/ 579 w 1310"/>
              <a:gd name="T65" fmla="*/ 959 h 1310"/>
              <a:gd name="T66" fmla="*/ 503 w 1310"/>
              <a:gd name="T67" fmla="*/ 914 h 1310"/>
              <a:gd name="T68" fmla="*/ 297 w 1310"/>
              <a:gd name="T69" fmla="*/ 605 h 1310"/>
              <a:gd name="T70" fmla="*/ 295 w 1310"/>
              <a:gd name="T71" fmla="*/ 551 h 1310"/>
              <a:gd name="T72" fmla="*/ 444 w 1310"/>
              <a:gd name="T73" fmla="*/ 523 h 1310"/>
              <a:gd name="T74" fmla="*/ 507 w 1310"/>
              <a:gd name="T75" fmla="*/ 555 h 1310"/>
              <a:gd name="T76" fmla="*/ 577 w 1310"/>
              <a:gd name="T77" fmla="*/ 664 h 1310"/>
              <a:gd name="T78" fmla="*/ 606 w 1310"/>
              <a:gd name="T79" fmla="*/ 682 h 1310"/>
              <a:gd name="T80" fmla="*/ 1181 w 1310"/>
              <a:gd name="T81" fmla="*/ 153 h 1310"/>
              <a:gd name="T82" fmla="*/ 1281 w 1310"/>
              <a:gd name="T83" fmla="*/ 245 h 1310"/>
              <a:gd name="T84" fmla="*/ 1284 w 1310"/>
              <a:gd name="T85" fmla="*/ 176 h 1310"/>
              <a:gd name="T86" fmla="*/ 1253 w 1310"/>
              <a:gd name="T87" fmla="*/ 129 h 1310"/>
              <a:gd name="T88" fmla="*/ 1213 w 1310"/>
              <a:gd name="T89" fmla="*/ 105 h 1310"/>
              <a:gd name="T90" fmla="*/ 1157 w 1310"/>
              <a:gd name="T91" fmla="*/ 127 h 1310"/>
              <a:gd name="T92" fmla="*/ 1103 w 1310"/>
              <a:gd name="T93" fmla="*/ 179 h 1310"/>
              <a:gd name="T94" fmla="*/ 655 w 1310"/>
              <a:gd name="T95" fmla="*/ 0 h 1310"/>
              <a:gd name="T96" fmla="*/ 0 w 1310"/>
              <a:gd name="T97" fmla="*/ 654 h 1310"/>
              <a:gd name="T98" fmla="*/ 655 w 1310"/>
              <a:gd name="T99" fmla="*/ 1309 h 1310"/>
              <a:gd name="T100" fmla="*/ 1309 w 1310"/>
              <a:gd name="T101" fmla="*/ 654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10" h="1310">
                <a:moveTo>
                  <a:pt x="655" y="1273"/>
                </a:moveTo>
                <a:lnTo>
                  <a:pt x="655" y="1273"/>
                </a:lnTo>
                <a:cubicBezTo>
                  <a:pt x="314" y="1273"/>
                  <a:pt x="36" y="995"/>
                  <a:pt x="36" y="654"/>
                </a:cubicBezTo>
                <a:lnTo>
                  <a:pt x="36" y="654"/>
                </a:lnTo>
                <a:cubicBezTo>
                  <a:pt x="36" y="313"/>
                  <a:pt x="314" y="36"/>
                  <a:pt x="655" y="36"/>
                </a:cubicBezTo>
                <a:lnTo>
                  <a:pt x="655" y="36"/>
                </a:lnTo>
                <a:cubicBezTo>
                  <a:pt x="818" y="36"/>
                  <a:pt x="967" y="100"/>
                  <a:pt x="1077" y="203"/>
                </a:cubicBezTo>
                <a:lnTo>
                  <a:pt x="1000" y="276"/>
                </a:lnTo>
                <a:lnTo>
                  <a:pt x="1000" y="276"/>
                </a:lnTo>
                <a:cubicBezTo>
                  <a:pt x="909" y="193"/>
                  <a:pt x="788" y="142"/>
                  <a:pt x="655" y="142"/>
                </a:cubicBezTo>
                <a:lnTo>
                  <a:pt x="655" y="142"/>
                </a:lnTo>
                <a:cubicBezTo>
                  <a:pt x="372" y="142"/>
                  <a:pt x="142" y="372"/>
                  <a:pt x="142" y="654"/>
                </a:cubicBezTo>
                <a:lnTo>
                  <a:pt x="142" y="654"/>
                </a:lnTo>
                <a:cubicBezTo>
                  <a:pt x="142" y="937"/>
                  <a:pt x="372" y="1168"/>
                  <a:pt x="655" y="1168"/>
                </a:cubicBezTo>
                <a:lnTo>
                  <a:pt x="655" y="1168"/>
                </a:lnTo>
                <a:cubicBezTo>
                  <a:pt x="937" y="1168"/>
                  <a:pt x="1167" y="937"/>
                  <a:pt x="1167" y="654"/>
                </a:cubicBezTo>
                <a:lnTo>
                  <a:pt x="1167" y="654"/>
                </a:lnTo>
                <a:cubicBezTo>
                  <a:pt x="1167" y="577"/>
                  <a:pt x="1150" y="503"/>
                  <a:pt x="1118" y="437"/>
                </a:cubicBezTo>
                <a:lnTo>
                  <a:pt x="1193" y="350"/>
                </a:lnTo>
                <a:lnTo>
                  <a:pt x="1193" y="350"/>
                </a:lnTo>
                <a:cubicBezTo>
                  <a:pt x="1244" y="439"/>
                  <a:pt x="1273" y="544"/>
                  <a:pt x="1273" y="654"/>
                </a:cubicBezTo>
                <a:lnTo>
                  <a:pt x="1273" y="654"/>
                </a:lnTo>
                <a:cubicBezTo>
                  <a:pt x="1273" y="995"/>
                  <a:pt x="996" y="1273"/>
                  <a:pt x="655" y="1273"/>
                </a:cubicBezTo>
                <a:close/>
                <a:moveTo>
                  <a:pt x="268" y="624"/>
                </a:moveTo>
                <a:lnTo>
                  <a:pt x="474" y="934"/>
                </a:lnTo>
                <a:lnTo>
                  <a:pt x="474" y="934"/>
                </a:lnTo>
                <a:cubicBezTo>
                  <a:pt x="497" y="969"/>
                  <a:pt x="535" y="991"/>
                  <a:pt x="577" y="993"/>
                </a:cubicBezTo>
                <a:lnTo>
                  <a:pt x="577" y="993"/>
                </a:lnTo>
                <a:cubicBezTo>
                  <a:pt x="580" y="994"/>
                  <a:pt x="582" y="994"/>
                  <a:pt x="585" y="994"/>
                </a:cubicBezTo>
                <a:lnTo>
                  <a:pt x="585" y="994"/>
                </a:lnTo>
                <a:cubicBezTo>
                  <a:pt x="624" y="994"/>
                  <a:pt x="660" y="977"/>
                  <a:pt x="686" y="947"/>
                </a:cubicBezTo>
                <a:lnTo>
                  <a:pt x="1094" y="467"/>
                </a:lnTo>
                <a:lnTo>
                  <a:pt x="1094" y="467"/>
                </a:lnTo>
                <a:cubicBezTo>
                  <a:pt x="1118" y="524"/>
                  <a:pt x="1132" y="588"/>
                  <a:pt x="1132" y="654"/>
                </a:cubicBezTo>
                <a:lnTo>
                  <a:pt x="1132" y="654"/>
                </a:lnTo>
                <a:cubicBezTo>
                  <a:pt x="1132" y="917"/>
                  <a:pt x="918" y="1131"/>
                  <a:pt x="655" y="1131"/>
                </a:cubicBezTo>
                <a:lnTo>
                  <a:pt x="655" y="1131"/>
                </a:lnTo>
                <a:cubicBezTo>
                  <a:pt x="391" y="1131"/>
                  <a:pt x="178" y="917"/>
                  <a:pt x="178" y="654"/>
                </a:cubicBezTo>
                <a:lnTo>
                  <a:pt x="178" y="654"/>
                </a:lnTo>
                <a:cubicBezTo>
                  <a:pt x="178" y="391"/>
                  <a:pt x="391" y="177"/>
                  <a:pt x="655" y="177"/>
                </a:cubicBezTo>
                <a:lnTo>
                  <a:pt x="655" y="177"/>
                </a:lnTo>
                <a:cubicBezTo>
                  <a:pt x="778" y="177"/>
                  <a:pt x="890" y="224"/>
                  <a:pt x="975" y="301"/>
                </a:cubicBezTo>
                <a:lnTo>
                  <a:pt x="613" y="645"/>
                </a:lnTo>
                <a:lnTo>
                  <a:pt x="613" y="645"/>
                </a:lnTo>
                <a:cubicBezTo>
                  <a:pt x="612" y="647"/>
                  <a:pt x="610" y="647"/>
                  <a:pt x="610" y="647"/>
                </a:cubicBezTo>
                <a:lnTo>
                  <a:pt x="610" y="647"/>
                </a:lnTo>
                <a:cubicBezTo>
                  <a:pt x="608" y="647"/>
                  <a:pt x="607" y="646"/>
                  <a:pt x="606" y="644"/>
                </a:cubicBezTo>
                <a:lnTo>
                  <a:pt x="537" y="536"/>
                </a:lnTo>
                <a:lnTo>
                  <a:pt x="537" y="536"/>
                </a:lnTo>
                <a:cubicBezTo>
                  <a:pt x="516" y="505"/>
                  <a:pt x="481" y="487"/>
                  <a:pt x="444" y="487"/>
                </a:cubicBezTo>
                <a:lnTo>
                  <a:pt x="341" y="487"/>
                </a:lnTo>
                <a:lnTo>
                  <a:pt x="341" y="487"/>
                </a:lnTo>
                <a:cubicBezTo>
                  <a:pt x="308" y="487"/>
                  <a:pt x="279" y="505"/>
                  <a:pt x="263" y="534"/>
                </a:cubicBezTo>
                <a:lnTo>
                  <a:pt x="263" y="534"/>
                </a:lnTo>
                <a:cubicBezTo>
                  <a:pt x="248" y="563"/>
                  <a:pt x="250" y="597"/>
                  <a:pt x="268" y="624"/>
                </a:cubicBezTo>
                <a:close/>
                <a:moveTo>
                  <a:pt x="1181" y="153"/>
                </a:moveTo>
                <a:lnTo>
                  <a:pt x="1181" y="153"/>
                </a:lnTo>
                <a:cubicBezTo>
                  <a:pt x="1190" y="144"/>
                  <a:pt x="1200" y="140"/>
                  <a:pt x="1209" y="140"/>
                </a:cubicBezTo>
                <a:lnTo>
                  <a:pt x="1209" y="140"/>
                </a:lnTo>
                <a:cubicBezTo>
                  <a:pt x="1215" y="141"/>
                  <a:pt x="1221" y="143"/>
                  <a:pt x="1224" y="149"/>
                </a:cubicBezTo>
                <a:lnTo>
                  <a:pt x="1255" y="197"/>
                </a:lnTo>
                <a:lnTo>
                  <a:pt x="1255" y="197"/>
                </a:lnTo>
                <a:cubicBezTo>
                  <a:pt x="1261" y="204"/>
                  <a:pt x="1260" y="215"/>
                  <a:pt x="1254" y="223"/>
                </a:cubicBezTo>
                <a:lnTo>
                  <a:pt x="659" y="924"/>
                </a:lnTo>
                <a:lnTo>
                  <a:pt x="659" y="924"/>
                </a:lnTo>
                <a:cubicBezTo>
                  <a:pt x="639" y="947"/>
                  <a:pt x="610" y="959"/>
                  <a:pt x="579" y="959"/>
                </a:cubicBezTo>
                <a:lnTo>
                  <a:pt x="579" y="959"/>
                </a:lnTo>
                <a:cubicBezTo>
                  <a:pt x="548" y="956"/>
                  <a:pt x="520" y="941"/>
                  <a:pt x="503" y="914"/>
                </a:cubicBezTo>
                <a:lnTo>
                  <a:pt x="297" y="605"/>
                </a:lnTo>
                <a:lnTo>
                  <a:pt x="297" y="605"/>
                </a:lnTo>
                <a:cubicBezTo>
                  <a:pt x="287" y="588"/>
                  <a:pt x="285" y="568"/>
                  <a:pt x="295" y="551"/>
                </a:cubicBezTo>
                <a:lnTo>
                  <a:pt x="295" y="551"/>
                </a:lnTo>
                <a:cubicBezTo>
                  <a:pt x="304" y="533"/>
                  <a:pt x="322" y="523"/>
                  <a:pt x="341" y="523"/>
                </a:cubicBezTo>
                <a:lnTo>
                  <a:pt x="444" y="523"/>
                </a:lnTo>
                <a:lnTo>
                  <a:pt x="444" y="523"/>
                </a:lnTo>
                <a:cubicBezTo>
                  <a:pt x="469" y="523"/>
                  <a:pt x="493" y="535"/>
                  <a:pt x="507" y="555"/>
                </a:cubicBezTo>
                <a:lnTo>
                  <a:pt x="577" y="664"/>
                </a:lnTo>
                <a:lnTo>
                  <a:pt x="577" y="664"/>
                </a:lnTo>
                <a:cubicBezTo>
                  <a:pt x="583" y="675"/>
                  <a:pt x="594" y="681"/>
                  <a:pt x="606" y="682"/>
                </a:cubicBezTo>
                <a:lnTo>
                  <a:pt x="606" y="682"/>
                </a:lnTo>
                <a:cubicBezTo>
                  <a:pt x="617" y="684"/>
                  <a:pt x="629" y="679"/>
                  <a:pt x="638" y="671"/>
                </a:cubicBezTo>
                <a:lnTo>
                  <a:pt x="1181" y="153"/>
                </a:lnTo>
                <a:close/>
                <a:moveTo>
                  <a:pt x="1217" y="321"/>
                </a:moveTo>
                <a:lnTo>
                  <a:pt x="1281" y="245"/>
                </a:lnTo>
                <a:lnTo>
                  <a:pt x="1281" y="245"/>
                </a:lnTo>
                <a:cubicBezTo>
                  <a:pt x="1297" y="227"/>
                  <a:pt x="1299" y="198"/>
                  <a:pt x="1284" y="176"/>
                </a:cubicBezTo>
                <a:lnTo>
                  <a:pt x="1253" y="129"/>
                </a:lnTo>
                <a:lnTo>
                  <a:pt x="1253" y="129"/>
                </a:lnTo>
                <a:lnTo>
                  <a:pt x="1253" y="129"/>
                </a:lnTo>
                <a:cubicBezTo>
                  <a:pt x="1244" y="115"/>
                  <a:pt x="1229" y="106"/>
                  <a:pt x="1213" y="105"/>
                </a:cubicBezTo>
                <a:lnTo>
                  <a:pt x="1213" y="105"/>
                </a:lnTo>
                <a:cubicBezTo>
                  <a:pt x="1193" y="103"/>
                  <a:pt x="1173" y="112"/>
                  <a:pt x="1157" y="127"/>
                </a:cubicBezTo>
                <a:lnTo>
                  <a:pt x="1103" y="179"/>
                </a:lnTo>
                <a:lnTo>
                  <a:pt x="1103" y="179"/>
                </a:lnTo>
                <a:cubicBezTo>
                  <a:pt x="985" y="68"/>
                  <a:pt x="828" y="0"/>
                  <a:pt x="655" y="0"/>
                </a:cubicBezTo>
                <a:lnTo>
                  <a:pt x="655" y="0"/>
                </a:lnTo>
                <a:cubicBezTo>
                  <a:pt x="294" y="0"/>
                  <a:pt x="0" y="294"/>
                  <a:pt x="0" y="654"/>
                </a:cubicBezTo>
                <a:lnTo>
                  <a:pt x="0" y="654"/>
                </a:lnTo>
                <a:cubicBezTo>
                  <a:pt x="0" y="1015"/>
                  <a:pt x="294" y="1309"/>
                  <a:pt x="655" y="1309"/>
                </a:cubicBezTo>
                <a:lnTo>
                  <a:pt x="655" y="1309"/>
                </a:lnTo>
                <a:cubicBezTo>
                  <a:pt x="1015" y="1309"/>
                  <a:pt x="1309" y="1015"/>
                  <a:pt x="1309" y="654"/>
                </a:cubicBezTo>
                <a:lnTo>
                  <a:pt x="1309" y="654"/>
                </a:lnTo>
                <a:cubicBezTo>
                  <a:pt x="1309" y="533"/>
                  <a:pt x="1275" y="419"/>
                  <a:pt x="1217" y="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6A489-7A41-E34A-9292-7D5E88F674AA}"/>
              </a:ext>
            </a:extLst>
          </p:cNvPr>
          <p:cNvSpPr txBox="1"/>
          <p:nvPr/>
        </p:nvSpPr>
        <p:spPr>
          <a:xfrm>
            <a:off x="5521113" y="2259940"/>
            <a:ext cx="18750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27C01-4BF9-1944-B140-A1237E01FD1C}"/>
              </a:ext>
            </a:extLst>
          </p:cNvPr>
          <p:cNvSpPr txBox="1"/>
          <p:nvPr/>
        </p:nvSpPr>
        <p:spPr>
          <a:xfrm>
            <a:off x="5521114" y="2896881"/>
            <a:ext cx="1875080" cy="7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Optimize sales by identifying peak days, region and category 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3DDA37-9854-454C-A807-7E93D36CA6D3}"/>
              </a:ext>
            </a:extLst>
          </p:cNvPr>
          <p:cNvSpPr/>
          <p:nvPr/>
        </p:nvSpPr>
        <p:spPr>
          <a:xfrm>
            <a:off x="8658540" y="2268025"/>
            <a:ext cx="2771461" cy="4043875"/>
          </a:xfrm>
          <a:prstGeom prst="roundRect">
            <a:avLst>
              <a:gd name="adj" fmla="val 7197"/>
            </a:avLst>
          </a:prstGeom>
          <a:solidFill>
            <a:schemeClr val="bg2"/>
          </a:solidFill>
          <a:ln>
            <a:noFill/>
          </a:ln>
          <a:effectLst>
            <a:outerShdw blurRad="723900" dist="139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8" name="Freeform 209">
            <a:extLst>
              <a:ext uri="{FF2B5EF4-FFF2-40B4-BE49-F238E27FC236}">
                <a16:creationId xmlns:a16="http://schemas.microsoft.com/office/drawing/2014/main" id="{62D33ED7-A40F-324A-9852-84344103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980" y="3065638"/>
            <a:ext cx="709027" cy="709027"/>
          </a:xfrm>
          <a:custGeom>
            <a:avLst/>
            <a:gdLst>
              <a:gd name="T0" fmla="*/ 1137 w 1344"/>
              <a:gd name="T1" fmla="*/ 385 h 1346"/>
              <a:gd name="T2" fmla="*/ 1086 w 1344"/>
              <a:gd name="T3" fmla="*/ 366 h 1346"/>
              <a:gd name="T4" fmla="*/ 768 w 1344"/>
              <a:gd name="T5" fmla="*/ 646 h 1346"/>
              <a:gd name="T6" fmla="*/ 697 w 1344"/>
              <a:gd name="T7" fmla="*/ 577 h 1346"/>
              <a:gd name="T8" fmla="*/ 969 w 1344"/>
              <a:gd name="T9" fmla="*/ 305 h 1346"/>
              <a:gd name="T10" fmla="*/ 957 w 1344"/>
              <a:gd name="T11" fmla="*/ 214 h 1346"/>
              <a:gd name="T12" fmla="*/ 1126 w 1344"/>
              <a:gd name="T13" fmla="*/ 40 h 1346"/>
              <a:gd name="T14" fmla="*/ 1130 w 1344"/>
              <a:gd name="T15" fmla="*/ 38 h 1346"/>
              <a:gd name="T16" fmla="*/ 1136 w 1344"/>
              <a:gd name="T17" fmla="*/ 41 h 1346"/>
              <a:gd name="T18" fmla="*/ 1179 w 1344"/>
              <a:gd name="T19" fmla="*/ 135 h 1346"/>
              <a:gd name="T20" fmla="*/ 1043 w 1344"/>
              <a:gd name="T21" fmla="*/ 297 h 1346"/>
              <a:gd name="T22" fmla="*/ 1055 w 1344"/>
              <a:gd name="T23" fmla="*/ 302 h 1346"/>
              <a:gd name="T24" fmla="*/ 1203 w 1344"/>
              <a:gd name="T25" fmla="*/ 161 h 1346"/>
              <a:gd name="T26" fmla="*/ 1303 w 1344"/>
              <a:gd name="T27" fmla="*/ 208 h 1346"/>
              <a:gd name="T28" fmla="*/ 1304 w 1344"/>
              <a:gd name="T29" fmla="*/ 218 h 1346"/>
              <a:gd name="T30" fmla="*/ 646 w 1344"/>
              <a:gd name="T31" fmla="*/ 328 h 1346"/>
              <a:gd name="T32" fmla="*/ 277 w 1344"/>
              <a:gd name="T33" fmla="*/ 698 h 1346"/>
              <a:gd name="T34" fmla="*/ 1016 w 1344"/>
              <a:gd name="T35" fmla="*/ 698 h 1346"/>
              <a:gd name="T36" fmla="*/ 1028 w 1344"/>
              <a:gd name="T37" fmla="*/ 436 h 1346"/>
              <a:gd name="T38" fmla="*/ 1109 w 1344"/>
              <a:gd name="T39" fmla="*/ 698 h 1346"/>
              <a:gd name="T40" fmla="*/ 184 w 1344"/>
              <a:gd name="T41" fmla="*/ 698 h 1346"/>
              <a:gd name="T42" fmla="*/ 646 w 1344"/>
              <a:gd name="T43" fmla="*/ 235 h 1346"/>
              <a:gd name="T44" fmla="*/ 730 w 1344"/>
              <a:gd name="T45" fmla="*/ 494 h 1346"/>
              <a:gd name="T46" fmla="*/ 646 w 1344"/>
              <a:gd name="T47" fmla="*/ 477 h 1346"/>
              <a:gd name="T48" fmla="*/ 646 w 1344"/>
              <a:gd name="T49" fmla="*/ 919 h 1346"/>
              <a:gd name="T50" fmla="*/ 867 w 1344"/>
              <a:gd name="T51" fmla="*/ 698 h 1346"/>
              <a:gd name="T52" fmla="*/ 935 w 1344"/>
              <a:gd name="T53" fmla="*/ 529 h 1346"/>
              <a:gd name="T54" fmla="*/ 646 w 1344"/>
              <a:gd name="T55" fmla="*/ 1032 h 1346"/>
              <a:gd name="T56" fmla="*/ 312 w 1344"/>
              <a:gd name="T57" fmla="*/ 698 h 1346"/>
              <a:gd name="T58" fmla="*/ 814 w 1344"/>
              <a:gd name="T59" fmla="*/ 409 h 1346"/>
              <a:gd name="T60" fmla="*/ 667 w 1344"/>
              <a:gd name="T61" fmla="*/ 557 h 1346"/>
              <a:gd name="T62" fmla="*/ 504 w 1344"/>
              <a:gd name="T63" fmla="*/ 698 h 1346"/>
              <a:gd name="T64" fmla="*/ 646 w 1344"/>
              <a:gd name="T65" fmla="*/ 840 h 1346"/>
              <a:gd name="T66" fmla="*/ 787 w 1344"/>
              <a:gd name="T67" fmla="*/ 677 h 1346"/>
              <a:gd name="T68" fmla="*/ 832 w 1344"/>
              <a:gd name="T69" fmla="*/ 698 h 1346"/>
              <a:gd name="T70" fmla="*/ 646 w 1344"/>
              <a:gd name="T71" fmla="*/ 883 h 1346"/>
              <a:gd name="T72" fmla="*/ 646 w 1344"/>
              <a:gd name="T73" fmla="*/ 512 h 1346"/>
              <a:gd name="T74" fmla="*/ 667 w 1344"/>
              <a:gd name="T75" fmla="*/ 557 h 1346"/>
              <a:gd name="T76" fmla="*/ 646 w 1344"/>
              <a:gd name="T77" fmla="*/ 748 h 1346"/>
              <a:gd name="T78" fmla="*/ 612 w 1344"/>
              <a:gd name="T79" fmla="*/ 735 h 1346"/>
              <a:gd name="T80" fmla="*/ 613 w 1344"/>
              <a:gd name="T81" fmla="*/ 661 h 1346"/>
              <a:gd name="T82" fmla="*/ 701 w 1344"/>
              <a:gd name="T83" fmla="*/ 643 h 1346"/>
              <a:gd name="T84" fmla="*/ 681 w 1344"/>
              <a:gd name="T85" fmla="*/ 733 h 1346"/>
              <a:gd name="T86" fmla="*/ 646 w 1344"/>
              <a:gd name="T87" fmla="*/ 1309 h 1346"/>
              <a:gd name="T88" fmla="*/ 35 w 1344"/>
              <a:gd name="T89" fmla="*/ 698 h 1346"/>
              <a:gd name="T90" fmla="*/ 949 w 1344"/>
              <a:gd name="T91" fmla="*/ 167 h 1346"/>
              <a:gd name="T92" fmla="*/ 926 w 1344"/>
              <a:gd name="T93" fmla="*/ 228 h 1346"/>
              <a:gd name="T94" fmla="*/ 944 w 1344"/>
              <a:gd name="T95" fmla="*/ 280 h 1346"/>
              <a:gd name="T96" fmla="*/ 646 w 1344"/>
              <a:gd name="T97" fmla="*/ 200 h 1346"/>
              <a:gd name="T98" fmla="*/ 149 w 1344"/>
              <a:gd name="T99" fmla="*/ 698 h 1346"/>
              <a:gd name="T100" fmla="*/ 1144 w 1344"/>
              <a:gd name="T101" fmla="*/ 698 h 1346"/>
              <a:gd name="T102" fmla="*/ 1064 w 1344"/>
              <a:gd name="T103" fmla="*/ 400 h 1346"/>
              <a:gd name="T104" fmla="*/ 1116 w 1344"/>
              <a:gd name="T105" fmla="*/ 419 h 1346"/>
              <a:gd name="T106" fmla="*/ 1177 w 1344"/>
              <a:gd name="T107" fmla="*/ 395 h 1346"/>
              <a:gd name="T108" fmla="*/ 1341 w 1344"/>
              <a:gd name="T109" fmla="*/ 206 h 1346"/>
              <a:gd name="T110" fmla="*/ 1232 w 1344"/>
              <a:gd name="T111" fmla="*/ 137 h 1346"/>
              <a:gd name="T112" fmla="*/ 1168 w 1344"/>
              <a:gd name="T113" fmla="*/ 27 h 1346"/>
              <a:gd name="T114" fmla="*/ 1137 w 1344"/>
              <a:gd name="T115" fmla="*/ 3 h 1346"/>
              <a:gd name="T116" fmla="*/ 975 w 1344"/>
              <a:gd name="T117" fmla="*/ 141 h 1346"/>
              <a:gd name="T118" fmla="*/ 0 w 1344"/>
              <a:gd name="T119" fmla="*/ 698 h 1346"/>
              <a:gd name="T120" fmla="*/ 646 w 1344"/>
              <a:gd name="T121" fmla="*/ 1345 h 1346"/>
              <a:gd name="T122" fmla="*/ 1203 w 1344"/>
              <a:gd name="T123" fmla="*/ 369 h 1346"/>
              <a:gd name="T124" fmla="*/ 1341 w 1344"/>
              <a:gd name="T125" fmla="*/ 20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44" h="1346">
                <a:moveTo>
                  <a:pt x="1304" y="218"/>
                </a:moveTo>
                <a:lnTo>
                  <a:pt x="1137" y="385"/>
                </a:lnTo>
                <a:lnTo>
                  <a:pt x="1137" y="385"/>
                </a:lnTo>
                <a:cubicBezTo>
                  <a:pt x="1135" y="387"/>
                  <a:pt x="1133" y="388"/>
                  <a:pt x="1130" y="387"/>
                </a:cubicBezTo>
                <a:lnTo>
                  <a:pt x="1086" y="366"/>
                </a:lnTo>
                <a:lnTo>
                  <a:pt x="1086" y="366"/>
                </a:lnTo>
                <a:cubicBezTo>
                  <a:pt x="1071" y="360"/>
                  <a:pt x="1052" y="363"/>
                  <a:pt x="1040" y="375"/>
                </a:cubicBezTo>
                <a:lnTo>
                  <a:pt x="768" y="646"/>
                </a:lnTo>
                <a:lnTo>
                  <a:pt x="768" y="646"/>
                </a:lnTo>
                <a:cubicBezTo>
                  <a:pt x="753" y="641"/>
                  <a:pt x="739" y="631"/>
                  <a:pt x="726" y="617"/>
                </a:cubicBezTo>
                <a:lnTo>
                  <a:pt x="726" y="617"/>
                </a:lnTo>
                <a:cubicBezTo>
                  <a:pt x="714" y="605"/>
                  <a:pt x="703" y="590"/>
                  <a:pt x="697" y="577"/>
                </a:cubicBezTo>
                <a:lnTo>
                  <a:pt x="708" y="566"/>
                </a:lnTo>
                <a:lnTo>
                  <a:pt x="708" y="566"/>
                </a:lnTo>
                <a:lnTo>
                  <a:pt x="969" y="305"/>
                </a:lnTo>
                <a:lnTo>
                  <a:pt x="969" y="305"/>
                </a:lnTo>
                <a:cubicBezTo>
                  <a:pt x="981" y="293"/>
                  <a:pt x="985" y="274"/>
                  <a:pt x="977" y="258"/>
                </a:cubicBezTo>
                <a:lnTo>
                  <a:pt x="957" y="214"/>
                </a:lnTo>
                <a:lnTo>
                  <a:pt x="957" y="214"/>
                </a:lnTo>
                <a:cubicBezTo>
                  <a:pt x="956" y="212"/>
                  <a:pt x="957" y="209"/>
                  <a:pt x="959" y="207"/>
                </a:cubicBezTo>
                <a:lnTo>
                  <a:pt x="1126" y="40"/>
                </a:lnTo>
                <a:lnTo>
                  <a:pt x="1126" y="40"/>
                </a:lnTo>
                <a:cubicBezTo>
                  <a:pt x="1128" y="38"/>
                  <a:pt x="1129" y="38"/>
                  <a:pt x="1130" y="38"/>
                </a:cubicBezTo>
                <a:lnTo>
                  <a:pt x="1130" y="38"/>
                </a:lnTo>
                <a:cubicBezTo>
                  <a:pt x="1131" y="38"/>
                  <a:pt x="1131" y="38"/>
                  <a:pt x="1131" y="38"/>
                </a:cubicBezTo>
                <a:lnTo>
                  <a:pt x="1131" y="38"/>
                </a:lnTo>
                <a:cubicBezTo>
                  <a:pt x="1133" y="38"/>
                  <a:pt x="1134" y="39"/>
                  <a:pt x="1136" y="41"/>
                </a:cubicBezTo>
                <a:lnTo>
                  <a:pt x="1175" y="127"/>
                </a:lnTo>
                <a:lnTo>
                  <a:pt x="1175" y="127"/>
                </a:lnTo>
                <a:cubicBezTo>
                  <a:pt x="1176" y="130"/>
                  <a:pt x="1178" y="132"/>
                  <a:pt x="1179" y="135"/>
                </a:cubicBezTo>
                <a:lnTo>
                  <a:pt x="1043" y="272"/>
                </a:lnTo>
                <a:lnTo>
                  <a:pt x="1043" y="272"/>
                </a:lnTo>
                <a:cubicBezTo>
                  <a:pt x="1035" y="279"/>
                  <a:pt x="1035" y="290"/>
                  <a:pt x="1043" y="297"/>
                </a:cubicBezTo>
                <a:lnTo>
                  <a:pt x="1043" y="297"/>
                </a:lnTo>
                <a:cubicBezTo>
                  <a:pt x="1046" y="300"/>
                  <a:pt x="1050" y="302"/>
                  <a:pt x="1055" y="302"/>
                </a:cubicBezTo>
                <a:lnTo>
                  <a:pt x="1055" y="302"/>
                </a:lnTo>
                <a:cubicBezTo>
                  <a:pt x="1059" y="302"/>
                  <a:pt x="1064" y="300"/>
                  <a:pt x="1068" y="297"/>
                </a:cubicBezTo>
                <a:lnTo>
                  <a:pt x="1203" y="161"/>
                </a:lnTo>
                <a:lnTo>
                  <a:pt x="1203" y="161"/>
                </a:lnTo>
                <a:cubicBezTo>
                  <a:pt x="1207" y="164"/>
                  <a:pt x="1213" y="167"/>
                  <a:pt x="1218" y="170"/>
                </a:cubicBezTo>
                <a:lnTo>
                  <a:pt x="1303" y="208"/>
                </a:lnTo>
                <a:lnTo>
                  <a:pt x="1303" y="208"/>
                </a:lnTo>
                <a:cubicBezTo>
                  <a:pt x="1305" y="209"/>
                  <a:pt x="1306" y="212"/>
                  <a:pt x="1306" y="212"/>
                </a:cubicBezTo>
                <a:lnTo>
                  <a:pt x="1306" y="212"/>
                </a:lnTo>
                <a:cubicBezTo>
                  <a:pt x="1306" y="214"/>
                  <a:pt x="1306" y="216"/>
                  <a:pt x="1304" y="218"/>
                </a:cubicBezTo>
                <a:close/>
                <a:moveTo>
                  <a:pt x="840" y="384"/>
                </a:moveTo>
                <a:lnTo>
                  <a:pt x="840" y="384"/>
                </a:lnTo>
                <a:cubicBezTo>
                  <a:pt x="783" y="349"/>
                  <a:pt x="717" y="328"/>
                  <a:pt x="646" y="328"/>
                </a:cubicBezTo>
                <a:lnTo>
                  <a:pt x="646" y="328"/>
                </a:lnTo>
                <a:cubicBezTo>
                  <a:pt x="442" y="328"/>
                  <a:pt x="277" y="494"/>
                  <a:pt x="277" y="698"/>
                </a:cubicBezTo>
                <a:lnTo>
                  <a:pt x="277" y="698"/>
                </a:lnTo>
                <a:cubicBezTo>
                  <a:pt x="277" y="901"/>
                  <a:pt x="442" y="1068"/>
                  <a:pt x="646" y="1068"/>
                </a:cubicBezTo>
                <a:lnTo>
                  <a:pt x="646" y="1068"/>
                </a:lnTo>
                <a:cubicBezTo>
                  <a:pt x="850" y="1068"/>
                  <a:pt x="1016" y="901"/>
                  <a:pt x="1016" y="698"/>
                </a:cubicBezTo>
                <a:lnTo>
                  <a:pt x="1016" y="698"/>
                </a:lnTo>
                <a:cubicBezTo>
                  <a:pt x="1016" y="626"/>
                  <a:pt x="995" y="561"/>
                  <a:pt x="960" y="504"/>
                </a:cubicBezTo>
                <a:lnTo>
                  <a:pt x="1028" y="436"/>
                </a:lnTo>
                <a:lnTo>
                  <a:pt x="1028" y="436"/>
                </a:lnTo>
                <a:cubicBezTo>
                  <a:pt x="1080" y="511"/>
                  <a:pt x="1109" y="601"/>
                  <a:pt x="1109" y="698"/>
                </a:cubicBezTo>
                <a:lnTo>
                  <a:pt x="1109" y="698"/>
                </a:lnTo>
                <a:cubicBezTo>
                  <a:pt x="1109" y="953"/>
                  <a:pt x="901" y="1161"/>
                  <a:pt x="646" y="1161"/>
                </a:cubicBezTo>
                <a:lnTo>
                  <a:pt x="646" y="1161"/>
                </a:lnTo>
                <a:cubicBezTo>
                  <a:pt x="391" y="1161"/>
                  <a:pt x="184" y="953"/>
                  <a:pt x="184" y="698"/>
                </a:cubicBezTo>
                <a:lnTo>
                  <a:pt x="184" y="698"/>
                </a:lnTo>
                <a:cubicBezTo>
                  <a:pt x="184" y="442"/>
                  <a:pt x="391" y="235"/>
                  <a:pt x="646" y="235"/>
                </a:cubicBezTo>
                <a:lnTo>
                  <a:pt x="646" y="235"/>
                </a:lnTo>
                <a:cubicBezTo>
                  <a:pt x="743" y="235"/>
                  <a:pt x="833" y="265"/>
                  <a:pt x="907" y="316"/>
                </a:cubicBezTo>
                <a:lnTo>
                  <a:pt x="840" y="384"/>
                </a:lnTo>
                <a:close/>
                <a:moveTo>
                  <a:pt x="730" y="494"/>
                </a:moveTo>
                <a:lnTo>
                  <a:pt x="730" y="494"/>
                </a:lnTo>
                <a:cubicBezTo>
                  <a:pt x="704" y="483"/>
                  <a:pt x="676" y="477"/>
                  <a:pt x="646" y="477"/>
                </a:cubicBezTo>
                <a:lnTo>
                  <a:pt x="646" y="477"/>
                </a:lnTo>
                <a:cubicBezTo>
                  <a:pt x="525" y="477"/>
                  <a:pt x="426" y="576"/>
                  <a:pt x="426" y="698"/>
                </a:cubicBezTo>
                <a:lnTo>
                  <a:pt x="426" y="698"/>
                </a:lnTo>
                <a:cubicBezTo>
                  <a:pt x="426" y="820"/>
                  <a:pt x="525" y="919"/>
                  <a:pt x="646" y="919"/>
                </a:cubicBezTo>
                <a:lnTo>
                  <a:pt x="646" y="919"/>
                </a:lnTo>
                <a:cubicBezTo>
                  <a:pt x="768" y="919"/>
                  <a:pt x="867" y="820"/>
                  <a:pt x="867" y="698"/>
                </a:cubicBezTo>
                <a:lnTo>
                  <a:pt x="867" y="698"/>
                </a:lnTo>
                <a:cubicBezTo>
                  <a:pt x="867" y="668"/>
                  <a:pt x="861" y="640"/>
                  <a:pt x="850" y="614"/>
                </a:cubicBezTo>
                <a:lnTo>
                  <a:pt x="935" y="529"/>
                </a:lnTo>
                <a:lnTo>
                  <a:pt x="935" y="529"/>
                </a:lnTo>
                <a:cubicBezTo>
                  <a:pt x="964" y="579"/>
                  <a:pt x="980" y="636"/>
                  <a:pt x="980" y="698"/>
                </a:cubicBezTo>
                <a:lnTo>
                  <a:pt x="980" y="698"/>
                </a:lnTo>
                <a:cubicBezTo>
                  <a:pt x="980" y="882"/>
                  <a:pt x="830" y="1032"/>
                  <a:pt x="646" y="1032"/>
                </a:cubicBezTo>
                <a:lnTo>
                  <a:pt x="646" y="1032"/>
                </a:lnTo>
                <a:cubicBezTo>
                  <a:pt x="463" y="1032"/>
                  <a:pt x="312" y="882"/>
                  <a:pt x="312" y="698"/>
                </a:cubicBezTo>
                <a:lnTo>
                  <a:pt x="312" y="698"/>
                </a:lnTo>
                <a:cubicBezTo>
                  <a:pt x="312" y="514"/>
                  <a:pt x="463" y="364"/>
                  <a:pt x="646" y="364"/>
                </a:cubicBezTo>
                <a:lnTo>
                  <a:pt x="646" y="364"/>
                </a:lnTo>
                <a:cubicBezTo>
                  <a:pt x="708" y="364"/>
                  <a:pt x="765" y="381"/>
                  <a:pt x="814" y="409"/>
                </a:cubicBezTo>
                <a:lnTo>
                  <a:pt x="730" y="494"/>
                </a:lnTo>
                <a:close/>
                <a:moveTo>
                  <a:pt x="667" y="557"/>
                </a:moveTo>
                <a:lnTo>
                  <a:pt x="667" y="557"/>
                </a:lnTo>
                <a:cubicBezTo>
                  <a:pt x="659" y="557"/>
                  <a:pt x="653" y="556"/>
                  <a:pt x="646" y="556"/>
                </a:cubicBezTo>
                <a:lnTo>
                  <a:pt x="646" y="556"/>
                </a:lnTo>
                <a:cubicBezTo>
                  <a:pt x="568" y="556"/>
                  <a:pt x="504" y="620"/>
                  <a:pt x="504" y="698"/>
                </a:cubicBezTo>
                <a:lnTo>
                  <a:pt x="504" y="698"/>
                </a:lnTo>
                <a:cubicBezTo>
                  <a:pt x="504" y="777"/>
                  <a:pt x="568" y="840"/>
                  <a:pt x="646" y="840"/>
                </a:cubicBezTo>
                <a:lnTo>
                  <a:pt x="646" y="840"/>
                </a:lnTo>
                <a:cubicBezTo>
                  <a:pt x="725" y="840"/>
                  <a:pt x="789" y="777"/>
                  <a:pt x="789" y="698"/>
                </a:cubicBezTo>
                <a:lnTo>
                  <a:pt x="789" y="698"/>
                </a:lnTo>
                <a:cubicBezTo>
                  <a:pt x="789" y="691"/>
                  <a:pt x="788" y="684"/>
                  <a:pt x="787" y="677"/>
                </a:cubicBezTo>
                <a:lnTo>
                  <a:pt x="823" y="642"/>
                </a:lnTo>
                <a:lnTo>
                  <a:pt x="823" y="642"/>
                </a:lnTo>
                <a:cubicBezTo>
                  <a:pt x="829" y="659"/>
                  <a:pt x="832" y="678"/>
                  <a:pt x="832" y="698"/>
                </a:cubicBezTo>
                <a:lnTo>
                  <a:pt x="832" y="698"/>
                </a:lnTo>
                <a:cubicBezTo>
                  <a:pt x="832" y="800"/>
                  <a:pt x="749" y="883"/>
                  <a:pt x="646" y="883"/>
                </a:cubicBezTo>
                <a:lnTo>
                  <a:pt x="646" y="883"/>
                </a:lnTo>
                <a:cubicBezTo>
                  <a:pt x="545" y="883"/>
                  <a:pt x="461" y="800"/>
                  <a:pt x="461" y="698"/>
                </a:cubicBezTo>
                <a:lnTo>
                  <a:pt x="461" y="698"/>
                </a:lnTo>
                <a:cubicBezTo>
                  <a:pt x="461" y="596"/>
                  <a:pt x="545" y="512"/>
                  <a:pt x="646" y="512"/>
                </a:cubicBezTo>
                <a:lnTo>
                  <a:pt x="646" y="512"/>
                </a:lnTo>
                <a:cubicBezTo>
                  <a:pt x="666" y="512"/>
                  <a:pt x="685" y="515"/>
                  <a:pt x="702" y="522"/>
                </a:cubicBezTo>
                <a:lnTo>
                  <a:pt x="667" y="557"/>
                </a:lnTo>
                <a:close/>
                <a:moveTo>
                  <a:pt x="681" y="733"/>
                </a:moveTo>
                <a:lnTo>
                  <a:pt x="681" y="733"/>
                </a:lnTo>
                <a:cubicBezTo>
                  <a:pt x="672" y="743"/>
                  <a:pt x="659" y="748"/>
                  <a:pt x="646" y="748"/>
                </a:cubicBezTo>
                <a:lnTo>
                  <a:pt x="646" y="748"/>
                </a:lnTo>
                <a:cubicBezTo>
                  <a:pt x="633" y="748"/>
                  <a:pt x="622" y="743"/>
                  <a:pt x="612" y="735"/>
                </a:cubicBezTo>
                <a:lnTo>
                  <a:pt x="612" y="735"/>
                </a:lnTo>
                <a:cubicBezTo>
                  <a:pt x="603" y="726"/>
                  <a:pt x="598" y="713"/>
                  <a:pt x="598" y="699"/>
                </a:cubicBezTo>
                <a:lnTo>
                  <a:pt x="598" y="699"/>
                </a:lnTo>
                <a:cubicBezTo>
                  <a:pt x="597" y="685"/>
                  <a:pt x="603" y="671"/>
                  <a:pt x="613" y="661"/>
                </a:cubicBezTo>
                <a:lnTo>
                  <a:pt x="671" y="603"/>
                </a:lnTo>
                <a:lnTo>
                  <a:pt x="671" y="603"/>
                </a:lnTo>
                <a:cubicBezTo>
                  <a:pt x="678" y="617"/>
                  <a:pt x="689" y="630"/>
                  <a:pt x="701" y="643"/>
                </a:cubicBezTo>
                <a:lnTo>
                  <a:pt x="701" y="643"/>
                </a:lnTo>
                <a:cubicBezTo>
                  <a:pt x="714" y="655"/>
                  <a:pt x="727" y="665"/>
                  <a:pt x="741" y="673"/>
                </a:cubicBezTo>
                <a:lnTo>
                  <a:pt x="681" y="733"/>
                </a:lnTo>
                <a:close/>
                <a:moveTo>
                  <a:pt x="1258" y="698"/>
                </a:moveTo>
                <a:lnTo>
                  <a:pt x="1258" y="698"/>
                </a:lnTo>
                <a:cubicBezTo>
                  <a:pt x="1258" y="1035"/>
                  <a:pt x="983" y="1309"/>
                  <a:pt x="646" y="1309"/>
                </a:cubicBezTo>
                <a:lnTo>
                  <a:pt x="646" y="1309"/>
                </a:lnTo>
                <a:cubicBezTo>
                  <a:pt x="309" y="1309"/>
                  <a:pt x="35" y="1035"/>
                  <a:pt x="35" y="698"/>
                </a:cubicBezTo>
                <a:lnTo>
                  <a:pt x="35" y="698"/>
                </a:lnTo>
                <a:cubicBezTo>
                  <a:pt x="35" y="361"/>
                  <a:pt x="309" y="87"/>
                  <a:pt x="646" y="87"/>
                </a:cubicBezTo>
                <a:lnTo>
                  <a:pt x="646" y="87"/>
                </a:lnTo>
                <a:cubicBezTo>
                  <a:pt x="756" y="87"/>
                  <a:pt x="860" y="115"/>
                  <a:pt x="949" y="167"/>
                </a:cubicBezTo>
                <a:lnTo>
                  <a:pt x="934" y="182"/>
                </a:lnTo>
                <a:lnTo>
                  <a:pt x="934" y="182"/>
                </a:lnTo>
                <a:cubicBezTo>
                  <a:pt x="922" y="194"/>
                  <a:pt x="918" y="213"/>
                  <a:pt x="926" y="228"/>
                </a:cubicBezTo>
                <a:lnTo>
                  <a:pt x="946" y="273"/>
                </a:lnTo>
                <a:lnTo>
                  <a:pt x="946" y="273"/>
                </a:lnTo>
                <a:cubicBezTo>
                  <a:pt x="947" y="275"/>
                  <a:pt x="946" y="278"/>
                  <a:pt x="944" y="280"/>
                </a:cubicBezTo>
                <a:lnTo>
                  <a:pt x="933" y="290"/>
                </a:lnTo>
                <a:lnTo>
                  <a:pt x="933" y="290"/>
                </a:lnTo>
                <a:cubicBezTo>
                  <a:pt x="852" y="233"/>
                  <a:pt x="753" y="200"/>
                  <a:pt x="646" y="200"/>
                </a:cubicBezTo>
                <a:lnTo>
                  <a:pt x="646" y="200"/>
                </a:lnTo>
                <a:cubicBezTo>
                  <a:pt x="372" y="200"/>
                  <a:pt x="149" y="423"/>
                  <a:pt x="149" y="698"/>
                </a:cubicBezTo>
                <a:lnTo>
                  <a:pt x="149" y="698"/>
                </a:lnTo>
                <a:cubicBezTo>
                  <a:pt x="149" y="973"/>
                  <a:pt x="372" y="1196"/>
                  <a:pt x="646" y="1196"/>
                </a:cubicBezTo>
                <a:lnTo>
                  <a:pt x="646" y="1196"/>
                </a:lnTo>
                <a:cubicBezTo>
                  <a:pt x="921" y="1196"/>
                  <a:pt x="1144" y="973"/>
                  <a:pt x="1144" y="698"/>
                </a:cubicBezTo>
                <a:lnTo>
                  <a:pt x="1144" y="698"/>
                </a:lnTo>
                <a:cubicBezTo>
                  <a:pt x="1144" y="591"/>
                  <a:pt x="1110" y="493"/>
                  <a:pt x="1053" y="411"/>
                </a:cubicBezTo>
                <a:lnTo>
                  <a:pt x="1064" y="400"/>
                </a:lnTo>
                <a:lnTo>
                  <a:pt x="1064" y="400"/>
                </a:lnTo>
                <a:cubicBezTo>
                  <a:pt x="1066" y="398"/>
                  <a:pt x="1069" y="398"/>
                  <a:pt x="1071" y="399"/>
                </a:cubicBezTo>
                <a:lnTo>
                  <a:pt x="1116" y="419"/>
                </a:lnTo>
                <a:lnTo>
                  <a:pt x="1116" y="419"/>
                </a:lnTo>
                <a:cubicBezTo>
                  <a:pt x="1131" y="426"/>
                  <a:pt x="1150" y="423"/>
                  <a:pt x="1162" y="411"/>
                </a:cubicBezTo>
                <a:lnTo>
                  <a:pt x="1177" y="395"/>
                </a:lnTo>
                <a:lnTo>
                  <a:pt x="1177" y="395"/>
                </a:lnTo>
                <a:cubicBezTo>
                  <a:pt x="1228" y="484"/>
                  <a:pt x="1258" y="588"/>
                  <a:pt x="1258" y="698"/>
                </a:cubicBezTo>
                <a:lnTo>
                  <a:pt x="1341" y="206"/>
                </a:lnTo>
                <a:lnTo>
                  <a:pt x="1341" y="206"/>
                </a:lnTo>
                <a:cubicBezTo>
                  <a:pt x="1338" y="193"/>
                  <a:pt x="1330" y="182"/>
                  <a:pt x="1317" y="176"/>
                </a:cubicBezTo>
                <a:lnTo>
                  <a:pt x="1232" y="137"/>
                </a:lnTo>
                <a:lnTo>
                  <a:pt x="1232" y="137"/>
                </a:lnTo>
                <a:cubicBezTo>
                  <a:pt x="1221" y="132"/>
                  <a:pt x="1212" y="123"/>
                  <a:pt x="1207" y="112"/>
                </a:cubicBezTo>
                <a:lnTo>
                  <a:pt x="1168" y="27"/>
                </a:lnTo>
                <a:lnTo>
                  <a:pt x="1168" y="27"/>
                </a:lnTo>
                <a:cubicBezTo>
                  <a:pt x="1163" y="15"/>
                  <a:pt x="1151" y="6"/>
                  <a:pt x="1137" y="3"/>
                </a:cubicBezTo>
                <a:lnTo>
                  <a:pt x="1137" y="3"/>
                </a:lnTo>
                <a:cubicBezTo>
                  <a:pt x="1125" y="0"/>
                  <a:pt x="1110" y="5"/>
                  <a:pt x="1101" y="15"/>
                </a:cubicBezTo>
                <a:lnTo>
                  <a:pt x="975" y="141"/>
                </a:lnTo>
                <a:lnTo>
                  <a:pt x="975" y="141"/>
                </a:lnTo>
                <a:cubicBezTo>
                  <a:pt x="878" y="84"/>
                  <a:pt x="766" y="52"/>
                  <a:pt x="646" y="52"/>
                </a:cubicBezTo>
                <a:lnTo>
                  <a:pt x="646" y="52"/>
                </a:lnTo>
                <a:cubicBezTo>
                  <a:pt x="290" y="52"/>
                  <a:pt x="0" y="342"/>
                  <a:pt x="0" y="698"/>
                </a:cubicBezTo>
                <a:lnTo>
                  <a:pt x="0" y="698"/>
                </a:lnTo>
                <a:cubicBezTo>
                  <a:pt x="0" y="1055"/>
                  <a:pt x="290" y="1345"/>
                  <a:pt x="646" y="1345"/>
                </a:cubicBezTo>
                <a:lnTo>
                  <a:pt x="646" y="1345"/>
                </a:lnTo>
                <a:cubicBezTo>
                  <a:pt x="1003" y="1345"/>
                  <a:pt x="1293" y="1055"/>
                  <a:pt x="1293" y="698"/>
                </a:cubicBezTo>
                <a:lnTo>
                  <a:pt x="1293" y="698"/>
                </a:lnTo>
                <a:cubicBezTo>
                  <a:pt x="1293" y="578"/>
                  <a:pt x="1260" y="466"/>
                  <a:pt x="1203" y="369"/>
                </a:cubicBezTo>
                <a:lnTo>
                  <a:pt x="1329" y="243"/>
                </a:lnTo>
                <a:lnTo>
                  <a:pt x="1329" y="243"/>
                </a:lnTo>
                <a:cubicBezTo>
                  <a:pt x="1339" y="233"/>
                  <a:pt x="1343" y="220"/>
                  <a:pt x="1341" y="206"/>
                </a:cubicBezTo>
                <a:lnTo>
                  <a:pt x="125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17BE-396D-7D44-B64C-9F2A651343F1}"/>
              </a:ext>
            </a:extLst>
          </p:cNvPr>
          <p:cNvSpPr txBox="1"/>
          <p:nvPr/>
        </p:nvSpPr>
        <p:spPr>
          <a:xfrm>
            <a:off x="9106727" y="3842165"/>
            <a:ext cx="18750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FOCUSED MARKETTING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54EF4-E5DF-4140-8DF1-65504F466299}"/>
              </a:ext>
            </a:extLst>
          </p:cNvPr>
          <p:cNvSpPr txBox="1"/>
          <p:nvPr/>
        </p:nvSpPr>
        <p:spPr>
          <a:xfrm>
            <a:off x="9106728" y="4479106"/>
            <a:ext cx="1875080" cy="169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Find out regional target market and category to use as inputs for marketing campaigns and obtain maximum results.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473726"/>
            <a:ext cx="3498765" cy="9771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33837-769D-414E-9209-3AEA465F57BC}"/>
              </a:ext>
            </a:extLst>
          </p:cNvPr>
          <p:cNvSpPr txBox="1"/>
          <p:nvPr/>
        </p:nvSpPr>
        <p:spPr>
          <a:xfrm>
            <a:off x="762001" y="3464814"/>
            <a:ext cx="349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-60" dirty="0">
                <a:latin typeface="Poppins" pitchFamily="2" charset="77"/>
                <a:cs typeface="Poppins" pitchFamily="2" charset="77"/>
              </a:rPr>
              <a:t>Purpose of the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B09EF-A03B-1598-4E00-85B60E39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965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0" grpId="0"/>
      <p:bldP spid="18" grpId="0" animBg="1"/>
      <p:bldP spid="8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762002" y="2325469"/>
            <a:ext cx="436317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DATASET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Google Shape;145;p17">
            <a:extLst>
              <a:ext uri="{FF2B5EF4-FFF2-40B4-BE49-F238E27FC236}">
                <a16:creationId xmlns:a16="http://schemas.microsoft.com/office/drawing/2014/main" id="{06B71D82-9C4E-36D5-67CD-A98BC906E827}"/>
              </a:ext>
            </a:extLst>
          </p:cNvPr>
          <p:cNvSpPr txBox="1"/>
          <p:nvPr/>
        </p:nvSpPr>
        <p:spPr>
          <a:xfrm flipH="1">
            <a:off x="5606398" y="2497976"/>
            <a:ext cx="5823600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Details of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 </a:t>
            </a:r>
            <a:r>
              <a:rPr lang="e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</a:t>
            </a:r>
            <a:r>
              <a:rPr lang="en" sz="2800" dirty="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field descriptions</a:t>
            </a:r>
            <a:r>
              <a:rPr lang="en-IN" sz="28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EB898-4B51-F44E-00BD-56D4201A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682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17">
            <a:extLst>
              <a:ext uri="{FF2B5EF4-FFF2-40B4-BE49-F238E27FC236}">
                <a16:creationId xmlns:a16="http://schemas.microsoft.com/office/drawing/2014/main" id="{DA20CA48-4157-7CC5-FC59-AA09EDAD3146}"/>
              </a:ext>
            </a:extLst>
          </p:cNvPr>
          <p:cNvSpPr txBox="1"/>
          <p:nvPr/>
        </p:nvSpPr>
        <p:spPr>
          <a:xfrm flipH="1">
            <a:off x="1617500" y="698749"/>
            <a:ext cx="8957000" cy="588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This dataset has been taken from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real sales database.</a:t>
            </a:r>
            <a:endParaRPr lang="en-US" dirty="0">
              <a:solidFill>
                <a:schemeClr val="accent4"/>
              </a:solidFill>
              <a:latin typeface="Montserrat ExtraBold" panose="00000900000000000000" pitchFamily="2" charset="0"/>
            </a:endParaRPr>
          </a:p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This dataset contains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100,000</a:t>
            </a:r>
            <a:r>
              <a:rPr lang="en-US" dirty="0">
                <a:latin typeface="Montserrat ExtraBold" panose="00000900000000000000" pitchFamily="2" charset="0"/>
              </a:rPr>
              <a:t> rows and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15</a:t>
            </a:r>
            <a:r>
              <a:rPr lang="en-US" dirty="0">
                <a:latin typeface="Montserrat ExtraBold" panose="00000900000000000000" pitchFamily="2" charset="0"/>
              </a:rPr>
              <a:t> columns.</a:t>
            </a:r>
          </a:p>
          <a:p>
            <a:pPr marL="28575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 ExtraBold" panose="00000900000000000000" pitchFamily="2" charset="0"/>
              </a:rPr>
              <a:t>The following are the </a:t>
            </a:r>
            <a:r>
              <a:rPr lang="en-US" dirty="0">
                <a:solidFill>
                  <a:schemeClr val="accent4"/>
                </a:solidFill>
                <a:effectLst/>
                <a:latin typeface="Montserrat ExtraBold" panose="00000900000000000000" pitchFamily="2" charset="0"/>
              </a:rPr>
              <a:t>list of the</a:t>
            </a:r>
            <a:r>
              <a:rPr lang="en-US" dirty="0">
                <a:latin typeface="Montserrat ExtraBold" panose="00000900000000000000" pitchFamily="2" charset="0"/>
              </a:rPr>
              <a:t> variables.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State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City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SalesOrderDate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SalesOrder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SalesPerson</a:t>
            </a:r>
            <a:endParaRPr lang="en-US" sz="1200" dirty="0">
              <a:latin typeface="Montserrat ExtraBold" panose="000009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CustomerID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CustomerName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ItemType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ItemCategory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ItemSubcategory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Brand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ItemCode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Montserrat ExtraBold" panose="00000900000000000000" pitchFamily="2" charset="0"/>
              </a:rPr>
              <a:t>Qty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NetAmount</a:t>
            </a:r>
            <a:r>
              <a:rPr lang="en-US" sz="1200" dirty="0">
                <a:latin typeface="Montserrat ExtraBold" panose="00000900000000000000" pitchFamily="2" charset="0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latin typeface="Montserrat ExtraBold" panose="00000900000000000000" pitchFamily="2" charset="0"/>
              </a:rPr>
              <a:t>GrandTotal</a:t>
            </a:r>
            <a:endParaRPr lang="en-US" sz="1200" dirty="0">
              <a:latin typeface="Montserrat ExtraBold" panose="00000900000000000000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0CE7-7C51-2E53-2B26-0083F597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0389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55676" y="2365644"/>
            <a:ext cx="5319822" cy="27469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4" name="Google Shape;145;p17">
            <a:extLst>
              <a:ext uri="{FF2B5EF4-FFF2-40B4-BE49-F238E27FC236}">
                <a16:creationId xmlns:a16="http://schemas.microsoft.com/office/drawing/2014/main" id="{1FF9C414-D886-6894-2392-2E319B20B080}"/>
              </a:ext>
            </a:extLst>
          </p:cNvPr>
          <p:cNvSpPr txBox="1"/>
          <p:nvPr/>
        </p:nvSpPr>
        <p:spPr>
          <a:xfrm flipH="1">
            <a:off x="6096000" y="2490011"/>
            <a:ext cx="5823600" cy="206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2000" dirty="0">
                <a:latin typeface="Montserrat ExtraBold" panose="00000900000000000000" pitchFamily="2" charset="0"/>
              </a:rPr>
              <a:t>In the initial dataset there were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470K records. </a:t>
            </a:r>
            <a:r>
              <a:rPr lang="en-US" sz="2000" dirty="0">
                <a:latin typeface="Montserrat ExtraBold" panose="00000900000000000000" pitchFamily="2" charset="0"/>
              </a:rPr>
              <a:t>So it was very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complicated</a:t>
            </a:r>
            <a:r>
              <a:rPr lang="en-US" sz="2000" dirty="0">
                <a:latin typeface="Montserrat ExtraBold" panose="00000900000000000000" pitchFamily="2" charset="0"/>
              </a:rPr>
              <a:t> to perform EDA on the dataset.</a:t>
            </a:r>
          </a:p>
          <a:p>
            <a:pPr rtl="0"/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To overcome </a:t>
            </a:r>
            <a:r>
              <a:rPr lang="en-US" sz="2000" dirty="0">
                <a:latin typeface="Montserrat ExtraBold" panose="00000900000000000000" pitchFamily="2" charset="0"/>
              </a:rPr>
              <a:t>that we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randomized the data </a:t>
            </a:r>
            <a:r>
              <a:rPr lang="en-US" sz="2000" dirty="0">
                <a:latin typeface="Montserrat ExtraBold" panose="00000900000000000000" pitchFamily="2" charset="0"/>
              </a:rPr>
              <a:t>and taken 100K </a:t>
            </a:r>
            <a:r>
              <a:rPr lang="en-US" sz="2000" dirty="0">
                <a:solidFill>
                  <a:schemeClr val="accent4"/>
                </a:solidFill>
                <a:latin typeface="Montserrat ExtraBold" panose="00000900000000000000" pitchFamily="2" charset="0"/>
              </a:rPr>
              <a:t>records and</a:t>
            </a:r>
            <a:r>
              <a:rPr lang="en-US" sz="2000" dirty="0">
                <a:latin typeface="Montserrat ExtraBold" panose="00000900000000000000" pitchFamily="2" charset="0"/>
              </a:rPr>
              <a:t> Dropped some columns.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C7EB-558E-7AE2-2715-A5BF151D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9884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33E1-0D64-C343-9B40-E1A4C7D47B35}"/>
              </a:ext>
            </a:extLst>
          </p:cNvPr>
          <p:cNvSpPr txBox="1"/>
          <p:nvPr/>
        </p:nvSpPr>
        <p:spPr>
          <a:xfrm>
            <a:off x="676941" y="2451809"/>
            <a:ext cx="5713226" cy="9771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75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VISUALIZATION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173AD-4E67-EC4F-AF4C-1B44C917E30E}"/>
              </a:ext>
            </a:extLst>
          </p:cNvPr>
          <p:cNvSpPr/>
          <p:nvPr/>
        </p:nvSpPr>
        <p:spPr>
          <a:xfrm>
            <a:off x="761998" y="2148756"/>
            <a:ext cx="1844032" cy="75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755B-590C-C55E-CD3D-30B00D3A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16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D1F45-C7C4-21F8-FE49-ABC496B99E52}"/>
              </a:ext>
            </a:extLst>
          </p:cNvPr>
          <p:cNvSpPr txBox="1"/>
          <p:nvPr/>
        </p:nvSpPr>
        <p:spPr>
          <a:xfrm>
            <a:off x="1041990" y="945670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DFDFDFDFDFD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F207E-01BC-20D9-4D70-0863AE6DBA4E}"/>
              </a:ext>
            </a:extLst>
          </p:cNvPr>
          <p:cNvSpPr txBox="1"/>
          <p:nvPr/>
        </p:nvSpPr>
        <p:spPr>
          <a:xfrm>
            <a:off x="988824" y="318980"/>
            <a:ext cx="8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Histogram of State wise sales count</a:t>
            </a:r>
            <a:endParaRPr lang="en-AE" sz="20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8B2-C56B-7014-96D7-5DD7F3C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SALES PREDICTION USING MACHINE LEARNING</a:t>
            </a:r>
            <a:endParaRPr lang="en-A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D4A103-06BF-C8AD-0B8E-229C4939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200150"/>
            <a:ext cx="84867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3160"/>
      </a:accent1>
      <a:accent2>
        <a:srgbClr val="0464C4"/>
      </a:accent2>
      <a:accent3>
        <a:srgbClr val="024588"/>
      </a:accent3>
      <a:accent4>
        <a:srgbClr val="0464C4"/>
      </a:accent4>
      <a:accent5>
        <a:srgbClr val="375623"/>
      </a:accent5>
      <a:accent6>
        <a:srgbClr val="538135"/>
      </a:accent6>
      <a:hlink>
        <a:srgbClr val="1F3864"/>
      </a:hlink>
      <a:folHlink>
        <a:srgbClr val="2F54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430</Words>
  <Application>Microsoft Office PowerPoint</Application>
  <PresentationFormat>Widescreen</PresentationFormat>
  <Paragraphs>100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EB Garamond</vt:lpstr>
      <vt:lpstr>Helvetica Neue</vt:lpstr>
      <vt:lpstr>Lato Light</vt:lpstr>
      <vt:lpstr>Montserrat ExtraBold</vt:lpstr>
      <vt:lpstr>Poppins</vt:lpstr>
      <vt:lpstr>Poppins Light</vt:lpstr>
      <vt:lpstr>Times New Roman</vt:lpstr>
      <vt:lpstr>Wingdings</vt:lpstr>
      <vt:lpstr>Office Theme</vt:lpstr>
      <vt:lpstr>SALES  PREDICTION USING MACHINE 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 PREDICTION USING MACINE  LEARNING</dc:title>
  <dc:creator>Abdul Nasar</dc:creator>
  <cp:lastModifiedBy>Hariprasath Sekar</cp:lastModifiedBy>
  <cp:revision>47</cp:revision>
  <dcterms:created xsi:type="dcterms:W3CDTF">2023-02-19T18:56:04Z</dcterms:created>
  <dcterms:modified xsi:type="dcterms:W3CDTF">2023-06-02T10:40:48Z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2023-03-13T06:46:55Z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11e803fe-403a-4042-aaec-75af9be5c0ee</vt:lpwstr>
  </property>
  <property fmtid="{D5CDD505-2E9C-101B-9397-08002B2CF9AE}" pid="7" name="MSIP_Label_defa4170-0d19-0005-0004-bc88714345d2_ActionId">
    <vt:lpwstr>c042ca36-5bac-4980-b95a-958f4ab5b571</vt:lpwstr>
  </property>
  <property fmtid="{D5CDD505-2E9C-101B-9397-08002B2CF9AE}" pid="8" name="MSIP_Label_defa4170-0d19-0005-0004-bc88714345d2_ContentBits">
    <vt:lpwstr>0</vt:lpwstr>
  </property>
</Properties>
</file>