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83" r:id="rId6"/>
    <p:sldId id="284" r:id="rId7"/>
    <p:sldId id="282" r:id="rId8"/>
    <p:sldId id="285" r:id="rId9"/>
    <p:sldId id="289" r:id="rId10"/>
    <p:sldId id="292" r:id="rId11"/>
    <p:sldId id="294"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3E8"/>
    <a:srgbClr val="CCBE89"/>
    <a:srgbClr val="202C8F"/>
    <a:srgbClr val="FDFBF6"/>
    <a:srgbClr val="AAC4E9"/>
    <a:srgbClr val="F5CDCE"/>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github.com/analyst-prasath"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IMDb Score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Hariprasath 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388457"/>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IMDb Score Prediction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156553"/>
            <a:ext cx="7178041" cy="2219504"/>
          </a:xfrm>
        </p:spPr>
        <p:txBody>
          <a:bodyPr/>
          <a:lstStyle/>
          <a:p>
            <a:pPr algn="just">
              <a:lnSpc>
                <a:spcPct val="150000"/>
              </a:lnSpc>
            </a:pPr>
            <a:r>
              <a:rPr lang="en-GB" sz="2200" dirty="0"/>
              <a:t>The IMDb score prediction project involves building a machine learning model to estimate the IMDb score of a movie based on its various attributes such as cast, crew, genre, runtime, budget, and release date. The project aims to help movie studios make informed decisions about their movies by predicting their IMDb score.</a:t>
            </a:r>
            <a:endParaRPr lang="en-US" sz="2200"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822-2F31-3953-C7BF-EF9F92AC7D3A}"/>
              </a:ext>
            </a:extLst>
          </p:cNvPr>
          <p:cNvSpPr>
            <a:spLocks noGrp="1"/>
          </p:cNvSpPr>
          <p:nvPr>
            <p:ph type="title"/>
          </p:nvPr>
        </p:nvSpPr>
        <p:spPr>
          <a:xfrm>
            <a:off x="995763" y="1901952"/>
            <a:ext cx="5693664" cy="768096"/>
          </a:xfrm>
        </p:spPr>
        <p:txBody>
          <a:bodyPr/>
          <a:lstStyle/>
          <a:p>
            <a:r>
              <a:rPr lang="en-IN" dirty="0"/>
              <a:t>CONCLUSION </a:t>
            </a:r>
          </a:p>
        </p:txBody>
      </p:sp>
      <p:sp>
        <p:nvSpPr>
          <p:cNvPr id="3" name="Content Placeholder 2">
            <a:extLst>
              <a:ext uri="{FF2B5EF4-FFF2-40B4-BE49-F238E27FC236}">
                <a16:creationId xmlns:a16="http://schemas.microsoft.com/office/drawing/2014/main" id="{1C1FD85C-F3EA-6C59-0CAE-BF78DEC7F92B}"/>
              </a:ext>
            </a:extLst>
          </p:cNvPr>
          <p:cNvSpPr>
            <a:spLocks noGrp="1"/>
          </p:cNvSpPr>
          <p:nvPr>
            <p:ph idx="1"/>
          </p:nvPr>
        </p:nvSpPr>
        <p:spPr>
          <a:xfrm>
            <a:off x="1070407" y="2770632"/>
            <a:ext cx="6636679" cy="3122168"/>
          </a:xfrm>
        </p:spPr>
        <p:txBody>
          <a:bodyPr/>
          <a:lstStyle/>
          <a:p>
            <a:pPr algn="just"/>
            <a:r>
              <a:rPr lang="en-GB" sz="2200" dirty="0"/>
              <a:t>The IMDb score prediction project aims to build a machine learning model that can estimate a movie's IMDb score based on its attributes and can provide valuable insights for movie studios to make informed decisions.</a:t>
            </a:r>
            <a:endParaRPr lang="en-IN" sz="2200" dirty="0"/>
          </a:p>
        </p:txBody>
      </p:sp>
    </p:spTree>
    <p:extLst>
      <p:ext uri="{BB962C8B-B14F-4D97-AF65-F5344CB8AC3E}">
        <p14:creationId xmlns:p14="http://schemas.microsoft.com/office/powerpoint/2010/main" val="220741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57880" y="1975104"/>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023194" y="2846832"/>
            <a:ext cx="6413677" cy="2176272"/>
          </a:xfrm>
        </p:spPr>
        <p:txBody>
          <a:bodyPr/>
          <a:lstStyle/>
          <a:p>
            <a:r>
              <a:rPr lang="en-US" b="1" dirty="0"/>
              <a:t>Hariprasath S</a:t>
            </a:r>
          </a:p>
          <a:p>
            <a:r>
              <a:rPr lang="en-US" sz="2200" i="1" dirty="0"/>
              <a:t>analyst.prasath@gmail.com</a:t>
            </a:r>
          </a:p>
          <a:p>
            <a:r>
              <a:rPr lang="en-US" sz="2200" i="1" dirty="0">
                <a:hlinkClick r:id="rId2"/>
              </a:rPr>
              <a:t>www.github.com/analyst-prasath</a:t>
            </a:r>
            <a:endParaRPr lang="en-US" sz="2200" i="1" dirty="0"/>
          </a:p>
          <a:p>
            <a:r>
              <a:rPr lang="en-US" sz="2200" i="1" dirty="0"/>
              <a:t>www.linkedin.com/in/hariprasath-s-15119a269</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88363"/>
            <a:ext cx="5693664" cy="4629137"/>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Data </a:t>
            </a:r>
            <a:r>
              <a:rPr lang="en-IN" dirty="0"/>
              <a:t>Pre-processing </a:t>
            </a:r>
            <a:endParaRPr lang="en-US" dirty="0"/>
          </a:p>
          <a:p>
            <a:pPr marL="342900" indent="-342900">
              <a:buFont typeface="Arial" panose="020B0604020202020204" pitchFamily="34" charset="0"/>
              <a:buChar char="•"/>
            </a:pPr>
            <a:r>
              <a:rPr lang="en-US" dirty="0"/>
              <a:t>​Exploratory Data Analysis (EDA)</a:t>
            </a:r>
          </a:p>
          <a:p>
            <a:pPr marL="342900" indent="-342900">
              <a:buFont typeface="Arial" panose="020B0604020202020204" pitchFamily="34" charset="0"/>
              <a:buChar char="•"/>
            </a:pPr>
            <a:r>
              <a:rPr lang="en-US" dirty="0"/>
              <a:t>Feature Selection</a:t>
            </a:r>
          </a:p>
          <a:p>
            <a:pPr marL="342900" indent="-342900">
              <a:buFont typeface="Arial" panose="020B0604020202020204" pitchFamily="34" charset="0"/>
              <a:buChar char="•"/>
            </a:pPr>
            <a:r>
              <a:rPr lang="en-US" dirty="0"/>
              <a:t>Model Selection​</a:t>
            </a:r>
          </a:p>
          <a:p>
            <a:pPr marL="342900" indent="-342900">
              <a:buFont typeface="Arial" panose="020B0604020202020204" pitchFamily="34" charset="0"/>
              <a:buChar char="•"/>
            </a:pPr>
            <a:r>
              <a:rPr lang="en-US" dirty="0"/>
              <a:t>Model Evaluation</a:t>
            </a:r>
          </a:p>
          <a:p>
            <a:pPr marL="342900" indent="-342900">
              <a:buFont typeface="Arial" panose="020B0604020202020204" pitchFamily="34" charset="0"/>
              <a:buChar char="•"/>
            </a:pPr>
            <a:r>
              <a:rPr lang="en-US" dirty="0"/>
              <a:t>Model Interpretation</a:t>
            </a:r>
          </a:p>
          <a:p>
            <a:pPr marL="342900" indent="-342900">
              <a:buFont typeface="Arial" panose="020B0604020202020204" pitchFamily="34" charset="0"/>
              <a:buChar char="•"/>
            </a:pPr>
            <a:r>
              <a:rPr lang="en-US" dirty="0"/>
              <a:t>Conclusion</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44296" y="868680"/>
            <a:ext cx="6766560"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12776" y="1773936"/>
            <a:ext cx="8229600" cy="4318478"/>
          </a:xfrm>
        </p:spPr>
        <p:txBody>
          <a:bodyPr/>
          <a:lstStyle/>
          <a:p>
            <a:pPr marL="285750" indent="-285750">
              <a:buFont typeface="Arial" panose="020B0604020202020204" pitchFamily="34" charset="0"/>
              <a:buChar char="•"/>
            </a:pPr>
            <a:r>
              <a:rPr lang="en-GB" sz="2100" b="1" dirty="0"/>
              <a:t>Title:</a:t>
            </a:r>
            <a:r>
              <a:rPr lang="en-GB" sz="2100" dirty="0"/>
              <a:t> IMDb Score Prediction Using Machine Learning Algorithms</a:t>
            </a:r>
          </a:p>
          <a:p>
            <a:pPr marL="285750" indent="-285750">
              <a:buFont typeface="Arial" panose="020B0604020202020204" pitchFamily="34" charset="0"/>
              <a:buChar char="•"/>
            </a:pPr>
            <a:r>
              <a:rPr lang="en-GB" sz="2100" b="1" dirty="0"/>
              <a:t>Presenter:</a:t>
            </a:r>
            <a:r>
              <a:rPr lang="en-GB" sz="2100" dirty="0"/>
              <a:t> Hariprasath S</a:t>
            </a:r>
          </a:p>
          <a:p>
            <a:pPr marL="285750" indent="-285750" algn="just">
              <a:buFont typeface="Arial" panose="020B0604020202020204" pitchFamily="34" charset="0"/>
              <a:buChar char="•"/>
            </a:pPr>
            <a:r>
              <a:rPr lang="en-GB" sz="2100" b="1" dirty="0"/>
              <a:t>Background:</a:t>
            </a:r>
            <a:r>
              <a:rPr lang="en-GB" sz="2100" dirty="0"/>
              <a:t> IMDb is a popular source of movie information, reviews, and ratings. Predicting IMDb scores can be useful for movie marketing, distribution, and investment decisions.</a:t>
            </a:r>
          </a:p>
          <a:p>
            <a:pPr marL="285750" indent="-285750" algn="just">
              <a:buFont typeface="Arial" panose="020B0604020202020204" pitchFamily="34" charset="0"/>
              <a:buChar char="•"/>
            </a:pPr>
            <a:r>
              <a:rPr lang="en-GB" sz="2100" b="1" dirty="0"/>
              <a:t>Goal:</a:t>
            </a:r>
            <a:r>
              <a:rPr lang="en-GB" sz="2100" dirty="0"/>
              <a:t> Develop a machine learning model that predicts IMDb scores based on movie features.</a:t>
            </a:r>
          </a:p>
          <a:p>
            <a:pPr marL="285750" indent="-285750" algn="just">
              <a:buFont typeface="Arial" panose="020B0604020202020204" pitchFamily="34" charset="0"/>
              <a:buChar char="•"/>
            </a:pPr>
            <a:r>
              <a:rPr lang="en-GB" sz="2100" b="1" dirty="0"/>
              <a:t>Dataset:</a:t>
            </a:r>
            <a:r>
              <a:rPr lang="en-GB" sz="2100" dirty="0"/>
              <a:t> Public IMDb dataset from Kaggle with over 5,000 movies released between 2000 and 2019.</a:t>
            </a:r>
          </a:p>
          <a:p>
            <a:pPr marL="285750" indent="-285750" algn="just">
              <a:buFont typeface="Arial" panose="020B0604020202020204" pitchFamily="34" charset="0"/>
              <a:buChar char="•"/>
            </a:pPr>
            <a:r>
              <a:rPr lang="en-GB" sz="2100" b="1" dirty="0"/>
              <a:t>Significance:</a:t>
            </a:r>
            <a:r>
              <a:rPr lang="en-GB" sz="2100" dirty="0"/>
              <a:t>  Can help movie makers and investors make informed decisions and serve as a case study for applying machine learning to real-world problems.</a:t>
            </a:r>
            <a:endParaRPr lang="en-US" sz="21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542313" y="473337"/>
            <a:ext cx="3200400" cy="274320"/>
          </a:xfrm>
        </p:spPr>
        <p:txBody>
          <a:bodyPr/>
          <a:lstStyle/>
          <a:p>
            <a:r>
              <a:rPr lang="en-US" dirty="0"/>
              <a:t>IMDb Score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160492" y="1876391"/>
            <a:ext cx="7871013" cy="716638"/>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Preprocessing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92306" y="3065392"/>
            <a:ext cx="9932894" cy="2026024"/>
          </a:xfrm>
        </p:spPr>
        <p:txBody>
          <a:bodyPr/>
          <a:lstStyle/>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Goal:</a:t>
            </a:r>
            <a:r>
              <a:rPr lang="en-US" sz="2200" dirty="0">
                <a:solidFill>
                  <a:schemeClr val="accent6"/>
                </a:solidFill>
                <a:latin typeface="Sabon Next LT" panose="02000500000000000000" pitchFamily="2" charset="0"/>
                <a:cs typeface="Sabon Next LT" panose="02000500000000000000" pitchFamily="2" charset="0"/>
              </a:rPr>
              <a:t> Transform and clean raw IMDb dataset for machine learning modeling.</a:t>
            </a:r>
          </a:p>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Steps:</a:t>
            </a:r>
            <a:r>
              <a:rPr lang="en-US" sz="2200" dirty="0">
                <a:solidFill>
                  <a:schemeClr val="accent6"/>
                </a:solidFill>
                <a:latin typeface="Sabon Next LT" panose="02000500000000000000" pitchFamily="2" charset="0"/>
                <a:cs typeface="Sabon Next LT" panose="02000500000000000000" pitchFamily="2" charset="0"/>
              </a:rPr>
              <a:t> Load data, clean missing values, duplicates and outliers, select relevant features, engineer new features, split data.</a:t>
            </a:r>
          </a:p>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Tools:</a:t>
            </a:r>
            <a:r>
              <a:rPr lang="en-US" sz="2200" dirty="0">
                <a:solidFill>
                  <a:schemeClr val="accent6"/>
                </a:solidFill>
                <a:latin typeface="Sabon Next LT" panose="02000500000000000000" pitchFamily="2" charset="0"/>
                <a:cs typeface="Sabon Next LT" panose="02000500000000000000" pitchFamily="2" charset="0"/>
              </a:rPr>
              <a:t> Python libraries, Jupyter Notebook or Google Colab.</a:t>
            </a:r>
          </a:p>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Output:</a:t>
            </a:r>
            <a:r>
              <a:rPr lang="en-US" sz="2200" dirty="0">
                <a:solidFill>
                  <a:schemeClr val="accent6"/>
                </a:solidFill>
                <a:latin typeface="Sabon Next LT" panose="02000500000000000000" pitchFamily="2" charset="0"/>
                <a:cs typeface="Sabon Next LT" panose="02000500000000000000" pitchFamily="2" charset="0"/>
              </a:rPr>
              <a:t> Clean and structured dataset saved into a new CSV file.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72793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Exploratory Data Analysis (EDA)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IMDb Score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DA0B4054-24F8-6DDB-439B-DFE4B8A37117}"/>
              </a:ext>
            </a:extLst>
          </p:cNvPr>
          <p:cNvSpPr>
            <a:spLocks noGrp="1"/>
          </p:cNvSpPr>
          <p:nvPr>
            <p:ph sz="half" idx="1"/>
          </p:nvPr>
        </p:nvSpPr>
        <p:spPr>
          <a:xfrm>
            <a:off x="987551" y="2103120"/>
            <a:ext cx="10182474" cy="4434840"/>
          </a:xfrm>
        </p:spPr>
        <p:txBody>
          <a:bodyPr/>
          <a:lstStyle/>
          <a:p>
            <a:pPr>
              <a:lnSpc>
                <a:spcPct val="150000"/>
              </a:lnSpc>
            </a:pPr>
            <a:r>
              <a:rPr lang="en-GB" sz="2200" b="1" dirty="0"/>
              <a:t>Goal:</a:t>
            </a:r>
            <a:r>
              <a:rPr lang="en-GB" sz="2200" dirty="0"/>
              <a:t> Gain insights into the relationships and patterns in the IMDb dataset.</a:t>
            </a:r>
          </a:p>
          <a:p>
            <a:pPr>
              <a:lnSpc>
                <a:spcPct val="150000"/>
              </a:lnSpc>
            </a:pPr>
            <a:r>
              <a:rPr lang="en-GB" sz="2200" b="1" dirty="0"/>
              <a:t>Techniques:</a:t>
            </a:r>
            <a:r>
              <a:rPr lang="en-GB" sz="2200" dirty="0"/>
              <a:t> Data visualization (e.g., histograms, scatter plots, box plots, heatmaps), summary statistics, correlation analysis.</a:t>
            </a:r>
          </a:p>
          <a:p>
            <a:pPr>
              <a:lnSpc>
                <a:spcPct val="150000"/>
              </a:lnSpc>
            </a:pPr>
            <a:r>
              <a:rPr lang="en-GB" sz="2200" b="1" dirty="0"/>
              <a:t>Topics:</a:t>
            </a:r>
            <a:r>
              <a:rPr lang="en-GB" sz="2200" dirty="0"/>
              <a:t> Distribution of features, correlations between features and IMDb scores, outliers, missing values.</a:t>
            </a:r>
          </a:p>
          <a:p>
            <a:pPr>
              <a:lnSpc>
                <a:spcPct val="150000"/>
              </a:lnSpc>
            </a:pPr>
            <a:r>
              <a:rPr lang="en-GB" sz="2200" b="1" dirty="0"/>
              <a:t>Tools:</a:t>
            </a:r>
            <a:r>
              <a:rPr lang="en-GB" sz="2200" dirty="0"/>
              <a:t> Python libraries (e.g., pandas, seaborn, matplotlib).</a:t>
            </a:r>
          </a:p>
          <a:p>
            <a:pPr>
              <a:lnSpc>
                <a:spcPct val="150000"/>
              </a:lnSpc>
            </a:pPr>
            <a:r>
              <a:rPr lang="en-GB" sz="2200" b="1" dirty="0"/>
              <a:t>Output:</a:t>
            </a:r>
            <a:r>
              <a:rPr lang="en-GB" sz="2200" dirty="0"/>
              <a:t> Insights and visualizations that guide the feature engineering and selection process.</a:t>
            </a:r>
            <a:endParaRPr lang="en-IN" sz="22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511738" y="470581"/>
            <a:ext cx="7168523" cy="768096"/>
          </a:xfrm>
        </p:spPr>
        <p:txBody>
          <a:bodyPr/>
          <a:lstStyle/>
          <a:p>
            <a:pPr algn="ctr"/>
            <a:r>
              <a:rPr lang="en-US" altLang="zh-CN" sz="4400" b="1" dirty="0">
                <a:solidFill>
                  <a:schemeClr val="accent6"/>
                </a:solidFill>
                <a:latin typeface="Arial Black" panose="020B0604020202020204" pitchFamily="34" charset="0"/>
                <a:cs typeface="Arial Black" panose="020B0604020202020204" pitchFamily="34" charset="0"/>
              </a:rPr>
              <a:t> Feature Selection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962967D2-0FCC-DB68-7666-AFD38397FC27}"/>
              </a:ext>
            </a:extLst>
          </p:cNvPr>
          <p:cNvSpPr>
            <a:spLocks noGrp="1"/>
          </p:cNvSpPr>
          <p:nvPr>
            <p:ph idx="1"/>
          </p:nvPr>
        </p:nvSpPr>
        <p:spPr>
          <a:xfrm>
            <a:off x="933061" y="1123724"/>
            <a:ext cx="10095722" cy="3122168"/>
          </a:xfrm>
        </p:spPr>
        <p:txBody>
          <a:bodyPr/>
          <a:lstStyle/>
          <a:p>
            <a:pPr marL="342900" indent="-342900">
              <a:lnSpc>
                <a:spcPct val="150000"/>
              </a:lnSpc>
              <a:buFont typeface="Arial" panose="020B0604020202020204" pitchFamily="34" charset="0"/>
              <a:buChar char="•"/>
            </a:pPr>
            <a:r>
              <a:rPr lang="en-GB" sz="2200" b="1" dirty="0"/>
              <a:t>Goal:</a:t>
            </a:r>
            <a:r>
              <a:rPr lang="en-GB" sz="2200" dirty="0"/>
              <a:t> Select the most important and relevant features for predicting IMDb scores and remove any redundant or irrelevant features.</a:t>
            </a:r>
          </a:p>
          <a:p>
            <a:pPr marL="342900" indent="-342900">
              <a:lnSpc>
                <a:spcPct val="150000"/>
              </a:lnSpc>
              <a:buFont typeface="Arial" panose="020B0604020202020204" pitchFamily="34" charset="0"/>
              <a:buChar char="•"/>
            </a:pPr>
            <a:r>
              <a:rPr lang="en-GB" sz="2200" b="1" dirty="0"/>
              <a:t>Techniques:</a:t>
            </a:r>
            <a:r>
              <a:rPr lang="en-GB" sz="2200" dirty="0"/>
              <a:t> Correlation analysis, feature importance ranking, domain knowledge, and machine learning algorithms such as Lasso and Random Forest.</a:t>
            </a:r>
          </a:p>
          <a:p>
            <a:pPr marL="342900" indent="-342900">
              <a:lnSpc>
                <a:spcPct val="150000"/>
              </a:lnSpc>
              <a:buFont typeface="Arial" panose="020B0604020202020204" pitchFamily="34" charset="0"/>
              <a:buChar char="•"/>
            </a:pPr>
            <a:r>
              <a:rPr lang="en-GB" sz="2200" b="1" dirty="0"/>
              <a:t>Tools:</a:t>
            </a:r>
            <a:r>
              <a:rPr lang="en-GB" sz="2200" dirty="0"/>
              <a:t> Python libraries (e.g., scikit-learn).</a:t>
            </a:r>
          </a:p>
          <a:p>
            <a:pPr marL="342900" indent="-342900">
              <a:lnSpc>
                <a:spcPct val="150000"/>
              </a:lnSpc>
              <a:buFont typeface="Arial" panose="020B0604020202020204" pitchFamily="34" charset="0"/>
              <a:buChar char="•"/>
            </a:pPr>
            <a:r>
              <a:rPr lang="en-GB" sz="2200" b="1" dirty="0"/>
              <a:t>Output:</a:t>
            </a:r>
            <a:r>
              <a:rPr lang="en-GB" sz="2200" dirty="0"/>
              <a:t> A subset of features that have the most significant impact on the IMDb score prediction, which can improve the model performance and reduce overfitting.</a:t>
            </a:r>
          </a:p>
          <a:p>
            <a:pPr>
              <a:lnSpc>
                <a:spcPct val="150000"/>
              </a:lnSpc>
            </a:pPr>
            <a:endParaRPr lang="en-GB" sz="2200" dirty="0"/>
          </a:p>
          <a:p>
            <a:pPr>
              <a:lnSpc>
                <a:spcPct val="150000"/>
              </a:lnSpc>
            </a:pPr>
            <a:endParaRPr lang="en-GB" sz="2200" dirty="0"/>
          </a:p>
          <a:p>
            <a:pPr>
              <a:lnSpc>
                <a:spcPct val="150000"/>
              </a:lnSpc>
            </a:pPr>
            <a:endParaRPr lang="en-IN" sz="2200"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4294967295"/>
          </p:nvPr>
        </p:nvSpPr>
        <p:spPr>
          <a:xfrm>
            <a:off x="326571" y="111967"/>
            <a:ext cx="3200400" cy="274638"/>
          </a:xfrm>
        </p:spPr>
        <p:txBody>
          <a:bodyPr/>
          <a:lstStyle/>
          <a:p>
            <a:r>
              <a:rPr lang="en-US" dirty="0"/>
              <a:t>IMDb Score Prediction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itle 6">
            <a:extLst>
              <a:ext uri="{FF2B5EF4-FFF2-40B4-BE49-F238E27FC236}">
                <a16:creationId xmlns:a16="http://schemas.microsoft.com/office/drawing/2014/main" id="{CE4C725B-E119-79BA-1AA5-D4DAF441F3C3}"/>
              </a:ext>
            </a:extLst>
          </p:cNvPr>
          <p:cNvSpPr>
            <a:spLocks noGrp="1"/>
          </p:cNvSpPr>
          <p:nvPr>
            <p:ph type="title"/>
          </p:nvPr>
        </p:nvSpPr>
        <p:spPr>
          <a:xfrm>
            <a:off x="3682970" y="457200"/>
            <a:ext cx="7013448" cy="1007633"/>
          </a:xfrm>
        </p:spPr>
        <p:txBody>
          <a:bodyPr/>
          <a:lstStyle/>
          <a:p>
            <a:pPr algn="ctr"/>
            <a:r>
              <a:rPr lang="en-IN" sz="4400" dirty="0">
                <a:latin typeface="+mj-lt"/>
              </a:rPr>
              <a:t>Model Selection</a:t>
            </a:r>
          </a:p>
        </p:txBody>
      </p:sp>
      <p:sp>
        <p:nvSpPr>
          <p:cNvPr id="15" name="Text Placeholder 14">
            <a:extLst>
              <a:ext uri="{FF2B5EF4-FFF2-40B4-BE49-F238E27FC236}">
                <a16:creationId xmlns:a16="http://schemas.microsoft.com/office/drawing/2014/main" id="{1B49C3F9-D565-C12A-B124-F8EBF3C98E3B}"/>
              </a:ext>
            </a:extLst>
          </p:cNvPr>
          <p:cNvSpPr>
            <a:spLocks noGrp="1"/>
          </p:cNvSpPr>
          <p:nvPr>
            <p:ph type="body" sz="quarter" idx="13"/>
          </p:nvPr>
        </p:nvSpPr>
        <p:spPr>
          <a:xfrm>
            <a:off x="2545976" y="1259998"/>
            <a:ext cx="9287436" cy="5338026"/>
          </a:xfrm>
        </p:spPr>
        <p:txBody>
          <a:bodyPr/>
          <a:lstStyle/>
          <a:p>
            <a:pPr marL="342900" indent="-342900" algn="just">
              <a:lnSpc>
                <a:spcPct val="150000"/>
              </a:lnSpc>
              <a:buFont typeface="Arial" panose="020B0604020202020204" pitchFamily="34" charset="0"/>
              <a:buChar char="•"/>
            </a:pPr>
            <a:r>
              <a:rPr lang="en-IN" sz="2200" b="1" dirty="0"/>
              <a:t>Goal:</a:t>
            </a:r>
            <a:r>
              <a:rPr lang="en-IN" sz="2200" dirty="0"/>
              <a:t> Select the best machine learning algorithm(s) that can predict IMDb scores accurately and generalize well to new data.</a:t>
            </a:r>
          </a:p>
          <a:p>
            <a:pPr marL="342900" indent="-342900" algn="just">
              <a:lnSpc>
                <a:spcPct val="150000"/>
              </a:lnSpc>
              <a:buFont typeface="Arial" panose="020B0604020202020204" pitchFamily="34" charset="0"/>
              <a:buChar char="•"/>
            </a:pPr>
            <a:r>
              <a:rPr lang="en-IN" sz="2200" b="1" dirty="0"/>
              <a:t>Techniques:</a:t>
            </a:r>
            <a:r>
              <a:rPr lang="en-IN" sz="2200" dirty="0"/>
              <a:t> Train and evaluate different models (e.g., Linear Regression, Random Forest, Gradient Boosting, Support Vector Regression) using cross-validation and hyperparameter tuning.</a:t>
            </a:r>
          </a:p>
          <a:p>
            <a:pPr marL="342900" indent="-342900" algn="just">
              <a:lnSpc>
                <a:spcPct val="150000"/>
              </a:lnSpc>
              <a:buFont typeface="Arial" panose="020B0604020202020204" pitchFamily="34" charset="0"/>
              <a:buChar char="•"/>
            </a:pPr>
            <a:r>
              <a:rPr lang="en-IN" sz="2200" b="1" dirty="0"/>
              <a:t>Evaluation metrics: </a:t>
            </a:r>
            <a:r>
              <a:rPr lang="en-IN" sz="2200" dirty="0"/>
              <a:t>Mean Absolute Error (MAE), Root Mean Squared Error (RMSE), R-squared (R^2), and other relevant metrics.</a:t>
            </a:r>
          </a:p>
          <a:p>
            <a:pPr marL="342900" indent="-342900" algn="just">
              <a:lnSpc>
                <a:spcPct val="150000"/>
              </a:lnSpc>
              <a:buFont typeface="Arial" panose="020B0604020202020204" pitchFamily="34" charset="0"/>
              <a:buChar char="•"/>
            </a:pPr>
            <a:r>
              <a:rPr lang="en-IN" sz="2200" b="1" dirty="0"/>
              <a:t>Tools:</a:t>
            </a:r>
            <a:r>
              <a:rPr lang="en-IN" sz="2200" dirty="0"/>
              <a:t> Python libraries (e.g., scikit-learn, </a:t>
            </a:r>
            <a:r>
              <a:rPr lang="en-IN" sz="2200" dirty="0" err="1"/>
              <a:t>xgboost</a:t>
            </a:r>
            <a:r>
              <a:rPr lang="en-IN" sz="2200" dirty="0"/>
              <a:t>, </a:t>
            </a:r>
            <a:r>
              <a:rPr lang="en-IN" sz="2200" dirty="0" err="1"/>
              <a:t>lightgbm</a:t>
            </a:r>
            <a:r>
              <a:rPr lang="en-IN" sz="2200" dirty="0"/>
              <a:t>).</a:t>
            </a:r>
          </a:p>
          <a:p>
            <a:pPr marL="342900" indent="-342900" algn="just">
              <a:lnSpc>
                <a:spcPct val="150000"/>
              </a:lnSpc>
              <a:buFont typeface="Arial" panose="020B0604020202020204" pitchFamily="34" charset="0"/>
              <a:buChar char="•"/>
            </a:pPr>
            <a:r>
              <a:rPr lang="en-IN" sz="2200" b="1" dirty="0"/>
              <a:t>Output:</a:t>
            </a:r>
            <a:r>
              <a:rPr lang="en-IN" sz="2200" dirty="0"/>
              <a:t> A trained and optimized model that can predict IMDb scores with high accuracy and generalization.</a:t>
            </a:r>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832104"/>
            <a:ext cx="10671048" cy="768096"/>
          </a:xfrm>
        </p:spPr>
        <p:txBody>
          <a:bodyPr/>
          <a:lstStyle/>
          <a:p>
            <a:r>
              <a:rPr lang="en-US" dirty="0"/>
              <a:t>Model Evaluation</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IMDb Score Prediction</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8" name="Text Placeholder 37">
            <a:extLst>
              <a:ext uri="{FF2B5EF4-FFF2-40B4-BE49-F238E27FC236}">
                <a16:creationId xmlns:a16="http://schemas.microsoft.com/office/drawing/2014/main" id="{9B2FC2D6-B8C2-FB65-CD02-579A2ECAF992}"/>
              </a:ext>
            </a:extLst>
          </p:cNvPr>
          <p:cNvSpPr>
            <a:spLocks noGrp="1"/>
          </p:cNvSpPr>
          <p:nvPr>
            <p:ph type="body" sz="quarter" idx="24"/>
          </p:nvPr>
        </p:nvSpPr>
        <p:spPr>
          <a:xfrm>
            <a:off x="1038382" y="1700784"/>
            <a:ext cx="10112188" cy="4800600"/>
          </a:xfrm>
        </p:spPr>
        <p:txBody>
          <a:bodyPr anchor="t"/>
          <a:lstStyle/>
          <a:p>
            <a:pPr marL="342900" indent="-342900" algn="just">
              <a:lnSpc>
                <a:spcPct val="150000"/>
              </a:lnSpc>
              <a:buFont typeface="Arial" panose="020B0604020202020204" pitchFamily="34" charset="0"/>
              <a:buChar char="•"/>
            </a:pPr>
            <a:r>
              <a:rPr lang="en-GB" sz="2200" b="1" dirty="0"/>
              <a:t>Goal:</a:t>
            </a:r>
            <a:r>
              <a:rPr lang="en-GB" sz="2200" dirty="0"/>
              <a:t> Evaluate the performance of the selected machine learning model on the test dataset and compare it with other models or baselines.</a:t>
            </a:r>
          </a:p>
          <a:p>
            <a:pPr marL="342900" indent="-342900" algn="just">
              <a:lnSpc>
                <a:spcPct val="150000"/>
              </a:lnSpc>
              <a:buFont typeface="Arial" panose="020B0604020202020204" pitchFamily="34" charset="0"/>
              <a:buChar char="•"/>
            </a:pPr>
            <a:r>
              <a:rPr lang="en-GB" sz="2200" b="1" dirty="0"/>
              <a:t>Techniques:</a:t>
            </a:r>
            <a:r>
              <a:rPr lang="en-GB" sz="2200" dirty="0"/>
              <a:t> Apply the trained model to the test dataset, calculate evaluation metrics (e.g., MAE, RMSE, R^2), visualize the predicted scores vs. the actual scores, and compare the results with other models or baselines.</a:t>
            </a:r>
          </a:p>
          <a:p>
            <a:pPr marL="342900" indent="-342900" algn="just">
              <a:lnSpc>
                <a:spcPct val="150000"/>
              </a:lnSpc>
              <a:buFont typeface="Arial" panose="020B0604020202020204" pitchFamily="34" charset="0"/>
              <a:buChar char="•"/>
            </a:pPr>
            <a:r>
              <a:rPr lang="en-GB" sz="2200" b="1" dirty="0"/>
              <a:t>Tools:</a:t>
            </a:r>
            <a:r>
              <a:rPr lang="en-GB" sz="2200" dirty="0"/>
              <a:t> Python libraries (e.g., scikit-learn, matplotlib).</a:t>
            </a:r>
          </a:p>
          <a:p>
            <a:pPr marL="342900" indent="-342900" algn="just">
              <a:lnSpc>
                <a:spcPct val="150000"/>
              </a:lnSpc>
              <a:buFont typeface="Arial" panose="020B0604020202020204" pitchFamily="34" charset="0"/>
              <a:buChar char="•"/>
            </a:pPr>
            <a:r>
              <a:rPr lang="en-GB" sz="2200" b="1" dirty="0"/>
              <a:t>Output: </a:t>
            </a:r>
            <a:r>
              <a:rPr lang="en-GB" sz="2200" dirty="0"/>
              <a:t>Insights into the model's strengths and weaknesses, areas for improvement, and a final performance report that summarizes the model's accuracy and generalization ability.</a:t>
            </a:r>
            <a:endParaRPr lang="en-IN" sz="2200" dirty="0"/>
          </a:p>
        </p:txBody>
      </p:sp>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982886" y="594360"/>
            <a:ext cx="10671048" cy="768096"/>
          </a:xfrm>
        </p:spPr>
        <p:txBody>
          <a:bodyPr/>
          <a:lstStyle/>
          <a:p>
            <a:r>
              <a:rPr lang="en-US" dirty="0"/>
              <a:t>Model Interpretation</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1338294" y="1514918"/>
            <a:ext cx="10100850" cy="4577972"/>
          </a:xfrm>
        </p:spPr>
        <p:txBody>
          <a:bodyPr/>
          <a:lstStyle/>
          <a:p>
            <a:pPr marL="342900" lvl="0" indent="-342900" algn="just">
              <a:lnSpc>
                <a:spcPct val="150000"/>
              </a:lnSpc>
              <a:buFont typeface="Arial" panose="020B0604020202020204" pitchFamily="34" charset="0"/>
              <a:buChar char="•"/>
            </a:pPr>
            <a:r>
              <a:rPr lang="en-GB" sz="2200" b="1" dirty="0"/>
              <a:t>Goal:</a:t>
            </a:r>
            <a:r>
              <a:rPr lang="en-GB" sz="2200" dirty="0"/>
              <a:t> Understand how the selected machine learning model makes predictions and which features have the most significant impact on the IMDb score prediction.</a:t>
            </a:r>
          </a:p>
          <a:p>
            <a:pPr marL="342900" lvl="0" indent="-342900" algn="just">
              <a:lnSpc>
                <a:spcPct val="150000"/>
              </a:lnSpc>
              <a:buFont typeface="Arial" panose="020B0604020202020204" pitchFamily="34" charset="0"/>
              <a:buChar char="•"/>
            </a:pPr>
            <a:r>
              <a:rPr lang="en-GB" sz="2200" b="1" dirty="0"/>
              <a:t>Techniques:</a:t>
            </a:r>
            <a:r>
              <a:rPr lang="en-GB" sz="2200" dirty="0"/>
              <a:t> Feature importance ranking, partial dependence plots, values, and other model-agnostic or model-specific interpretability techniques.</a:t>
            </a:r>
          </a:p>
          <a:p>
            <a:pPr marL="342900" lvl="0" indent="-342900" algn="just">
              <a:lnSpc>
                <a:spcPct val="150000"/>
              </a:lnSpc>
              <a:buFont typeface="Arial" panose="020B0604020202020204" pitchFamily="34" charset="0"/>
              <a:buChar char="•"/>
            </a:pPr>
            <a:r>
              <a:rPr lang="en-GB" sz="2200" b="1" dirty="0"/>
              <a:t>Tools:</a:t>
            </a:r>
            <a:r>
              <a:rPr lang="en-GB" sz="2200" dirty="0"/>
              <a:t> Python libraries (e.g., scikit-learn).</a:t>
            </a:r>
          </a:p>
          <a:p>
            <a:pPr marL="342900" lvl="0" indent="-342900" algn="just">
              <a:lnSpc>
                <a:spcPct val="150000"/>
              </a:lnSpc>
              <a:buFont typeface="Arial" panose="020B0604020202020204" pitchFamily="34" charset="0"/>
              <a:buChar char="•"/>
            </a:pPr>
            <a:r>
              <a:rPr lang="en-GB" sz="2200" b="1" dirty="0"/>
              <a:t>Output:</a:t>
            </a:r>
            <a:r>
              <a:rPr lang="en-GB" sz="2200" dirty="0"/>
              <a:t> Insights into the relationships between features and IMDb scores, explanations of how the model uses the features to make predictions, and a better understanding of the movie characteristics that contribute to high or low IMDb scores.</a:t>
            </a:r>
            <a:endParaRPr lang="en-US" sz="2200" dirty="0"/>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{085B4562-519A-434E-940C-860EE82482D0}tf78438558_win32</Template>
  <TotalTime>93</TotalTime>
  <Words>849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Sabon Next LT</vt:lpstr>
      <vt:lpstr>Office Theme</vt:lpstr>
      <vt:lpstr>IMDb Score prediction </vt:lpstr>
      <vt:lpstr>AGENDA</vt:lpstr>
      <vt:lpstr>Introduction</vt:lpstr>
      <vt:lpstr>Data Preprocessing</vt:lpstr>
      <vt:lpstr>Exploratory Data Analysis (EDA)</vt:lpstr>
      <vt:lpstr> Feature Selection</vt:lpstr>
      <vt:lpstr>Model Selection</vt:lpstr>
      <vt:lpstr>Model Evaluation</vt:lpstr>
      <vt:lpstr>Model Interpretation</vt:lpstr>
      <vt:lpstr>SUMMARY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Score prediction </dc:title>
  <dc:subject/>
  <dc:creator>Hariprasath Sekar</dc:creator>
  <cp:lastModifiedBy>Hariprasath Sekar</cp:lastModifiedBy>
  <cp:revision>7</cp:revision>
  <dcterms:created xsi:type="dcterms:W3CDTF">2023-03-09T08:59:06Z</dcterms:created>
  <dcterms:modified xsi:type="dcterms:W3CDTF">2023-06-01T19:11:28Z</dcterms:modified>
</cp:coreProperties>
</file>