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0" r:id="rId1"/>
  </p:sldMasterIdLst>
  <p:notesMasterIdLst>
    <p:notesMasterId r:id="rId9"/>
  </p:notesMasterIdLst>
  <p:sldIdLst>
    <p:sldId id="261" r:id="rId2"/>
    <p:sldId id="260" r:id="rId3"/>
    <p:sldId id="262" r:id="rId4"/>
    <p:sldId id="256" r:id="rId5"/>
    <p:sldId id="258" r:id="rId6"/>
    <p:sldId id="259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033" autoAdjust="0"/>
  </p:normalViewPr>
  <p:slideViewPr>
    <p:cSldViewPr snapToGrid="0">
      <p:cViewPr>
        <p:scale>
          <a:sx n="70" d="100"/>
          <a:sy n="70" d="100"/>
        </p:scale>
        <p:origin x="1166" y="23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B50777-605B-4004-87E5-CD15CF815311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A04DB8-A83E-46A4-B24B-19E560715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105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A04DB8-A83E-46A4-B24B-19E56071527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474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CE905-E1E0-489F-8DC6-DA920CF38D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DEC2DF-C7D7-4659-8F21-8BAAF8255A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02E93-9039-4A29-82B5-A4F4B0A6D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3B4B-916F-4D95-938C-B9F0C2A6F6CA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0EC7B-E6EF-4B26-A3A8-485A07610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FB8D3-BF1E-4C1B-A45C-FA9DDD79A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D33CA-F3EB-4D38-A1AF-4AD2FD46C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46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B20EA-04A6-43B1-95CB-A27E1E4AD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55686C-D517-48CF-8F70-ECFF40C41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7156F-D1DD-4754-AA32-4D3C76C01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3B4B-916F-4D95-938C-B9F0C2A6F6CA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05A16-11BC-43FC-9923-BAFC71502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8F686-9E7A-4D59-9E35-9D191E336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D33CA-F3EB-4D38-A1AF-4AD2FD46C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7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6908F3-D0EB-482B-ABBB-BCF885987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6C3ECD-DCC4-4421-8058-88100D250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D21D1-3C38-47F0-880D-0BBC80E83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3B4B-916F-4D95-938C-B9F0C2A6F6CA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1035D-44F2-4D66-849F-4EF96E59B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12583-70BB-4F93-B431-52E260160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D33CA-F3EB-4D38-A1AF-4AD2FD46C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20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25879-35E8-4D9B-AF2E-A23CB3077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199DD-F1DE-4524-9874-39E33F6DB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74FA3-027F-415C-90BF-01545D4B3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3B4B-916F-4D95-938C-B9F0C2A6F6CA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E8523-A701-4217-B055-47524820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FECC1-309C-45EB-832C-551F83131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D33CA-F3EB-4D38-A1AF-4AD2FD46C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1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E2A83-7FE7-4D0E-9485-469EFE1F4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767BD-B8E2-4930-AB36-1EE8FB32E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C9B0B-8C74-49B7-BA13-5D2E38AD1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3B4B-916F-4D95-938C-B9F0C2A6F6CA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0B6C9-0734-4139-A187-E8C1B9B65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73221-1DA2-4486-BBF5-FEC84898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D33CA-F3EB-4D38-A1AF-4AD2FD46C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66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DE96F-DD8C-4AD7-8FE3-C54F49F79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81455-64E0-4027-A93B-3AB0F726F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F2521-C4AB-4D2B-B5A0-F28CE9A61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2237EE-57C7-41BB-B9D3-5AED76F32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3B4B-916F-4D95-938C-B9F0C2A6F6CA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D5AAB-58F5-4F47-B0CE-78483074F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085DC-E97C-43DE-B181-4439B7C56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D33CA-F3EB-4D38-A1AF-4AD2FD46C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1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E1C8E-1BC3-4C99-87BE-7A3D283C2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8B15B-AC70-4975-8C8C-C29BD6572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FDE0C-BEAF-4FEE-97EB-CB9400633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ACBAD0-8535-4896-B8D4-34BEE1A6E7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9DABAA-49A3-417B-8643-50C9394999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AFF03A-74DA-4FEE-AACD-513B2A946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3B4B-916F-4D95-938C-B9F0C2A6F6CA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771D04-9349-4705-A9C4-D7B436758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0186C6-3686-4357-8431-A1951202C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D33CA-F3EB-4D38-A1AF-4AD2FD46C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88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D4CE2-C8CE-48AB-ACF7-981B066C5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4AF804-632F-49E3-BBDD-C424114E7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3B4B-916F-4D95-938C-B9F0C2A6F6CA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8070E-9C3A-41AB-948C-83A6139D3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F6F473-423D-490C-8C5E-7D217940A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D33CA-F3EB-4D38-A1AF-4AD2FD46C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2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CABC0D-023F-4B33-A382-562F6F842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3B4B-916F-4D95-938C-B9F0C2A6F6CA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0EE225-8B79-4E5A-9954-B406B4DFF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A1DA1-2F2C-4A79-84F0-D2D84BC8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D33CA-F3EB-4D38-A1AF-4AD2FD46C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1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0FC3D-8C8F-468F-B295-89A5809A8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C48FA-CD81-4A20-B27F-53CADA9FD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4C695-2C85-4CF9-95AA-F13ECC26B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097D9-8567-4852-911C-43AC46776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3B4B-916F-4D95-938C-B9F0C2A6F6CA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DAF33-F19F-44FB-870B-42AF45E45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06BFC-74AE-4E4E-BE8B-2368019B6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D33CA-F3EB-4D38-A1AF-4AD2FD46C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5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F5367-DF81-4E29-AFFC-CAA22A360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732E42-B235-4D99-9368-33EA744A78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CA2721-7674-41B4-BF2A-BC8F4FA8D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6B8B5-79D4-4615-9D5D-4D086F1DD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3B4B-916F-4D95-938C-B9F0C2A6F6CA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77F9A-7A6E-4358-B578-C419D4BB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92885-0FAE-4A75-AAE2-358BD88B4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D33CA-F3EB-4D38-A1AF-4AD2FD46C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84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4FACDE-0C6F-4C02-A220-B2F3815BB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F26DF-13AD-49C6-8220-F9B209EA6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50834-39C9-4B7B-AB1C-1128C498F7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73B4B-916F-4D95-938C-B9F0C2A6F6CA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BA5A4-0F83-489C-9217-96D49AA78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7DC85-F1F1-4795-B3CD-F7D1BD3A5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D33CA-F3EB-4D38-A1AF-4AD2FD46C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16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46104-5009-D230-3D60-8FB78CB0B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534" y="437584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Transport For London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B1111-916A-2344-DC8F-A04D14F767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9164" y="3737973"/>
            <a:ext cx="4735205" cy="2163551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Cycle Rental Data Usage Analysis</a:t>
            </a:r>
            <a:endParaRPr lang="en-GB" dirty="0"/>
          </a:p>
        </p:txBody>
      </p:sp>
      <p:pic>
        <p:nvPicPr>
          <p:cNvPr id="1028" name="Picture 4" descr="316 Bicycle Sharing System Illustrations &amp; Clip Art - iStock">
            <a:extLst>
              <a:ext uri="{FF2B5EF4-FFF2-40B4-BE49-F238E27FC236}">
                <a16:creationId xmlns:a16="http://schemas.microsoft.com/office/drawing/2014/main" id="{3785C754-684E-4F13-B1A3-C92B49743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747712"/>
            <a:ext cx="5829300" cy="536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470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F6FB1-3FD9-B57A-D6C2-C7E4FC88C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299" y="2009602"/>
            <a:ext cx="5166235" cy="414610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+mj-lt"/>
              </a:rPr>
              <a:t> Renting cycles seems to be affected by climatic conditions, working days or weekends, social factors, etc.</a:t>
            </a:r>
            <a:br>
              <a:rPr lang="en-US" sz="2400" dirty="0">
                <a:latin typeface="+mj-lt"/>
              </a:rPr>
            </a:br>
            <a:endParaRPr lang="en-US" sz="2400" dirty="0">
              <a:latin typeface="+mj-lt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+mj-lt"/>
              </a:rPr>
              <a:t> Cycle rental pattern analysis during pre-pandemic(2019) and pandemic(2020-21).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6F16C8-3BEC-BE0C-CCD9-9D18551BB930}"/>
              </a:ext>
            </a:extLst>
          </p:cNvPr>
          <p:cNvSpPr/>
          <p:nvPr/>
        </p:nvSpPr>
        <p:spPr>
          <a:xfrm>
            <a:off x="0" y="473919"/>
            <a:ext cx="12192000" cy="91372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  <a:ln w="25400" cap="flat">
            <a:solidFill>
              <a:schemeClr val="accent1">
                <a:lumMod val="10000"/>
                <a:lumOff val="9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DA0084-2FEE-488D-978A-9D404494EC3B}"/>
              </a:ext>
            </a:extLst>
          </p:cNvPr>
          <p:cNvSpPr/>
          <p:nvPr/>
        </p:nvSpPr>
        <p:spPr>
          <a:xfrm>
            <a:off x="0" y="-47758"/>
            <a:ext cx="12192000" cy="507827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 w="25400" cap="flat">
            <a:solidFill>
              <a:schemeClr val="accent1">
                <a:lumMod val="10000"/>
                <a:lumOff val="9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000" dirty="0"/>
              <a:t>Cycle Rental Behavioral Pattern Analysis</a:t>
            </a:r>
            <a:endParaRPr lang="en-US" sz="3000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4F33E8-F8AB-F9F1-7765-7DB503715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20871"/>
            <a:ext cx="5082980" cy="481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99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1AF36-4FC8-A513-B7C0-EE1B18725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2864" y="754482"/>
            <a:ext cx="12277725" cy="406979"/>
          </a:xfrm>
        </p:spPr>
        <p:txBody>
          <a:bodyPr>
            <a:noAutofit/>
          </a:bodyPr>
          <a:lstStyle/>
          <a:p>
            <a:r>
              <a:rPr lang="en-US" sz="2500" b="1" u="sng" dirty="0">
                <a:solidFill>
                  <a:schemeClr val="accent1"/>
                </a:solidFill>
              </a:rPr>
              <a:t>Cycle usage during pandemic lockdown (2020)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058363-8037-E21D-6E3A-03A6B4A2E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256" y="1591913"/>
            <a:ext cx="6449961" cy="4384344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+mj-lt"/>
              </a:rPr>
              <a:t>The usage of cycles during lockdown(Jan - Mar 2020) decreases as the government had advised not to socialize but the usage sharply rebounded by the month of May 2020.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000" dirty="0">
                <a:latin typeface="+mj-lt"/>
              </a:rPr>
              <a:t>There was a sharp drop in usage starting in the month of October till December 2020.</a:t>
            </a:r>
            <a:endParaRPr lang="en-US" sz="2000" dirty="0"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563C75-9D14-837F-635E-3F4CA2054B53}"/>
              </a:ext>
            </a:extLst>
          </p:cNvPr>
          <p:cNvSpPr/>
          <p:nvPr/>
        </p:nvSpPr>
        <p:spPr>
          <a:xfrm>
            <a:off x="0" y="0"/>
            <a:ext cx="12192000" cy="603391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 w="25400" cap="flat">
            <a:solidFill>
              <a:schemeClr val="accent1">
                <a:lumMod val="10000"/>
                <a:lumOff val="9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39AADC-CE44-8C8A-1344-570847E7E634}"/>
              </a:ext>
            </a:extLst>
          </p:cNvPr>
          <p:cNvSpPr/>
          <p:nvPr/>
        </p:nvSpPr>
        <p:spPr>
          <a:xfrm>
            <a:off x="0" y="533129"/>
            <a:ext cx="12192000" cy="91372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  <a:ln w="25400" cap="flat">
            <a:solidFill>
              <a:schemeClr val="accent1">
                <a:lumMod val="10000"/>
                <a:lumOff val="9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D5CDF7-0EEA-CD35-AF44-4ACCA431F3F7}"/>
              </a:ext>
            </a:extLst>
          </p:cNvPr>
          <p:cNvSpPr txBox="1"/>
          <p:nvPr/>
        </p:nvSpPr>
        <p:spPr>
          <a:xfrm>
            <a:off x="0" y="62559"/>
            <a:ext cx="1219200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000" b="1" dirty="0">
                <a:latin typeface="+mj-lt"/>
                <a:ea typeface="+mj-ea"/>
                <a:cs typeface="+mj-cs"/>
              </a:rPr>
              <a:t>Cycle usage during Pandemic vs Post-pandemic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68625F2-4469-878D-86EF-F1B5D5C79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267" y="1540294"/>
            <a:ext cx="5030430" cy="372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473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1AF36-4FC8-A513-B7C0-EE1B18725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2864" y="754482"/>
            <a:ext cx="12277725" cy="406979"/>
          </a:xfrm>
        </p:spPr>
        <p:txBody>
          <a:bodyPr>
            <a:noAutofit/>
          </a:bodyPr>
          <a:lstStyle/>
          <a:p>
            <a:r>
              <a:rPr lang="en-US" sz="2500" b="1" u="sng" dirty="0">
                <a:solidFill>
                  <a:schemeClr val="accent1"/>
                </a:solidFill>
              </a:rPr>
              <a:t>Cycle usage post-pandemic(2021)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058363-8037-E21D-6E3A-03A6B4A2E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943" y="1358535"/>
            <a:ext cx="6778228" cy="4389121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>
                <a:latin typeface="+mj-lt"/>
              </a:rPr>
              <a:t>The use of cycles is significantly high in the month of July-October owing to the climatic conditions in London. 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>
                <a:latin typeface="+mj-lt"/>
              </a:rPr>
              <a:t>During weekdays, usage of cycles was bimodal which was used by people for commuting to work.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>
                <a:latin typeface="+mj-lt"/>
              </a:rPr>
              <a:t>During weekends, usage of cycles was unimodal which was for leisure activity or exercise </a:t>
            </a:r>
            <a:r>
              <a:rPr lang="en-GB" sz="2200" spc="-5" dirty="0">
                <a:solidFill>
                  <a:srgbClr val="292929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with hire peaking in the mid-afternoon.</a:t>
            </a:r>
            <a:endParaRPr lang="en-US" sz="2200" dirty="0">
              <a:latin typeface="+mj-lt"/>
            </a:endParaRPr>
          </a:p>
          <a:p>
            <a:pPr algn="l">
              <a:lnSpc>
                <a:spcPct val="150000"/>
              </a:lnSpc>
            </a:pPr>
            <a:endParaRPr lang="en-US" sz="2200" dirty="0"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563C75-9D14-837F-635E-3F4CA2054B53}"/>
              </a:ext>
            </a:extLst>
          </p:cNvPr>
          <p:cNvSpPr/>
          <p:nvPr/>
        </p:nvSpPr>
        <p:spPr>
          <a:xfrm>
            <a:off x="0" y="0"/>
            <a:ext cx="12192000" cy="603391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 w="25400" cap="flat">
            <a:solidFill>
              <a:schemeClr val="accent1">
                <a:lumMod val="10000"/>
                <a:lumOff val="9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39AADC-CE44-8C8A-1344-570847E7E634}"/>
              </a:ext>
            </a:extLst>
          </p:cNvPr>
          <p:cNvSpPr/>
          <p:nvPr/>
        </p:nvSpPr>
        <p:spPr>
          <a:xfrm>
            <a:off x="0" y="533129"/>
            <a:ext cx="12192000" cy="91372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  <a:ln w="25400" cap="flat">
            <a:solidFill>
              <a:schemeClr val="accent1">
                <a:lumMod val="10000"/>
                <a:lumOff val="9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D5CDF7-0EEA-CD35-AF44-4ACCA431F3F7}"/>
              </a:ext>
            </a:extLst>
          </p:cNvPr>
          <p:cNvSpPr txBox="1"/>
          <p:nvPr/>
        </p:nvSpPr>
        <p:spPr>
          <a:xfrm>
            <a:off x="0" y="62559"/>
            <a:ext cx="1219200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000" b="1" dirty="0">
                <a:latin typeface="+mj-lt"/>
                <a:ea typeface="+mj-ea"/>
                <a:cs typeface="+mj-cs"/>
              </a:rPr>
              <a:t>Cycle usage during Pandemic vs Post-pandemic</a:t>
            </a:r>
          </a:p>
        </p:txBody>
      </p:sp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41B9E8F0-4DB3-8AF3-40BB-26AFF0272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171" y="2107790"/>
            <a:ext cx="4899660" cy="346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102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D479194-BB3A-7711-4844-6BAAF88F1514}"/>
              </a:ext>
            </a:extLst>
          </p:cNvPr>
          <p:cNvSpPr/>
          <p:nvPr/>
        </p:nvSpPr>
        <p:spPr>
          <a:xfrm>
            <a:off x="0" y="18027"/>
            <a:ext cx="12192000" cy="603391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 w="25400" cap="flat">
            <a:solidFill>
              <a:schemeClr val="accent1">
                <a:lumMod val="10000"/>
                <a:lumOff val="9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ea typeface="+mn-ea"/>
              <a:cs typeface="+mn-cs"/>
              <a:sym typeface="Helvetic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E1AF36-4FC8-A513-B7C0-EE1B18725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484" y="857250"/>
            <a:ext cx="12044516" cy="406456"/>
          </a:xfrm>
        </p:spPr>
        <p:txBody>
          <a:bodyPr>
            <a:noAutofit/>
          </a:bodyPr>
          <a:lstStyle/>
          <a:p>
            <a:pPr algn="l"/>
            <a:r>
              <a:rPr lang="en-US" sz="2400" b="1" u="sng" dirty="0">
                <a:solidFill>
                  <a:schemeClr val="accent1"/>
                </a:solidFill>
              </a:rPr>
              <a:t>Cycle stations survey during pandemic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058363-8037-E21D-6E3A-03A6B4A2E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442720"/>
            <a:ext cx="5535560" cy="1162828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+mj-lt"/>
              </a:rPr>
              <a:t>Focus was on Central London(King’s cross &amp; Waterloo) areas as these were the major docking stations.</a:t>
            </a:r>
          </a:p>
          <a:p>
            <a:endParaRPr lang="en-US" sz="20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9FBBFD-1873-FCA9-8982-E5C4356B92F1}"/>
              </a:ext>
            </a:extLst>
          </p:cNvPr>
          <p:cNvSpPr txBox="1"/>
          <p:nvPr/>
        </p:nvSpPr>
        <p:spPr>
          <a:xfrm>
            <a:off x="161157" y="2617699"/>
            <a:ext cx="55355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chemeClr val="accent1"/>
                </a:solidFill>
                <a:latin typeface="+mj-lt"/>
              </a:rPr>
              <a:t>Cycle stations survey after pandemic</a:t>
            </a:r>
            <a:endParaRPr lang="en-US" sz="24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F095A3D-3C49-5F5F-A319-D2C23A098F27}"/>
              </a:ext>
            </a:extLst>
          </p:cNvPr>
          <p:cNvSpPr txBox="1">
            <a:spLocks/>
          </p:cNvSpPr>
          <p:nvPr/>
        </p:nvSpPr>
        <p:spPr>
          <a:xfrm>
            <a:off x="66674" y="3426850"/>
            <a:ext cx="5724526" cy="1986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>
                <a:latin typeface="+mj-lt"/>
              </a:rPr>
              <a:t>Docking stations are scattered and central London is not the focus anymore.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>
                <a:latin typeface="+mj-lt"/>
              </a:rPr>
              <a:t>However, some new docking stations were quite popular, particularly in areas around Hyde park and Hop Exchange, The Borough.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92C950-6983-345B-05F5-BE463E180936}"/>
              </a:ext>
            </a:extLst>
          </p:cNvPr>
          <p:cNvSpPr txBox="1"/>
          <p:nvPr/>
        </p:nvSpPr>
        <p:spPr>
          <a:xfrm>
            <a:off x="0" y="18027"/>
            <a:ext cx="1219200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000" b="1" dirty="0">
                <a:latin typeface="+mj-lt"/>
                <a:ea typeface="+mj-ea"/>
                <a:cs typeface="+mj-cs"/>
              </a:rPr>
              <a:t>Cycle Stations Survey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77A0F7-7DF5-7B12-33ED-8A1FB20536BD}"/>
              </a:ext>
            </a:extLst>
          </p:cNvPr>
          <p:cNvSpPr/>
          <p:nvPr/>
        </p:nvSpPr>
        <p:spPr>
          <a:xfrm>
            <a:off x="0" y="519265"/>
            <a:ext cx="12192000" cy="91372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  <a:ln w="25400" cap="flat">
            <a:solidFill>
              <a:schemeClr val="accent1">
                <a:lumMod val="10000"/>
                <a:lumOff val="9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ea typeface="+mn-ea"/>
              <a:cs typeface="+mn-cs"/>
              <a:sym typeface="Helvetica"/>
            </a:endParaRPr>
          </a:p>
        </p:txBody>
      </p:sp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4B45DAC7-19C2-7D25-658D-42A1E7B0A4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559" y="1355090"/>
            <a:ext cx="6187440" cy="46456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3397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4F2BAE6-F3EF-225A-1AA9-2BE81C501E58}"/>
              </a:ext>
            </a:extLst>
          </p:cNvPr>
          <p:cNvSpPr/>
          <p:nvPr/>
        </p:nvSpPr>
        <p:spPr>
          <a:xfrm>
            <a:off x="0" y="-38100"/>
            <a:ext cx="12192000" cy="603391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 w="25400" cap="flat">
            <a:solidFill>
              <a:schemeClr val="accent1">
                <a:lumMod val="10000"/>
                <a:lumOff val="9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CA0A63-50EC-295E-0252-30BCF24D438D}"/>
              </a:ext>
            </a:extLst>
          </p:cNvPr>
          <p:cNvSpPr txBox="1"/>
          <p:nvPr/>
        </p:nvSpPr>
        <p:spPr>
          <a:xfrm>
            <a:off x="0" y="18027"/>
            <a:ext cx="1219200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000" b="1" dirty="0">
                <a:latin typeface="+mj-lt"/>
                <a:ea typeface="+mj-ea"/>
                <a:cs typeface="+mj-cs"/>
              </a:rPr>
              <a:t>Cycle usage during the day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7D0C8D-E401-4674-4C86-20595A20D2EA}"/>
              </a:ext>
            </a:extLst>
          </p:cNvPr>
          <p:cNvSpPr/>
          <p:nvPr/>
        </p:nvSpPr>
        <p:spPr>
          <a:xfrm>
            <a:off x="0" y="473919"/>
            <a:ext cx="12192000" cy="91372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  <a:ln w="25400" cap="flat">
            <a:solidFill>
              <a:schemeClr val="accent1">
                <a:lumMod val="10000"/>
                <a:lumOff val="9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9508E692-8AF3-A186-5E35-3B0212860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741" y="1363070"/>
            <a:ext cx="6338980" cy="4281506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9DF7D36-5BB6-C496-6571-D28F7E921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484" y="857250"/>
            <a:ext cx="12044516" cy="406456"/>
          </a:xfrm>
        </p:spPr>
        <p:txBody>
          <a:bodyPr>
            <a:noAutofit/>
          </a:bodyPr>
          <a:lstStyle/>
          <a:p>
            <a:pPr algn="l"/>
            <a:r>
              <a:rPr lang="en-US" sz="2400" b="1" u="sng" dirty="0">
                <a:solidFill>
                  <a:schemeClr val="accent1"/>
                </a:solidFill>
              </a:rPr>
              <a:t>Cycle stations survey during pandemic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14" name="Subtitle 11">
            <a:extLst>
              <a:ext uri="{FF2B5EF4-FFF2-40B4-BE49-F238E27FC236}">
                <a16:creationId xmlns:a16="http://schemas.microsoft.com/office/drawing/2014/main" id="{E75E542A-5285-BAB4-41B5-F9FBB17B0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813" y="1927122"/>
            <a:ext cx="4866968" cy="3333136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GB" sz="2000" spc="-5" dirty="0">
                <a:solidFill>
                  <a:srgbClr val="292929"/>
                </a:solidFill>
                <a:effectLst/>
                <a:latin typeface="+mj-lt"/>
                <a:ea typeface="FangSong" panose="020B0503020204020204" pitchFamily="49" charset="-122"/>
                <a:cs typeface="Times New Roman" panose="02020603050405020304" pitchFamily="18" charset="0"/>
              </a:rPr>
              <a:t>The morning hours from 7 AM till 9 AM is the peak period for usage of cycles from starting station. This justifies the activity as commuters uses cycle to the office.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GB" sz="2000" spc="-5" dirty="0">
              <a:solidFill>
                <a:srgbClr val="292929"/>
              </a:solidFill>
              <a:latin typeface="+mj-lt"/>
              <a:ea typeface="FangSong" panose="020B0503020204020204" pitchFamily="49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GB" sz="2000" spc="-5" dirty="0">
                <a:solidFill>
                  <a:srgbClr val="292929"/>
                </a:solidFill>
                <a:effectLst/>
                <a:latin typeface="+mj-lt"/>
                <a:ea typeface="FangSong" panose="020B0503020204020204" pitchFamily="49" charset="-122"/>
                <a:cs typeface="Times New Roman" panose="02020603050405020304" pitchFamily="18" charset="0"/>
              </a:rPr>
              <a:t>The evening hours from 4 PM till 6 PM is the peak period for returning the cycles to ending station. </a:t>
            </a:r>
            <a:endParaRPr lang="en-GB" sz="2000" dirty="0">
              <a:latin typeface="+mj-lt"/>
              <a:ea typeface="FangSong" panose="020B0503020204020204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5755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308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3" name="Freeform: Shape 308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2" name="Freeform: Shape 308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91" name="Isosceles Triangle 309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How To Make a Thank You Slide In PowerPoint - YouTube">
            <a:extLst>
              <a:ext uri="{FF2B5EF4-FFF2-40B4-BE49-F238E27FC236}">
                <a16:creationId xmlns:a16="http://schemas.microsoft.com/office/drawing/2014/main" id="{86438001-1E8D-4DD7-9481-1C9AC2689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3942" y="643467"/>
            <a:ext cx="9904115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3" name="Isosceles Triangle 309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0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</TotalTime>
  <Words>320</Words>
  <Application>Microsoft Office PowerPoint</Application>
  <PresentationFormat>Widescreen</PresentationFormat>
  <Paragraphs>34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Transport For London</vt:lpstr>
      <vt:lpstr>PowerPoint Presentation</vt:lpstr>
      <vt:lpstr>Cycle usage during pandemic lockdown (2020)</vt:lpstr>
      <vt:lpstr>Cycle usage post-pandemic(2021)</vt:lpstr>
      <vt:lpstr>Cycle stations survey during pandemic</vt:lpstr>
      <vt:lpstr>Cycle stations survey during pandemic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 Rental Pattern Analysis</dc:title>
  <dc:creator>Pundir, Pooja</dc:creator>
  <cp:lastModifiedBy>Prashant Joshi</cp:lastModifiedBy>
  <cp:revision>10</cp:revision>
  <dcterms:created xsi:type="dcterms:W3CDTF">2022-07-10T18:56:50Z</dcterms:created>
  <dcterms:modified xsi:type="dcterms:W3CDTF">2022-07-19T20:13:08Z</dcterms:modified>
</cp:coreProperties>
</file>