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6" r:id="rId4"/>
    <p:sldId id="267" r:id="rId5"/>
    <p:sldId id="268" r:id="rId6"/>
    <p:sldId id="269" r:id="rId7"/>
    <p:sldId id="270" r:id="rId8"/>
    <p:sldId id="273" r:id="rId9"/>
    <p:sldId id="271" r:id="rId10"/>
    <p:sldId id="272" r:id="rId11"/>
    <p:sldId id="276" r:id="rId12"/>
    <p:sldId id="27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FFD700"/>
    <a:srgbClr val="800000"/>
    <a:srgbClr val="7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3CB-0ED6-4CDD-AB9E-00B5BEA1AF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3F28-45A4-450A-8563-17FA4E65C8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3CB-0ED6-4CDD-AB9E-00B5BEA1AF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3F28-45A4-450A-8563-17FA4E65C8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3CB-0ED6-4CDD-AB9E-00B5BEA1AF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3F28-45A4-450A-8563-17FA4E65C8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3CB-0ED6-4CDD-AB9E-00B5BEA1AF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3F28-45A4-450A-8563-17FA4E65C8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3CB-0ED6-4CDD-AB9E-00B5BEA1AF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3F28-45A4-450A-8563-17FA4E65C8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3CB-0ED6-4CDD-AB9E-00B5BEA1AF0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3F28-45A4-450A-8563-17FA4E65C8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3CB-0ED6-4CDD-AB9E-00B5BEA1AF0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3F28-45A4-450A-8563-17FA4E65C8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3CB-0ED6-4CDD-AB9E-00B5BEA1AF0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3F28-45A4-450A-8563-17FA4E65C8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3CB-0ED6-4CDD-AB9E-00B5BEA1AF0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3F28-45A4-450A-8563-17FA4E65C8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3CB-0ED6-4CDD-AB9E-00B5BEA1AF0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3F28-45A4-450A-8563-17FA4E65C8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3CB-0ED6-4CDD-AB9E-00B5BEA1AF0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3F28-45A4-450A-8563-17FA4E65C8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73CB-0ED6-4CDD-AB9E-00B5BEA1AF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E3F28-45A4-450A-8563-17FA4E65C84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4305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D700"/>
                </a:solidFill>
                <a:latin typeface="Baskerville Old Face" panose="02020602080505020303" pitchFamily="18" charset="0"/>
              </a:rPr>
              <a:t>    </a:t>
            </a:r>
            <a:r>
              <a:rPr lang="en-US" sz="6600" b="1" dirty="0" smtClean="0">
                <a:solidFill>
                  <a:srgbClr val="FFD700"/>
                </a:solidFill>
                <a:latin typeface="Baskerville Old Face" panose="02020602080505020303" pitchFamily="18" charset="0"/>
              </a:rPr>
              <a:t>  Diwali </a:t>
            </a:r>
            <a:r>
              <a:rPr lang="en-US" sz="6600" b="1" dirty="0" smtClean="0">
                <a:solidFill>
                  <a:srgbClr val="FFD700"/>
                </a:solidFill>
                <a:latin typeface="Baskerville Old Face" panose="02020602080505020303" pitchFamily="18" charset="0"/>
              </a:rPr>
              <a:t>Sales Analysis</a:t>
            </a:r>
            <a:endParaRPr lang="en-US" sz="6600" b="1" dirty="0" smtClean="0">
              <a:solidFill>
                <a:srgbClr val="FFD7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3472" y="3929072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Made By Shivam Kasaudhan</a:t>
            </a:r>
            <a:endParaRPr lang="en-US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Date:- 26/02/2025</a:t>
            </a:r>
            <a:endParaRPr lang="en-US" dirty="0">
              <a:solidFill>
                <a:srgbClr val="D3D3D3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Picture 5" descr="DALL·E 2025-02-27 00.10.14 - A professional logo for 'Diwali Sales Analysis'. The logo should incorporate a modern and sleek design with a combination of sales and Diwali festival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57158" y="1785932"/>
            <a:ext cx="785818" cy="785818"/>
          </a:xfrm>
          <a:prstGeom prst="round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DALL·E 2025-02-27 20.45.09 - A professional Diwali-themed background with glowing diyas (oil lamps), golden bokeh lights, and a subtle shopping or sales-related design. The image 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500426"/>
            <a:ext cx="1908697" cy="1643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DALL·E 2025-02-27 20.46.15 - A vibrant Diwali-themed background featuring glowing diyas, colorful rangoli patterns, and festive shopping elements like gift boxes and discount ta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44" y="0"/>
            <a:ext cx="1643056" cy="1643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ccup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123190"/>
            <a:ext cx="8313420" cy="30003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38455" y="3298825"/>
            <a:ext cx="848233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3D3D3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Summary</a:t>
            </a:r>
            <a:endParaRPr lang="en-US" b="1" dirty="0">
              <a:solidFill>
                <a:srgbClr val="D3D3D3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US" b="1" dirty="0">
              <a:solidFill>
                <a:srgbClr val="D3D3D3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D3D3D3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IT Sector leads with the highest sales, followed by Aviation and Government sectors.</a:t>
            </a:r>
            <a:endParaRPr lang="en-US" altLang="en-US" sz="1400" dirty="0">
              <a:solidFill>
                <a:srgbClr val="D3D3D3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D3D3D3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Banking and Hospitality also show strong contributions, indicating good spending power.</a:t>
            </a:r>
            <a:endParaRPr lang="en-US" altLang="en-US" sz="1400" dirty="0">
              <a:solidFill>
                <a:srgbClr val="D3D3D3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285750" lvl="0" indent="-285750" algn="dist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D3D3D3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Agriculture and Textile have the lowest sales, suggesting lower engagement in these industries.</a:t>
            </a:r>
            <a:endParaRPr lang="en-US" altLang="en-US" sz="1400" dirty="0">
              <a:solidFill>
                <a:srgbClr val="D3D3D3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ustom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67335"/>
            <a:ext cx="8350250" cy="2794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27660" y="3201670"/>
            <a:ext cx="84207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Summary</a:t>
            </a:r>
            <a:endParaRPr lang="en-US" b="1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endParaRPr lang="en-US" sz="1400" b="1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Aastha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leads with the highest sales, followed by Abhijit and Aarushi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Aayushi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and Abelman also contribute significantly to overall sales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Aaron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, Abhijeet, Abhimanyu, and Abhishek have the lowest sales among the top 10.</a:t>
            </a:r>
            <a:endParaRPr lang="en-US" sz="1400" b="1" dirty="0">
              <a:solidFill>
                <a:srgbClr val="D3D3D3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D700"/>
                </a:solidFill>
                <a:latin typeface="Baskerville Old Face" panose="02020602080505020303" pitchFamily="18" charset="0"/>
              </a:rPr>
              <a:t>Introduction</a:t>
            </a:r>
            <a:endParaRPr lang="en-US" b="1" dirty="0">
              <a:solidFill>
                <a:srgbClr val="FFD7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	This project  examines the impact of the Diwali festival on sales trends. Diwali is one of the biggest shopping seasons,  with customers making high volume purchases across various product categories.</a:t>
            </a:r>
            <a:r>
              <a:rPr lang="en-US" sz="2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This analysis aims to:	</a:t>
            </a:r>
            <a:endParaRPr lang="en-US" sz="14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endParaRPr lang="en-US" sz="14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2"/>
            <a:r>
              <a:rPr lang="en-US" sz="1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Analyze top – selling  products  and categories.</a:t>
            </a:r>
            <a:endParaRPr lang="en-US" sz="14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2"/>
            <a:r>
              <a:rPr lang="en-US" sz="1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Identify top States and Region on sales behavior.</a:t>
            </a:r>
            <a:endParaRPr lang="en-US" sz="14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2"/>
            <a:r>
              <a:rPr lang="en-US" sz="1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Identify top customers by sales.</a:t>
            </a:r>
            <a:endParaRPr lang="en-US" sz="14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2"/>
            <a:r>
              <a:rPr lang="en-US" sz="1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Provide data – driven insights to optimize future sales </a:t>
            </a:r>
            <a:r>
              <a:rPr lang="en-US" sz="14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stratigies</a:t>
            </a:r>
            <a:r>
              <a:rPr lang="en-US" sz="1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	</a:t>
            </a:r>
            <a:endParaRPr lang="en-US" sz="14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2"/>
            <a:endParaRPr lang="en-US" sz="14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2"/>
            <a:endParaRPr lang="en-US" sz="14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2"/>
            <a:endParaRPr lang="en-US" sz="14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2"/>
            <a:endParaRPr lang="en-US" sz="14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2"/>
            <a:endParaRPr lang="en-US" sz="14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2"/>
            <a:endParaRPr lang="en-US" sz="14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2"/>
            <a:endParaRPr lang="en-US" sz="14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FD700"/>
                </a:solidFill>
              </a:rPr>
              <a:t>Dataset Overview</a:t>
            </a:r>
            <a:endParaRPr lang="en-US" dirty="0">
              <a:solidFill>
                <a:srgbClr val="FFD7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4357700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Total Rows:</a:t>
            </a:r>
            <a:r>
              <a:rPr lang="en-US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11,251</a:t>
            </a:r>
            <a:endParaRPr lang="en-US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Total Columns:</a:t>
            </a:r>
            <a:r>
              <a:rPr lang="en-US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15</a:t>
            </a:r>
            <a:r>
              <a:rPr lang="en-US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Column </a:t>
            </a:r>
            <a:endParaRPr lang="en-US" b="1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endParaRPr lang="en-US" b="1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Names &amp; Data Types:</a:t>
            </a:r>
            <a:endParaRPr lang="en-US" b="1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User_ID:-  Integer (Customer ID)</a:t>
            </a:r>
            <a:endParaRPr lang="en-US" sz="30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Cust_name:-  Object (Customer Name)</a:t>
            </a:r>
            <a:endParaRPr lang="en-US" sz="30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Product_ID:- Object (Product Identifier)</a:t>
            </a:r>
            <a:endParaRPr lang="en-US" sz="30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Gender:-  Object (Male/Female)</a:t>
            </a:r>
            <a:endParaRPr lang="en-US" sz="30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Age Group:-  Object (Categorized Age Ranges)</a:t>
            </a:r>
            <a:endParaRPr lang="en-US" sz="30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Age:-  Integer (Customer's Age)</a:t>
            </a:r>
            <a:endParaRPr lang="en-US" sz="30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Marital_Status:-  Integer (0 = Single, 1 = Married)</a:t>
            </a:r>
            <a:endParaRPr lang="en-US" sz="30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State:-  Object (Location of Purchase)</a:t>
            </a:r>
            <a:endParaRPr lang="en-US" sz="30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Zone:-  Object (Region)</a:t>
            </a:r>
            <a:endParaRPr lang="en-US" sz="30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Occupation: Object (Customer’s Job Role)</a:t>
            </a:r>
            <a:endParaRPr lang="en-US" sz="30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Product_Category:-  Object (Type of Product)</a:t>
            </a:r>
            <a:endParaRPr lang="en-US" sz="30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Orders: Integer (Number of Orders)</a:t>
            </a:r>
            <a:endParaRPr lang="en-US" sz="30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Amount: Float (Total Purchase Value)</a:t>
            </a:r>
            <a:endParaRPr lang="en-US" sz="30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endParaRPr lang="en-US" b="1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r>
              <a:rPr lang="en-US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Missing Values:</a:t>
            </a:r>
            <a:endParaRPr lang="en-US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Amount: 12 missing values</a:t>
            </a:r>
            <a:endParaRPr lang="en-US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Status: Entire column missing</a:t>
            </a:r>
            <a:endParaRPr lang="en-US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unnamed1: Entire column missing</a:t>
            </a:r>
            <a:endParaRPr lang="en-US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endParaRPr lang="en-US" dirty="0">
              <a:solidFill>
                <a:srgbClr val="D3D3D3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 descr="DALL·E 2025-02-27 20.57.50 - A colorful and intricate Diwali Rangoli design, perfect for decorating the corner of a presentation slide. The Rangoli features vibrant patterns with 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215206" y="0"/>
            <a:ext cx="1928794" cy="18573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les_by_ageGroup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285734"/>
            <a:ext cx="8736835" cy="278004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42844" y="3357568"/>
            <a:ext cx="8858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Summary</a:t>
            </a:r>
            <a:endParaRPr lang="en-US" b="1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The </a:t>
            </a: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26-35 age group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contributes the highest sales (&gt;100M), making them the primary target audience.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The </a:t>
            </a: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18-25 and 36-45 age groups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also show strong purchasing power, indicating potential for targeted promotions.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The </a:t>
            </a: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46+ age groups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have lower sales, suggesting less engagement in Diwali shopping.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The </a:t>
            </a: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0-17 age group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contributes the least, as purchases are likely made by parents.</a:t>
            </a:r>
            <a:endParaRPr lang="en-US" sz="1400" dirty="0">
              <a:solidFill>
                <a:srgbClr val="D3D3D3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les_by_gend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20" y="357172"/>
            <a:ext cx="8429652" cy="292894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85720" y="3429006"/>
            <a:ext cx="87154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Summary</a:t>
            </a:r>
            <a:endParaRPr lang="en-US" b="1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endParaRPr lang="en-US" sz="1400" b="1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Females contribute 70.3% of total sales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, indicating they are the primary buyers during Diwali.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Males contribute 29.7% of sales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, showing a significantly lower spending pattern.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This suggests that marketing campaigns should </a:t>
            </a: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target female shoppers more aggressively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, focusing on popular product categories they prefer.</a:t>
            </a:r>
            <a:endParaRPr lang="en-US" sz="1400" dirty="0">
              <a:solidFill>
                <a:srgbClr val="D3D3D3"/>
              </a:solidFill>
              <a:latin typeface="Baskerville Old Face" panose="02020602080505020303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rital_statu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58" y="285734"/>
            <a:ext cx="8429684" cy="30003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85720" y="3429006"/>
            <a:ext cx="8572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Summary</a:t>
            </a:r>
            <a:endParaRPr lang="en-US" b="1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Unmarried customers contribute 58.5% of total sales, making them the dominant buyers.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Married customers account for 41.5% of sales, indicating a significant but lower spending pattern.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This suggests that unmarried individuals are more active in Diwali shopping, likely spending on personal and festive items.</a:t>
            </a:r>
            <a:endParaRPr lang="en-US" sz="1400" dirty="0">
              <a:solidFill>
                <a:srgbClr val="D3D3D3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on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58" y="357172"/>
            <a:ext cx="8429684" cy="29289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58" y="3429006"/>
            <a:ext cx="84296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Summary</a:t>
            </a:r>
            <a:endParaRPr lang="en-US" b="1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endParaRPr lang="en-US" sz="1400" b="1" dirty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Central Zone dominates with the highest sales, indicating strong market presence.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Southern Zone follows, showing significant contributions to overall revenue.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Eastern Zone records the lowest sales, highlighting potential market gaps.</a:t>
            </a:r>
            <a:endParaRPr lang="en-US" sz="1400" dirty="0">
              <a:solidFill>
                <a:srgbClr val="D3D3D3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58" y="285734"/>
            <a:ext cx="8358214" cy="292895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85720" y="3286130"/>
            <a:ext cx="85725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Summary</a:t>
            </a:r>
            <a:endParaRPr lang="en-US" b="1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endParaRPr lang="en-US" b="1" dirty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Uttar Pradesh leads in sales, making it the most significant market.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Maharashtra, Karnataka, and Andhra Pradesh also show strong sales, indicating high purchasing power.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States like Telangana, Punjab, and Jharkhand have lower sales, suggesting untapped potential.</a:t>
            </a:r>
            <a:endParaRPr lang="en-US" sz="1400" b="1" dirty="0">
              <a:solidFill>
                <a:srgbClr val="D3D3D3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tegor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58" y="214296"/>
            <a:ext cx="8358246" cy="292895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57158" y="3286130"/>
            <a:ext cx="83582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Summary</a:t>
            </a:r>
            <a:endParaRPr lang="en-US" b="1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endParaRPr lang="en-US" sz="1400" b="1" dirty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Electronics &amp; Gadgets lead with the highest sales, reflecting strong consumer demand for tech products.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Clothing &amp; Apparel and Food categories also perform well, making them key revenue drivers.</a:t>
            </a:r>
            <a:endParaRPr lang="en-US" sz="1400" dirty="0" smtClean="0">
              <a:solidFill>
                <a:srgbClr val="D3D3D3"/>
              </a:solidFill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D3D3D3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smtClean="0">
                <a:solidFill>
                  <a:srgbClr val="D3D3D3"/>
                </a:solidFill>
                <a:latin typeface="Baskerville Old Face" panose="02020602080505020303" pitchFamily="18" charset="0"/>
              </a:rPr>
              <a:t>Lower sales in Auto, Beauty, and Veterinary products suggest a niche or underperforming market.</a:t>
            </a:r>
            <a:endParaRPr lang="en-US" sz="1400" b="1" dirty="0">
              <a:solidFill>
                <a:srgbClr val="D3D3D3"/>
              </a:solidFill>
              <a:latin typeface="Baskerville Old Face" panose="02020602080505020303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3497</Words>
  <Application>WPS Presentation</Application>
  <PresentationFormat>On-screen Show (16:9)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Baskerville Old Face</vt:lpstr>
      <vt:lpstr>Microsoft YaHei</vt:lpstr>
      <vt:lpstr>Arial Unicode MS</vt:lpstr>
      <vt:lpstr>Calibri</vt:lpstr>
      <vt:lpstr>Office Theme</vt:lpstr>
      <vt:lpstr>PowerPoint 演示文稿</vt:lpstr>
      <vt:lpstr>Introduction</vt:lpstr>
      <vt:lpstr>Dataset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Shivam Kasaudhan</cp:lastModifiedBy>
  <cp:revision>21</cp:revision>
  <dcterms:created xsi:type="dcterms:W3CDTF">2025-02-26T18:18:00Z</dcterms:created>
  <dcterms:modified xsi:type="dcterms:W3CDTF">2025-02-27T15:39:24Z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F014697FBA5E448B95B929AE82EEBCBD_13</vt:lpwstr>
  </property>
  <property fmtid="{D5CDD505-2E9C-101B-9397-08002B2CF9AE}" pid="3" name="KSOProductBuildVer">
    <vt:lpwstr>1033-12.2.0.19805</vt:lpwstr>
  </property>
</Properties>
</file>