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8" r:id="rId8"/>
    <p:sldId id="261" r:id="rId9"/>
    <p:sldId id="269" r:id="rId10"/>
    <p:sldId id="262" r:id="rId11"/>
    <p:sldId id="270" r:id="rId12"/>
    <p:sldId id="263" r:id="rId13"/>
    <p:sldId id="271" r:id="rId14"/>
    <p:sldId id="264" r:id="rId15"/>
    <p:sldId id="272" r:id="rId16"/>
    <p:sldId id="265" r:id="rId17"/>
    <p:sldId id="273" r:id="rId18"/>
    <p:sldId id="266" r:id="rId19"/>
    <p:sldId id="274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73" d="100"/>
          <a:sy n="73" d="100"/>
        </p:scale>
        <p:origin x="-129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1AF5-CE9F-468E-B3B9-6404F8836B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5ABD-8312-46D3-BC20-E6361CB0F8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1AF5-CE9F-468E-B3B9-6404F8836B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5ABD-8312-46D3-BC20-E6361CB0F8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1AF5-CE9F-468E-B3B9-6404F8836B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5ABD-8312-46D3-BC20-E6361CB0F8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1AF5-CE9F-468E-B3B9-6404F8836B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5ABD-8312-46D3-BC20-E6361CB0F8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1AF5-CE9F-468E-B3B9-6404F8836B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5ABD-8312-46D3-BC20-E6361CB0F8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1AF5-CE9F-468E-B3B9-6404F8836B7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5ABD-8312-46D3-BC20-E6361CB0F8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1AF5-CE9F-468E-B3B9-6404F8836B7D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5ABD-8312-46D3-BC20-E6361CB0F8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1AF5-CE9F-468E-B3B9-6404F8836B7D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5ABD-8312-46D3-BC20-E6361CB0F8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1AF5-CE9F-468E-B3B9-6404F8836B7D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5ABD-8312-46D3-BC20-E6361CB0F8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1AF5-CE9F-468E-B3B9-6404F8836B7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5ABD-8312-46D3-BC20-E6361CB0F8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61AF5-CE9F-468E-B3B9-6404F8836B7D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5ABD-8312-46D3-BC20-E6361CB0F83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961AF5-CE9F-468E-B3B9-6404F8836B7D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5ABD-8312-46D3-BC20-E6361CB0F83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ww.kaggle.com/datasets/olistbr/brazilian-ecommerce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8662" y="428604"/>
            <a:ext cx="7772400" cy="1470025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Olist E-commerce Sales Analysis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00" y="1928802"/>
            <a:ext cx="7786742" cy="3071834"/>
          </a:xfrm>
        </p:spPr>
        <p:txBody>
          <a:bodyPr>
            <a:normAutofit/>
          </a:bodyPr>
          <a:lstStyle/>
          <a:p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A Strategic Dashboard Analysis Using Python and Power BI</a:t>
            </a:r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</a:t>
            </a:r>
            <a:endParaRPr lang="en-US" sz="20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		 - Presented by Shivam Kasaudhan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2875" y="909320"/>
            <a:ext cx="8858250" cy="55352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323"/>
            <a:ext cx="8229600" cy="1143000"/>
          </a:xfrm>
        </p:spPr>
        <p:txBody>
          <a:bodyPr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Product Performance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70" y="1484630"/>
            <a:ext cx="8229600" cy="3856990"/>
          </a:xfrm>
        </p:spPr>
        <p:txBody>
          <a:bodyPr>
            <a:normAutofit lnSpcReduction="10000"/>
          </a:bodyPr>
          <a:p>
            <a:pPr>
              <a:buNone/>
            </a:pPr>
            <a:r>
              <a:rPr lang="en-US" sz="2400" b="1" dirty="0" smtClean="0">
                <a:latin typeface="Bodoni MT" panose="02070603080606020203" pitchFamily="18" charset="0"/>
                <a:sym typeface="+mn-ea"/>
              </a:rPr>
              <a:t>KPI’s</a:t>
            </a:r>
            <a:endParaRPr lang="en-US" sz="2400" b="1" dirty="0" smtClean="0">
              <a:latin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sym typeface="+mn-ea"/>
              </a:rPr>
              <a:t>Total Products: </a:t>
            </a:r>
            <a:r>
              <a:rPr lang="en-US" sz="1800" b="1" dirty="0" smtClean="0">
                <a:latin typeface="Bodoni MT" panose="02070603080606020203" pitchFamily="18" charset="0"/>
                <a:sym typeface="+mn-ea"/>
              </a:rPr>
              <a:t>32K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sym typeface="+mn-ea"/>
              </a:rPr>
              <a:t>Total product category: </a:t>
            </a:r>
            <a:r>
              <a:rPr lang="en-US" sz="1800" b="1" dirty="0" smtClean="0">
                <a:latin typeface="Bodoni MT" panose="02070603080606020203" pitchFamily="18" charset="0"/>
                <a:sym typeface="+mn-ea"/>
              </a:rPr>
              <a:t>73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sym typeface="+mn-ea"/>
              </a:rPr>
              <a:t>Avg revenue per product : </a:t>
            </a:r>
            <a:r>
              <a:rPr lang="en-US" sz="1800" b="1" dirty="0" smtClean="0">
                <a:latin typeface="Bodoni MT" panose="02070603080606020203" pitchFamily="18" charset="0"/>
                <a:sym typeface="+mn-ea"/>
              </a:rPr>
              <a:t>495</a:t>
            </a:r>
            <a:endParaRPr lang="en-US" sz="1800" dirty="0" smtClean="0">
              <a:latin typeface="Bodoni MT" panose="02070603080606020203" pitchFamily="18" charset="0"/>
              <a:sym typeface="+mn-ea"/>
            </a:endParaRPr>
          </a:p>
          <a:p>
            <a:r>
              <a:rPr lang="en-US" sz="1800" dirty="0" smtClean="0">
                <a:latin typeface="Bodoni MT" panose="02070603080606020203" pitchFamily="18" charset="0"/>
              </a:rPr>
              <a:t>Top product category : </a:t>
            </a:r>
            <a:r>
              <a:rPr lang="en-US" sz="1800" b="1" dirty="0" smtClean="0">
                <a:latin typeface="Bodoni MT" panose="02070603080606020203" pitchFamily="18" charset="0"/>
              </a:rPr>
              <a:t>beleza_saude</a:t>
            </a:r>
            <a:endParaRPr lang="en-US" sz="20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sz="2000" b="1" dirty="0" smtClean="0">
              <a:latin typeface="Bodoni MT" panose="02070603080606020203" pitchFamily="18" charset="0"/>
              <a:sym typeface="+mn-ea"/>
            </a:endParaRPr>
          </a:p>
          <a:p>
            <a:pPr marL="0" indent="0">
              <a:buNone/>
            </a:pPr>
            <a:r>
              <a:rPr lang="en-US" sz="2400" b="1" dirty="0" smtClean="0">
                <a:latin typeface="Bodoni MT" panose="02070603080606020203" pitchFamily="18" charset="0"/>
                <a:sym typeface="+mn-ea"/>
              </a:rPr>
              <a:t>Summary</a:t>
            </a:r>
            <a:endParaRPr lang="en-US" sz="2400" b="1" dirty="0" smtClean="0">
              <a:latin typeface="Bodoni MT" panose="02070603080606020203" pitchFamily="18" charset="0"/>
            </a:endParaRPr>
          </a:p>
          <a:p>
            <a:r>
              <a:rPr lang="en-US" sz="2000" smtClean="0">
                <a:latin typeface="Bodoni MT" panose="02070603080606020203" pitchFamily="18" charset="0"/>
                <a:sym typeface="+mn-ea"/>
              </a:rPr>
              <a:t>The top </a:t>
            </a:r>
            <a:r>
              <a:rPr lang="en-US" sz="2000" b="1" smtClean="0">
                <a:latin typeface="Bodoni MT" panose="02070603080606020203" pitchFamily="18" charset="0"/>
                <a:sym typeface="+mn-ea"/>
              </a:rPr>
              <a:t>5</a:t>
            </a:r>
            <a:r>
              <a:rPr lang="en-US" sz="2000" smtClean="0">
                <a:latin typeface="Bodoni MT" panose="02070603080606020203" pitchFamily="18" charset="0"/>
                <a:sym typeface="+mn-ea"/>
              </a:rPr>
              <a:t> product categories (beleza_saude, religious_presentes, cama_mesa_banho, esporte_lazer, informatica assorios) alone contributes to 39.36% of total revenue</a:t>
            </a:r>
            <a:endParaRPr lang="en-US" sz="2000" smtClean="0">
              <a:latin typeface="Bodoni MT" panose="02070603080606020203" pitchFamily="18" charset="0"/>
              <a:sym typeface="+mn-ea"/>
            </a:endParaRPr>
          </a:p>
          <a:p>
            <a:r>
              <a:rPr lang="en-US" altLang="en-US" sz="2000" smtClean="0">
                <a:latin typeface="Bodoni MT" panose="02070603080606020203" pitchFamily="18" charset="0"/>
                <a:sym typeface="+mn-ea"/>
              </a:rPr>
              <a:t> Top 5 categories contribute ~53% of total orders placed</a:t>
            </a:r>
            <a:endParaRPr lang="en-US" altLang="en-US" sz="2000" smtClean="0">
              <a:latin typeface="Bodoni MT" panose="02070603080606020203" pitchFamily="18" charset="0"/>
              <a:sym typeface="+mn-ea"/>
            </a:endParaRPr>
          </a:p>
          <a:p>
            <a:endParaRPr lang="en-US" sz="2600"/>
          </a:p>
          <a:p>
            <a:endParaRPr lang="en-US"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235" y="801370"/>
            <a:ext cx="8984615" cy="58858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5" y="548958"/>
            <a:ext cx="8229600" cy="1143000"/>
          </a:xfrm>
        </p:spPr>
        <p:txBody>
          <a:bodyPr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Customer Feedback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1629410"/>
            <a:ext cx="8229600" cy="4044950"/>
          </a:xfrm>
        </p:spPr>
        <p:txBody>
          <a:bodyPr>
            <a:normAutofit lnSpcReduction="10000"/>
          </a:bodyPr>
          <a:p>
            <a:pPr>
              <a:buNone/>
            </a:pPr>
            <a:r>
              <a:rPr lang="en-US" b="1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	</a:t>
            </a:r>
            <a:r>
              <a:rPr lang="en-US" sz="2400" b="1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KPI’s</a:t>
            </a:r>
            <a:endParaRPr lang="en-US" sz="2400" b="1" dirty="0" smtClean="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Total Reviews: 98K</a:t>
            </a:r>
            <a:endParaRPr lang="en-US" sz="1800" dirty="0" smtClean="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Avg Review Score: 4.09</a:t>
            </a:r>
            <a:endParaRPr lang="en-US" sz="1800" dirty="0" smtClean="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5- Star Review(%) : 58.25 %</a:t>
            </a:r>
            <a:endParaRPr lang="en-US" sz="1800" dirty="0" smtClean="0">
              <a:latin typeface="Bodoni MT" panose="02070603080606020203" pitchFamily="18" charset="0"/>
              <a:cs typeface="Bodoni MT" panose="02070603080606020203" pitchFamily="18" charset="0"/>
              <a:sym typeface="+mn-ea"/>
            </a:endParaRPr>
          </a:p>
          <a:p>
            <a:r>
              <a:rPr lang="en-US" sz="1800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1 or 2 star Review(%) : 14.81 %</a:t>
            </a:r>
            <a:endParaRPr lang="en-US" sz="2000" b="1" dirty="0" smtClean="0">
              <a:latin typeface="Bodoni MT" panose="02070603080606020203" pitchFamily="18" charset="0"/>
              <a:cs typeface="Bodoni MT" panose="02070603080606020203" pitchFamily="18" charset="0"/>
              <a:sym typeface="+mn-ea"/>
            </a:endParaRPr>
          </a:p>
          <a:p>
            <a:pPr marL="0" indent="0">
              <a:buNone/>
            </a:pPr>
            <a:r>
              <a:rPr lang="en-US" sz="2000" b="1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    </a:t>
            </a:r>
            <a:endParaRPr lang="en-US" b="1" dirty="0" smtClean="0">
              <a:latin typeface="Bodoni MT" panose="02070603080606020203" pitchFamily="18" charset="0"/>
              <a:cs typeface="Bodoni MT" panose="02070603080606020203" pitchFamily="18" charset="0"/>
              <a:sym typeface="+mn-ea"/>
            </a:endParaRPr>
          </a:p>
          <a:p>
            <a:pPr marL="0" indent="0">
              <a:buNone/>
            </a:pPr>
            <a:r>
              <a:rPr lang="en-US" b="1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    </a:t>
            </a:r>
            <a:r>
              <a:rPr lang="en-US" sz="2400" b="1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Summary</a:t>
            </a:r>
            <a:endParaRPr lang="en-US" sz="2400" b="1" dirty="0" smtClean="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Over </a:t>
            </a:r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58% </a:t>
            </a:r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of all reviews are </a:t>
            </a:r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5-star</a:t>
            </a:r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, resulting in a high average score of </a:t>
            </a:r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4.09</a:t>
            </a:r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, showing strong customer satisfaction.</a:t>
            </a:r>
            <a:endParaRPr lang="en-US" altLang="en-US" sz="180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Top-rated categories include CDs/DVDs, Children’s Apparel, and Books, each scoring above</a:t>
            </a:r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 4.4 </a:t>
            </a:r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stars on average.</a:t>
            </a:r>
            <a:endParaRPr lang="en-US" altLang="en-US" sz="180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endParaRPr lang="en-US" altLang="en-US" sz="1800">
              <a:latin typeface="Bodoni MT" panose="02070603080606020203" pitchFamily="18" charset="0"/>
              <a:cs typeface="Bodoni MT" panose="020706030806060202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7465" y="873125"/>
            <a:ext cx="9058910" cy="59188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605" y="548958"/>
            <a:ext cx="8229600" cy="1143000"/>
          </a:xfrm>
        </p:spPr>
        <p:txBody>
          <a:bodyPr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Seller Performance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132580"/>
          </a:xfrm>
        </p:spPr>
        <p:txBody>
          <a:bodyPr>
            <a:normAutofit lnSpcReduction="10000"/>
          </a:bodyPr>
          <a:p>
            <a:pPr>
              <a:buNone/>
            </a:pPr>
            <a:r>
              <a:rPr lang="en-US" sz="3000" b="1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	KPI’s</a:t>
            </a:r>
            <a:endParaRPr lang="en-US" b="1" dirty="0" smtClean="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Total Sellers: </a:t>
            </a:r>
            <a:r>
              <a:rPr lang="en-US" sz="1800" b="1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3095</a:t>
            </a:r>
            <a:endParaRPr lang="en-US" sz="1800" dirty="0" smtClean="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Avg Revenue per Seller: </a:t>
            </a:r>
            <a:r>
              <a:rPr lang="en-US" sz="1800" b="1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5.17 K</a:t>
            </a:r>
            <a:endParaRPr lang="en-US" sz="1800" dirty="0" smtClean="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Avg Delivery time per Seller : </a:t>
            </a:r>
            <a:r>
              <a:rPr lang="en-US" sz="1800" b="1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3</a:t>
            </a:r>
            <a:endParaRPr lang="en-US" sz="1800" dirty="0" smtClean="0">
              <a:latin typeface="Bodoni MT" panose="02070603080606020203" pitchFamily="18" charset="0"/>
              <a:cs typeface="Bodoni MT" panose="02070603080606020203" pitchFamily="18" charset="0"/>
              <a:sym typeface="+mn-ea"/>
            </a:endParaRPr>
          </a:p>
          <a:p>
            <a:r>
              <a:rPr lang="en-US" sz="1800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Top Seller Revenue : </a:t>
            </a:r>
            <a:r>
              <a:rPr lang="en-US" sz="1800" b="1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253 K</a:t>
            </a:r>
            <a:endParaRPr lang="en-US" sz="1800" b="1" dirty="0" smtClean="0">
              <a:latin typeface="Bodoni MT" panose="02070603080606020203" pitchFamily="18" charset="0"/>
              <a:cs typeface="Bodoni MT" panose="02070603080606020203" pitchFamily="18" charset="0"/>
              <a:sym typeface="+mn-ea"/>
            </a:endParaRPr>
          </a:p>
          <a:p>
            <a:pPr marL="0" indent="0">
              <a:buNone/>
            </a:pPr>
            <a:r>
              <a:rPr lang="en-US" b="1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    </a:t>
            </a:r>
            <a:endParaRPr lang="en-US" b="1" dirty="0" smtClean="0">
              <a:latin typeface="Bodoni MT" panose="02070603080606020203" pitchFamily="18" charset="0"/>
              <a:cs typeface="Bodoni MT" panose="02070603080606020203" pitchFamily="18" charset="0"/>
              <a:sym typeface="+mn-ea"/>
            </a:endParaRPr>
          </a:p>
          <a:p>
            <a:pPr marL="0" indent="0">
              <a:buNone/>
            </a:pPr>
            <a:r>
              <a:rPr lang="en-US" b="1" dirty="0" smtClean="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    Summary</a:t>
            </a:r>
            <a:endParaRPr lang="en-US" b="1" dirty="0" smtClean="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altLang="en-US" sz="200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State </a:t>
            </a:r>
            <a:r>
              <a:rPr lang="en-US" altLang="en-US" sz="2000" b="1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Sao - Pulao(SP)</a:t>
            </a:r>
            <a:r>
              <a:rPr lang="en-US" altLang="en-US" sz="200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 alone contributes to </a:t>
            </a:r>
            <a:r>
              <a:rPr lang="en-US" altLang="en-US" sz="2000" b="1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63.97%</a:t>
            </a:r>
            <a:r>
              <a:rPr lang="en-US" altLang="en-US" sz="200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 of  total revenue of Seller.</a:t>
            </a:r>
            <a:endParaRPr lang="en-US" altLang="en-US" sz="2000">
              <a:latin typeface="Bodoni MT" panose="02070603080606020203" pitchFamily="18" charset="0"/>
              <a:cs typeface="Bodoni MT" panose="02070603080606020203" pitchFamily="18" charset="0"/>
              <a:sym typeface="+mn-ea"/>
            </a:endParaRPr>
          </a:p>
          <a:p>
            <a:r>
              <a:rPr lang="en-US" altLang="en-US" sz="200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State </a:t>
            </a:r>
            <a:r>
              <a:rPr lang="en-US" altLang="en-US" sz="2000" b="1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Sao - Pulao</a:t>
            </a:r>
            <a:r>
              <a:rPr lang="en-US" altLang="en-US" sz="2000">
                <a:latin typeface="Bodoni MT" panose="02070603080606020203" pitchFamily="18" charset="0"/>
                <a:cs typeface="Bodoni MT" panose="02070603080606020203" pitchFamily="18" charset="0"/>
                <a:sym typeface="+mn-ea"/>
              </a:rPr>
              <a:t> has more number of Seller as compare to other states.</a:t>
            </a:r>
            <a:endParaRPr lang="en-US" altLang="en-US" sz="2000">
              <a:latin typeface="Bodoni MT" panose="02070603080606020203" pitchFamily="18" charset="0"/>
              <a:cs typeface="Bodoni MT" panose="02070603080606020203" pitchFamily="18" charset="0"/>
              <a:sym typeface="+mn-ea"/>
            </a:endParaRPr>
          </a:p>
          <a:p>
            <a:endParaRPr lang="en-US" altLang="en-US" sz="2000" b="1">
              <a:latin typeface="Bodoni MT" panose="02070603080606020203" pitchFamily="18" charset="0"/>
              <a:cs typeface="Bodoni MT" panose="02070603080606020203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110" y="840740"/>
            <a:ext cx="8938260" cy="58127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Payment Analysis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indent="0">
              <a:buNone/>
            </a:pPr>
            <a:r>
              <a:rPr lang="en-US" altLang="en-US" sz="2400" b="1">
                <a:latin typeface="Bodoni MT" panose="02070603080606020203" pitchFamily="18" charset="0"/>
                <a:cs typeface="Bodoni MT" panose="02070603080606020203" pitchFamily="18" charset="0"/>
              </a:rPr>
              <a:t>KPI</a:t>
            </a:r>
            <a:endParaRPr lang="en-US" altLang="en-US" sz="2400" b="1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T</a:t>
            </a:r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otal payment value :- </a:t>
            </a:r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16.01 M</a:t>
            </a:r>
            <a:endParaRPr lang="en-US" altLang="en-US" sz="180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Average payment per order :- </a:t>
            </a:r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167.34</a:t>
            </a:r>
            <a:endParaRPr lang="en-US" altLang="en-US" sz="1800" b="1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Most common payment type :- </a:t>
            </a:r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Credit card</a:t>
            </a:r>
            <a:endParaRPr lang="en-US" altLang="en-US" sz="180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Order with installments :-  </a:t>
            </a:r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51K</a:t>
            </a:r>
            <a:endParaRPr lang="en-US" altLang="en-US" sz="1800" b="1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pPr marL="0" indent="0">
              <a:buNone/>
            </a:pPr>
            <a:endParaRPr lang="en-US" altLang="en-US" sz="2400" b="1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pPr marL="0" indent="0">
              <a:buNone/>
            </a:pPr>
            <a:r>
              <a:rPr lang="en-US" altLang="en-US" sz="2400" b="1">
                <a:latin typeface="Bodoni MT" panose="02070603080606020203" pitchFamily="18" charset="0"/>
                <a:cs typeface="Bodoni MT" panose="02070603080606020203" pitchFamily="18" charset="0"/>
              </a:rPr>
              <a:t>Summary</a:t>
            </a:r>
            <a:endParaRPr lang="en-US" altLang="en-US" sz="180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Credit cards account for nearly </a:t>
            </a:r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74%</a:t>
            </a:r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 of all transactions, followed by boleto </a:t>
            </a:r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(19%)</a:t>
            </a:r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 and voucher (</a:t>
            </a:r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5.5%)</a:t>
            </a:r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, highlighting strong card payment preference.</a:t>
            </a:r>
            <a:endParaRPr lang="en-US" altLang="en-US" sz="180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Payment volumes peaked between </a:t>
            </a:r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Oct 2017</a:t>
            </a:r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 and </a:t>
            </a:r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mid-2018</a:t>
            </a:r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, with installment counts rising up to </a:t>
            </a:r>
            <a:r>
              <a:rPr lang="en-US" altLang="en-US" sz="1800" b="1">
                <a:latin typeface="Bodoni MT" panose="02070603080606020203" pitchFamily="18" charset="0"/>
                <a:cs typeface="Bodoni MT" panose="02070603080606020203" pitchFamily="18" charset="0"/>
              </a:rPr>
              <a:t>20</a:t>
            </a:r>
            <a:r>
              <a:rPr lang="en-US" altLang="en-US" sz="1800">
                <a:latin typeface="Bodoni MT" panose="02070603080606020203" pitchFamily="18" charset="0"/>
                <a:cs typeface="Bodoni MT" panose="02070603080606020203" pitchFamily="18" charset="0"/>
              </a:rPr>
              <a:t> payments per order in some cases.</a:t>
            </a:r>
            <a:endParaRPr lang="en-US" altLang="en-US" sz="1800">
              <a:latin typeface="Bodoni MT" panose="02070603080606020203" pitchFamily="18" charset="0"/>
              <a:cs typeface="Bodoni MT" panose="020706030806060202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5405" y="890905"/>
            <a:ext cx="9003665" cy="58693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sz="2800" b="1">
                <a:latin typeface="Bodoni MT" panose="02070603080606020203" pitchFamily="18" charset="0"/>
                <a:cs typeface="Bodoni MT" panose="02070603080606020203" pitchFamily="18" charset="0"/>
              </a:rPr>
              <a:t>Dashboard Link :- </a:t>
            </a:r>
            <a:endParaRPr lang="en-US" sz="2800" b="1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endParaRPr lang="en-US" sz="2800" b="1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endParaRPr lang="en-US" sz="2800" b="1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sz="2800" b="1">
                <a:latin typeface="Bodoni MT" panose="02070603080606020203" pitchFamily="18" charset="0"/>
                <a:cs typeface="Bodoni MT" panose="02070603080606020203" pitchFamily="18" charset="0"/>
              </a:rPr>
              <a:t>Full project Link on github:- </a:t>
            </a:r>
            <a:endParaRPr lang="en-US" sz="2800" b="1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endParaRPr lang="en-US" sz="2800" b="1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endParaRPr lang="en-US" sz="2800" b="1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endParaRPr lang="en-US" sz="2800" b="1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pPr marL="2286000" lvl="5" indent="457200">
              <a:buNone/>
            </a:pPr>
            <a:r>
              <a:rPr lang="en-US" sz="2800" b="1">
                <a:latin typeface="Bodoni MT" panose="02070603080606020203" pitchFamily="18" charset="0"/>
                <a:cs typeface="Bodoni MT" panose="02070603080606020203" pitchFamily="18" charset="0"/>
              </a:rPr>
              <a:t>                      --- Thank You</a:t>
            </a:r>
            <a:endParaRPr lang="en-US" sz="2800" b="1">
              <a:latin typeface="Bodoni MT" panose="02070603080606020203" pitchFamily="18" charset="0"/>
              <a:cs typeface="Bodoni MT" panose="020706030806060202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0"/>
          </a:xfrm>
        </p:spPr>
        <p:txBody>
          <a:bodyPr>
            <a:noAutofit/>
          </a:bodyPr>
          <a:lstStyle/>
          <a:p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b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143116"/>
            <a:ext cx="8229600" cy="34004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	Objective</a:t>
            </a:r>
            <a:r>
              <a:rPr lang="en-US" sz="2400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:</a:t>
            </a:r>
            <a:endParaRPr lang="en-US" sz="2400" dirty="0" smtClean="0"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Bodoni MT" panose="02070603080606020203" pitchFamily="18" charset="0"/>
                <a:cs typeface="Times New Roman" panose="02020603050405020304" pitchFamily="18" charset="0"/>
              </a:rPr>
              <a:t>	</a:t>
            </a:r>
            <a:r>
              <a:rPr lang="en-US" sz="1800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To analyze sales, customer behavior, payment patterns, product performance, and seller efficiency in Olist's e-commerce platform using real-world data.</a:t>
            </a:r>
            <a:endParaRPr lang="en-US" sz="1800" dirty="0" smtClean="0"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800" b="1" dirty="0" smtClean="0"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800" b="1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     </a:t>
            </a:r>
            <a:r>
              <a:rPr lang="en-US" sz="2400" b="1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Tools Used</a:t>
            </a:r>
            <a:r>
              <a:rPr lang="en-US" sz="2400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:</a:t>
            </a:r>
            <a:endParaRPr lang="en-US" sz="2400" dirty="0" smtClean="0"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Power BI</a:t>
            </a:r>
            <a:endParaRPr lang="en-US" sz="1800" dirty="0" smtClean="0"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DAX</a:t>
            </a:r>
            <a:endParaRPr lang="en-US" sz="1800" dirty="0" smtClean="0"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Python(Data Cleaning)</a:t>
            </a:r>
            <a:endParaRPr lang="en-US" sz="1800" dirty="0" smtClean="0"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800" dirty="0">
              <a:latin typeface="Bodoni MT" panose="02070603080606020203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1435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Statement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28596" y="2071678"/>
            <a:ext cx="8229600" cy="258532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sz="1800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  <a:cs typeface="Times New Roman" panose="02020603050405020304" pitchFamily="18" charset="0"/>
              </a:rPr>
              <a:t>The Brazilian e-commerce giant “Olist” wants to understand:</a:t>
            </a: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  <a:cs typeface="Times New Roman" panose="02020603050405020304" pitchFamily="18" charset="0"/>
              </a:rPr>
              <a:t> Which product categories are performing best?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  <a:cs typeface="Times New Roman" panose="02020603050405020304" pitchFamily="18" charset="0"/>
              </a:rPr>
              <a:t> How delivery time impacts customer satisfaction?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  <a:cs typeface="Times New Roman" panose="02020603050405020304" pitchFamily="18" charset="0"/>
              </a:rPr>
              <a:t> Who are the top-performing sellers?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  <a:cs typeface="Times New Roman" panose="02020603050405020304" pitchFamily="18" charset="0"/>
              </a:rPr>
              <a:t> What are the most preferred payment methods?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  <a:cs typeface="Times New Roman" panose="02020603050405020304" pitchFamily="18" charset="0"/>
              </a:rPr>
              <a:t> How customer distribution varies by region?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dirty="0">
                <a:latin typeface="Bodoni MT" panose="02070603080606020203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Bodoni MT" panose="02070603080606020203" pitchFamily="18" charset="0"/>
                <a:cs typeface="Times New Roman" panose="02020603050405020304" pitchFamily="18" charset="0"/>
              </a:rPr>
              <a:t>What are the top rated products.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doni MT" panose="02070603080606020203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Bodoni MT" panose="02070603080606020203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92468"/>
            <a:ext cx="8229600" cy="1143000"/>
          </a:xfrm>
        </p:spPr>
        <p:txBody>
          <a:bodyPr/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Dataset Information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05" y="2132965"/>
            <a:ext cx="8229600" cy="4525963"/>
          </a:xfrm>
        </p:spPr>
        <p:txBody>
          <a:bodyPr/>
          <a:lstStyle/>
          <a:p>
            <a:r>
              <a:rPr lang="en-US" sz="2000">
                <a:latin typeface="Bodoni MT" panose="02070603080606020203" pitchFamily="18" charset="0"/>
                <a:cs typeface="Bodoni MT" panose="02070603080606020203" pitchFamily="18" charset="0"/>
              </a:rPr>
              <a:t>This is a Brazalian E-commerce dataet of orders made at olist store.</a:t>
            </a:r>
            <a:endParaRPr lang="en-US" sz="200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altLang="en-US" sz="2000">
                <a:latin typeface="Bodoni MT" panose="02070603080606020203" pitchFamily="18" charset="0"/>
                <a:cs typeface="Bodoni MT" panose="02070603080606020203" pitchFamily="18" charset="0"/>
              </a:rPr>
              <a:t>The dataset has information of </a:t>
            </a:r>
            <a:r>
              <a:rPr lang="en-US" altLang="en-US" sz="2000" b="1">
                <a:latin typeface="Bodoni MT" panose="02070603080606020203" pitchFamily="18" charset="0"/>
                <a:cs typeface="Bodoni MT" panose="02070603080606020203" pitchFamily="18" charset="0"/>
              </a:rPr>
              <a:t>100</a:t>
            </a:r>
            <a:r>
              <a:rPr lang="en-US" altLang="en-US" sz="2000">
                <a:latin typeface="Bodoni MT" panose="02070603080606020203" pitchFamily="18" charset="0"/>
                <a:cs typeface="Bodoni MT" panose="02070603080606020203" pitchFamily="18" charset="0"/>
              </a:rPr>
              <a:t>k orders from </a:t>
            </a:r>
            <a:r>
              <a:rPr lang="en-US" altLang="en-US" sz="2000" b="1">
                <a:latin typeface="Bodoni MT" panose="02070603080606020203" pitchFamily="18" charset="0"/>
                <a:cs typeface="Bodoni MT" panose="02070603080606020203" pitchFamily="18" charset="0"/>
              </a:rPr>
              <a:t>2016</a:t>
            </a:r>
            <a:r>
              <a:rPr lang="en-US" altLang="en-US" sz="2000">
                <a:latin typeface="Bodoni MT" panose="02070603080606020203" pitchFamily="18" charset="0"/>
                <a:cs typeface="Bodoni MT" panose="02070603080606020203" pitchFamily="18" charset="0"/>
              </a:rPr>
              <a:t> to </a:t>
            </a:r>
            <a:r>
              <a:rPr lang="en-US" altLang="en-US" sz="2000" b="1">
                <a:latin typeface="Bodoni MT" panose="02070603080606020203" pitchFamily="18" charset="0"/>
                <a:cs typeface="Bodoni MT" panose="02070603080606020203" pitchFamily="18" charset="0"/>
              </a:rPr>
              <a:t>2018</a:t>
            </a:r>
            <a:r>
              <a:rPr lang="en-US" altLang="en-US" sz="2000">
                <a:latin typeface="Bodoni MT" panose="02070603080606020203" pitchFamily="18" charset="0"/>
                <a:cs typeface="Bodoni MT" panose="02070603080606020203" pitchFamily="18" charset="0"/>
              </a:rPr>
              <a:t> made at multiple marketplaces in Brazil.</a:t>
            </a:r>
            <a:endParaRPr lang="en-US" altLang="en-US" sz="200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altLang="en-US" sz="2000">
                <a:latin typeface="Bodoni MT" panose="02070603080606020203" pitchFamily="18" charset="0"/>
                <a:cs typeface="Bodoni MT" panose="02070603080606020203" pitchFamily="18" charset="0"/>
              </a:rPr>
              <a:t>This dataset consist of 8 tables.</a:t>
            </a:r>
            <a:endParaRPr lang="en-US" altLang="en-US" sz="200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r>
              <a:rPr lang="en-US" altLang="en-US" sz="2000">
                <a:latin typeface="Bodoni MT" panose="02070603080606020203" pitchFamily="18" charset="0"/>
                <a:cs typeface="Bodoni MT" panose="02070603080606020203" pitchFamily="18" charset="0"/>
              </a:rPr>
              <a:t>The link to the dataset is :-</a:t>
            </a:r>
            <a:endParaRPr lang="en-US" altLang="en-US" sz="2000">
              <a:latin typeface="Bodoni MT" panose="02070603080606020203" pitchFamily="18" charset="0"/>
              <a:cs typeface="Bodoni MT" panose="02070603080606020203" pitchFamily="18" charset="0"/>
            </a:endParaRPr>
          </a:p>
          <a:p>
            <a:pPr marL="0" indent="0">
              <a:buNone/>
            </a:pPr>
            <a:r>
              <a:rPr lang="en-US" altLang="en-US" sz="2000">
                <a:latin typeface="Bodoni MT" panose="02070603080606020203" pitchFamily="18" charset="0"/>
                <a:cs typeface="Bodoni MT" panose="02070603080606020203" pitchFamily="18" charset="0"/>
              </a:rPr>
              <a:t>                       </a:t>
            </a:r>
            <a:r>
              <a:rPr lang="en-US" altLang="en-US" sz="2000">
                <a:latin typeface="Bodoni MT" panose="02070603080606020203" pitchFamily="18" charset="0"/>
                <a:cs typeface="Bodoni MT" panose="02070603080606020203" pitchFamily="18" charset="0"/>
                <a:hlinkClick r:id="rId1" tooltip="" action="ppaction://hlinkfile">
                  <a:extLst>
                    <a:ext uri="{DAF060AB-1E55-43B9-8AAB-6FB025537F2F}">
                      <wpsdc:hlinkClr xmlns:wpsdc="http://www.wps.cn/officeDocument/2017/drawingmlCustomData" val="0000FF"/>
                      <wpsdc:folHlinkClr xmlns:wpsdc="http://www.wps.cn/officeDocument/2017/drawingmlCustomData" val="800080"/>
                      <wpsdc:hlinkUnderline xmlns:wpsdc="http://www.wps.cn/officeDocument/2017/drawingmlCustomData" val="1"/>
                    </a:ext>
                  </a:extLst>
                </a:hlinkClick>
              </a:rPr>
              <a:t>https://www.kaggle.com/datasets/olistbr/brazilian-ecommerce</a:t>
            </a:r>
            <a:endParaRPr lang="en-US" altLang="en-US" sz="2000">
              <a:latin typeface="Bodoni MT" panose="02070603080606020203" pitchFamily="18" charset="0"/>
              <a:cs typeface="Bodoni MT" panose="02070603080606020203" pitchFamily="18" charset="0"/>
              <a:hlinkClick r:id="rId1" tooltip="" action="ppaction://hlinkfile">
                <a:extLst>
                  <a:ext uri="{DAF060AB-1E55-43B9-8AAB-6FB025537F2F}">
                    <wpsdc:hlinkClr xmlns:wpsdc="http://www.wps.cn/officeDocument/2017/drawingmlCustomData" val="0000FF"/>
                    <wpsdc:folHlinkClr xmlns:wpsdc="http://www.wps.cn/officeDocument/2017/drawingmlCustomData" val="800080"/>
                    <wpsdc:hlinkUnderline xmlns:wpsdc="http://www.wps.cn/officeDocument/2017/drawingmlCustomData" val="1"/>
                  </a:ext>
                </a:extLst>
              </a:hlinkClick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Summary (KPIs)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2071678"/>
            <a:ext cx="8229600" cy="3686188"/>
          </a:xfrm>
        </p:spPr>
        <p:txBody>
          <a:bodyPr>
            <a:noAutofit/>
          </a:bodyPr>
          <a:lstStyle/>
          <a:p>
            <a:endParaRPr lang="en-US" sz="1800" b="1" dirty="0" smtClean="0">
              <a:latin typeface="Bodoni MT" panose="02070603080606020203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Bodoni MT" panose="02070603080606020203" pitchFamily="18" charset="0"/>
              </a:rPr>
              <a:t>Key Metrics</a:t>
            </a:r>
            <a:r>
              <a:rPr lang="en-US" sz="2400" dirty="0" smtClean="0">
                <a:latin typeface="Bodoni MT" panose="02070603080606020203" pitchFamily="18" charset="0"/>
              </a:rPr>
              <a:t>:</a:t>
            </a:r>
            <a:endParaRPr lang="en-US" sz="2400" dirty="0" smtClean="0">
              <a:latin typeface="Bodoni MT" panose="02070603080606020203" pitchFamily="18" charset="0"/>
            </a:endParaRPr>
          </a:p>
          <a:p>
            <a:endParaRPr lang="en-US" sz="1800" dirty="0" smtClean="0">
              <a:latin typeface="Bodoni MT" panose="02070603080606020203" pitchFamily="18" charset="0"/>
            </a:endParaRPr>
          </a:p>
          <a:p>
            <a:r>
              <a:rPr lang="en-US" sz="1800" b="1" dirty="0" smtClean="0">
                <a:latin typeface="Bodoni MT" panose="02070603080606020203" pitchFamily="18" charset="0"/>
              </a:rPr>
              <a:t>Total Revenue</a:t>
            </a:r>
            <a:r>
              <a:rPr lang="en-US" sz="1800" dirty="0" smtClean="0">
                <a:latin typeface="Bodoni MT" panose="02070603080606020203" pitchFamily="18" charset="0"/>
              </a:rPr>
              <a:t>: R$ 16.01M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r>
              <a:rPr lang="en-US" sz="1800" b="1" dirty="0" smtClean="0">
                <a:latin typeface="Bodoni MT" panose="02070603080606020203" pitchFamily="18" charset="0"/>
              </a:rPr>
              <a:t>Total Orders</a:t>
            </a:r>
            <a:r>
              <a:rPr lang="en-US" sz="1800" dirty="0" smtClean="0">
                <a:latin typeface="Bodoni MT" panose="02070603080606020203" pitchFamily="18" charset="0"/>
              </a:rPr>
              <a:t>: 95.6K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r>
              <a:rPr lang="en-US" sz="1800" b="1" dirty="0" smtClean="0">
                <a:latin typeface="Bodoni MT" panose="02070603080606020203" pitchFamily="18" charset="0"/>
              </a:rPr>
              <a:t>Total Customers</a:t>
            </a:r>
            <a:r>
              <a:rPr lang="en-US" sz="1800" dirty="0" smtClean="0">
                <a:latin typeface="Bodoni MT" panose="02070603080606020203" pitchFamily="18" charset="0"/>
              </a:rPr>
              <a:t>: 96K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r>
              <a:rPr lang="en-US" sz="1800" b="1" dirty="0" smtClean="0">
                <a:latin typeface="Bodoni MT" panose="02070603080606020203" pitchFamily="18" charset="0"/>
              </a:rPr>
              <a:t>Total Sellers</a:t>
            </a:r>
            <a:r>
              <a:rPr lang="en-US" sz="1800" dirty="0" smtClean="0">
                <a:latin typeface="Bodoni MT" panose="02070603080606020203" pitchFamily="18" charset="0"/>
              </a:rPr>
              <a:t>: 3095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r>
              <a:rPr lang="en-US" sz="1800" b="1" dirty="0" smtClean="0">
                <a:latin typeface="Bodoni MT" panose="02070603080606020203" pitchFamily="18" charset="0"/>
              </a:rPr>
              <a:t>Average Review Score</a:t>
            </a:r>
            <a:r>
              <a:rPr lang="en-US" sz="1800" dirty="0" smtClean="0">
                <a:latin typeface="Bodoni MT" panose="02070603080606020203" pitchFamily="18" charset="0"/>
              </a:rPr>
              <a:t>: 4.09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r>
              <a:rPr lang="en-US" sz="1800" b="1" dirty="0" smtClean="0">
                <a:latin typeface="Bodoni MT" panose="02070603080606020203" pitchFamily="18" charset="0"/>
              </a:rPr>
              <a:t>Average Delivery Time</a:t>
            </a:r>
            <a:r>
              <a:rPr lang="en-US" sz="1800" dirty="0" smtClean="0">
                <a:latin typeface="Bodoni MT" panose="02070603080606020203" pitchFamily="18" charset="0"/>
              </a:rPr>
              <a:t>: 13 Days</a:t>
            </a:r>
            <a:endParaRPr lang="en-US" sz="1800" dirty="0">
              <a:latin typeface="Bodoni MT" panose="020706030806060202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560" y="1052830"/>
            <a:ext cx="8988425" cy="5671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Insights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9736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Bodoni MT" panose="02070603080606020203" pitchFamily="18" charset="0"/>
              </a:rPr>
              <a:t>	KPI’s</a:t>
            </a:r>
            <a:endParaRPr lang="en-US" sz="2400" b="1" dirty="0" smtClean="0">
              <a:latin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</a:rPr>
              <a:t>Total Customer: </a:t>
            </a:r>
            <a:r>
              <a:rPr lang="en-US" sz="1800" b="1" dirty="0" smtClean="0">
                <a:latin typeface="Bodoni MT" panose="02070603080606020203" pitchFamily="18" charset="0"/>
              </a:rPr>
              <a:t>96K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</a:rPr>
              <a:t>Avg value per customer : </a:t>
            </a:r>
            <a:r>
              <a:rPr lang="en-US" sz="1800" b="1" dirty="0" smtClean="0">
                <a:latin typeface="Bodoni MT" panose="02070603080606020203" pitchFamily="18" charset="0"/>
              </a:rPr>
              <a:t>166.59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</a:rPr>
              <a:t>Avg order per customer : </a:t>
            </a:r>
            <a:r>
              <a:rPr lang="en-US" sz="1800" b="1" dirty="0" smtClean="0">
                <a:latin typeface="Bodoni MT" panose="02070603080606020203" pitchFamily="18" charset="0"/>
              </a:rPr>
              <a:t>1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endParaRPr lang="en-US" sz="1800" b="1" dirty="0">
              <a:latin typeface="Bodoni MT" panose="02070603080606020203" pitchFamily="18" charset="0"/>
            </a:endParaRPr>
          </a:p>
          <a:p>
            <a:pPr>
              <a:buNone/>
            </a:pPr>
            <a:r>
              <a:rPr lang="en-US" sz="2400" b="1" dirty="0" smtClean="0">
                <a:latin typeface="Bodoni MT" panose="02070603080606020203" pitchFamily="18" charset="0"/>
              </a:rPr>
              <a:t>	Summary</a:t>
            </a:r>
            <a:endParaRPr lang="en-US" sz="2400" b="1" dirty="0" smtClean="0">
              <a:latin typeface="Bodoni MT" panose="02070603080606020203" pitchFamily="18" charset="0"/>
            </a:endParaRPr>
          </a:p>
          <a:p>
            <a:r>
              <a:rPr lang="en-US" sz="2000" smtClean="0">
                <a:latin typeface="Bodoni MT" panose="02070603080606020203" pitchFamily="18" charset="0"/>
              </a:rPr>
              <a:t>SP(Sao Paulo</a:t>
            </a:r>
            <a:r>
              <a:rPr lang="en-US" sz="2000" dirty="0" smtClean="0">
                <a:latin typeface="Bodoni MT" panose="02070603080606020203" pitchFamily="18" charset="0"/>
              </a:rPr>
              <a:t>) state alone contributes </a:t>
            </a:r>
            <a:r>
              <a:rPr lang="en-US" sz="2000" b="1" dirty="0" smtClean="0">
                <a:latin typeface="Bodoni MT" panose="02070603080606020203" pitchFamily="18" charset="0"/>
              </a:rPr>
              <a:t>41.6%</a:t>
            </a:r>
            <a:r>
              <a:rPr lang="en-US" sz="2000" dirty="0" smtClean="0">
                <a:latin typeface="Bodoni MT" panose="02070603080606020203" pitchFamily="18" charset="0"/>
              </a:rPr>
              <a:t> of total customer and </a:t>
            </a:r>
            <a:r>
              <a:rPr lang="en-US" sz="2000" b="1" dirty="0" smtClean="0">
                <a:latin typeface="Bodoni MT" panose="02070603080606020203" pitchFamily="18" charset="0"/>
              </a:rPr>
              <a:t>35.7%</a:t>
            </a:r>
            <a:r>
              <a:rPr lang="en-US" sz="2000" dirty="0" smtClean="0">
                <a:latin typeface="Bodoni MT" panose="02070603080606020203" pitchFamily="18" charset="0"/>
              </a:rPr>
              <a:t> of total sales.</a:t>
            </a:r>
            <a:endParaRPr lang="en-US" sz="2000" dirty="0" smtClean="0">
              <a:latin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</a:rPr>
              <a:t>Only </a:t>
            </a:r>
            <a:r>
              <a:rPr lang="en-US" sz="1800" b="1" dirty="0" smtClean="0">
                <a:latin typeface="Bodoni MT" panose="02070603080606020203" pitchFamily="18" charset="0"/>
              </a:rPr>
              <a:t>7.3% </a:t>
            </a:r>
            <a:r>
              <a:rPr lang="en-US" sz="1800" dirty="0" smtClean="0">
                <a:latin typeface="Bodoni MT" panose="02070603080606020203" pitchFamily="18" charset="0"/>
              </a:rPr>
              <a:t>of cities account for </a:t>
            </a:r>
            <a:r>
              <a:rPr lang="en-US" sz="1800" b="1" dirty="0" smtClean="0">
                <a:latin typeface="Bodoni MT" panose="02070603080606020203" pitchFamily="18" charset="0"/>
              </a:rPr>
              <a:t>50%</a:t>
            </a:r>
            <a:r>
              <a:rPr lang="en-US" sz="1800" dirty="0" smtClean="0">
                <a:latin typeface="Bodoni MT" panose="02070603080606020203" pitchFamily="18" charset="0"/>
              </a:rPr>
              <a:t> of customer count.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endParaRPr lang="en-US" sz="1800" dirty="0">
              <a:latin typeface="Bodoni MT" panose="02070603080606020203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0805" y="960120"/>
            <a:ext cx="8933180" cy="57080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360" y="692468"/>
            <a:ext cx="8229600" cy="1143000"/>
          </a:xfrm>
        </p:spPr>
        <p:txBody>
          <a:bodyPr/>
          <a:lstStyle/>
          <a:p>
            <a:r>
              <a:rPr lang="en-US" sz="3600" b="1">
                <a:latin typeface="Times New Roman" panose="02020603050405020304" pitchFamily="18" charset="0"/>
                <a:cs typeface="Times New Roman" panose="02020603050405020304" pitchFamily="18" charset="0"/>
              </a:rPr>
              <a:t>Order Analysis</a:t>
            </a:r>
            <a:endParaRPr lang="en-US" sz="3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215" y="1700530"/>
            <a:ext cx="8229600" cy="406463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latin typeface="Bodoni MT" panose="02070603080606020203" pitchFamily="18" charset="0"/>
                <a:sym typeface="+mn-ea"/>
              </a:rPr>
              <a:t>	</a:t>
            </a:r>
            <a:r>
              <a:rPr lang="en-US" sz="2400" b="1" dirty="0" smtClean="0">
                <a:latin typeface="Bodoni MT" panose="02070603080606020203" pitchFamily="18" charset="0"/>
                <a:sym typeface="+mn-ea"/>
              </a:rPr>
              <a:t>KPI’s</a:t>
            </a:r>
            <a:endParaRPr lang="en-US" sz="2400" b="1" dirty="0" smtClean="0">
              <a:latin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sym typeface="+mn-ea"/>
              </a:rPr>
              <a:t>Total Orders: </a:t>
            </a:r>
            <a:r>
              <a:rPr lang="en-US" sz="1800" b="1" dirty="0" smtClean="0">
                <a:latin typeface="Bodoni MT" panose="02070603080606020203" pitchFamily="18" charset="0"/>
                <a:sym typeface="+mn-ea"/>
              </a:rPr>
              <a:t>95.66K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sym typeface="+mn-ea"/>
              </a:rPr>
              <a:t>Avg order value: </a:t>
            </a:r>
            <a:r>
              <a:rPr lang="en-US" sz="1800" b="1" dirty="0" smtClean="0">
                <a:latin typeface="Bodoni MT" panose="02070603080606020203" pitchFamily="18" charset="0"/>
                <a:sym typeface="+mn-ea"/>
              </a:rPr>
              <a:t>166.59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r>
              <a:rPr lang="en-US" sz="1800" dirty="0" smtClean="0">
                <a:latin typeface="Bodoni MT" panose="02070603080606020203" pitchFamily="18" charset="0"/>
                <a:sym typeface="+mn-ea"/>
              </a:rPr>
              <a:t>Avg order per day : </a:t>
            </a:r>
            <a:r>
              <a:rPr lang="en-US" sz="1800" b="1" dirty="0" smtClean="0">
                <a:latin typeface="Bodoni MT" panose="02070603080606020203" pitchFamily="18" charset="0"/>
                <a:sym typeface="+mn-ea"/>
              </a:rPr>
              <a:t>134</a:t>
            </a:r>
            <a:endParaRPr lang="en-US" sz="1800" dirty="0" smtClean="0">
              <a:latin typeface="Bodoni MT" panose="02070603080606020203" pitchFamily="18" charset="0"/>
              <a:sym typeface="+mn-ea"/>
            </a:endParaRPr>
          </a:p>
          <a:p>
            <a:r>
              <a:rPr lang="en-US" sz="1800" dirty="0" smtClean="0">
                <a:latin typeface="Bodoni MT" panose="02070603080606020203" pitchFamily="18" charset="0"/>
                <a:sym typeface="+mn-ea"/>
              </a:rPr>
              <a:t>Avg delivery time: </a:t>
            </a:r>
            <a:r>
              <a:rPr lang="en-US" sz="1800" b="1" dirty="0" smtClean="0">
                <a:latin typeface="Bodoni MT" panose="02070603080606020203" pitchFamily="18" charset="0"/>
                <a:sym typeface="+mn-ea"/>
              </a:rPr>
              <a:t>13 day</a:t>
            </a:r>
            <a:endParaRPr lang="en-US" sz="1800" dirty="0" smtClean="0">
              <a:latin typeface="Bodoni MT" panose="02070603080606020203" pitchFamily="18" charset="0"/>
            </a:endParaRPr>
          </a:p>
          <a:p>
            <a:pPr marL="0" indent="0">
              <a:buNone/>
            </a:pPr>
            <a:endParaRPr lang="en-US" sz="2400" b="1" dirty="0" smtClean="0">
              <a:latin typeface="Bodoni MT" panose="02070603080606020203" pitchFamily="18" charset="0"/>
              <a:sym typeface="+mn-ea"/>
            </a:endParaRPr>
          </a:p>
          <a:p>
            <a:pPr marL="0" indent="0">
              <a:buNone/>
            </a:pPr>
            <a:r>
              <a:rPr lang="en-US" sz="2400" b="1" dirty="0" smtClean="0">
                <a:latin typeface="Bodoni MT" panose="02070603080606020203" pitchFamily="18" charset="0"/>
                <a:sym typeface="+mn-ea"/>
              </a:rPr>
              <a:t>Summary</a:t>
            </a:r>
            <a:endParaRPr lang="en-US" sz="2400" b="1" dirty="0" smtClean="0">
              <a:latin typeface="Bodoni MT" panose="02070603080606020203" pitchFamily="18" charset="0"/>
            </a:endParaRPr>
          </a:p>
          <a:p>
            <a:r>
              <a:rPr lang="en-US" sz="1800" smtClean="0">
                <a:latin typeface="Bodoni MT" panose="02070603080606020203" pitchFamily="18" charset="0"/>
                <a:sym typeface="+mn-ea"/>
              </a:rPr>
              <a:t>Peaks are higher around </a:t>
            </a:r>
            <a:r>
              <a:rPr lang="en-US" sz="1800" b="1" smtClean="0">
                <a:latin typeface="Bodoni MT" panose="02070603080606020203" pitchFamily="18" charset="0"/>
                <a:sym typeface="+mn-ea"/>
              </a:rPr>
              <a:t>November 2017</a:t>
            </a:r>
            <a:r>
              <a:rPr lang="en-US" sz="1800" smtClean="0">
                <a:latin typeface="Bodoni MT" panose="02070603080606020203" pitchFamily="18" charset="0"/>
                <a:sym typeface="+mn-ea"/>
              </a:rPr>
              <a:t> to </a:t>
            </a:r>
            <a:r>
              <a:rPr lang="en-US" sz="1800" b="1" smtClean="0">
                <a:latin typeface="Bodoni MT" panose="02070603080606020203" pitchFamily="18" charset="0"/>
                <a:sym typeface="+mn-ea"/>
              </a:rPr>
              <a:t>March 2018.</a:t>
            </a:r>
            <a:endParaRPr lang="en-US" sz="1800" smtClean="0">
              <a:latin typeface="Bodoni MT" panose="02070603080606020203" pitchFamily="18" charset="0"/>
              <a:sym typeface="+mn-ea"/>
            </a:endParaRPr>
          </a:p>
          <a:p>
            <a:r>
              <a:rPr lang="en-US" sz="1800" smtClean="0">
                <a:latin typeface="Bodoni MT" panose="02070603080606020203" pitchFamily="18" charset="0"/>
                <a:sym typeface="+mn-ea"/>
              </a:rPr>
              <a:t>These time period contributes to </a:t>
            </a:r>
            <a:r>
              <a:rPr lang="en-US" sz="1800" b="1" smtClean="0">
                <a:latin typeface="Bodoni MT" panose="02070603080606020203" pitchFamily="18" charset="0"/>
                <a:sym typeface="+mn-ea"/>
              </a:rPr>
              <a:t>34.2%</a:t>
            </a:r>
            <a:r>
              <a:rPr lang="en-US" sz="1800" smtClean="0">
                <a:latin typeface="Bodoni MT" panose="02070603080606020203" pitchFamily="18" charset="0"/>
                <a:sym typeface="+mn-ea"/>
              </a:rPr>
              <a:t> of order.</a:t>
            </a:r>
            <a:endParaRPr lang="en-US" sz="1800" smtClean="0">
              <a:latin typeface="Bodoni MT" panose="02070603080606020203" pitchFamily="18" charset="0"/>
              <a:sym typeface="+mn-ea"/>
            </a:endParaRPr>
          </a:p>
          <a:p>
            <a:r>
              <a:rPr lang="en-US" sz="1800" b="1" smtClean="0">
                <a:latin typeface="Bodoni MT" panose="02070603080606020203" pitchFamily="18" charset="0"/>
                <a:sym typeface="+mn-ea"/>
              </a:rPr>
              <a:t>99.99%</a:t>
            </a:r>
            <a:r>
              <a:rPr lang="en-US" sz="1800" smtClean="0">
                <a:latin typeface="Bodoni MT" panose="02070603080606020203" pitchFamily="18" charset="0"/>
                <a:sym typeface="+mn-ea"/>
              </a:rPr>
              <a:t> of orders are delivered.</a:t>
            </a:r>
            <a:endParaRPr lang="en-US" dirty="0">
              <a:latin typeface="Bodoni MT" panose="02070603080606020203" pitchFamily="18" charset="0"/>
            </a:endParaRPr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3284</Words>
  <Application>WPS Presentation</Application>
  <PresentationFormat>On-screen Show (4:3)</PresentationFormat>
  <Paragraphs>137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8" baseType="lpstr">
      <vt:lpstr>Arial</vt:lpstr>
      <vt:lpstr>SimSun</vt:lpstr>
      <vt:lpstr>Wingdings</vt:lpstr>
      <vt:lpstr>Times New Roman</vt:lpstr>
      <vt:lpstr>Bodoni MT</vt:lpstr>
      <vt:lpstr>Microsoft YaHei</vt:lpstr>
      <vt:lpstr>Arial Unicode MS</vt:lpstr>
      <vt:lpstr>Calibri</vt:lpstr>
      <vt:lpstr>Office Theme</vt:lpstr>
      <vt:lpstr>Olist E-commerce Sales Analysis</vt:lpstr>
      <vt:lpstr> Project Overview </vt:lpstr>
      <vt:lpstr>Problem Statement</vt:lpstr>
      <vt:lpstr>PowerPoint 演示文稿</vt:lpstr>
      <vt:lpstr>Executive Summary (KPIs)</vt:lpstr>
      <vt:lpstr>PowerPoint 演示文稿</vt:lpstr>
      <vt:lpstr>Customer Insights</vt:lpstr>
      <vt:lpstr>PowerPoint 演示文稿</vt:lpstr>
      <vt:lpstr>Order Analysis</vt:lpstr>
      <vt:lpstr>PowerPoint 演示文稿</vt:lpstr>
      <vt:lpstr>Product Performance</vt:lpstr>
      <vt:lpstr>PowerPoint 演示文稿</vt:lpstr>
      <vt:lpstr>Customer Feedback</vt:lpstr>
      <vt:lpstr>PowerPoint 演示文稿</vt:lpstr>
      <vt:lpstr>Seller Performance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Olist E-commerce Sales Analysis</dc:title>
  <dc:creator>Dell</dc:creator>
  <cp:lastModifiedBy>Shivam Kasaudhan</cp:lastModifiedBy>
  <cp:revision>10</cp:revision>
  <dcterms:created xsi:type="dcterms:W3CDTF">2025-06-17T17:27:00Z</dcterms:created>
  <dcterms:modified xsi:type="dcterms:W3CDTF">2025-07-04T22:11:17Z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AA9CDCE874C044B4B0008C526F8B6277_12</vt:lpwstr>
  </property>
  <property fmtid="{D5CDD505-2E9C-101B-9397-08002B2CF9AE}" pid="3" name="KSOProductBuildVer">
    <vt:lpwstr>1033-12.2.0.21546</vt:lpwstr>
  </property>
</Properties>
</file>