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9" r:id="rId3"/>
    <p:sldId id="260" r:id="rId4"/>
    <p:sldId id="262" r:id="rId5"/>
    <p:sldId id="257" r:id="rId6"/>
    <p:sldId id="258"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7729F5-64E5-4282-AB76-AB98ACF5FF31}">
          <p14:sldIdLst>
            <p14:sldId id="256"/>
            <p14:sldId id="259"/>
            <p14:sldId id="260"/>
            <p14:sldId id="262"/>
            <p14:sldId id="257"/>
            <p14:sldId id="258"/>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5" autoAdjust="0"/>
    <p:restoredTop sz="86410" autoAdjust="0"/>
  </p:normalViewPr>
  <p:slideViewPr>
    <p:cSldViewPr snapToGrid="0" snapToObjects="1">
      <p:cViewPr varScale="1">
        <p:scale>
          <a:sx n="72" d="100"/>
          <a:sy n="72" d="100"/>
        </p:scale>
        <p:origin x="92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4BE91-BF65-495E-A91D-3AF590A05DDD}"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99139-11FF-4ECE-A5CE-E4A10D925FC0}" type="slidenum">
              <a:rPr lang="en-US" smtClean="0"/>
              <a:t>‹#›</a:t>
            </a:fld>
            <a:endParaRPr lang="en-US"/>
          </a:p>
        </p:txBody>
      </p:sp>
    </p:spTree>
    <p:extLst>
      <p:ext uri="{BB962C8B-B14F-4D97-AF65-F5344CB8AC3E}">
        <p14:creationId xmlns:p14="http://schemas.microsoft.com/office/powerpoint/2010/main" val="26915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Orders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Customers</a:t>
            </a:r>
            <a:endParaRPr dirty="0"/>
          </a:p>
          <a:p>
            <a:r>
              <a:rPr b="0" dirty="0"/>
              <a:t>No alt text provided</a:t>
            </a:r>
            <a:endParaRPr dirty="0"/>
          </a:p>
          <a:p>
            <a:endParaRPr dirty="0"/>
          </a:p>
          <a:p>
            <a:r>
              <a:rPr b="1" dirty="0"/>
              <a:t>Weekday vs Weekend Payment Statistics</a:t>
            </a:r>
            <a:endParaRPr dirty="0"/>
          </a:p>
          <a:p>
            <a:r>
              <a:rPr b="0" dirty="0"/>
              <a:t>No alt text provided</a:t>
            </a:r>
            <a:endParaRPr dirty="0"/>
          </a:p>
          <a:p>
            <a:endParaRPr dirty="0"/>
          </a:p>
          <a:p>
            <a:r>
              <a:rPr b="1" dirty="0"/>
              <a:t>Avg of price and payment value from Sao Paulo city</a:t>
            </a:r>
            <a:endParaRPr dirty="0"/>
          </a:p>
          <a:p>
            <a:r>
              <a:rPr b="0" dirty="0"/>
              <a:t>No alt text provided</a:t>
            </a:r>
            <a:endParaRPr dirty="0"/>
          </a:p>
          <a:p>
            <a:endParaRPr dirty="0"/>
          </a:p>
          <a:p>
            <a:r>
              <a:rPr b="1" dirty="0"/>
              <a:t>Orders with review score 5 and payment type CC</a:t>
            </a:r>
            <a:endParaRPr dirty="0"/>
          </a:p>
          <a:p>
            <a:r>
              <a:rPr b="0" dirty="0"/>
              <a:t>No alt text provided</a:t>
            </a:r>
            <a:endParaRPr dirty="0"/>
          </a:p>
          <a:p>
            <a:endParaRPr dirty="0"/>
          </a:p>
          <a:p>
            <a:r>
              <a:rPr b="1" dirty="0"/>
              <a:t>Payment value by payment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No. of Sellers by City</a:t>
            </a:r>
            <a:endParaRPr dirty="0"/>
          </a:p>
          <a:p>
            <a:r>
              <a:rPr b="0" dirty="0"/>
              <a:t>No alt text provided</a:t>
            </a:r>
            <a:endParaRPr dirty="0"/>
          </a:p>
          <a:p>
            <a:endParaRPr dirty="0"/>
          </a:p>
          <a:p>
            <a:r>
              <a:rPr b="1" dirty="0"/>
              <a:t>Review score wise No of Orders</a:t>
            </a:r>
            <a:endParaRPr dirty="0"/>
          </a:p>
          <a:p>
            <a:r>
              <a:rPr b="0" dirty="0"/>
              <a:t>No alt text provided</a:t>
            </a:r>
            <a:endParaRPr dirty="0"/>
          </a:p>
          <a:p>
            <a:endParaRPr dirty="0"/>
          </a:p>
          <a:p>
            <a:r>
              <a:rPr b="1" dirty="0"/>
              <a:t>Total Profit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State</a:t>
            </a:r>
            <a:endParaRPr dirty="0"/>
          </a:p>
          <a:p>
            <a:r>
              <a:rPr b="0" dirty="0"/>
              <a:t>No alt text provided</a:t>
            </a:r>
            <a:endParaRPr dirty="0"/>
          </a:p>
          <a:p>
            <a:endParaRPr dirty="0"/>
          </a:p>
          <a:p>
            <a:r>
              <a:rPr b="1" dirty="0"/>
              <a:t>Year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Shipping Days Vs Review score</a:t>
            </a:r>
            <a:endParaRPr dirty="0"/>
          </a:p>
          <a:p>
            <a:r>
              <a:rPr b="0" dirty="0"/>
              <a:t>No alt text provided</a:t>
            </a:r>
            <a:endParaRPr dirty="0"/>
          </a:p>
          <a:p>
            <a:endParaRPr dirty="0"/>
          </a:p>
          <a:p>
            <a:r>
              <a:rPr b="1" dirty="0"/>
              <a:t>Top 5 States by Sales</a:t>
            </a:r>
            <a:endParaRPr dirty="0"/>
          </a:p>
          <a:p>
            <a:r>
              <a:rPr b="0" dirty="0"/>
              <a:t>No alt text provided</a:t>
            </a:r>
            <a:endParaRPr dirty="0"/>
          </a:p>
          <a:p>
            <a:endParaRPr dirty="0"/>
          </a:p>
          <a:p>
            <a:r>
              <a:rPr b="1" dirty="0"/>
              <a:t>Year wise sales</a:t>
            </a:r>
            <a:endParaRPr dirty="0"/>
          </a:p>
          <a:p>
            <a:r>
              <a:rPr b="0" dirty="0"/>
              <a:t>No alt text provided</a:t>
            </a:r>
            <a:endParaRPr dirty="0"/>
          </a:p>
          <a:p>
            <a:endParaRPr dirty="0"/>
          </a:p>
          <a:p>
            <a:r>
              <a:rPr b="1" dirty="0"/>
              <a:t>Top 5 product categories by Sales</a:t>
            </a:r>
            <a:endParaRPr dirty="0"/>
          </a:p>
          <a:p>
            <a:r>
              <a:rPr b="0" dirty="0"/>
              <a:t>No alt text provided</a:t>
            </a:r>
            <a:endParaRPr dirty="0"/>
          </a:p>
          <a:p>
            <a:endParaRPr dirty="0"/>
          </a:p>
          <a:p>
            <a:r>
              <a:rPr b="1" dirty="0"/>
              <a:t>Sales and Profit by State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Avg days for pet shop delivery</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State</a:t>
            </a:r>
            <a:endParaRPr dirty="0"/>
          </a:p>
          <a:p>
            <a:r>
              <a:rPr b="0" dirty="0"/>
              <a:t>No alt text provided</a:t>
            </a:r>
            <a:endParaRPr dirty="0"/>
          </a:p>
          <a:p>
            <a:endParaRPr dirty="0"/>
          </a:p>
          <a:p>
            <a:r>
              <a:rPr b="1" dirty="0"/>
              <a:t>Year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c6bc0b7-9eb2-4e98-b5f5-f9ee26134e8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7c6bc0b7-9eb2-4e98-b5f5-f9ee26134e8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32315" y="2888004"/>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Olist Store Analysis</a:t>
            </a: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5/26/2024 6:05:21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5/26/2024 5:50:09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11" name="Title 1">
            <a:extLst>
              <a:ext uri="{FF2B5EF4-FFF2-40B4-BE49-F238E27FC236}">
                <a16:creationId xmlns:a16="http://schemas.microsoft.com/office/drawing/2014/main" id="{48B4E06E-1B56-4E03-9433-6D21318901E9}"/>
              </a:ext>
            </a:extLst>
          </p:cNvPr>
          <p:cNvSpPr txBox="1">
            <a:spLocks/>
          </p:cNvSpPr>
          <p:nvPr/>
        </p:nvSpPr>
        <p:spPr>
          <a:xfrm>
            <a:off x="841764" y="4055736"/>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75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defRPr/>
            </a:pPr>
            <a:r>
              <a:rPr lang="en-US" sz="2800" dirty="0">
                <a:solidFill>
                  <a:srgbClr val="F3C910"/>
                </a:solidFill>
              </a:rPr>
              <a:t>By: Souvik, Vaibhav, Ayisha and Akshay</a:t>
            </a:r>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A8F7-1DB2-4101-B7BA-9ABF2DA1796C}"/>
              </a:ext>
            </a:extLst>
          </p:cNvPr>
          <p:cNvSpPr>
            <a:spLocks noGrp="1"/>
          </p:cNvSpPr>
          <p:nvPr>
            <p:ph type="title"/>
          </p:nvPr>
        </p:nvSpPr>
        <p:spPr>
          <a:xfrm>
            <a:off x="839787" y="284922"/>
            <a:ext cx="4805639" cy="1600200"/>
          </a:xfrm>
        </p:spPr>
        <p:txBody>
          <a:bodyPr>
            <a:noAutofit/>
          </a:bodyPr>
          <a:lstStyle/>
          <a:p>
            <a:r>
              <a:rPr lang="en-IN" sz="2800" dirty="0">
                <a:solidFill>
                  <a:srgbClr val="F3C910"/>
                </a:solidFill>
                <a:latin typeface="Segoe UI Light" panose="020B0502040204020203" pitchFamily="34" charset="0"/>
                <a:ea typeface="Calibri" panose="020F0502020204030204" pitchFamily="34" charset="0"/>
                <a:cs typeface="Segoe UI Light" panose="020B0502040204020203" pitchFamily="34" charset="0"/>
              </a:rPr>
              <a:t>Average price and payment values from customers of Sao Paulo city</a:t>
            </a:r>
            <a:endParaRPr lang="en-US" sz="2800" dirty="0">
              <a:solidFill>
                <a:srgbClr val="F3C910"/>
              </a:solidFill>
              <a:latin typeface="Segoe UI Light" panose="020B0502040204020203" pitchFamily="34" charset="0"/>
              <a:cs typeface="Segoe UI Light" panose="020B0502040204020203" pitchFamily="34" charset="0"/>
            </a:endParaRPr>
          </a:p>
        </p:txBody>
      </p:sp>
      <p:sp>
        <p:nvSpPr>
          <p:cNvPr id="4" name="Text Placeholder 3">
            <a:extLst>
              <a:ext uri="{FF2B5EF4-FFF2-40B4-BE49-F238E27FC236}">
                <a16:creationId xmlns:a16="http://schemas.microsoft.com/office/drawing/2014/main" id="{E14A2D9A-5EE0-481A-8F1D-BF0352157B70}"/>
              </a:ext>
            </a:extLst>
          </p:cNvPr>
          <p:cNvSpPr>
            <a:spLocks noGrp="1"/>
          </p:cNvSpPr>
          <p:nvPr>
            <p:ph type="body" sz="half" idx="2"/>
          </p:nvPr>
        </p:nvSpPr>
        <p:spPr>
          <a:xfrm>
            <a:off x="839789" y="2189690"/>
            <a:ext cx="4805638" cy="3679298"/>
          </a:xfrm>
        </p:spPr>
        <p:txBody>
          <a:bodyPr>
            <a:normAutofit fontScale="92500" lnSpcReduction="10000"/>
          </a:bodyPr>
          <a:lstStyle/>
          <a:p>
            <a:pPr marL="342900" indent="-342900" algn="just">
              <a:buFont typeface="Arial" panose="020B0604020202020204" pitchFamily="34" charset="0"/>
              <a:buChar char="•"/>
            </a:pPr>
            <a:r>
              <a:rPr lang="en-US" sz="20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The analysis of average price and payment values from customers in Sao Paulo city reveals valuable insights into consumer behavior and spending patterns. </a:t>
            </a:r>
          </a:p>
          <a:p>
            <a:pPr algn="just"/>
            <a:endParaRPr lang="en-US" sz="20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342900" indent="-342900" algn="just">
              <a:buFont typeface="Arial" panose="020B0604020202020204" pitchFamily="34" charset="0"/>
              <a:buChar char="•"/>
            </a:pPr>
            <a:r>
              <a:rPr lang="en-US" sz="20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With an average price of $108 and a payment value of $137, it's evident that customers in this region are willing to spend more than the average price. This suggests a relatively affluent consumer base or a market with a higher willingness to pay for products or services</a:t>
            </a:r>
            <a:endParaRPr lang="en-IN" sz="20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p:txBody>
      </p:sp>
      <p:pic>
        <p:nvPicPr>
          <p:cNvPr id="5" name="Content Placeholder 4" descr="A graph of a bar chart&#10;&#10;Description automatically generated with medium confidence">
            <a:extLst>
              <a:ext uri="{FF2B5EF4-FFF2-40B4-BE49-F238E27FC236}">
                <a16:creationId xmlns:a16="http://schemas.microsoft.com/office/drawing/2014/main" id="{37084775-C362-4984-92DE-8CD47BB24B9E}"/>
              </a:ext>
            </a:extLst>
          </p:cNvPr>
          <p:cNvPicPr>
            <a:picLocks noGrp="1" noChangeAspect="1"/>
          </p:cNvPicPr>
          <p:nvPr>
            <p:ph idx="1"/>
          </p:nvPr>
        </p:nvPicPr>
        <p:blipFill>
          <a:blip r:embed="rId2"/>
          <a:stretch>
            <a:fillRect/>
          </a:stretch>
        </p:blipFill>
        <p:spPr>
          <a:xfrm>
            <a:off x="6266493" y="1480760"/>
            <a:ext cx="5085718" cy="4370751"/>
          </a:xfrm>
          <a:prstGeom prst="rect">
            <a:avLst/>
          </a:prstGeom>
        </p:spPr>
      </p:pic>
    </p:spTree>
    <p:extLst>
      <p:ext uri="{BB962C8B-B14F-4D97-AF65-F5344CB8AC3E}">
        <p14:creationId xmlns:p14="http://schemas.microsoft.com/office/powerpoint/2010/main" val="174826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6117-52A3-4E56-8D41-04FA52EE9F00}"/>
              </a:ext>
            </a:extLst>
          </p:cNvPr>
          <p:cNvSpPr>
            <a:spLocks noGrp="1"/>
          </p:cNvSpPr>
          <p:nvPr>
            <p:ph type="title"/>
          </p:nvPr>
        </p:nvSpPr>
        <p:spPr/>
        <p:txBody>
          <a:bodyPr>
            <a:noAutofit/>
          </a:bodyPr>
          <a:lstStyle/>
          <a:p>
            <a:r>
              <a:rPr lang="en-IN" sz="2800" dirty="0">
                <a:solidFill>
                  <a:srgbClr val="F3C910"/>
                </a:solidFill>
                <a:latin typeface="Segoe UI Light" panose="020B0502040204020203" pitchFamily="34" charset="0"/>
                <a:ea typeface="Calibri" panose="020F0502020204030204" pitchFamily="34" charset="0"/>
                <a:cs typeface="Segoe UI Light" panose="020B0502040204020203" pitchFamily="34" charset="0"/>
              </a:rPr>
              <a:t>Relationship between shipping days Vs review scores.</a:t>
            </a:r>
            <a:br>
              <a:rPr lang="en-IN" sz="2800" dirty="0">
                <a:solidFill>
                  <a:srgbClr val="F3C910"/>
                </a:solidFill>
                <a:latin typeface="Calibri" panose="020F0502020204030204" pitchFamily="34" charset="0"/>
                <a:ea typeface="Calibri" panose="020F0502020204030204" pitchFamily="34" charset="0"/>
                <a:cs typeface="Calibri" panose="020F0502020204030204" pitchFamily="34" charset="0"/>
              </a:rPr>
            </a:br>
            <a:endParaRPr lang="en-US" sz="2800" dirty="0">
              <a:solidFill>
                <a:srgbClr val="F3C910"/>
              </a:solidFill>
            </a:endParaRPr>
          </a:p>
        </p:txBody>
      </p:sp>
      <p:sp>
        <p:nvSpPr>
          <p:cNvPr id="4" name="Text Placeholder 3">
            <a:extLst>
              <a:ext uri="{FF2B5EF4-FFF2-40B4-BE49-F238E27FC236}">
                <a16:creationId xmlns:a16="http://schemas.microsoft.com/office/drawing/2014/main" id="{ABD9EF22-9BCA-4797-B2F0-4528F369639B}"/>
              </a:ext>
            </a:extLst>
          </p:cNvPr>
          <p:cNvSpPr>
            <a:spLocks noGrp="1"/>
          </p:cNvSpPr>
          <p:nvPr>
            <p:ph type="body" sz="half" idx="2"/>
          </p:nvPr>
        </p:nvSpPr>
        <p:spPr>
          <a:xfrm>
            <a:off x="839788" y="2057400"/>
            <a:ext cx="4699621" cy="3811588"/>
          </a:xfrm>
        </p:spPr>
        <p:txBody>
          <a:bodyPr/>
          <a:lstStyle/>
          <a:p>
            <a:pPr marL="342900" indent="-342900" algn="l">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The chart clearly illustrates a trend: as the number of delivery days decreases, the review score consistently improves. This suggests a correlation between shorter delivery times and higher ratings.</a:t>
            </a:r>
          </a:p>
          <a:p>
            <a:pPr marL="342900" indent="-342900" algn="l">
              <a:buFont typeface="Arial" panose="020B0604020202020204" pitchFamily="34" charset="0"/>
              <a:buChar char="•"/>
            </a:pPr>
            <a:endPar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endParaRPr>
          </a:p>
          <a:p>
            <a:pPr marL="342900" indent="-342900" algn="l">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However, it's important to acknowledge that review scores are influenced by multiple factors beyond just delivery speed. Customer satisfaction, quality of interaction, and product/service excellence also play significant roles in determining ratings.</a:t>
            </a:r>
          </a:p>
          <a:p>
            <a:endParaRPr lang="en-US" dirty="0"/>
          </a:p>
        </p:txBody>
      </p:sp>
      <p:pic>
        <p:nvPicPr>
          <p:cNvPr id="5" name="Content Placeholder 4">
            <a:extLst>
              <a:ext uri="{FF2B5EF4-FFF2-40B4-BE49-F238E27FC236}">
                <a16:creationId xmlns:a16="http://schemas.microsoft.com/office/drawing/2014/main" id="{2D92007B-043A-4D20-91EE-F36A1745AE18}"/>
              </a:ext>
            </a:extLst>
          </p:cNvPr>
          <p:cNvPicPr>
            <a:picLocks noGrp="1" noChangeAspect="1"/>
          </p:cNvPicPr>
          <p:nvPr>
            <p:ph idx="1"/>
          </p:nvPr>
        </p:nvPicPr>
        <p:blipFill rotWithShape="1">
          <a:blip r:embed="rId2"/>
          <a:srcRect l="1760"/>
          <a:stretch/>
        </p:blipFill>
        <p:spPr>
          <a:xfrm>
            <a:off x="5762667" y="2133600"/>
            <a:ext cx="5793658" cy="3057939"/>
          </a:xfrm>
          <a:prstGeom prst="rect">
            <a:avLst/>
          </a:prstGeom>
        </p:spPr>
      </p:pic>
    </p:spTree>
    <p:extLst>
      <p:ext uri="{BB962C8B-B14F-4D97-AF65-F5344CB8AC3E}">
        <p14:creationId xmlns:p14="http://schemas.microsoft.com/office/powerpoint/2010/main" val="385865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E78-BD00-4337-BE5D-02BCA4F0F6CE}"/>
              </a:ext>
            </a:extLst>
          </p:cNvPr>
          <p:cNvSpPr>
            <a:spLocks noGrp="1"/>
          </p:cNvSpPr>
          <p:nvPr>
            <p:ph type="title"/>
          </p:nvPr>
        </p:nvSpPr>
        <p:spPr/>
        <p:txBody>
          <a:bodyPr/>
          <a:lstStyle/>
          <a:p>
            <a:r>
              <a:rPr lang="en-US" dirty="0">
                <a:solidFill>
                  <a:srgbClr val="F3C910"/>
                </a:solidFill>
                <a:latin typeface="Segoe UI Light" panose="020B0502040204020203" pitchFamily="34" charset="0"/>
                <a:cs typeface="Segoe UI Light" panose="020B0502040204020203" pitchFamily="34" charset="0"/>
              </a:rPr>
              <a:t>Conclusion</a:t>
            </a:r>
          </a:p>
        </p:txBody>
      </p:sp>
      <p:sp>
        <p:nvSpPr>
          <p:cNvPr id="3" name="Content Placeholder 2">
            <a:extLst>
              <a:ext uri="{FF2B5EF4-FFF2-40B4-BE49-F238E27FC236}">
                <a16:creationId xmlns:a16="http://schemas.microsoft.com/office/drawing/2014/main" id="{8528BFCE-4624-4D3C-8126-4C2A0AA620C2}"/>
              </a:ext>
            </a:extLst>
          </p:cNvPr>
          <p:cNvSpPr>
            <a:spLocks noGrp="1"/>
          </p:cNvSpPr>
          <p:nvPr>
            <p:ph sz="half" idx="1"/>
          </p:nvPr>
        </p:nvSpPr>
        <p:spPr/>
        <p:txBody>
          <a:bodyPr>
            <a:normAutofit fontScale="25000" lnSpcReduction="20000"/>
          </a:bodyPr>
          <a:lstStyle/>
          <a:p>
            <a:pPr algn="just"/>
            <a:r>
              <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Decreasing delivery times correlate with higher product review scores, indicating heightened customer satisfaction with faster deliveries.</a:t>
            </a:r>
          </a:p>
          <a:p>
            <a:pPr algn="just"/>
            <a:endPar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endParaRPr>
          </a:p>
          <a:p>
            <a:pPr algn="just"/>
            <a:r>
              <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The rise in credit card usage can be attributed to the enhanced convenience and accessibility they offer, including interest-free installment options. This shift suggests a decreasing reliance on cash transactions, indicating a need to incentivize credit card usage.</a:t>
            </a:r>
          </a:p>
          <a:p>
            <a:pPr algn="just"/>
            <a:endPar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endParaRPr>
          </a:p>
          <a:p>
            <a:pPr algn="just"/>
            <a:r>
              <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Analysis reveals that the majority of our profits originate from major cities such as Sao Paulo and Rio de Janeiro. The top-performing product categories in these cities include health and beauty, watches, sports items, and computers. This insight underscores the importance of tailoring our offerings to match the preferences of urban consumers.</a:t>
            </a:r>
          </a:p>
          <a:p>
            <a:pPr marL="0" indent="0">
              <a:buNone/>
            </a:pPr>
            <a:endParaRPr lang="en-US" dirty="0"/>
          </a:p>
        </p:txBody>
      </p:sp>
      <p:sp>
        <p:nvSpPr>
          <p:cNvPr id="4" name="Content Placeholder 3">
            <a:extLst>
              <a:ext uri="{FF2B5EF4-FFF2-40B4-BE49-F238E27FC236}">
                <a16:creationId xmlns:a16="http://schemas.microsoft.com/office/drawing/2014/main" id="{44BE659C-367B-4447-808D-0EB72955746F}"/>
              </a:ext>
            </a:extLst>
          </p:cNvPr>
          <p:cNvSpPr>
            <a:spLocks noGrp="1"/>
          </p:cNvSpPr>
          <p:nvPr>
            <p:ph sz="half" idx="2"/>
          </p:nvPr>
        </p:nvSpPr>
        <p:spPr/>
        <p:txBody>
          <a:bodyPr>
            <a:normAutofit fontScale="25000" lnSpcReduction="20000"/>
          </a:bodyPr>
          <a:lstStyle/>
          <a:p>
            <a:pPr algn="just"/>
            <a:r>
              <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While our sales demonstrated impressive growth from 2016 to 2017, the subsequent year's performance in 2018, although still strong, did not match the previous year's success. This discrepancy warrants a thorough examination of market competition and potential expansion strategies to sustain growth.</a:t>
            </a:r>
          </a:p>
          <a:p>
            <a:pPr algn="just"/>
            <a:endPar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endParaRPr>
          </a:p>
          <a:p>
            <a:pPr algn="just"/>
            <a:r>
              <a:rPr lang="en-US" sz="72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Sales data highlights Sao Paulo as the leading contributor to both sales volume and profit. This success prompts a critical evaluation of our performance in the capital city of Brasilia, where our presence and profitability are comparatively weaker. Identifying the key factors contributing to our success in Sao Paulo could provide valuable insights for replicating our achievements in Brasilia.</a:t>
            </a:r>
          </a:p>
          <a:p>
            <a:pPr marL="0" indent="0">
              <a:buNone/>
            </a:pPr>
            <a:endParaRPr lang="en-US" dirty="0"/>
          </a:p>
        </p:txBody>
      </p:sp>
    </p:spTree>
    <p:extLst>
      <p:ext uri="{BB962C8B-B14F-4D97-AF65-F5344CB8AC3E}">
        <p14:creationId xmlns:p14="http://schemas.microsoft.com/office/powerpoint/2010/main" val="91289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AB8-3B10-4E5D-BDB5-526741A7DF72}"/>
              </a:ext>
            </a:extLst>
          </p:cNvPr>
          <p:cNvSpPr>
            <a:spLocks noGrp="1"/>
          </p:cNvSpPr>
          <p:nvPr>
            <p:ph type="ctrTitle"/>
          </p:nvPr>
        </p:nvSpPr>
        <p:spPr>
          <a:xfrm>
            <a:off x="1524000" y="2235200"/>
            <a:ext cx="9144000" cy="2387600"/>
          </a:xfrm>
        </p:spPr>
        <p:txBody>
          <a:bodyPr>
            <a:normAutofit/>
          </a:bodyPr>
          <a:lstStyle/>
          <a:p>
            <a:r>
              <a:rPr lang="en-US" sz="8000" dirty="0">
                <a:solidFill>
                  <a:srgbClr val="F3C910"/>
                </a:solidFill>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64363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9200-6698-4ED7-8DAF-51DEB896B81C}"/>
              </a:ext>
            </a:extLst>
          </p:cNvPr>
          <p:cNvSpPr>
            <a:spLocks noGrp="1"/>
          </p:cNvSpPr>
          <p:nvPr>
            <p:ph type="title"/>
          </p:nvPr>
        </p:nvSpPr>
        <p:spPr/>
        <p:txBody>
          <a:bodyPr>
            <a:normAutofit/>
          </a:bodyPr>
          <a:lstStyle/>
          <a:p>
            <a:r>
              <a:rPr lang="en-US" dirty="0">
                <a:solidFill>
                  <a:schemeClr val="accent4">
                    <a:lumMod val="60000"/>
                    <a:lumOff val="40000"/>
                  </a:schemeClr>
                </a:solidFill>
                <a:latin typeface="Segoe UI Light" panose="020B0502040204020203" pitchFamily="34" charset="0"/>
                <a:cs typeface="Segoe UI Light" panose="020B0502040204020203" pitchFamily="34" charset="0"/>
              </a:rPr>
              <a:t>Contents</a:t>
            </a:r>
          </a:p>
        </p:txBody>
      </p:sp>
      <p:sp>
        <p:nvSpPr>
          <p:cNvPr id="3" name="Content Placeholder 2">
            <a:extLst>
              <a:ext uri="{FF2B5EF4-FFF2-40B4-BE49-F238E27FC236}">
                <a16:creationId xmlns:a16="http://schemas.microsoft.com/office/drawing/2014/main" id="{52645B45-AE3B-48AE-9942-ECFDDC49A93D}"/>
              </a:ext>
            </a:extLst>
          </p:cNvPr>
          <p:cNvSpPr>
            <a:spLocks noGrp="1"/>
          </p:cNvSpPr>
          <p:nvPr>
            <p:ph idx="1"/>
          </p:nvPr>
        </p:nvSpPr>
        <p:spPr/>
        <p:txBody>
          <a:bodyPr>
            <a:normAutofit/>
          </a:bodyPr>
          <a:lstStyle/>
          <a:p>
            <a:endParaRPr lang="en-US" sz="2000" dirty="0">
              <a:latin typeface="Segoe UI Light" panose="020B0502040204020203" pitchFamily="34" charset="0"/>
              <a:cs typeface="Segoe UI Light" panose="020B0502040204020203" pitchFamily="34" charset="0"/>
            </a:endParaRPr>
          </a:p>
          <a:p>
            <a:pPr marL="0" indent="0">
              <a:buNone/>
            </a:pPr>
            <a:endParaRPr lang="en-US" sz="2000" dirty="0">
              <a:latin typeface="Segoe UI Light" panose="020B0502040204020203" pitchFamily="34" charset="0"/>
              <a:cs typeface="Segoe UI Light" panose="020B0502040204020203" pitchFamily="34" charset="0"/>
            </a:endParaRPr>
          </a:p>
          <a:p>
            <a:r>
              <a:rPr lang="en-US" sz="2000" dirty="0">
                <a:solidFill>
                  <a:schemeClr val="bg1"/>
                </a:solidFill>
                <a:latin typeface="Segoe UI Light" panose="020B0502040204020203" pitchFamily="34" charset="0"/>
                <a:cs typeface="Segoe UI Light" panose="020B0502040204020203" pitchFamily="34" charset="0"/>
              </a:rPr>
              <a:t>Introduction</a:t>
            </a:r>
          </a:p>
          <a:p>
            <a:r>
              <a:rPr lang="en-US" sz="2000" dirty="0">
                <a:solidFill>
                  <a:schemeClr val="bg1"/>
                </a:solidFill>
                <a:latin typeface="Segoe UI Light" panose="020B0502040204020203" pitchFamily="34" charset="0"/>
                <a:cs typeface="Segoe UI Light" panose="020B0502040204020203" pitchFamily="34" charset="0"/>
              </a:rPr>
              <a:t>KPIs</a:t>
            </a:r>
          </a:p>
          <a:p>
            <a:r>
              <a:rPr lang="en-US" sz="2000" dirty="0">
                <a:solidFill>
                  <a:schemeClr val="bg1"/>
                </a:solidFill>
                <a:latin typeface="Segoe UI Light" panose="020B0502040204020203" pitchFamily="34" charset="0"/>
                <a:cs typeface="Segoe UI Light" panose="020B0502040204020203" pitchFamily="34" charset="0"/>
              </a:rPr>
              <a:t>Dashboard </a:t>
            </a:r>
          </a:p>
          <a:p>
            <a:r>
              <a:rPr lang="en-US" sz="2000" dirty="0">
                <a:solidFill>
                  <a:schemeClr val="bg1"/>
                </a:solidFill>
                <a:latin typeface="Segoe UI Light" panose="020B0502040204020203" pitchFamily="34" charset="0"/>
                <a:cs typeface="Segoe UI Light" panose="020B0502040204020203" pitchFamily="34" charset="0"/>
              </a:rPr>
              <a:t>KPI Insights</a:t>
            </a:r>
          </a:p>
          <a:p>
            <a:r>
              <a:rPr lang="en-US" sz="2000" dirty="0">
                <a:solidFill>
                  <a:schemeClr val="bg1"/>
                </a:solidFill>
                <a:latin typeface="Segoe UI Light" panose="020B0502040204020203" pitchFamily="34" charset="0"/>
                <a:cs typeface="Segoe UI Light" panose="020B0502040204020203" pitchFamily="34" charset="0"/>
              </a:rPr>
              <a:t>Conclusion</a:t>
            </a:r>
          </a:p>
        </p:txBody>
      </p:sp>
      <p:pic>
        <p:nvPicPr>
          <p:cNvPr id="4" name="Picture 3">
            <a:extLst>
              <a:ext uri="{FF2B5EF4-FFF2-40B4-BE49-F238E27FC236}">
                <a16:creationId xmlns:a16="http://schemas.microsoft.com/office/drawing/2014/main" id="{E8F13C27-2D98-4BE0-8DA4-1B2F6D7D3CB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6630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1A22-E239-4AB7-B4FC-FC352F74B369}"/>
              </a:ext>
            </a:extLst>
          </p:cNvPr>
          <p:cNvSpPr>
            <a:spLocks noGrp="1"/>
          </p:cNvSpPr>
          <p:nvPr>
            <p:ph type="title"/>
          </p:nvPr>
        </p:nvSpPr>
        <p:spPr/>
        <p:txBody>
          <a:bodyPr/>
          <a:lstStyle/>
          <a:p>
            <a:r>
              <a:rPr lang="en-US" dirty="0">
                <a:solidFill>
                  <a:schemeClr val="accent4">
                    <a:lumMod val="60000"/>
                    <a:lumOff val="40000"/>
                  </a:schemeClr>
                </a:solidFill>
                <a:latin typeface="Segoe UI Light" panose="020B0502040204020203" pitchFamily="34" charset="0"/>
                <a:cs typeface="Segoe UI Light" panose="020B0502040204020203" pitchFamily="34" charset="0"/>
              </a:rPr>
              <a:t>Introduction</a:t>
            </a:r>
          </a:p>
        </p:txBody>
      </p:sp>
      <p:sp>
        <p:nvSpPr>
          <p:cNvPr id="3" name="Content Placeholder 2">
            <a:extLst>
              <a:ext uri="{FF2B5EF4-FFF2-40B4-BE49-F238E27FC236}">
                <a16:creationId xmlns:a16="http://schemas.microsoft.com/office/drawing/2014/main" id="{06CD3528-5FAA-452F-BDEF-4B48C9CB5818}"/>
              </a:ext>
            </a:extLst>
          </p:cNvPr>
          <p:cNvSpPr>
            <a:spLocks noGrp="1"/>
          </p:cNvSpPr>
          <p:nvPr>
            <p:ph idx="1"/>
          </p:nvPr>
        </p:nvSpPr>
        <p:spPr/>
        <p:txBody>
          <a:bodyPr>
            <a:normAutofit fontScale="70000" lnSpcReduction="20000"/>
          </a:bodyPr>
          <a:lstStyle/>
          <a:p>
            <a:pPr marL="0" indent="0" algn="just">
              <a:buNone/>
            </a:pP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Olist is a Brazilian e-commerce platform that connects small and medium-sized businesses to larger marketplaces. Olist Store Analytics would likely refer to the analytical tools and reports provided to Olist store owners to track and analyze various aspects of their business performance on the platform. These analytics include data on sales, customer behavior, product performance, and other relevant metrics.</a:t>
            </a:r>
          </a:p>
          <a:p>
            <a:pPr algn="just"/>
            <a:endPar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endParaRPr>
          </a:p>
          <a:p>
            <a:pPr marL="0" indent="0" algn="just">
              <a:buNone/>
            </a:pP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Specifically, Olist Store Analytics offer insights into:</a:t>
            </a:r>
          </a:p>
          <a:p>
            <a:pPr algn="just">
              <a:buFont typeface="+mj-lt"/>
              <a:buAutoNum type="arabicPeriod"/>
            </a:pPr>
            <a:r>
              <a:rPr lang="en-US" sz="2800"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Sales Performance: </a:t>
            </a: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Tracking sales data, revenue, and growth over time.</a:t>
            </a:r>
          </a:p>
          <a:p>
            <a:pPr algn="just">
              <a:buFont typeface="+mj-lt"/>
              <a:buAutoNum type="arabicPeriod"/>
            </a:pPr>
            <a:r>
              <a:rPr lang="en-US" sz="2800"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Customer Behavior: </a:t>
            </a: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Analyzing customer interactions, preferences, and purchase patterns.</a:t>
            </a:r>
          </a:p>
          <a:p>
            <a:pPr algn="just">
              <a:buFont typeface="+mj-lt"/>
              <a:buAutoNum type="arabicPeriod"/>
            </a:pPr>
            <a:r>
              <a:rPr lang="en-US" sz="2800" b="1"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Product Performance:</a:t>
            </a:r>
            <a:r>
              <a:rPr lang="en-US" sz="2800" b="0"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 </a:t>
            </a: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Assessing the popularity and success of individual products.</a:t>
            </a:r>
          </a:p>
          <a:p>
            <a:pPr algn="just">
              <a:buFont typeface="+mj-lt"/>
              <a:buAutoNum type="arabicPeriod"/>
            </a:pPr>
            <a:r>
              <a:rPr lang="en-US" sz="2800" b="1"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Market Trends:</a:t>
            </a:r>
            <a:r>
              <a:rPr lang="en-US" sz="2800" b="0"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 </a:t>
            </a: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Identifying trends within the Olist</a:t>
            </a:r>
            <a:r>
              <a:rPr lang="en-US"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 </a:t>
            </a: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marketplace and adapting strategies accordingly.</a:t>
            </a:r>
          </a:p>
          <a:p>
            <a:pPr algn="just">
              <a:buFont typeface="+mj-lt"/>
              <a:buAutoNum type="arabicPeriod"/>
            </a:pPr>
            <a:r>
              <a:rPr lang="en-US" sz="2800" b="1"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Optimization Opportunities:</a:t>
            </a:r>
            <a:r>
              <a:rPr lang="en-US" sz="2800" b="0" i="0" dirty="0">
                <a:solidFill>
                  <a:schemeClr val="bg1"/>
                </a:solidFill>
                <a:effectLst/>
                <a:latin typeface="Segoe UI Semibold" panose="020B0702040204020203" pitchFamily="34" charset="0"/>
                <a:ea typeface="Calibri" panose="020F0502020204030204" pitchFamily="34" charset="0"/>
                <a:cs typeface="Segoe UI Semibold" panose="020B0702040204020203" pitchFamily="34" charset="0"/>
              </a:rPr>
              <a:t> </a:t>
            </a:r>
            <a:r>
              <a:rPr lang="en-US" sz="2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Discovering areas for improvement and optimization in the online store.</a:t>
            </a:r>
          </a:p>
          <a:p>
            <a:pPr marL="0" indent="0">
              <a:buNone/>
            </a:pPr>
            <a:endParaRPr lang="en-US" dirty="0"/>
          </a:p>
        </p:txBody>
      </p:sp>
    </p:spTree>
    <p:extLst>
      <p:ext uri="{BB962C8B-B14F-4D97-AF65-F5344CB8AC3E}">
        <p14:creationId xmlns:p14="http://schemas.microsoft.com/office/powerpoint/2010/main" val="255111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5FAA99A-C820-47EB-B8E6-6C637185AF9C}"/>
              </a:ext>
            </a:extLst>
          </p:cNvPr>
          <p:cNvGrpSpPr/>
          <p:nvPr/>
        </p:nvGrpSpPr>
        <p:grpSpPr>
          <a:xfrm>
            <a:off x="2615410" y="11491"/>
            <a:ext cx="2021306" cy="6865171"/>
            <a:chOff x="1934482" y="0"/>
            <a:chExt cx="2021306" cy="6865171"/>
          </a:xfrm>
        </p:grpSpPr>
        <p:grpSp>
          <p:nvGrpSpPr>
            <p:cNvPr id="3" name="Group 2">
              <a:extLst>
                <a:ext uri="{FF2B5EF4-FFF2-40B4-BE49-F238E27FC236}">
                  <a16:creationId xmlns:a16="http://schemas.microsoft.com/office/drawing/2014/main" id="{CF77562B-897F-4770-B55B-05A2E56C8E86}"/>
                </a:ext>
              </a:extLst>
            </p:cNvPr>
            <p:cNvGrpSpPr/>
            <p:nvPr/>
          </p:nvGrpSpPr>
          <p:grpSpPr>
            <a:xfrm>
              <a:off x="1934482" y="0"/>
              <a:ext cx="2021306" cy="6865171"/>
              <a:chOff x="2149642" y="14342"/>
              <a:chExt cx="2021306" cy="6865171"/>
            </a:xfrm>
          </p:grpSpPr>
          <p:sp>
            <p:nvSpPr>
              <p:cNvPr id="5" name="Freeform: Shape 4">
                <a:extLst>
                  <a:ext uri="{FF2B5EF4-FFF2-40B4-BE49-F238E27FC236}">
                    <a16:creationId xmlns:a16="http://schemas.microsoft.com/office/drawing/2014/main" id="{B0E88EC2-27CD-4576-B3FD-0CE44FDC47BD}"/>
                  </a:ext>
                </a:extLst>
              </p:cNvPr>
              <p:cNvSpPr/>
              <p:nvPr/>
            </p:nvSpPr>
            <p:spPr>
              <a:xfrm>
                <a:off x="2149642" y="14342"/>
                <a:ext cx="2021306" cy="6865171"/>
              </a:xfrm>
              <a:custGeom>
                <a:avLst/>
                <a:gdLst>
                  <a:gd name="connsiteX0" fmla="*/ 0 w 1400343"/>
                  <a:gd name="connsiteY0" fmla="*/ 0 h 6865171"/>
                  <a:gd name="connsiteX1" fmla="*/ 647114 w 1400343"/>
                  <a:gd name="connsiteY1" fmla="*/ 0 h 6865171"/>
                  <a:gd name="connsiteX2" fmla="*/ 647114 w 1400343"/>
                  <a:gd name="connsiteY2" fmla="*/ 5454497 h 6865171"/>
                  <a:gd name="connsiteX3" fmla="*/ 1400343 w 1400343"/>
                  <a:gd name="connsiteY3" fmla="*/ 5792243 h 6865171"/>
                  <a:gd name="connsiteX4" fmla="*/ 647114 w 1400343"/>
                  <a:gd name="connsiteY4" fmla="*/ 6091478 h 6865171"/>
                  <a:gd name="connsiteX5" fmla="*/ 647114 w 1400343"/>
                  <a:gd name="connsiteY5" fmla="*/ 6865171 h 6865171"/>
                  <a:gd name="connsiteX6" fmla="*/ 0 w 1400343"/>
                  <a:gd name="connsiteY6" fmla="*/ 6865171 h 68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0343" h="6865171">
                    <a:moveTo>
                      <a:pt x="0" y="0"/>
                    </a:moveTo>
                    <a:lnTo>
                      <a:pt x="647114" y="0"/>
                    </a:lnTo>
                    <a:lnTo>
                      <a:pt x="647114" y="5454497"/>
                    </a:lnTo>
                    <a:lnTo>
                      <a:pt x="1400343" y="5792243"/>
                    </a:lnTo>
                    <a:lnTo>
                      <a:pt x="647114" y="6091478"/>
                    </a:lnTo>
                    <a:lnTo>
                      <a:pt x="647114" y="6865171"/>
                    </a:lnTo>
                    <a:lnTo>
                      <a:pt x="0" y="6865171"/>
                    </a:lnTo>
                    <a:close/>
                  </a:path>
                </a:pathLst>
              </a:cu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TextBox 5">
                <a:extLst>
                  <a:ext uri="{FF2B5EF4-FFF2-40B4-BE49-F238E27FC236}">
                    <a16:creationId xmlns:a16="http://schemas.microsoft.com/office/drawing/2014/main" id="{64BCD3B8-ECEB-40C9-B7B7-E24A07039A27}"/>
                  </a:ext>
                </a:extLst>
              </p:cNvPr>
              <p:cNvSpPr txBox="1"/>
              <p:nvPr/>
            </p:nvSpPr>
            <p:spPr>
              <a:xfrm>
                <a:off x="3116070" y="5463552"/>
                <a:ext cx="443940" cy="646331"/>
              </a:xfrm>
              <a:prstGeom prst="rect">
                <a:avLst/>
              </a:prstGeom>
              <a:noFill/>
              <a:ln>
                <a:noFill/>
              </a:ln>
            </p:spPr>
            <p:txBody>
              <a:bodyPr wrap="square" rtlCol="0">
                <a:spAutoFit/>
              </a:bodyPr>
              <a:lstStyle/>
              <a:p>
                <a:r>
                  <a:rPr lang="en-US" sz="3600" b="1" dirty="0">
                    <a:latin typeface="Times New Roman" panose="02020603050405020304" pitchFamily="18" charset="0"/>
                    <a:cs typeface="Times New Roman" panose="02020603050405020304" pitchFamily="18" charset="0"/>
                  </a:rPr>
                  <a:t>5</a:t>
                </a:r>
                <a:endParaRPr lang="en-IN" sz="3600" b="1" dirty="0">
                  <a:latin typeface="Times New Roman" panose="02020603050405020304" pitchFamily="18" charset="0"/>
                  <a:cs typeface="Times New Roman" panose="02020603050405020304" pitchFamily="18" charset="0"/>
                </a:endParaRPr>
              </a:p>
            </p:txBody>
          </p:sp>
        </p:grpSp>
        <p:sp>
          <p:nvSpPr>
            <p:cNvPr id="4" name="TextBox 3">
              <a:hlinkClick r:id="" action="ppaction://noaction"/>
              <a:extLst>
                <a:ext uri="{FF2B5EF4-FFF2-40B4-BE49-F238E27FC236}">
                  <a16:creationId xmlns:a16="http://schemas.microsoft.com/office/drawing/2014/main" id="{05D953AB-DE61-4B9A-A509-78C64C30F583}"/>
                </a:ext>
              </a:extLst>
            </p:cNvPr>
            <p:cNvSpPr txBox="1"/>
            <p:nvPr/>
          </p:nvSpPr>
          <p:spPr>
            <a:xfrm>
              <a:off x="2900910" y="5449210"/>
              <a:ext cx="867899" cy="646331"/>
            </a:xfrm>
            <a:prstGeom prst="rect">
              <a:avLst/>
            </a:prstGeom>
            <a:noFill/>
            <a:ln>
              <a:noFill/>
            </a:ln>
          </p:spPr>
          <p:txBody>
            <a:bodyPr wrap="square" rtlCol="0">
              <a:spAutoFit/>
            </a:bodyPr>
            <a:lstStyle/>
            <a:p>
              <a:r>
                <a:rPr lang="en-US" sz="3600" b="1" dirty="0">
                  <a:latin typeface="Times New Roman" panose="02020603050405020304" pitchFamily="18" charset="0"/>
                  <a:cs typeface="Times New Roman" panose="02020603050405020304" pitchFamily="18" charset="0"/>
                </a:rPr>
                <a:t>5</a:t>
              </a:r>
              <a:endParaRPr lang="en-IN" sz="3600" b="1" dirty="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1AC93264-E12F-48F9-97DE-0B64D050C55D}"/>
              </a:ext>
            </a:extLst>
          </p:cNvPr>
          <p:cNvGrpSpPr/>
          <p:nvPr/>
        </p:nvGrpSpPr>
        <p:grpSpPr>
          <a:xfrm>
            <a:off x="2024374" y="8640"/>
            <a:ext cx="1957138" cy="6886684"/>
            <a:chOff x="1858605" y="-64539"/>
            <a:chExt cx="1957138" cy="6886684"/>
          </a:xfrm>
        </p:grpSpPr>
        <p:sp>
          <p:nvSpPr>
            <p:cNvPr id="8" name="Freeform: Shape 7">
              <a:extLst>
                <a:ext uri="{FF2B5EF4-FFF2-40B4-BE49-F238E27FC236}">
                  <a16:creationId xmlns:a16="http://schemas.microsoft.com/office/drawing/2014/main" id="{486081DC-02C3-4165-87F0-70AF2954A815}"/>
                </a:ext>
              </a:extLst>
            </p:cNvPr>
            <p:cNvSpPr/>
            <p:nvPr/>
          </p:nvSpPr>
          <p:spPr>
            <a:xfrm>
              <a:off x="1858605" y="-64539"/>
              <a:ext cx="1957138" cy="6886684"/>
            </a:xfrm>
            <a:custGeom>
              <a:avLst/>
              <a:gdLst>
                <a:gd name="connsiteX0" fmla="*/ 0 w 1309165"/>
                <a:gd name="connsiteY0" fmla="*/ 0 h 6858000"/>
                <a:gd name="connsiteX1" fmla="*/ 647114 w 1309165"/>
                <a:gd name="connsiteY1" fmla="*/ 0 h 6858000"/>
                <a:gd name="connsiteX2" fmla="*/ 647114 w 1309165"/>
                <a:gd name="connsiteY2" fmla="*/ 4844102 h 6858000"/>
                <a:gd name="connsiteX3" fmla="*/ 1309165 w 1309165"/>
                <a:gd name="connsiteY3" fmla="*/ 5140964 h 6858000"/>
                <a:gd name="connsiteX4" fmla="*/ 647114 w 1309165"/>
                <a:gd name="connsiteY4" fmla="*/ 5403977 h 6858000"/>
                <a:gd name="connsiteX5" fmla="*/ 647114 w 1309165"/>
                <a:gd name="connsiteY5" fmla="*/ 6858000 h 6858000"/>
                <a:gd name="connsiteX6" fmla="*/ 0 w 13091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165" h="6858000">
                  <a:moveTo>
                    <a:pt x="0" y="0"/>
                  </a:moveTo>
                  <a:lnTo>
                    <a:pt x="647114" y="0"/>
                  </a:lnTo>
                  <a:lnTo>
                    <a:pt x="647114" y="4844102"/>
                  </a:lnTo>
                  <a:lnTo>
                    <a:pt x="1309165" y="5140964"/>
                  </a:lnTo>
                  <a:lnTo>
                    <a:pt x="647114" y="5403977"/>
                  </a:lnTo>
                  <a:lnTo>
                    <a:pt x="647114" y="6858000"/>
                  </a:lnTo>
                  <a:lnTo>
                    <a:pt x="0" y="6858000"/>
                  </a:lnTo>
                  <a:close/>
                </a:path>
              </a:pathLst>
            </a:cu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9" name="TextBox 8">
              <a:hlinkClick r:id="" action="ppaction://noaction"/>
              <a:extLst>
                <a:ext uri="{FF2B5EF4-FFF2-40B4-BE49-F238E27FC236}">
                  <a16:creationId xmlns:a16="http://schemas.microsoft.com/office/drawing/2014/main" id="{867ECFE7-9E7F-42C7-9B44-F23DC183C52F}"/>
                </a:ext>
              </a:extLst>
            </p:cNvPr>
            <p:cNvSpPr txBox="1"/>
            <p:nvPr/>
          </p:nvSpPr>
          <p:spPr>
            <a:xfrm>
              <a:off x="2795121" y="4759853"/>
              <a:ext cx="867899" cy="646331"/>
            </a:xfrm>
            <a:prstGeom prst="rect">
              <a:avLst/>
            </a:prstGeom>
            <a:noFill/>
            <a:ln>
              <a:noFill/>
            </a:ln>
          </p:spPr>
          <p:txBody>
            <a:bodyPr wrap="square" rtlCol="0">
              <a:spAutoFit/>
            </a:bodyPr>
            <a:lstStyle/>
            <a:p>
              <a:r>
                <a:rPr lang="en-US" sz="3600" b="1" dirty="0">
                  <a:latin typeface="Times New Roman" panose="02020603050405020304" pitchFamily="18" charset="0"/>
                  <a:cs typeface="Times New Roman" panose="02020603050405020304" pitchFamily="18" charset="0"/>
                </a:rPr>
                <a:t>4</a:t>
              </a:r>
              <a:endParaRPr lang="en-IN" sz="3600" b="1" dirty="0">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451ECD59-F4F1-471E-9B41-C4568D7D7E2B}"/>
              </a:ext>
            </a:extLst>
          </p:cNvPr>
          <p:cNvGrpSpPr/>
          <p:nvPr/>
        </p:nvGrpSpPr>
        <p:grpSpPr>
          <a:xfrm>
            <a:off x="1346652" y="6938"/>
            <a:ext cx="1834327" cy="6886684"/>
            <a:chOff x="1217723" y="-28684"/>
            <a:chExt cx="1834327" cy="6886684"/>
          </a:xfrm>
        </p:grpSpPr>
        <p:sp>
          <p:nvSpPr>
            <p:cNvPr id="14" name="Freeform: Shape 13">
              <a:extLst>
                <a:ext uri="{FF2B5EF4-FFF2-40B4-BE49-F238E27FC236}">
                  <a16:creationId xmlns:a16="http://schemas.microsoft.com/office/drawing/2014/main" id="{B03E7A07-E56D-4CF2-8FD9-70FC451536F6}"/>
                </a:ext>
              </a:extLst>
            </p:cNvPr>
            <p:cNvSpPr/>
            <p:nvPr/>
          </p:nvSpPr>
          <p:spPr>
            <a:xfrm>
              <a:off x="1217723" y="-28684"/>
              <a:ext cx="1834327" cy="6886684"/>
            </a:xfrm>
            <a:custGeom>
              <a:avLst/>
              <a:gdLst>
                <a:gd name="connsiteX0" fmla="*/ 0 w 1240309"/>
                <a:gd name="connsiteY0" fmla="*/ 0 h 6858000"/>
                <a:gd name="connsiteX1" fmla="*/ 647114 w 1240309"/>
                <a:gd name="connsiteY1" fmla="*/ 0 h 6858000"/>
                <a:gd name="connsiteX2" fmla="*/ 647114 w 1240309"/>
                <a:gd name="connsiteY2" fmla="*/ 4223698 h 6858000"/>
                <a:gd name="connsiteX3" fmla="*/ 1240309 w 1240309"/>
                <a:gd name="connsiteY3" fmla="*/ 4489685 h 6858000"/>
                <a:gd name="connsiteX4" fmla="*/ 647114 w 1240309"/>
                <a:gd name="connsiteY4" fmla="*/ 4725344 h 6858000"/>
                <a:gd name="connsiteX5" fmla="*/ 647114 w 1240309"/>
                <a:gd name="connsiteY5" fmla="*/ 6858000 h 6858000"/>
                <a:gd name="connsiteX6" fmla="*/ 0 w 124030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309" h="6858000">
                  <a:moveTo>
                    <a:pt x="0" y="0"/>
                  </a:moveTo>
                  <a:lnTo>
                    <a:pt x="647114" y="0"/>
                  </a:lnTo>
                  <a:lnTo>
                    <a:pt x="647114" y="4223698"/>
                  </a:lnTo>
                  <a:lnTo>
                    <a:pt x="1240309" y="4489685"/>
                  </a:lnTo>
                  <a:lnTo>
                    <a:pt x="647114" y="4725344"/>
                  </a:lnTo>
                  <a:lnTo>
                    <a:pt x="647114" y="6858000"/>
                  </a:lnTo>
                  <a:lnTo>
                    <a:pt x="0" y="6858000"/>
                  </a:lnTo>
                  <a:close/>
                </a:path>
              </a:pathLst>
            </a:cu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5" name="TextBox 14">
              <a:hlinkClick r:id="" action="ppaction://noaction"/>
              <a:extLst>
                <a:ext uri="{FF2B5EF4-FFF2-40B4-BE49-F238E27FC236}">
                  <a16:creationId xmlns:a16="http://schemas.microsoft.com/office/drawing/2014/main" id="{3DFF79C3-81AF-4867-8E30-894D2A21BB66}"/>
                </a:ext>
              </a:extLst>
            </p:cNvPr>
            <p:cNvSpPr txBox="1"/>
            <p:nvPr/>
          </p:nvSpPr>
          <p:spPr>
            <a:xfrm>
              <a:off x="2070518" y="4165420"/>
              <a:ext cx="867899" cy="646331"/>
            </a:xfrm>
            <a:prstGeom prst="rect">
              <a:avLst/>
            </a:prstGeom>
            <a:noFill/>
            <a:ln>
              <a:noFill/>
            </a:ln>
          </p:spPr>
          <p:txBody>
            <a:bodyPr wrap="square" rtlCol="0">
              <a:spAutoFit/>
            </a:bodyPr>
            <a:lstStyle/>
            <a:p>
              <a:r>
                <a:rPr lang="en-US" sz="3600" b="1" dirty="0">
                  <a:latin typeface="Times New Roman" panose="02020603050405020304" pitchFamily="18" charset="0"/>
                  <a:cs typeface="Times New Roman" panose="02020603050405020304" pitchFamily="18" charset="0"/>
                </a:rPr>
                <a:t>3</a:t>
              </a:r>
              <a:endParaRPr lang="en-IN" sz="3600" b="1"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B9BA9305-02FA-4EB6-B55C-E43C4679FAAA}"/>
              </a:ext>
            </a:extLst>
          </p:cNvPr>
          <p:cNvGrpSpPr/>
          <p:nvPr/>
        </p:nvGrpSpPr>
        <p:grpSpPr>
          <a:xfrm>
            <a:off x="703447" y="0"/>
            <a:ext cx="1911963" cy="6884983"/>
            <a:chOff x="430184" y="-26983"/>
            <a:chExt cx="1911963" cy="6884983"/>
          </a:xfrm>
        </p:grpSpPr>
        <p:sp>
          <p:nvSpPr>
            <p:cNvPr id="17" name="Freeform: Shape 16">
              <a:extLst>
                <a:ext uri="{FF2B5EF4-FFF2-40B4-BE49-F238E27FC236}">
                  <a16:creationId xmlns:a16="http://schemas.microsoft.com/office/drawing/2014/main" id="{FB8A5835-5395-4C33-AD02-6984F26D0328}"/>
                </a:ext>
              </a:extLst>
            </p:cNvPr>
            <p:cNvSpPr/>
            <p:nvPr/>
          </p:nvSpPr>
          <p:spPr>
            <a:xfrm>
              <a:off x="430184" y="-26983"/>
              <a:ext cx="1911963" cy="6884983"/>
            </a:xfrm>
            <a:custGeom>
              <a:avLst/>
              <a:gdLst>
                <a:gd name="connsiteX0" fmla="*/ 0 w 1355315"/>
                <a:gd name="connsiteY0" fmla="*/ 0 h 6858000"/>
                <a:gd name="connsiteX1" fmla="*/ 647114 w 1355315"/>
                <a:gd name="connsiteY1" fmla="*/ 0 h 6858000"/>
                <a:gd name="connsiteX2" fmla="*/ 647114 w 1355315"/>
                <a:gd name="connsiteY2" fmla="*/ 3536893 h 6858000"/>
                <a:gd name="connsiteX3" fmla="*/ 1355315 w 1355315"/>
                <a:gd name="connsiteY3" fmla="*/ 3854449 h 6858000"/>
                <a:gd name="connsiteX4" fmla="*/ 647114 w 1355315"/>
                <a:gd name="connsiteY4" fmla="*/ 4135796 h 6858000"/>
                <a:gd name="connsiteX5" fmla="*/ 647114 w 1355315"/>
                <a:gd name="connsiteY5" fmla="*/ 6858000 h 6858000"/>
                <a:gd name="connsiteX6" fmla="*/ 0 w 13553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315" h="6858000">
                  <a:moveTo>
                    <a:pt x="0" y="0"/>
                  </a:moveTo>
                  <a:lnTo>
                    <a:pt x="647114" y="0"/>
                  </a:lnTo>
                  <a:lnTo>
                    <a:pt x="647114" y="3536893"/>
                  </a:lnTo>
                  <a:lnTo>
                    <a:pt x="1355315" y="3854449"/>
                  </a:lnTo>
                  <a:lnTo>
                    <a:pt x="647114" y="4135796"/>
                  </a:lnTo>
                  <a:lnTo>
                    <a:pt x="647114" y="6858000"/>
                  </a:lnTo>
                  <a:lnTo>
                    <a:pt x="0" y="6858000"/>
                  </a:lnTo>
                  <a:close/>
                </a:path>
              </a:pathLst>
            </a:cu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TextBox 17">
              <a:hlinkClick r:id="rId2" action="ppaction://hlinksldjump"/>
              <a:extLst>
                <a:ext uri="{FF2B5EF4-FFF2-40B4-BE49-F238E27FC236}">
                  <a16:creationId xmlns:a16="http://schemas.microsoft.com/office/drawing/2014/main" id="{61473D28-0890-4188-8A15-3C8C8B3B0D0E}"/>
                </a:ext>
              </a:extLst>
            </p:cNvPr>
            <p:cNvSpPr txBox="1"/>
            <p:nvPr/>
          </p:nvSpPr>
          <p:spPr>
            <a:xfrm>
              <a:off x="1217723" y="3519089"/>
              <a:ext cx="867899" cy="646331"/>
            </a:xfrm>
            <a:prstGeom prst="rect">
              <a:avLst/>
            </a:prstGeom>
            <a:noFill/>
            <a:ln>
              <a:noFill/>
            </a:ln>
          </p:spPr>
          <p:txBody>
            <a:bodyPr wrap="square" rtlCol="0">
              <a:spAutoFit/>
            </a:bodyPr>
            <a:lstStyle/>
            <a:p>
              <a:r>
                <a:rPr lang="en-US" sz="3600" b="1" dirty="0">
                  <a:latin typeface="Times New Roman" panose="02020603050405020304" pitchFamily="18" charset="0"/>
                  <a:cs typeface="Times New Roman" panose="02020603050405020304" pitchFamily="18" charset="0"/>
                </a:rPr>
                <a:t>2</a:t>
              </a:r>
              <a:endParaRPr lang="en-IN" sz="3600" b="1"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D79FCBC5-3032-4613-A6F6-FFB79AD9DC4D}"/>
              </a:ext>
            </a:extLst>
          </p:cNvPr>
          <p:cNvGrpSpPr/>
          <p:nvPr/>
        </p:nvGrpSpPr>
        <p:grpSpPr>
          <a:xfrm>
            <a:off x="-17887" y="-7172"/>
            <a:ext cx="1895732" cy="6863470"/>
            <a:chOff x="-371732" y="-5470"/>
            <a:chExt cx="1895732" cy="6863470"/>
          </a:xfrm>
        </p:grpSpPr>
        <p:sp>
          <p:nvSpPr>
            <p:cNvPr id="20" name="Freeform: Shape 19">
              <a:extLst>
                <a:ext uri="{FF2B5EF4-FFF2-40B4-BE49-F238E27FC236}">
                  <a16:creationId xmlns:a16="http://schemas.microsoft.com/office/drawing/2014/main" id="{E5D0661D-0ADC-4EAD-B050-30B4C3816003}"/>
                </a:ext>
              </a:extLst>
            </p:cNvPr>
            <p:cNvSpPr/>
            <p:nvPr/>
          </p:nvSpPr>
          <p:spPr>
            <a:xfrm>
              <a:off x="-371732" y="-5470"/>
              <a:ext cx="1895732" cy="6863470"/>
            </a:xfrm>
            <a:custGeom>
              <a:avLst/>
              <a:gdLst>
                <a:gd name="connsiteX0" fmla="*/ 0 w 1355569"/>
                <a:gd name="connsiteY0" fmla="*/ 0 h 6841957"/>
                <a:gd name="connsiteX1" fmla="*/ 647114 w 1355569"/>
                <a:gd name="connsiteY1" fmla="*/ 0 h 6841957"/>
                <a:gd name="connsiteX2" fmla="*/ 647114 w 1355569"/>
                <a:gd name="connsiteY2" fmla="*/ 2869458 h 6841957"/>
                <a:gd name="connsiteX3" fmla="*/ 1355569 w 1355569"/>
                <a:gd name="connsiteY3" fmla="*/ 3187127 h 6841957"/>
                <a:gd name="connsiteX4" fmla="*/ 647114 w 1355569"/>
                <a:gd name="connsiteY4" fmla="*/ 3468575 h 6841957"/>
                <a:gd name="connsiteX5" fmla="*/ 647114 w 1355569"/>
                <a:gd name="connsiteY5" fmla="*/ 6841957 h 6841957"/>
                <a:gd name="connsiteX6" fmla="*/ 0 w 1355569"/>
                <a:gd name="connsiteY6" fmla="*/ 6841957 h 684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569" h="6841957">
                  <a:moveTo>
                    <a:pt x="0" y="0"/>
                  </a:moveTo>
                  <a:lnTo>
                    <a:pt x="647114" y="0"/>
                  </a:lnTo>
                  <a:lnTo>
                    <a:pt x="647114" y="2869458"/>
                  </a:lnTo>
                  <a:lnTo>
                    <a:pt x="1355569" y="3187127"/>
                  </a:lnTo>
                  <a:lnTo>
                    <a:pt x="647114" y="3468575"/>
                  </a:lnTo>
                  <a:lnTo>
                    <a:pt x="647114" y="6841957"/>
                  </a:lnTo>
                  <a:lnTo>
                    <a:pt x="0" y="6841957"/>
                  </a:lnTo>
                  <a:close/>
                </a:path>
              </a:pathLst>
            </a:cu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hlinkClick r:id="rId3" action="ppaction://hlinksldjump"/>
              <a:extLst>
                <a:ext uri="{FF2B5EF4-FFF2-40B4-BE49-F238E27FC236}">
                  <a16:creationId xmlns:a16="http://schemas.microsoft.com/office/drawing/2014/main" id="{E76E513A-E16E-4C4B-9AA0-71D6EC42EB79}"/>
                </a:ext>
              </a:extLst>
            </p:cNvPr>
            <p:cNvSpPr txBox="1"/>
            <p:nvPr/>
          </p:nvSpPr>
          <p:spPr>
            <a:xfrm>
              <a:off x="430184" y="2872758"/>
              <a:ext cx="867899" cy="646331"/>
            </a:xfrm>
            <a:prstGeom prst="rect">
              <a:avLst/>
            </a:prstGeom>
            <a:noFill/>
            <a:ln>
              <a:noFill/>
            </a:ln>
          </p:spPr>
          <p:txBody>
            <a:bodyPr wrap="square" rtlCol="0">
              <a:spAutoFit/>
            </a:bodyPr>
            <a:lstStyle/>
            <a:p>
              <a:r>
                <a:rPr lang="en-US" sz="3600" b="1" dirty="0">
                  <a:latin typeface="Times New Roman" panose="02020603050405020304" pitchFamily="18" charset="0"/>
                  <a:cs typeface="Times New Roman" panose="02020603050405020304" pitchFamily="18" charset="0"/>
                </a:rPr>
                <a:t>1</a:t>
              </a:r>
              <a:endParaRPr lang="en-IN" sz="3600" b="1" dirty="0">
                <a:latin typeface="Times New Roman" panose="02020603050405020304" pitchFamily="18" charset="0"/>
                <a:cs typeface="Times New Roman" panose="02020603050405020304" pitchFamily="18" charset="0"/>
              </a:endParaRPr>
            </a:p>
          </p:txBody>
        </p:sp>
      </p:grpSp>
      <p:sp>
        <p:nvSpPr>
          <p:cNvPr id="22" name="Title 21">
            <a:extLst>
              <a:ext uri="{FF2B5EF4-FFF2-40B4-BE49-F238E27FC236}">
                <a16:creationId xmlns:a16="http://schemas.microsoft.com/office/drawing/2014/main" id="{449A01D0-C86B-40DE-80DD-00653D07CD0F}"/>
              </a:ext>
            </a:extLst>
          </p:cNvPr>
          <p:cNvSpPr>
            <a:spLocks noGrp="1"/>
          </p:cNvSpPr>
          <p:nvPr>
            <p:ph type="title"/>
          </p:nvPr>
        </p:nvSpPr>
        <p:spPr>
          <a:xfrm>
            <a:off x="5337085" y="159095"/>
            <a:ext cx="3932237" cy="1600200"/>
          </a:xfrm>
        </p:spPr>
        <p:txBody>
          <a:bodyPr>
            <a:normAutofit/>
          </a:bodyPr>
          <a:lstStyle/>
          <a:p>
            <a:r>
              <a:rPr lang="en-US" sz="4400" dirty="0">
                <a:solidFill>
                  <a:srgbClr val="F3C910"/>
                </a:solidFill>
              </a:rPr>
              <a:t>KPIs</a:t>
            </a:r>
          </a:p>
        </p:txBody>
      </p:sp>
      <p:sp>
        <p:nvSpPr>
          <p:cNvPr id="24" name="Text Placeholder 23">
            <a:extLst>
              <a:ext uri="{FF2B5EF4-FFF2-40B4-BE49-F238E27FC236}">
                <a16:creationId xmlns:a16="http://schemas.microsoft.com/office/drawing/2014/main" id="{D51CDB41-CA86-4E5A-99D2-00DA60297058}"/>
              </a:ext>
            </a:extLst>
          </p:cNvPr>
          <p:cNvSpPr>
            <a:spLocks noGrp="1"/>
          </p:cNvSpPr>
          <p:nvPr>
            <p:ph type="body" sz="half" idx="2"/>
          </p:nvPr>
        </p:nvSpPr>
        <p:spPr>
          <a:xfrm>
            <a:off x="5337085" y="2087216"/>
            <a:ext cx="6497106" cy="4181061"/>
          </a:xfrm>
        </p:spPr>
        <p:txBody>
          <a:bodyPr>
            <a:normAutofit fontScale="92500" lnSpcReduction="10000"/>
          </a:bodyPr>
          <a:lstStyle/>
          <a:p>
            <a:endParaRPr lang="en-IN" sz="1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endParaRPr lang="en-IN"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r>
              <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Weekday Vs Weekend (order purchase timestamp) Payment Statistics</a:t>
            </a:r>
          </a:p>
          <a:p>
            <a:pPr marL="342900" indent="-342900">
              <a:buAutoNum type="arabicParenR"/>
            </a:pPr>
            <a:endPar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r>
              <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Number of Orders with review score 5 and payment type as credit card.</a:t>
            </a:r>
          </a:p>
          <a:p>
            <a:pPr marL="342900" indent="-342900">
              <a:buAutoNum type="arabicParenR"/>
            </a:pPr>
            <a:endPar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r>
              <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Year wise Sales</a:t>
            </a:r>
          </a:p>
          <a:p>
            <a:pPr marL="342900" indent="-342900">
              <a:buAutoNum type="arabicParenR"/>
            </a:pPr>
            <a:endPar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r>
              <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Average price and payment values from customers of Sao Paulo city</a:t>
            </a:r>
          </a:p>
          <a:p>
            <a:pPr marL="342900" indent="-342900">
              <a:buAutoNum type="arabicParenR"/>
            </a:pPr>
            <a:endPar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r>
              <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Relationship between shipping days (order delivered customer date – order purchase timestamp) Vs review scores.</a:t>
            </a:r>
          </a:p>
          <a:p>
            <a:endParaRPr lang="en-US" dirty="0"/>
          </a:p>
        </p:txBody>
      </p:sp>
    </p:spTree>
    <p:extLst>
      <p:ext uri="{BB962C8B-B14F-4D97-AF65-F5344CB8AC3E}">
        <p14:creationId xmlns:p14="http://schemas.microsoft.com/office/powerpoint/2010/main" val="390205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Orders ,Total Sales ,Total Customers ,Weekday vs Weekend Payment Statistics ,Avg of price and payment value from Sao Paulo city ,Orders with review score 5 and payment type CC ,Payment value by payment type ,shape ,No. of Sellers by City ,Review score wise No of Orders ,Total Profit ,textbox ,image ,State ,Yea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Report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ipping Days Vs Review score ,Top 5 States by Sales ,Year wise sales ,Top 5 product categories by Sales ,Sales and Profit by State ,shape ,Avg days for pet shop delivery ,image ,State ,Yea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Report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E5DE-46C7-4295-8429-0D3D62BE2A40}"/>
              </a:ext>
            </a:extLst>
          </p:cNvPr>
          <p:cNvSpPr>
            <a:spLocks noGrp="1"/>
          </p:cNvSpPr>
          <p:nvPr>
            <p:ph type="title"/>
          </p:nvPr>
        </p:nvSpPr>
        <p:spPr>
          <a:xfrm>
            <a:off x="839788" y="457200"/>
            <a:ext cx="4898403" cy="1600200"/>
          </a:xfrm>
        </p:spPr>
        <p:txBody>
          <a:bodyPr>
            <a:normAutofit fontScale="90000"/>
          </a:bodyPr>
          <a:lstStyle/>
          <a:p>
            <a:r>
              <a:rPr lang="en-IN" sz="3600" dirty="0">
                <a:solidFill>
                  <a:srgbClr val="F3C910"/>
                </a:solidFill>
                <a:latin typeface="Segoe UI Light" panose="020B0502040204020203" pitchFamily="34" charset="0"/>
                <a:ea typeface="Calibri" panose="020F0502020204030204" pitchFamily="34" charset="0"/>
                <a:cs typeface="Segoe UI Light" panose="020B0502040204020203" pitchFamily="34" charset="0"/>
              </a:rPr>
              <a:t>Weekday Vs Weekend (order purchase timestamp) Payment Statistics</a:t>
            </a:r>
            <a:b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4" name="Text Placeholder 3">
            <a:extLst>
              <a:ext uri="{FF2B5EF4-FFF2-40B4-BE49-F238E27FC236}">
                <a16:creationId xmlns:a16="http://schemas.microsoft.com/office/drawing/2014/main" id="{5F65DC3E-5157-4980-8C42-8F3D71ECFCB5}"/>
              </a:ext>
            </a:extLst>
          </p:cNvPr>
          <p:cNvSpPr>
            <a:spLocks noGrp="1"/>
          </p:cNvSpPr>
          <p:nvPr>
            <p:ph type="body" sz="half" idx="2"/>
          </p:nvPr>
        </p:nvSpPr>
        <p:spPr>
          <a:xfrm>
            <a:off x="839788" y="2057400"/>
            <a:ext cx="4898403" cy="3811588"/>
          </a:xfrm>
        </p:spPr>
        <p:txBody>
          <a:bodyPr/>
          <a:lstStyle/>
          <a:p>
            <a:pPr marL="342900" indent="-342900" algn="l">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Payment value analysis reveals a significant dominance of credit card transactions, constituting a substantial 78.42% of the total payment volume. Credit cards emerge as the preferred mode of payment, reflecting consumer confidence and convenience in utilizing credit-based financial instruments.</a:t>
            </a:r>
          </a:p>
          <a:p>
            <a:pPr algn="l"/>
            <a:endPar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endParaRPr>
          </a:p>
          <a:p>
            <a:pPr marL="342900" indent="-342900" algn="l">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On the contrary, debit card transactions contribute a modest 2.27% to the overall payment value. </a:t>
            </a:r>
          </a:p>
          <a:p>
            <a:endParaRPr lang="en-US" dirty="0"/>
          </a:p>
        </p:txBody>
      </p:sp>
      <p:pic>
        <p:nvPicPr>
          <p:cNvPr id="5" name="Content Placeholder 4">
            <a:extLst>
              <a:ext uri="{FF2B5EF4-FFF2-40B4-BE49-F238E27FC236}">
                <a16:creationId xmlns:a16="http://schemas.microsoft.com/office/drawing/2014/main" id="{3ED3D4D1-57C5-4502-AD12-751191BBD4C0}"/>
              </a:ext>
            </a:extLst>
          </p:cNvPr>
          <p:cNvPicPr>
            <a:picLocks noGrp="1" noChangeAspect="1"/>
          </p:cNvPicPr>
          <p:nvPr>
            <p:ph idx="1"/>
          </p:nvPr>
        </p:nvPicPr>
        <p:blipFill rotWithShape="1">
          <a:blip r:embed="rId2"/>
          <a:srcRect t="1738"/>
          <a:stretch/>
        </p:blipFill>
        <p:spPr>
          <a:xfrm>
            <a:off x="6096000" y="1537252"/>
            <a:ext cx="5256212" cy="4106449"/>
          </a:xfrm>
          <a:prstGeom prst="rect">
            <a:avLst/>
          </a:prstGeom>
        </p:spPr>
      </p:pic>
    </p:spTree>
    <p:extLst>
      <p:ext uri="{BB962C8B-B14F-4D97-AF65-F5344CB8AC3E}">
        <p14:creationId xmlns:p14="http://schemas.microsoft.com/office/powerpoint/2010/main" val="167584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0920-BD23-4269-88E2-C8E95CC7E539}"/>
              </a:ext>
            </a:extLst>
          </p:cNvPr>
          <p:cNvSpPr>
            <a:spLocks noGrp="1"/>
          </p:cNvSpPr>
          <p:nvPr>
            <p:ph type="title"/>
          </p:nvPr>
        </p:nvSpPr>
        <p:spPr>
          <a:xfrm>
            <a:off x="839786" y="479753"/>
            <a:ext cx="4752629" cy="1600200"/>
          </a:xfrm>
        </p:spPr>
        <p:txBody>
          <a:bodyPr>
            <a:noAutofit/>
          </a:bodyPr>
          <a:lstStyle/>
          <a:p>
            <a:r>
              <a:rPr lang="en-IN" dirty="0">
                <a:solidFill>
                  <a:srgbClr val="F3C910"/>
                </a:solidFill>
                <a:latin typeface="Segoe UI Light" panose="020B0502040204020203" pitchFamily="34" charset="0"/>
                <a:ea typeface="Calibri" panose="020F0502020204030204" pitchFamily="34" charset="0"/>
                <a:cs typeface="Segoe UI Light" panose="020B0502040204020203" pitchFamily="34" charset="0"/>
              </a:rPr>
              <a:t>Number of Orders with review score 5 and payment type as credit card.</a:t>
            </a:r>
            <a:endParaRPr lang="en-US" dirty="0">
              <a:solidFill>
                <a:srgbClr val="F3C910"/>
              </a:solidFill>
              <a:latin typeface="Segoe UI Light" panose="020B0502040204020203" pitchFamily="34" charset="0"/>
              <a:cs typeface="Segoe UI Light" panose="020B0502040204020203" pitchFamily="34" charset="0"/>
            </a:endParaRPr>
          </a:p>
        </p:txBody>
      </p:sp>
      <p:sp>
        <p:nvSpPr>
          <p:cNvPr id="4" name="Text Placeholder 3">
            <a:extLst>
              <a:ext uri="{FF2B5EF4-FFF2-40B4-BE49-F238E27FC236}">
                <a16:creationId xmlns:a16="http://schemas.microsoft.com/office/drawing/2014/main" id="{1079F001-6EE7-4AF4-A8DD-428B38A57F60}"/>
              </a:ext>
            </a:extLst>
          </p:cNvPr>
          <p:cNvSpPr>
            <a:spLocks noGrp="1"/>
          </p:cNvSpPr>
          <p:nvPr>
            <p:ph type="body" sz="half" idx="2"/>
          </p:nvPr>
        </p:nvSpPr>
        <p:spPr>
          <a:xfrm>
            <a:off x="839787" y="2385391"/>
            <a:ext cx="4752629" cy="3483596"/>
          </a:xfrm>
        </p:spPr>
        <p:txBody>
          <a:bodyPr/>
          <a:lstStyle/>
          <a:p>
            <a:pPr marL="342900" indent="-342900" algn="just">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The analysis emphasizes orders with a perfect review score of 5, indicating utmost customer satisfaction. Among these orders, a significant 59k exhibit this</a:t>
            </a:r>
            <a:r>
              <a:rPr lang="en-US"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 </a:t>
            </a: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exceptional rating, reflecting high customer contentment. </a:t>
            </a:r>
          </a:p>
          <a:p>
            <a:pPr algn="just"/>
            <a:endParaRPr lang="en-US"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342900" indent="-342900" algn="just">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In contrast, only 3,200 orders have a review score of 2, suggesting a minor subset of dissatisfied customers.</a:t>
            </a:r>
            <a:endPar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ACDDE32F-41F7-4F50-82FF-46D2B8631A5E}"/>
              </a:ext>
            </a:extLst>
          </p:cNvPr>
          <p:cNvPicPr>
            <a:picLocks noGrp="1" noChangeAspect="1"/>
          </p:cNvPicPr>
          <p:nvPr>
            <p:ph idx="1"/>
          </p:nvPr>
        </p:nvPicPr>
        <p:blipFill rotWithShape="1">
          <a:blip r:embed="rId2"/>
          <a:srcRect t="1678"/>
          <a:stretch/>
        </p:blipFill>
        <p:spPr>
          <a:xfrm>
            <a:off x="6001716" y="1855303"/>
            <a:ext cx="5350496" cy="4013684"/>
          </a:xfrm>
          <a:prstGeom prst="rect">
            <a:avLst/>
          </a:prstGeom>
        </p:spPr>
      </p:pic>
    </p:spTree>
    <p:extLst>
      <p:ext uri="{BB962C8B-B14F-4D97-AF65-F5344CB8AC3E}">
        <p14:creationId xmlns:p14="http://schemas.microsoft.com/office/powerpoint/2010/main" val="356036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6D3D-8183-4DB2-9325-C497448532BA}"/>
              </a:ext>
            </a:extLst>
          </p:cNvPr>
          <p:cNvSpPr>
            <a:spLocks noGrp="1"/>
          </p:cNvSpPr>
          <p:nvPr>
            <p:ph type="title"/>
          </p:nvPr>
        </p:nvSpPr>
        <p:spPr>
          <a:xfrm>
            <a:off x="839788" y="457200"/>
            <a:ext cx="3932237" cy="1159565"/>
          </a:xfrm>
        </p:spPr>
        <p:txBody>
          <a:bodyPr>
            <a:normAutofit/>
          </a:bodyPr>
          <a:lstStyle/>
          <a:p>
            <a:r>
              <a:rPr lang="en-IN" sz="4000" dirty="0">
                <a:solidFill>
                  <a:srgbClr val="F3C910"/>
                </a:solidFill>
                <a:latin typeface="Segoe UI Light" panose="020B0502040204020203" pitchFamily="34" charset="0"/>
                <a:ea typeface="Calibri" panose="020F0502020204030204" pitchFamily="34" charset="0"/>
                <a:cs typeface="Segoe UI Light" panose="020B0502040204020203" pitchFamily="34" charset="0"/>
              </a:rPr>
              <a:t>Year Wise Sales</a:t>
            </a:r>
            <a:endParaRPr lang="en-US" sz="4000" dirty="0">
              <a:solidFill>
                <a:srgbClr val="F3C910"/>
              </a:solidFill>
              <a:latin typeface="Segoe UI Light" panose="020B0502040204020203" pitchFamily="34" charset="0"/>
              <a:cs typeface="Segoe UI Light" panose="020B0502040204020203" pitchFamily="34" charset="0"/>
            </a:endParaRPr>
          </a:p>
        </p:txBody>
      </p:sp>
      <p:sp>
        <p:nvSpPr>
          <p:cNvPr id="4" name="Text Placeholder 3">
            <a:extLst>
              <a:ext uri="{FF2B5EF4-FFF2-40B4-BE49-F238E27FC236}">
                <a16:creationId xmlns:a16="http://schemas.microsoft.com/office/drawing/2014/main" id="{EAAD6DEC-A122-468C-A033-271E594F2E9D}"/>
              </a:ext>
            </a:extLst>
          </p:cNvPr>
          <p:cNvSpPr>
            <a:spLocks noGrp="1"/>
          </p:cNvSpPr>
          <p:nvPr>
            <p:ph type="body" sz="half" idx="2"/>
          </p:nvPr>
        </p:nvSpPr>
        <p:spPr>
          <a:xfrm>
            <a:off x="839789" y="2057400"/>
            <a:ext cx="4514089" cy="3811588"/>
          </a:xfrm>
        </p:spPr>
        <p:txBody>
          <a:bodyPr>
            <a:normAutofit/>
          </a:bodyPr>
          <a:lstStyle/>
          <a:p>
            <a:pPr marL="342900" indent="-342900" algn="just">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In 2016, sales started at 0.6 million units, indicating a relatively modest beginning. However, there was a remarkable surge in 2017, with sales skyrocketing to 7.22 million units, marking an unprecedented growth rate.</a:t>
            </a:r>
          </a:p>
          <a:p>
            <a:pPr algn="just"/>
            <a:endParaRPr lang="en-US"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342900" indent="-342900" algn="just">
              <a:buFont typeface="Arial" panose="020B0604020202020204" pitchFamily="34" charset="0"/>
              <a:buChar char="•"/>
            </a:pPr>
            <a:r>
              <a:rPr lang="en-US" sz="1800" b="0" i="0" dirty="0">
                <a:solidFill>
                  <a:schemeClr val="bg1"/>
                </a:solidFill>
                <a:effectLst/>
                <a:latin typeface="Segoe UI Light" panose="020B0502040204020203" pitchFamily="34" charset="0"/>
                <a:ea typeface="Calibri" panose="020F0502020204030204" pitchFamily="34" charset="0"/>
                <a:cs typeface="Segoe UI Light" panose="020B0502040204020203" pitchFamily="34" charset="0"/>
              </a:rPr>
              <a:t>Building upon the momentum of 2017, 2018 witnessed further growth, reaching 8.68 million units. This consistent upward trend indicates the sustainability of the market expansion and highlights the effectiveness of the business strategies implemented during this period. </a:t>
            </a:r>
            <a:endParaRPr lang="en-IN" sz="18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pic>
        <p:nvPicPr>
          <p:cNvPr id="5" name="Content Placeholder 4" descr="A graph with a line&#10;&#10;Description automatically generated">
            <a:extLst>
              <a:ext uri="{FF2B5EF4-FFF2-40B4-BE49-F238E27FC236}">
                <a16:creationId xmlns:a16="http://schemas.microsoft.com/office/drawing/2014/main" id="{A930267E-4C02-4B1D-81E4-335B95CFA4DE}"/>
              </a:ext>
            </a:extLst>
          </p:cNvPr>
          <p:cNvPicPr>
            <a:picLocks noGrp="1" noChangeAspect="1"/>
          </p:cNvPicPr>
          <p:nvPr>
            <p:ph idx="1"/>
          </p:nvPr>
        </p:nvPicPr>
        <p:blipFill>
          <a:blip r:embed="rId2"/>
          <a:stretch>
            <a:fillRect/>
          </a:stretch>
        </p:blipFill>
        <p:spPr>
          <a:xfrm>
            <a:off x="5865467" y="1964635"/>
            <a:ext cx="5486745" cy="3811588"/>
          </a:xfrm>
          <a:prstGeom prst="rect">
            <a:avLst/>
          </a:prstGeom>
        </p:spPr>
      </p:pic>
    </p:spTree>
    <p:extLst>
      <p:ext uri="{BB962C8B-B14F-4D97-AF65-F5344CB8AC3E}">
        <p14:creationId xmlns:p14="http://schemas.microsoft.com/office/powerpoint/2010/main" val="30053076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1066</Words>
  <Application>Microsoft Office PowerPoint</Application>
  <PresentationFormat>Widescreen</PresentationFormat>
  <Paragraphs>152</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Segoe UI</vt:lpstr>
      <vt:lpstr>Segoe UI Light</vt:lpstr>
      <vt:lpstr>Segoe UI Semibold</vt:lpstr>
      <vt:lpstr>Times New Roman</vt:lpstr>
      <vt:lpstr>Custom Design</vt:lpstr>
      <vt:lpstr>Olist Store Analysis</vt:lpstr>
      <vt:lpstr>Contents</vt:lpstr>
      <vt:lpstr>Introduction</vt:lpstr>
      <vt:lpstr>KPIs</vt:lpstr>
      <vt:lpstr>Report 1</vt:lpstr>
      <vt:lpstr>Report 2</vt:lpstr>
      <vt:lpstr>Weekday Vs Weekend (order purchase timestamp) Payment Statistics </vt:lpstr>
      <vt:lpstr>Number of Orders with review score 5 and payment type as credit card.</vt:lpstr>
      <vt:lpstr>Year Wise Sales</vt:lpstr>
      <vt:lpstr>Average price and payment values from customers of Sao Paulo city</vt:lpstr>
      <vt:lpstr>Relationship between shipping days Vs review scores.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Ronnie</cp:lastModifiedBy>
  <cp:revision>12</cp:revision>
  <dcterms:created xsi:type="dcterms:W3CDTF">2016-09-04T11:54:55Z</dcterms:created>
  <dcterms:modified xsi:type="dcterms:W3CDTF">2024-06-09T06:32:00Z</dcterms:modified>
</cp:coreProperties>
</file>