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17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704FBEE-16B9-4DED-BB75-F0935A2DF12F}" type="datetimeFigureOut">
              <a:rPr lang="en-US" smtClean="0"/>
              <a:t>03/10/25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19124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724248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1649753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1753763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78270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706337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758999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72584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21250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4FBEE-16B9-4DED-BB75-F0935A2DF12F}" type="datetimeFigureOut">
              <a:rPr lang="en-US" smtClean="0"/>
              <a:t>03/10/25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9425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04FBEE-16B9-4DED-BB75-F0935A2DF12F}" type="datetimeFigureOut">
              <a:rPr lang="en-US" smtClean="0"/>
              <a:t>03/10/25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73941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04FBEE-16B9-4DED-BB75-F0935A2DF12F}" type="datetimeFigureOut">
              <a:rPr lang="en-US" smtClean="0"/>
              <a:t>03/10/25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76458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04FBEE-16B9-4DED-BB75-F0935A2DF12F}" type="datetimeFigureOut">
              <a:rPr lang="en-US" smtClean="0"/>
              <a:t>03/10/25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3442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4FBEE-16B9-4DED-BB75-F0935A2DF12F}" type="datetimeFigureOut">
              <a:rPr lang="en-US" smtClean="0"/>
              <a:t>03/10/25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394149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4FBEE-16B9-4DED-BB75-F0935A2DF12F}" type="datetimeFigureOut">
              <a:rPr lang="en-US" smtClean="0"/>
              <a:t>03/10/25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238664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4FBEE-16B9-4DED-BB75-F0935A2DF12F}" type="datetimeFigureOut">
              <a:rPr lang="en-US" smtClean="0"/>
              <a:t>03/10/25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A16AA-9EE8-49E1-94F5-FFE1F00756AD}" type="slidenum">
              <a:rPr lang="en-US" smtClean="0"/>
              <a:t>‹#›</a:t>
            </a:fld>
            <a:endParaRPr lang="en-US"/>
          </a:p>
        </p:txBody>
      </p:sp>
    </p:spTree>
    <p:extLst>
      <p:ext uri="{BB962C8B-B14F-4D97-AF65-F5344CB8AC3E}">
        <p14:creationId xmlns:p14="http://schemas.microsoft.com/office/powerpoint/2010/main" val="401310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704FBEE-16B9-4DED-BB75-F0935A2DF12F}" type="datetimeFigureOut">
              <a:rPr lang="en-US" smtClean="0"/>
              <a:t>03/10/25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97A16AA-9EE8-49E1-94F5-FFE1F00756AD}" type="slidenum">
              <a:rPr lang="en-US" smtClean="0"/>
              <a:t>‹#›</a:t>
            </a:fld>
            <a:endParaRPr lang="en-US"/>
          </a:p>
        </p:txBody>
      </p:sp>
    </p:spTree>
    <p:extLst>
      <p:ext uri="{BB962C8B-B14F-4D97-AF65-F5344CB8AC3E}">
        <p14:creationId xmlns:p14="http://schemas.microsoft.com/office/powerpoint/2010/main" val="53547380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E39F-B433-46C5-2178-3A9EE8387113}"/>
              </a:ext>
            </a:extLst>
          </p:cNvPr>
          <p:cNvSpPr>
            <a:spLocks noGrp="1"/>
          </p:cNvSpPr>
          <p:nvPr>
            <p:ph type="ctrTitle"/>
          </p:nvPr>
        </p:nvSpPr>
        <p:spPr>
          <a:xfrm>
            <a:off x="2057400" y="-113770"/>
            <a:ext cx="9144000" cy="1077912"/>
          </a:xfrm>
        </p:spPr>
        <p:txBody>
          <a:bodyPr>
            <a:normAutofit fontScale="90000"/>
          </a:bodyPr>
          <a:lstStyle/>
          <a:p>
            <a:pPr algn="ctr"/>
            <a:r>
              <a:rPr lang="en-CA" b="1" i="1" dirty="0">
                <a:solidFill>
                  <a:srgbClr val="C00000"/>
                </a:solidFill>
              </a:rPr>
              <a:t>Spatial overview of accidents</a:t>
            </a:r>
            <a:endParaRPr lang="en-US" b="1" i="1" dirty="0">
              <a:solidFill>
                <a:srgbClr val="C00000"/>
              </a:solidFill>
            </a:endParaRPr>
          </a:p>
        </p:txBody>
      </p:sp>
      <p:pic>
        <p:nvPicPr>
          <p:cNvPr id="5" name="Picture 4">
            <a:extLst>
              <a:ext uri="{FF2B5EF4-FFF2-40B4-BE49-F238E27FC236}">
                <a16:creationId xmlns:a16="http://schemas.microsoft.com/office/drawing/2014/main" id="{87F8A4F3-B088-97F1-C02C-C8CD8DF7DAA5}"/>
              </a:ext>
            </a:extLst>
          </p:cNvPr>
          <p:cNvPicPr>
            <a:picLocks noChangeAspect="1"/>
          </p:cNvPicPr>
          <p:nvPr/>
        </p:nvPicPr>
        <p:blipFill>
          <a:blip r:embed="rId2"/>
          <a:stretch>
            <a:fillRect/>
          </a:stretch>
        </p:blipFill>
        <p:spPr>
          <a:xfrm>
            <a:off x="5781675" y="964142"/>
            <a:ext cx="6324600" cy="5162550"/>
          </a:xfrm>
          <a:prstGeom prst="rect">
            <a:avLst/>
          </a:prstGeom>
        </p:spPr>
      </p:pic>
      <p:pic>
        <p:nvPicPr>
          <p:cNvPr id="6" name="Picture 5">
            <a:extLst>
              <a:ext uri="{FF2B5EF4-FFF2-40B4-BE49-F238E27FC236}">
                <a16:creationId xmlns:a16="http://schemas.microsoft.com/office/drawing/2014/main" id="{EF1276C6-7DF5-BA1D-BCFF-AE819C97CFA6}"/>
              </a:ext>
            </a:extLst>
          </p:cNvPr>
          <p:cNvPicPr>
            <a:picLocks noChangeAspect="1"/>
          </p:cNvPicPr>
          <p:nvPr/>
        </p:nvPicPr>
        <p:blipFill>
          <a:blip r:embed="rId3"/>
          <a:stretch>
            <a:fillRect/>
          </a:stretch>
        </p:blipFill>
        <p:spPr>
          <a:xfrm>
            <a:off x="85725" y="1274763"/>
            <a:ext cx="5563521" cy="4541308"/>
          </a:xfrm>
          <a:prstGeom prst="rect">
            <a:avLst/>
          </a:prstGeom>
        </p:spPr>
      </p:pic>
      <p:sp>
        <p:nvSpPr>
          <p:cNvPr id="7" name="TextBox 6">
            <a:extLst>
              <a:ext uri="{FF2B5EF4-FFF2-40B4-BE49-F238E27FC236}">
                <a16:creationId xmlns:a16="http://schemas.microsoft.com/office/drawing/2014/main" id="{FB434E23-3254-90C2-DEAA-688FBCAE87E7}"/>
              </a:ext>
            </a:extLst>
          </p:cNvPr>
          <p:cNvSpPr txBox="1"/>
          <p:nvPr/>
        </p:nvSpPr>
        <p:spPr>
          <a:xfrm>
            <a:off x="85725" y="5816071"/>
            <a:ext cx="5563521" cy="1107996"/>
          </a:xfrm>
          <a:prstGeom prst="rect">
            <a:avLst/>
          </a:prstGeom>
          <a:noFill/>
        </p:spPr>
        <p:txBody>
          <a:bodyPr wrap="square" lIns="91440" tIns="45720" rIns="91440" bIns="45720" rtlCol="0" anchor="t">
            <a:spAutoFit/>
          </a:bodyPr>
          <a:lstStyle/>
          <a:p>
            <a:r>
              <a:rPr lang="en-CA" sz="1100" b="1" i="1" dirty="0">
                <a:solidFill>
                  <a:srgbClr val="FFFF00"/>
                </a:solidFill>
              </a:rPr>
              <a:t>Most dangerous accidents are highly concentrated near downtown area, you can see that certain boroughs are generally more dangerous than others which leads to conclusion that spatial structure and  road structure types does play a role in high accident rates. Number of accidents are impacted by traffic flow but we tried to identify most dangerous intersections attending to other important factors as well</a:t>
            </a:r>
            <a:endParaRPr lang="en-US" sz="1100" b="1" i="1" dirty="0">
              <a:solidFill>
                <a:srgbClr val="FFFF00"/>
              </a:solidFill>
            </a:endParaRPr>
          </a:p>
        </p:txBody>
      </p:sp>
    </p:spTree>
    <p:extLst>
      <p:ext uri="{BB962C8B-B14F-4D97-AF65-F5344CB8AC3E}">
        <p14:creationId xmlns:p14="http://schemas.microsoft.com/office/powerpoint/2010/main" val="179740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4B51-6554-D12B-D6E8-B4335F48BD66}"/>
              </a:ext>
            </a:extLst>
          </p:cNvPr>
          <p:cNvSpPr>
            <a:spLocks noGrp="1"/>
          </p:cNvSpPr>
          <p:nvPr>
            <p:ph type="title"/>
          </p:nvPr>
        </p:nvSpPr>
        <p:spPr>
          <a:xfrm>
            <a:off x="1828800" y="-308696"/>
            <a:ext cx="8534400" cy="1507067"/>
          </a:xfrm>
        </p:spPr>
        <p:txBody>
          <a:bodyPr/>
          <a:lstStyle/>
          <a:p>
            <a:pPr algn="ctr"/>
            <a:r>
              <a:rPr lang="en-CA" b="1" i="1" dirty="0">
                <a:solidFill>
                  <a:srgbClr val="C00000"/>
                </a:solidFill>
              </a:rPr>
              <a:t>Intersections Metrics to consider</a:t>
            </a:r>
            <a:endParaRPr lang="en-US" b="1" i="1" dirty="0">
              <a:solidFill>
                <a:srgbClr val="C00000"/>
              </a:solidFill>
            </a:endParaRPr>
          </a:p>
        </p:txBody>
      </p:sp>
      <p:sp>
        <p:nvSpPr>
          <p:cNvPr id="9" name="TextBox 8">
            <a:extLst>
              <a:ext uri="{FF2B5EF4-FFF2-40B4-BE49-F238E27FC236}">
                <a16:creationId xmlns:a16="http://schemas.microsoft.com/office/drawing/2014/main" id="{D1A4AB62-5324-3793-15E3-5C9C35085092}"/>
              </a:ext>
            </a:extLst>
          </p:cNvPr>
          <p:cNvSpPr txBox="1"/>
          <p:nvPr/>
        </p:nvSpPr>
        <p:spPr>
          <a:xfrm>
            <a:off x="9889521" y="1251586"/>
            <a:ext cx="2276856" cy="1015663"/>
          </a:xfrm>
          <a:prstGeom prst="rect">
            <a:avLst/>
          </a:prstGeom>
          <a:noFill/>
        </p:spPr>
        <p:txBody>
          <a:bodyPr wrap="square" rtlCol="0">
            <a:spAutoFit/>
          </a:bodyPr>
          <a:lstStyle/>
          <a:p>
            <a:r>
              <a:rPr lang="en-CA" sz="1200" b="1" i="1" u="sng" dirty="0">
                <a:solidFill>
                  <a:srgbClr val="C00000"/>
                </a:solidFill>
              </a:rPr>
              <a:t>Legend :</a:t>
            </a:r>
          </a:p>
          <a:p>
            <a:r>
              <a:rPr lang="en-CA" sz="1200" b="1" i="1" dirty="0">
                <a:solidFill>
                  <a:srgbClr val="FFFF00"/>
                </a:solidFill>
              </a:rPr>
              <a:t>1 : very important</a:t>
            </a:r>
          </a:p>
          <a:p>
            <a:r>
              <a:rPr lang="en-CA" sz="1200" b="1" i="1" dirty="0">
                <a:solidFill>
                  <a:srgbClr val="FFFF00"/>
                </a:solidFill>
              </a:rPr>
              <a:t>2 : medium importance </a:t>
            </a:r>
          </a:p>
          <a:p>
            <a:r>
              <a:rPr lang="en-CA" sz="1200" b="1" i="1" dirty="0">
                <a:solidFill>
                  <a:srgbClr val="FFFF00"/>
                </a:solidFill>
              </a:rPr>
              <a:t>3 : low importance</a:t>
            </a:r>
          </a:p>
          <a:p>
            <a:r>
              <a:rPr lang="en-CA" sz="1200" b="1" i="1" dirty="0">
                <a:solidFill>
                  <a:srgbClr val="FFFF00"/>
                </a:solidFill>
              </a:rPr>
              <a:t>* : tests not very conclusive</a:t>
            </a:r>
            <a:endParaRPr lang="en-US" sz="1200" b="1" i="1" dirty="0">
              <a:solidFill>
                <a:srgbClr val="FFFF00"/>
              </a:solidFill>
            </a:endParaRPr>
          </a:p>
        </p:txBody>
      </p:sp>
      <p:sp>
        <p:nvSpPr>
          <p:cNvPr id="10" name="TextBox 9">
            <a:extLst>
              <a:ext uri="{FF2B5EF4-FFF2-40B4-BE49-F238E27FC236}">
                <a16:creationId xmlns:a16="http://schemas.microsoft.com/office/drawing/2014/main" id="{7B0E3CB6-80A2-5695-58AD-7C8CB2A51A0A}"/>
              </a:ext>
            </a:extLst>
          </p:cNvPr>
          <p:cNvSpPr txBox="1"/>
          <p:nvPr/>
        </p:nvSpPr>
        <p:spPr>
          <a:xfrm>
            <a:off x="1304544" y="5193345"/>
            <a:ext cx="9582912" cy="1600438"/>
          </a:xfrm>
          <a:prstGeom prst="rect">
            <a:avLst/>
          </a:prstGeom>
          <a:noFill/>
        </p:spPr>
        <p:txBody>
          <a:bodyPr wrap="square" rtlCol="0">
            <a:spAutoFit/>
          </a:bodyPr>
          <a:lstStyle/>
          <a:p>
            <a:pPr algn="ctr"/>
            <a:r>
              <a:rPr lang="en-CA" sz="1400" b="1" i="1" dirty="0">
                <a:solidFill>
                  <a:srgbClr val="FFFF00"/>
                </a:solidFill>
              </a:rPr>
              <a:t>These factors will help you understand which modifications to take into considerations when trying to improve the safety of intersections. Depending on the city budget, we would suggest to tackle the high importance metrics first as they will help reduce the number of accidents by a greater margin than lower metrics</a:t>
            </a:r>
          </a:p>
          <a:p>
            <a:pPr algn="ctr"/>
            <a:endParaRPr lang="en-CA" sz="1400" b="1" i="1" dirty="0">
              <a:solidFill>
                <a:srgbClr val="FFFF00"/>
              </a:solidFill>
            </a:endParaRPr>
          </a:p>
          <a:p>
            <a:pPr algn="ctr"/>
            <a:r>
              <a:rPr lang="en-CA" sz="1400" b="1" i="1" dirty="0">
                <a:solidFill>
                  <a:srgbClr val="FFFF00"/>
                </a:solidFill>
              </a:rPr>
              <a:t>As a general rule, we recommend parking on both side of the streets rather than 1, less wide roads, not too many commercial entrances near intersections and safety measures like median and a restricted left turn lane will help reduce accidents significantly</a:t>
            </a:r>
            <a:endParaRPr lang="en-US" sz="1400" b="1" i="1" dirty="0">
              <a:solidFill>
                <a:srgbClr val="FFFF00"/>
              </a:solidFill>
            </a:endParaRPr>
          </a:p>
        </p:txBody>
      </p:sp>
      <p:graphicFrame>
        <p:nvGraphicFramePr>
          <p:cNvPr id="3" name="Table 2">
            <a:extLst>
              <a:ext uri="{FF2B5EF4-FFF2-40B4-BE49-F238E27FC236}">
                <a16:creationId xmlns:a16="http://schemas.microsoft.com/office/drawing/2014/main" id="{02779857-FB9D-96DF-1FA1-2C536E8712B1}"/>
              </a:ext>
            </a:extLst>
          </p:cNvPr>
          <p:cNvGraphicFramePr>
            <a:graphicFrameLocks noGrp="1"/>
          </p:cNvGraphicFramePr>
          <p:nvPr>
            <p:extLst>
              <p:ext uri="{D42A27DB-BD31-4B8C-83A1-F6EECF244321}">
                <p14:modId xmlns:p14="http://schemas.microsoft.com/office/powerpoint/2010/main" val="1880738699"/>
              </p:ext>
            </p:extLst>
          </p:nvPr>
        </p:nvGraphicFramePr>
        <p:xfrm>
          <a:off x="980694" y="1709959"/>
          <a:ext cx="4044950" cy="3262530"/>
        </p:xfrm>
        <a:graphic>
          <a:graphicData uri="http://schemas.openxmlformats.org/drawingml/2006/table">
            <a:tbl>
              <a:tblPr firstRow="1" bandRow="1">
                <a:tableStyleId>{5C22544A-7EE6-4342-B048-85BDC9FD1C3A}</a:tableStyleId>
              </a:tblPr>
              <a:tblGrid>
                <a:gridCol w="2787650">
                  <a:extLst>
                    <a:ext uri="{9D8B030D-6E8A-4147-A177-3AD203B41FA5}">
                      <a16:colId xmlns:a16="http://schemas.microsoft.com/office/drawing/2014/main" val="339359534"/>
                    </a:ext>
                  </a:extLst>
                </a:gridCol>
                <a:gridCol w="1257300">
                  <a:extLst>
                    <a:ext uri="{9D8B030D-6E8A-4147-A177-3AD203B41FA5}">
                      <a16:colId xmlns:a16="http://schemas.microsoft.com/office/drawing/2014/main" val="1557754376"/>
                    </a:ext>
                  </a:extLst>
                </a:gridCol>
              </a:tblGrid>
              <a:tr h="444695">
                <a:tc>
                  <a:txBody>
                    <a:bodyPr/>
                    <a:lstStyle/>
                    <a:p>
                      <a:pPr algn="ctr"/>
                      <a:r>
                        <a:rPr lang="en-US" sz="1400" dirty="0"/>
                        <a:t>Factor</a:t>
                      </a:r>
                      <a:endParaRPr lang="en-CA" sz="1400" dirty="0"/>
                    </a:p>
                  </a:txBody>
                  <a:tcPr/>
                </a:tc>
                <a:tc>
                  <a:txBody>
                    <a:bodyPr/>
                    <a:lstStyle/>
                    <a:p>
                      <a:pPr algn="ctr"/>
                      <a:r>
                        <a:rPr lang="en-US" sz="1400" dirty="0"/>
                        <a:t>Importance</a:t>
                      </a:r>
                      <a:endParaRPr lang="en-CA" sz="1400" dirty="0"/>
                    </a:p>
                  </a:txBody>
                  <a:tcPr/>
                </a:tc>
                <a:extLst>
                  <a:ext uri="{0D108BD9-81ED-4DB2-BD59-A6C34878D82A}">
                    <a16:rowId xmlns:a16="http://schemas.microsoft.com/office/drawing/2014/main" val="1618560996"/>
                  </a:ext>
                </a:extLst>
              </a:tr>
              <a:tr h="444695">
                <a:tc>
                  <a:txBody>
                    <a:bodyPr/>
                    <a:lstStyle/>
                    <a:p>
                      <a:pPr algn="ctr"/>
                      <a:r>
                        <a:rPr lang="en-US" sz="1100" dirty="0"/>
                        <a:t> number of entrances/exits to commercial properties</a:t>
                      </a:r>
                      <a:endParaRPr lang="en-CA" sz="1100" dirty="0"/>
                    </a:p>
                  </a:txBody>
                  <a:tcPr/>
                </a:tc>
                <a:tc>
                  <a:txBody>
                    <a:bodyPr/>
                    <a:lstStyle/>
                    <a:p>
                      <a:pPr algn="ctr"/>
                      <a:r>
                        <a:rPr lang="en-US" dirty="0"/>
                        <a:t>1</a:t>
                      </a:r>
                      <a:endParaRPr lang="en-CA" dirty="0"/>
                    </a:p>
                  </a:txBody>
                  <a:tcPr/>
                </a:tc>
                <a:extLst>
                  <a:ext uri="{0D108BD9-81ED-4DB2-BD59-A6C34878D82A}">
                    <a16:rowId xmlns:a16="http://schemas.microsoft.com/office/drawing/2014/main" val="690830742"/>
                  </a:ext>
                </a:extLst>
              </a:tr>
              <a:tr h="444695">
                <a:tc>
                  <a:txBody>
                    <a:bodyPr/>
                    <a:lstStyle/>
                    <a:p>
                      <a:pPr algn="ctr"/>
                      <a:r>
                        <a:rPr lang="en-US" sz="1100" dirty="0"/>
                        <a:t> sum of the road widths (outside crosswalks) along each approach of the intersection</a:t>
                      </a:r>
                      <a:endParaRPr lang="en-CA" sz="1100" dirty="0"/>
                    </a:p>
                  </a:txBody>
                  <a:tcPr/>
                </a:tc>
                <a:tc>
                  <a:txBody>
                    <a:bodyPr/>
                    <a:lstStyle/>
                    <a:p>
                      <a:pPr algn="ctr"/>
                      <a:r>
                        <a:rPr lang="en-US" dirty="0"/>
                        <a:t>1</a:t>
                      </a:r>
                      <a:endParaRPr lang="en-CA" dirty="0"/>
                    </a:p>
                  </a:txBody>
                  <a:tcPr/>
                </a:tc>
                <a:extLst>
                  <a:ext uri="{0D108BD9-81ED-4DB2-BD59-A6C34878D82A}">
                    <a16:rowId xmlns:a16="http://schemas.microsoft.com/office/drawing/2014/main" val="3912955408"/>
                  </a:ext>
                </a:extLst>
              </a:tr>
              <a:tr h="444695">
                <a:tc>
                  <a:txBody>
                    <a:bodyPr/>
                    <a:lstStyle/>
                    <a:p>
                      <a:pPr algn="ctr"/>
                      <a:r>
                        <a:rPr lang="en-US" sz="1100" dirty="0"/>
                        <a:t>parking on one side of the street</a:t>
                      </a:r>
                      <a:endParaRPr lang="en-CA" sz="1100" dirty="0"/>
                    </a:p>
                  </a:txBody>
                  <a:tcPr/>
                </a:tc>
                <a:tc>
                  <a:txBody>
                    <a:bodyPr/>
                    <a:lstStyle/>
                    <a:p>
                      <a:pPr algn="ctr"/>
                      <a:r>
                        <a:rPr lang="en-US" dirty="0"/>
                        <a:t>1</a:t>
                      </a:r>
                      <a:endParaRPr lang="en-CA" dirty="0"/>
                    </a:p>
                  </a:txBody>
                  <a:tcPr/>
                </a:tc>
                <a:extLst>
                  <a:ext uri="{0D108BD9-81ED-4DB2-BD59-A6C34878D82A}">
                    <a16:rowId xmlns:a16="http://schemas.microsoft.com/office/drawing/2014/main" val="979833802"/>
                  </a:ext>
                </a:extLst>
              </a:tr>
              <a:tr h="444695">
                <a:tc>
                  <a:txBody>
                    <a:bodyPr/>
                    <a:lstStyle/>
                    <a:p>
                      <a:pPr algn="ctr"/>
                      <a:r>
                        <a:rPr lang="en-US" sz="1100" dirty="0"/>
                        <a:t>borough</a:t>
                      </a:r>
                      <a:endParaRPr lang="en-CA" sz="1100" dirty="0"/>
                    </a:p>
                  </a:txBody>
                  <a:tcPr/>
                </a:tc>
                <a:tc>
                  <a:txBody>
                    <a:bodyPr/>
                    <a:lstStyle/>
                    <a:p>
                      <a:pPr algn="ctr"/>
                      <a:r>
                        <a:rPr lang="en-US" dirty="0"/>
                        <a:t>2</a:t>
                      </a:r>
                      <a:endParaRPr lang="en-CA" dirty="0"/>
                    </a:p>
                  </a:txBody>
                  <a:tcPr/>
                </a:tc>
                <a:extLst>
                  <a:ext uri="{0D108BD9-81ED-4DB2-BD59-A6C34878D82A}">
                    <a16:rowId xmlns:a16="http://schemas.microsoft.com/office/drawing/2014/main" val="3863282808"/>
                  </a:ext>
                </a:extLst>
              </a:tr>
              <a:tr h="444695">
                <a:tc>
                  <a:txBody>
                    <a:bodyPr/>
                    <a:lstStyle/>
                    <a:p>
                      <a:pPr algn="ctr"/>
                      <a:r>
                        <a:rPr lang="en-US" sz="1100" dirty="0"/>
                        <a:t>six lanes  flowing into the intersection along all approaches</a:t>
                      </a:r>
                      <a:endParaRPr lang="en-CA" sz="1100" dirty="0"/>
                    </a:p>
                  </a:txBody>
                  <a:tcPr/>
                </a:tc>
                <a:tc>
                  <a:txBody>
                    <a:bodyPr/>
                    <a:lstStyle/>
                    <a:p>
                      <a:pPr algn="ctr"/>
                      <a:r>
                        <a:rPr lang="en-US" dirty="0"/>
                        <a:t>3</a:t>
                      </a:r>
                      <a:endParaRPr lang="en-CA" dirty="0"/>
                    </a:p>
                  </a:txBody>
                  <a:tcPr/>
                </a:tc>
                <a:extLst>
                  <a:ext uri="{0D108BD9-81ED-4DB2-BD59-A6C34878D82A}">
                    <a16:rowId xmlns:a16="http://schemas.microsoft.com/office/drawing/2014/main" val="1602550360"/>
                  </a:ext>
                </a:extLst>
              </a:tr>
              <a:tr h="444695">
                <a:tc>
                  <a:txBody>
                    <a:bodyPr/>
                    <a:lstStyle/>
                    <a:p>
                      <a:pPr algn="ctr"/>
                      <a:r>
                        <a:rPr lang="en-CA" sz="1100" dirty="0"/>
                        <a:t>presence of green-straight arrow</a:t>
                      </a:r>
                    </a:p>
                  </a:txBody>
                  <a:tcPr/>
                </a:tc>
                <a:tc>
                  <a:txBody>
                    <a:bodyPr/>
                    <a:lstStyle/>
                    <a:p>
                      <a:pPr algn="ctr"/>
                      <a:r>
                        <a:rPr lang="en-US" dirty="0"/>
                        <a:t>3*</a:t>
                      </a:r>
                      <a:endParaRPr lang="en-CA" dirty="0"/>
                    </a:p>
                  </a:txBody>
                  <a:tcPr/>
                </a:tc>
                <a:extLst>
                  <a:ext uri="{0D108BD9-81ED-4DB2-BD59-A6C34878D82A}">
                    <a16:rowId xmlns:a16="http://schemas.microsoft.com/office/drawing/2014/main" val="2715612061"/>
                  </a:ext>
                </a:extLst>
              </a:tr>
            </a:tbl>
          </a:graphicData>
        </a:graphic>
      </p:graphicFrame>
      <p:sp>
        <p:nvSpPr>
          <p:cNvPr id="4" name="TextBox 3">
            <a:extLst>
              <a:ext uri="{FF2B5EF4-FFF2-40B4-BE49-F238E27FC236}">
                <a16:creationId xmlns:a16="http://schemas.microsoft.com/office/drawing/2014/main" id="{BF740814-6CD7-179C-E2C6-0BF66D92FF68}"/>
              </a:ext>
            </a:extLst>
          </p:cNvPr>
          <p:cNvSpPr txBox="1"/>
          <p:nvPr/>
        </p:nvSpPr>
        <p:spPr>
          <a:xfrm>
            <a:off x="1262967" y="1269499"/>
            <a:ext cx="3467100" cy="369332"/>
          </a:xfrm>
          <a:prstGeom prst="rect">
            <a:avLst/>
          </a:prstGeom>
          <a:noFill/>
        </p:spPr>
        <p:txBody>
          <a:bodyPr wrap="square" rtlCol="0">
            <a:spAutoFit/>
          </a:bodyPr>
          <a:lstStyle/>
          <a:p>
            <a:r>
              <a:rPr lang="en-US" dirty="0">
                <a:solidFill>
                  <a:srgbClr val="FF0000"/>
                </a:solidFill>
              </a:rPr>
              <a:t>Metrics Increasing accidents</a:t>
            </a:r>
            <a:endParaRPr lang="en-CA" dirty="0">
              <a:solidFill>
                <a:srgbClr val="FF0000"/>
              </a:solidFill>
            </a:endParaRPr>
          </a:p>
        </p:txBody>
      </p:sp>
      <p:graphicFrame>
        <p:nvGraphicFramePr>
          <p:cNvPr id="6" name="Table 5">
            <a:extLst>
              <a:ext uri="{FF2B5EF4-FFF2-40B4-BE49-F238E27FC236}">
                <a16:creationId xmlns:a16="http://schemas.microsoft.com/office/drawing/2014/main" id="{68CB9005-DFB7-0BAD-55B3-E852F5093159}"/>
              </a:ext>
            </a:extLst>
          </p:cNvPr>
          <p:cNvGraphicFramePr>
            <a:graphicFrameLocks noGrp="1"/>
          </p:cNvGraphicFramePr>
          <p:nvPr>
            <p:extLst>
              <p:ext uri="{D42A27DB-BD31-4B8C-83A1-F6EECF244321}">
                <p14:modId xmlns:p14="http://schemas.microsoft.com/office/powerpoint/2010/main" val="4034281801"/>
              </p:ext>
            </p:extLst>
          </p:nvPr>
        </p:nvGraphicFramePr>
        <p:xfrm>
          <a:off x="5631847" y="1713915"/>
          <a:ext cx="4044950" cy="3430170"/>
        </p:xfrm>
        <a:graphic>
          <a:graphicData uri="http://schemas.openxmlformats.org/drawingml/2006/table">
            <a:tbl>
              <a:tblPr firstRow="1" bandRow="1">
                <a:tableStyleId>{5C22544A-7EE6-4342-B048-85BDC9FD1C3A}</a:tableStyleId>
              </a:tblPr>
              <a:tblGrid>
                <a:gridCol w="2560262">
                  <a:extLst>
                    <a:ext uri="{9D8B030D-6E8A-4147-A177-3AD203B41FA5}">
                      <a16:colId xmlns:a16="http://schemas.microsoft.com/office/drawing/2014/main" val="339359534"/>
                    </a:ext>
                  </a:extLst>
                </a:gridCol>
                <a:gridCol w="1484688">
                  <a:extLst>
                    <a:ext uri="{9D8B030D-6E8A-4147-A177-3AD203B41FA5}">
                      <a16:colId xmlns:a16="http://schemas.microsoft.com/office/drawing/2014/main" val="1557754376"/>
                    </a:ext>
                  </a:extLst>
                </a:gridCol>
              </a:tblGrid>
              <a:tr h="444695">
                <a:tc>
                  <a:txBody>
                    <a:bodyPr/>
                    <a:lstStyle/>
                    <a:p>
                      <a:pPr algn="ctr"/>
                      <a:r>
                        <a:rPr lang="en-US" sz="1400" dirty="0"/>
                        <a:t>Factor</a:t>
                      </a:r>
                      <a:endParaRPr lang="en-CA" sz="1400" dirty="0"/>
                    </a:p>
                  </a:txBody>
                  <a:tcPr/>
                </a:tc>
                <a:tc>
                  <a:txBody>
                    <a:bodyPr/>
                    <a:lstStyle/>
                    <a:p>
                      <a:pPr algn="ctr"/>
                      <a:r>
                        <a:rPr lang="en-US" sz="1400" dirty="0"/>
                        <a:t>Importance</a:t>
                      </a:r>
                      <a:endParaRPr lang="en-CA" sz="1400" dirty="0"/>
                    </a:p>
                  </a:txBody>
                  <a:tcPr/>
                </a:tc>
                <a:extLst>
                  <a:ext uri="{0D108BD9-81ED-4DB2-BD59-A6C34878D82A}">
                    <a16:rowId xmlns:a16="http://schemas.microsoft.com/office/drawing/2014/main" val="1618560996"/>
                  </a:ext>
                </a:extLst>
              </a:tr>
              <a:tr h="444695">
                <a:tc>
                  <a:txBody>
                    <a:bodyPr/>
                    <a:lstStyle/>
                    <a:p>
                      <a:pPr algn="ctr"/>
                      <a:r>
                        <a:rPr lang="en-US" sz="1100" dirty="0"/>
                        <a:t> median</a:t>
                      </a:r>
                      <a:endParaRPr lang="en-CA" sz="1100" dirty="0"/>
                    </a:p>
                  </a:txBody>
                  <a:tcPr/>
                </a:tc>
                <a:tc>
                  <a:txBody>
                    <a:bodyPr/>
                    <a:lstStyle/>
                    <a:p>
                      <a:pPr algn="ctr"/>
                      <a:r>
                        <a:rPr lang="en-US" dirty="0"/>
                        <a:t>1</a:t>
                      </a:r>
                      <a:endParaRPr lang="en-CA" dirty="0"/>
                    </a:p>
                  </a:txBody>
                  <a:tcPr/>
                </a:tc>
                <a:extLst>
                  <a:ext uri="{0D108BD9-81ED-4DB2-BD59-A6C34878D82A}">
                    <a16:rowId xmlns:a16="http://schemas.microsoft.com/office/drawing/2014/main" val="690830742"/>
                  </a:ext>
                </a:extLst>
              </a:tr>
              <a:tr h="444695">
                <a:tc>
                  <a:txBody>
                    <a:bodyPr/>
                    <a:lstStyle/>
                    <a:p>
                      <a:pPr algn="ctr"/>
                      <a:r>
                        <a:rPr lang="en-US" sz="1100" dirty="0"/>
                        <a:t> presence of a restricted left turn lane at the intersection</a:t>
                      </a:r>
                      <a:endParaRPr lang="en-CA" sz="1100" dirty="0"/>
                    </a:p>
                  </a:txBody>
                  <a:tcPr/>
                </a:tc>
                <a:tc>
                  <a:txBody>
                    <a:bodyPr/>
                    <a:lstStyle/>
                    <a:p>
                      <a:pPr algn="ctr"/>
                      <a:r>
                        <a:rPr lang="en-US" dirty="0"/>
                        <a:t>1</a:t>
                      </a:r>
                      <a:endParaRPr lang="en-CA" dirty="0"/>
                    </a:p>
                  </a:txBody>
                  <a:tcPr/>
                </a:tc>
                <a:extLst>
                  <a:ext uri="{0D108BD9-81ED-4DB2-BD59-A6C34878D82A}">
                    <a16:rowId xmlns:a16="http://schemas.microsoft.com/office/drawing/2014/main" val="3912955408"/>
                  </a:ext>
                </a:extLst>
              </a:tr>
              <a:tr h="444695">
                <a:tc>
                  <a:txBody>
                    <a:bodyPr/>
                    <a:lstStyle/>
                    <a:p>
                      <a:pPr algn="ctr"/>
                      <a:r>
                        <a:rPr lang="en-US" sz="1100" dirty="0"/>
                        <a:t>parking on both sides on the street</a:t>
                      </a:r>
                      <a:endParaRPr lang="en-CA" sz="1100" dirty="0"/>
                    </a:p>
                  </a:txBody>
                  <a:tcPr/>
                </a:tc>
                <a:tc>
                  <a:txBody>
                    <a:bodyPr/>
                    <a:lstStyle/>
                    <a:p>
                      <a:pPr algn="ctr"/>
                      <a:r>
                        <a:rPr lang="en-US" dirty="0"/>
                        <a:t>2</a:t>
                      </a:r>
                      <a:endParaRPr lang="en-CA" dirty="0"/>
                    </a:p>
                  </a:txBody>
                  <a:tcPr/>
                </a:tc>
                <a:extLst>
                  <a:ext uri="{0D108BD9-81ED-4DB2-BD59-A6C34878D82A}">
                    <a16:rowId xmlns:a16="http://schemas.microsoft.com/office/drawing/2014/main" val="979833802"/>
                  </a:ext>
                </a:extLst>
              </a:tr>
              <a:tr h="444695">
                <a:tc>
                  <a:txBody>
                    <a:bodyPr/>
                    <a:lstStyle/>
                    <a:p>
                      <a:pPr algn="ctr"/>
                      <a:r>
                        <a:rPr lang="en-US" sz="1100" dirty="0"/>
                        <a:t>presence of a semi-protected pedestrian phase</a:t>
                      </a:r>
                      <a:endParaRPr lang="en-CA" sz="1100" dirty="0"/>
                    </a:p>
                  </a:txBody>
                  <a:tcPr/>
                </a:tc>
                <a:tc>
                  <a:txBody>
                    <a:bodyPr/>
                    <a:lstStyle/>
                    <a:p>
                      <a:pPr algn="ctr"/>
                      <a:r>
                        <a:rPr lang="en-US" dirty="0"/>
                        <a:t>2</a:t>
                      </a:r>
                      <a:endParaRPr lang="en-CA" dirty="0"/>
                    </a:p>
                  </a:txBody>
                  <a:tcPr/>
                </a:tc>
                <a:extLst>
                  <a:ext uri="{0D108BD9-81ED-4DB2-BD59-A6C34878D82A}">
                    <a16:rowId xmlns:a16="http://schemas.microsoft.com/office/drawing/2014/main" val="3863282808"/>
                  </a:ext>
                </a:extLst>
              </a:tr>
              <a:tr h="444695">
                <a:tc>
                  <a:txBody>
                    <a:bodyPr/>
                    <a:lstStyle/>
                    <a:p>
                      <a:pPr algn="ctr"/>
                      <a:r>
                        <a:rPr lang="en-US" sz="1100" dirty="0"/>
                        <a:t>  difference between crosswalk length at the intersection and road width 15 meters away from the intersection </a:t>
                      </a:r>
                      <a:endParaRPr lang="en-CA" sz="1100" dirty="0"/>
                    </a:p>
                  </a:txBody>
                  <a:tcPr/>
                </a:tc>
                <a:tc>
                  <a:txBody>
                    <a:bodyPr/>
                    <a:lstStyle/>
                    <a:p>
                      <a:pPr algn="ctr"/>
                      <a:r>
                        <a:rPr lang="en-US" dirty="0"/>
                        <a:t>2</a:t>
                      </a:r>
                      <a:endParaRPr lang="en-CA" dirty="0"/>
                    </a:p>
                  </a:txBody>
                  <a:tcPr/>
                </a:tc>
                <a:extLst>
                  <a:ext uri="{0D108BD9-81ED-4DB2-BD59-A6C34878D82A}">
                    <a16:rowId xmlns:a16="http://schemas.microsoft.com/office/drawing/2014/main" val="1602550360"/>
                  </a:ext>
                </a:extLst>
              </a:tr>
              <a:tr h="444695">
                <a:tc>
                  <a:txBody>
                    <a:bodyPr/>
                    <a:lstStyle/>
                    <a:p>
                      <a:pPr algn="ctr"/>
                      <a:endParaRPr lang="en-CA" sz="1100" dirty="0"/>
                    </a:p>
                  </a:txBody>
                  <a:tcPr/>
                </a:tc>
                <a:tc>
                  <a:txBody>
                    <a:bodyPr/>
                    <a:lstStyle/>
                    <a:p>
                      <a:pPr algn="ctr"/>
                      <a:endParaRPr lang="en-CA" dirty="0"/>
                    </a:p>
                  </a:txBody>
                  <a:tcPr/>
                </a:tc>
                <a:extLst>
                  <a:ext uri="{0D108BD9-81ED-4DB2-BD59-A6C34878D82A}">
                    <a16:rowId xmlns:a16="http://schemas.microsoft.com/office/drawing/2014/main" val="2715612061"/>
                  </a:ext>
                </a:extLst>
              </a:tr>
            </a:tbl>
          </a:graphicData>
        </a:graphic>
      </p:graphicFrame>
      <p:sp>
        <p:nvSpPr>
          <p:cNvPr id="11" name="TextBox 10">
            <a:extLst>
              <a:ext uri="{FF2B5EF4-FFF2-40B4-BE49-F238E27FC236}">
                <a16:creationId xmlns:a16="http://schemas.microsoft.com/office/drawing/2014/main" id="{A1B3F059-D578-6365-C117-8FBDD482E3AF}"/>
              </a:ext>
            </a:extLst>
          </p:cNvPr>
          <p:cNvSpPr txBox="1"/>
          <p:nvPr/>
        </p:nvSpPr>
        <p:spPr>
          <a:xfrm>
            <a:off x="5881385" y="1269499"/>
            <a:ext cx="3712559" cy="369332"/>
          </a:xfrm>
          <a:prstGeom prst="rect">
            <a:avLst/>
          </a:prstGeom>
          <a:noFill/>
        </p:spPr>
        <p:txBody>
          <a:bodyPr wrap="square" rtlCol="0">
            <a:spAutoFit/>
          </a:bodyPr>
          <a:lstStyle/>
          <a:p>
            <a:r>
              <a:rPr lang="en-US" dirty="0">
                <a:solidFill>
                  <a:srgbClr val="FF0000"/>
                </a:solidFill>
              </a:rPr>
              <a:t>Metrics Decreasing accidents</a:t>
            </a:r>
            <a:endParaRPr lang="en-CA" dirty="0">
              <a:solidFill>
                <a:srgbClr val="FF0000"/>
              </a:solidFill>
            </a:endParaRPr>
          </a:p>
        </p:txBody>
      </p:sp>
    </p:spTree>
    <p:extLst>
      <p:ext uri="{BB962C8B-B14F-4D97-AF65-F5344CB8AC3E}">
        <p14:creationId xmlns:p14="http://schemas.microsoft.com/office/powerpoint/2010/main" val="322475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0B6B-35D5-84A4-530A-DAD9F0BFEE8D}"/>
              </a:ext>
            </a:extLst>
          </p:cNvPr>
          <p:cNvSpPr>
            <a:spLocks noGrp="1"/>
          </p:cNvSpPr>
          <p:nvPr>
            <p:ph type="ctrTitle"/>
          </p:nvPr>
        </p:nvSpPr>
        <p:spPr>
          <a:xfrm>
            <a:off x="0" y="0"/>
            <a:ext cx="11759184" cy="594360"/>
          </a:xfrm>
        </p:spPr>
        <p:txBody>
          <a:bodyPr>
            <a:normAutofit fontScale="90000"/>
          </a:bodyPr>
          <a:lstStyle/>
          <a:p>
            <a:pPr algn="ctr"/>
            <a:r>
              <a:rPr lang="en-CA" sz="3200" b="1" dirty="0">
                <a:solidFill>
                  <a:srgbClr val="C00000"/>
                </a:solidFill>
              </a:rPr>
              <a:t>Most dangerous intersections and their characteristics</a:t>
            </a:r>
            <a:endParaRPr lang="en-US" sz="3200" b="1" dirty="0">
              <a:solidFill>
                <a:srgbClr val="C00000"/>
              </a:solidFill>
            </a:endParaRPr>
          </a:p>
        </p:txBody>
      </p:sp>
      <p:sp>
        <p:nvSpPr>
          <p:cNvPr id="5" name="TextBox 4">
            <a:extLst>
              <a:ext uri="{FF2B5EF4-FFF2-40B4-BE49-F238E27FC236}">
                <a16:creationId xmlns:a16="http://schemas.microsoft.com/office/drawing/2014/main" id="{EB12758D-58DF-325E-20F6-F27D10BA29F2}"/>
              </a:ext>
            </a:extLst>
          </p:cNvPr>
          <p:cNvSpPr txBox="1"/>
          <p:nvPr/>
        </p:nvSpPr>
        <p:spPr>
          <a:xfrm>
            <a:off x="312420" y="5535382"/>
            <a:ext cx="11567160" cy="1384995"/>
          </a:xfrm>
          <a:prstGeom prst="rect">
            <a:avLst/>
          </a:prstGeom>
          <a:noFill/>
        </p:spPr>
        <p:txBody>
          <a:bodyPr wrap="square" rtlCol="0">
            <a:spAutoFit/>
          </a:bodyPr>
          <a:lstStyle/>
          <a:p>
            <a:r>
              <a:rPr lang="en-CA" sz="1400" b="1" i="1" dirty="0">
                <a:solidFill>
                  <a:srgbClr val="FFFF00"/>
                </a:solidFill>
              </a:rPr>
              <a:t>This chart shows which intersections are the most dangerous . Based not only on actual accident counts but on our statistical models, we were able to predict dangerousness. We categorized these dangerous intersections based on the most important features in previous slide to show where potential city work and adjustment can be made on them.</a:t>
            </a:r>
          </a:p>
          <a:p>
            <a:endParaRPr lang="en-CA" sz="1400" b="1" i="1" dirty="0">
              <a:solidFill>
                <a:srgbClr val="FFFF00"/>
              </a:solidFill>
            </a:endParaRPr>
          </a:p>
          <a:p>
            <a:r>
              <a:rPr lang="en-CA" sz="1400" b="1" i="1" dirty="0">
                <a:solidFill>
                  <a:srgbClr val="FFFF00"/>
                </a:solidFill>
              </a:rPr>
              <a:t>We recommend focusing on the missing decreasing metrics and implement them and maybe try to bring changes to increasing metrics as well</a:t>
            </a:r>
            <a:endParaRPr lang="en-US" sz="1400" b="1" i="1" dirty="0">
              <a:solidFill>
                <a:srgbClr val="FFFF00"/>
              </a:solidFill>
            </a:endParaRPr>
          </a:p>
        </p:txBody>
      </p:sp>
      <p:graphicFrame>
        <p:nvGraphicFramePr>
          <p:cNvPr id="6" name="Table 5">
            <a:extLst>
              <a:ext uri="{FF2B5EF4-FFF2-40B4-BE49-F238E27FC236}">
                <a16:creationId xmlns:a16="http://schemas.microsoft.com/office/drawing/2014/main" id="{83DB61E0-139C-2EC8-DEC2-0EA05418DE34}"/>
              </a:ext>
            </a:extLst>
          </p:cNvPr>
          <p:cNvGraphicFramePr>
            <a:graphicFrameLocks noGrp="1"/>
          </p:cNvGraphicFramePr>
          <p:nvPr>
            <p:extLst>
              <p:ext uri="{D42A27DB-BD31-4B8C-83A1-F6EECF244321}">
                <p14:modId xmlns:p14="http://schemas.microsoft.com/office/powerpoint/2010/main" val="72698331"/>
              </p:ext>
            </p:extLst>
          </p:nvPr>
        </p:nvGraphicFramePr>
        <p:xfrm>
          <a:off x="806196" y="738231"/>
          <a:ext cx="10407644" cy="4653280"/>
        </p:xfrm>
        <a:graphic>
          <a:graphicData uri="http://schemas.openxmlformats.org/drawingml/2006/table">
            <a:tbl>
              <a:tblPr firstRow="1" bandRow="1">
                <a:tableStyleId>{5C22544A-7EE6-4342-B048-85BDC9FD1C3A}</a:tableStyleId>
              </a:tblPr>
              <a:tblGrid>
                <a:gridCol w="744216">
                  <a:extLst>
                    <a:ext uri="{9D8B030D-6E8A-4147-A177-3AD203B41FA5}">
                      <a16:colId xmlns:a16="http://schemas.microsoft.com/office/drawing/2014/main" val="4252081507"/>
                    </a:ext>
                  </a:extLst>
                </a:gridCol>
                <a:gridCol w="616716">
                  <a:extLst>
                    <a:ext uri="{9D8B030D-6E8A-4147-A177-3AD203B41FA5}">
                      <a16:colId xmlns:a16="http://schemas.microsoft.com/office/drawing/2014/main" val="2857966282"/>
                    </a:ext>
                  </a:extLst>
                </a:gridCol>
                <a:gridCol w="908219">
                  <a:extLst>
                    <a:ext uri="{9D8B030D-6E8A-4147-A177-3AD203B41FA5}">
                      <a16:colId xmlns:a16="http://schemas.microsoft.com/office/drawing/2014/main" val="2579683615"/>
                    </a:ext>
                  </a:extLst>
                </a:gridCol>
                <a:gridCol w="961439">
                  <a:extLst>
                    <a:ext uri="{9D8B030D-6E8A-4147-A177-3AD203B41FA5}">
                      <a16:colId xmlns:a16="http://schemas.microsoft.com/office/drawing/2014/main" val="3600768444"/>
                    </a:ext>
                  </a:extLst>
                </a:gridCol>
                <a:gridCol w="1160345">
                  <a:extLst>
                    <a:ext uri="{9D8B030D-6E8A-4147-A177-3AD203B41FA5}">
                      <a16:colId xmlns:a16="http://schemas.microsoft.com/office/drawing/2014/main" val="609664729"/>
                    </a:ext>
                  </a:extLst>
                </a:gridCol>
                <a:gridCol w="1153340">
                  <a:extLst>
                    <a:ext uri="{9D8B030D-6E8A-4147-A177-3AD203B41FA5}">
                      <a16:colId xmlns:a16="http://schemas.microsoft.com/office/drawing/2014/main" val="1474494787"/>
                    </a:ext>
                  </a:extLst>
                </a:gridCol>
                <a:gridCol w="1244020">
                  <a:extLst>
                    <a:ext uri="{9D8B030D-6E8A-4147-A177-3AD203B41FA5}">
                      <a16:colId xmlns:a16="http://schemas.microsoft.com/office/drawing/2014/main" val="2329192656"/>
                    </a:ext>
                  </a:extLst>
                </a:gridCol>
                <a:gridCol w="1357485">
                  <a:extLst>
                    <a:ext uri="{9D8B030D-6E8A-4147-A177-3AD203B41FA5}">
                      <a16:colId xmlns:a16="http://schemas.microsoft.com/office/drawing/2014/main" val="2054407268"/>
                    </a:ext>
                  </a:extLst>
                </a:gridCol>
                <a:gridCol w="665233">
                  <a:extLst>
                    <a:ext uri="{9D8B030D-6E8A-4147-A177-3AD203B41FA5}">
                      <a16:colId xmlns:a16="http://schemas.microsoft.com/office/drawing/2014/main" val="2668732054"/>
                    </a:ext>
                  </a:extLst>
                </a:gridCol>
                <a:gridCol w="845031">
                  <a:extLst>
                    <a:ext uri="{9D8B030D-6E8A-4147-A177-3AD203B41FA5}">
                      <a16:colId xmlns:a16="http://schemas.microsoft.com/office/drawing/2014/main" val="2904744008"/>
                    </a:ext>
                  </a:extLst>
                </a:gridCol>
                <a:gridCol w="751600">
                  <a:extLst>
                    <a:ext uri="{9D8B030D-6E8A-4147-A177-3AD203B41FA5}">
                      <a16:colId xmlns:a16="http://schemas.microsoft.com/office/drawing/2014/main" val="4048666106"/>
                    </a:ext>
                  </a:extLst>
                </a:gridCol>
              </a:tblGrid>
              <a:tr h="370840">
                <a:tc>
                  <a:txBody>
                    <a:bodyPr/>
                    <a:lstStyle/>
                    <a:p>
                      <a:pPr algn="ctr"/>
                      <a:r>
                        <a:rPr lang="en-CA" sz="1400" dirty="0"/>
                        <a:t>Rank</a:t>
                      </a:r>
                      <a:endParaRPr lang="en-US" sz="1400" dirty="0"/>
                    </a:p>
                  </a:txBody>
                  <a:tcPr/>
                </a:tc>
                <a:tc>
                  <a:txBody>
                    <a:bodyPr/>
                    <a:lstStyle/>
                    <a:p>
                      <a:pPr algn="ctr"/>
                      <a:r>
                        <a:rPr lang="en-CA" sz="1400" dirty="0"/>
                        <a:t>ID’s</a:t>
                      </a:r>
                      <a:endParaRPr lang="en-US" sz="1400" dirty="0"/>
                    </a:p>
                  </a:txBody>
                  <a:tcPr/>
                </a:tc>
                <a:tc>
                  <a:txBody>
                    <a:bodyPr/>
                    <a:lstStyle/>
                    <a:p>
                      <a:pPr algn="ctr"/>
                      <a:r>
                        <a:rPr lang="en-CA" sz="1400" dirty="0"/>
                        <a:t>Median</a:t>
                      </a:r>
                      <a:endParaRPr lang="en-US" sz="1400" dirty="0"/>
                    </a:p>
                  </a:txBody>
                  <a:tcPr/>
                </a:tc>
                <a:tc>
                  <a:txBody>
                    <a:bodyPr/>
                    <a:lstStyle/>
                    <a:p>
                      <a:pPr algn="ctr"/>
                      <a:r>
                        <a:rPr lang="en-CA" sz="1400" dirty="0"/>
                        <a:t>Parking sides </a:t>
                      </a:r>
                      <a:endParaRPr lang="en-US" sz="1400" dirty="0"/>
                    </a:p>
                  </a:txBody>
                  <a:tcPr/>
                </a:tc>
                <a:tc>
                  <a:txBody>
                    <a:bodyPr/>
                    <a:lstStyle/>
                    <a:p>
                      <a:pPr algn="ctr"/>
                      <a:r>
                        <a:rPr lang="en-CA" sz="1400" dirty="0"/>
                        <a:t>Restricted left</a:t>
                      </a:r>
                      <a:endParaRPr lang="en-US" sz="1400" dirty="0"/>
                    </a:p>
                  </a:txBody>
                  <a:tcPr/>
                </a:tc>
                <a:tc>
                  <a:txBody>
                    <a:bodyPr/>
                    <a:lstStyle/>
                    <a:p>
                      <a:pPr algn="ctr"/>
                      <a:r>
                        <a:rPr lang="en-CA" sz="1400" dirty="0"/>
                        <a:t>Pedestrian phase</a:t>
                      </a:r>
                      <a:endParaRPr lang="en-US" sz="1400" dirty="0"/>
                    </a:p>
                  </a:txBody>
                  <a:tcPr/>
                </a:tc>
                <a:tc>
                  <a:txBody>
                    <a:bodyPr/>
                    <a:lstStyle/>
                    <a:p>
                      <a:pPr algn="ctr"/>
                      <a:r>
                        <a:rPr lang="en-CA" sz="1400" dirty="0"/>
                        <a:t>Crosswalk vs intersection length</a:t>
                      </a:r>
                      <a:endParaRPr lang="en-US" sz="1400" dirty="0"/>
                    </a:p>
                  </a:txBody>
                  <a:tcPr/>
                </a:tc>
                <a:tc>
                  <a:txBody>
                    <a:bodyPr/>
                    <a:lstStyle/>
                    <a:p>
                      <a:pPr algn="ctr"/>
                      <a:r>
                        <a:rPr lang="en-CA" sz="1400" dirty="0"/>
                        <a:t>Commercial property entrances</a:t>
                      </a:r>
                      <a:endParaRPr lang="en-US" sz="1400" dirty="0"/>
                    </a:p>
                  </a:txBody>
                  <a:tcPr/>
                </a:tc>
                <a:tc>
                  <a:txBody>
                    <a:bodyPr/>
                    <a:lstStyle/>
                    <a:p>
                      <a:pPr algn="ctr"/>
                      <a:r>
                        <a:rPr lang="en-CA" sz="1400" dirty="0"/>
                        <a:t>Sum of Road width</a:t>
                      </a:r>
                      <a:endParaRPr lang="en-US" sz="1400" dirty="0"/>
                    </a:p>
                  </a:txBody>
                  <a:tcPr/>
                </a:tc>
                <a:tc>
                  <a:txBody>
                    <a:bodyPr/>
                    <a:lstStyle/>
                    <a:p>
                      <a:pPr algn="ctr"/>
                      <a:r>
                        <a:rPr lang="en-CA" sz="1400" dirty="0"/>
                        <a:t>Green arrow</a:t>
                      </a:r>
                      <a:endParaRPr lang="en-US" sz="1400" dirty="0"/>
                    </a:p>
                  </a:txBody>
                  <a:tcPr/>
                </a:tc>
                <a:tc>
                  <a:txBody>
                    <a:bodyPr/>
                    <a:lstStyle/>
                    <a:p>
                      <a:pPr algn="ctr"/>
                      <a:r>
                        <a:rPr lang="en-CA" sz="1400" dirty="0"/>
                        <a:t>6 lanes</a:t>
                      </a:r>
                      <a:endParaRPr lang="en-US" sz="1400" dirty="0"/>
                    </a:p>
                  </a:txBody>
                  <a:tcPr/>
                </a:tc>
                <a:extLst>
                  <a:ext uri="{0D108BD9-81ED-4DB2-BD59-A6C34878D82A}">
                    <a16:rowId xmlns:a16="http://schemas.microsoft.com/office/drawing/2014/main" val="847703122"/>
                  </a:ext>
                </a:extLst>
              </a:tr>
              <a:tr h="370840">
                <a:tc>
                  <a:txBody>
                    <a:bodyPr/>
                    <a:lstStyle/>
                    <a:p>
                      <a:pPr algn="ctr"/>
                      <a:r>
                        <a:rPr lang="en-CA" sz="1200" dirty="0"/>
                        <a:t>#1</a:t>
                      </a:r>
                      <a:endParaRPr lang="en-US" sz="1200" dirty="0"/>
                    </a:p>
                  </a:txBody>
                  <a:tcPr/>
                </a:tc>
                <a:tc>
                  <a:txBody>
                    <a:bodyPr/>
                    <a:lstStyle/>
                    <a:p>
                      <a:pPr algn="ctr"/>
                      <a:r>
                        <a:rPr lang="en-CA" sz="1200" dirty="0"/>
                        <a:t>906</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2</a:t>
                      </a:r>
                      <a:endParaRPr lang="en-US" sz="1200" dirty="0"/>
                    </a:p>
                  </a:txBody>
                  <a:tcPr/>
                </a:tc>
                <a:tc>
                  <a:txBody>
                    <a:bodyPr/>
                    <a:lstStyle/>
                    <a:p>
                      <a:pPr algn="ctr"/>
                      <a:r>
                        <a:rPr lang="en-CA" sz="1200" dirty="0"/>
                        <a:t>75.2</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2186602500"/>
                  </a:ext>
                </a:extLst>
              </a:tr>
              <a:tr h="370840">
                <a:tc>
                  <a:txBody>
                    <a:bodyPr/>
                    <a:lstStyle/>
                    <a:p>
                      <a:pPr algn="ctr"/>
                      <a:r>
                        <a:rPr lang="en-CA" sz="1200" dirty="0"/>
                        <a:t>#2</a:t>
                      </a:r>
                      <a:endParaRPr lang="en-US" sz="1200" dirty="0"/>
                    </a:p>
                  </a:txBody>
                  <a:tcPr/>
                </a:tc>
                <a:tc>
                  <a:txBody>
                    <a:bodyPr/>
                    <a:lstStyle/>
                    <a:p>
                      <a:pPr algn="ctr"/>
                      <a:r>
                        <a:rPr lang="en-CA" sz="1200" dirty="0"/>
                        <a:t>633</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49.2</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extLst>
                  <a:ext uri="{0D108BD9-81ED-4DB2-BD59-A6C34878D82A}">
                    <a16:rowId xmlns:a16="http://schemas.microsoft.com/office/drawing/2014/main" val="2693591076"/>
                  </a:ext>
                </a:extLst>
              </a:tr>
              <a:tr h="370840">
                <a:tc>
                  <a:txBody>
                    <a:bodyPr/>
                    <a:lstStyle/>
                    <a:p>
                      <a:pPr algn="ctr"/>
                      <a:r>
                        <a:rPr lang="en-CA" sz="1200" dirty="0"/>
                        <a:t>#3</a:t>
                      </a:r>
                      <a:endParaRPr lang="en-US" sz="1200" dirty="0"/>
                    </a:p>
                  </a:txBody>
                  <a:tcPr/>
                </a:tc>
                <a:tc>
                  <a:txBody>
                    <a:bodyPr/>
                    <a:lstStyle/>
                    <a:p>
                      <a:pPr algn="ctr"/>
                      <a:r>
                        <a:rPr lang="en-CA" sz="1200" dirty="0"/>
                        <a:t>6736</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4</a:t>
                      </a:r>
                      <a:endParaRPr lang="en-US" sz="1200" dirty="0"/>
                    </a:p>
                  </a:txBody>
                  <a:tcPr/>
                </a:tc>
                <a:tc>
                  <a:txBody>
                    <a:bodyPr/>
                    <a:lstStyle/>
                    <a:p>
                      <a:pPr algn="ctr"/>
                      <a:r>
                        <a:rPr lang="en-CA" sz="1200" dirty="0"/>
                        <a:t>79.9</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1345907133"/>
                  </a:ext>
                </a:extLst>
              </a:tr>
              <a:tr h="370840">
                <a:tc>
                  <a:txBody>
                    <a:bodyPr/>
                    <a:lstStyle/>
                    <a:p>
                      <a:pPr algn="ctr"/>
                      <a:r>
                        <a:rPr lang="en-CA" sz="1200" dirty="0"/>
                        <a:t>#4</a:t>
                      </a:r>
                      <a:endParaRPr lang="en-US" sz="1200" dirty="0"/>
                    </a:p>
                  </a:txBody>
                  <a:tcPr/>
                </a:tc>
                <a:tc>
                  <a:txBody>
                    <a:bodyPr/>
                    <a:lstStyle/>
                    <a:p>
                      <a:pPr algn="ctr"/>
                      <a:r>
                        <a:rPr lang="en-CA" sz="1200" dirty="0"/>
                        <a:t>481</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64.1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extLst>
                  <a:ext uri="{0D108BD9-81ED-4DB2-BD59-A6C34878D82A}">
                    <a16:rowId xmlns:a16="http://schemas.microsoft.com/office/drawing/2014/main" val="3742279969"/>
                  </a:ext>
                </a:extLst>
              </a:tr>
              <a:tr h="370840">
                <a:tc>
                  <a:txBody>
                    <a:bodyPr/>
                    <a:lstStyle/>
                    <a:p>
                      <a:pPr algn="ctr"/>
                      <a:r>
                        <a:rPr lang="en-CA" sz="1200" dirty="0"/>
                        <a:t>#5</a:t>
                      </a:r>
                      <a:endParaRPr lang="en-US" sz="1200" dirty="0"/>
                    </a:p>
                  </a:txBody>
                  <a:tcPr/>
                </a:tc>
                <a:tc>
                  <a:txBody>
                    <a:bodyPr/>
                    <a:lstStyle/>
                    <a:p>
                      <a:pPr algn="ctr"/>
                      <a:r>
                        <a:rPr lang="en-CA" sz="1200" dirty="0"/>
                        <a:t>1249</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4</a:t>
                      </a:r>
                      <a:endParaRPr lang="en-US" sz="1200" dirty="0"/>
                    </a:p>
                  </a:txBody>
                  <a:tcPr/>
                </a:tc>
                <a:tc>
                  <a:txBody>
                    <a:bodyPr/>
                    <a:lstStyle/>
                    <a:p>
                      <a:pPr algn="ctr"/>
                      <a:r>
                        <a:rPr lang="en-CA" sz="1200" dirty="0"/>
                        <a:t>107.1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extLst>
                  <a:ext uri="{0D108BD9-81ED-4DB2-BD59-A6C34878D82A}">
                    <a16:rowId xmlns:a16="http://schemas.microsoft.com/office/drawing/2014/main" val="2793506962"/>
                  </a:ext>
                </a:extLst>
              </a:tr>
              <a:tr h="370840">
                <a:tc>
                  <a:txBody>
                    <a:bodyPr/>
                    <a:lstStyle/>
                    <a:p>
                      <a:pPr algn="ctr"/>
                      <a:r>
                        <a:rPr lang="en-CA" sz="1200" dirty="0"/>
                        <a:t>#6</a:t>
                      </a:r>
                      <a:endParaRPr lang="en-US" sz="1200" dirty="0"/>
                    </a:p>
                  </a:txBody>
                  <a:tcPr/>
                </a:tc>
                <a:tc>
                  <a:txBody>
                    <a:bodyPr/>
                    <a:lstStyle/>
                    <a:p>
                      <a:pPr algn="ctr"/>
                      <a:r>
                        <a:rPr lang="en-CA" sz="1200" dirty="0"/>
                        <a:t>601</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53.9</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3434818437"/>
                  </a:ext>
                </a:extLst>
              </a:tr>
              <a:tr h="370840">
                <a:tc>
                  <a:txBody>
                    <a:bodyPr/>
                    <a:lstStyle/>
                    <a:p>
                      <a:pPr algn="ctr"/>
                      <a:r>
                        <a:rPr lang="en-CA" sz="1200" dirty="0"/>
                        <a:t>#7</a:t>
                      </a:r>
                      <a:endParaRPr lang="en-US" sz="1200" dirty="0"/>
                    </a:p>
                  </a:txBody>
                  <a:tcPr/>
                </a:tc>
                <a:tc>
                  <a:txBody>
                    <a:bodyPr/>
                    <a:lstStyle/>
                    <a:p>
                      <a:pPr algn="ctr"/>
                      <a:r>
                        <a:rPr lang="en-CA" sz="1200" dirty="0"/>
                        <a:t>8256</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86.1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3885762925"/>
                  </a:ext>
                </a:extLst>
              </a:tr>
              <a:tr h="370840">
                <a:tc>
                  <a:txBody>
                    <a:bodyPr/>
                    <a:lstStyle/>
                    <a:p>
                      <a:pPr algn="ctr"/>
                      <a:r>
                        <a:rPr lang="en-CA" sz="1200" dirty="0"/>
                        <a:t>#8</a:t>
                      </a:r>
                      <a:endParaRPr lang="en-US" sz="1200" dirty="0"/>
                    </a:p>
                  </a:txBody>
                  <a:tcPr/>
                </a:tc>
                <a:tc>
                  <a:txBody>
                    <a:bodyPr/>
                    <a:lstStyle/>
                    <a:p>
                      <a:pPr algn="ctr"/>
                      <a:r>
                        <a:rPr lang="en-CA" sz="1200" dirty="0"/>
                        <a:t>931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90.0</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2156513163"/>
                  </a:ext>
                </a:extLst>
              </a:tr>
              <a:tr h="370840">
                <a:tc>
                  <a:txBody>
                    <a:bodyPr/>
                    <a:lstStyle/>
                    <a:p>
                      <a:pPr algn="ctr"/>
                      <a:r>
                        <a:rPr lang="en-CA" sz="1200" dirty="0"/>
                        <a:t>#9</a:t>
                      </a:r>
                      <a:endParaRPr lang="en-US" sz="1200" dirty="0"/>
                    </a:p>
                  </a:txBody>
                  <a:tcPr/>
                </a:tc>
                <a:tc>
                  <a:txBody>
                    <a:bodyPr/>
                    <a:lstStyle/>
                    <a:p>
                      <a:pPr algn="ctr"/>
                      <a:r>
                        <a:rPr lang="en-CA" sz="1200" dirty="0"/>
                        <a:t>444</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82.5</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YES</a:t>
                      </a:r>
                      <a:endParaRPr lang="en-US" sz="1200" dirty="0"/>
                    </a:p>
                  </a:txBody>
                  <a:tcPr/>
                </a:tc>
                <a:extLst>
                  <a:ext uri="{0D108BD9-81ED-4DB2-BD59-A6C34878D82A}">
                    <a16:rowId xmlns:a16="http://schemas.microsoft.com/office/drawing/2014/main" val="1218108339"/>
                  </a:ext>
                </a:extLst>
              </a:tr>
              <a:tr h="370840">
                <a:tc>
                  <a:txBody>
                    <a:bodyPr/>
                    <a:lstStyle/>
                    <a:p>
                      <a:pPr algn="ctr"/>
                      <a:r>
                        <a:rPr lang="en-CA" sz="1200" dirty="0"/>
                        <a:t>#10</a:t>
                      </a:r>
                      <a:endParaRPr lang="en-US" sz="1200" dirty="0"/>
                    </a:p>
                  </a:txBody>
                  <a:tcPr/>
                </a:tc>
                <a:tc>
                  <a:txBody>
                    <a:bodyPr/>
                    <a:lstStyle/>
                    <a:p>
                      <a:pPr algn="ctr"/>
                      <a:r>
                        <a:rPr lang="en-CA" sz="1200" dirty="0"/>
                        <a:t>1092</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1</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0</a:t>
                      </a:r>
                      <a:endParaRPr lang="en-US" sz="1200" dirty="0"/>
                    </a:p>
                  </a:txBody>
                  <a:tcPr/>
                </a:tc>
                <a:tc>
                  <a:txBody>
                    <a:bodyPr/>
                    <a:lstStyle/>
                    <a:p>
                      <a:pPr algn="ctr"/>
                      <a:r>
                        <a:rPr lang="en-CA" sz="1200" dirty="0"/>
                        <a:t>71.5</a:t>
                      </a:r>
                      <a:endParaRPr lang="en-US" sz="1200" dirty="0"/>
                    </a:p>
                  </a:txBody>
                  <a:tcPr/>
                </a:tc>
                <a:tc>
                  <a:txBody>
                    <a:bodyPr/>
                    <a:lstStyle/>
                    <a:p>
                      <a:pPr algn="ctr"/>
                      <a:r>
                        <a:rPr lang="en-CA" sz="1200" dirty="0"/>
                        <a:t>YES</a:t>
                      </a:r>
                      <a:endParaRPr lang="en-US" sz="1200" dirty="0"/>
                    </a:p>
                  </a:txBody>
                  <a:tcPr/>
                </a:tc>
                <a:tc>
                  <a:txBody>
                    <a:bodyPr/>
                    <a:lstStyle/>
                    <a:p>
                      <a:pPr algn="ctr"/>
                      <a:r>
                        <a:rPr lang="en-CA" sz="1200" dirty="0"/>
                        <a:t>NO</a:t>
                      </a:r>
                      <a:endParaRPr lang="en-US" sz="1200" dirty="0"/>
                    </a:p>
                  </a:txBody>
                  <a:tcPr/>
                </a:tc>
                <a:extLst>
                  <a:ext uri="{0D108BD9-81ED-4DB2-BD59-A6C34878D82A}">
                    <a16:rowId xmlns:a16="http://schemas.microsoft.com/office/drawing/2014/main" val="2828406931"/>
                  </a:ext>
                </a:extLst>
              </a:tr>
            </a:tbl>
          </a:graphicData>
        </a:graphic>
      </p:graphicFrame>
    </p:spTree>
    <p:extLst>
      <p:ext uri="{BB962C8B-B14F-4D97-AF65-F5344CB8AC3E}">
        <p14:creationId xmlns:p14="http://schemas.microsoft.com/office/powerpoint/2010/main" val="24147197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119</TotalTime>
  <Words>532</Words>
  <Application>Microsoft Office PowerPoint</Application>
  <PresentationFormat>Widescreen</PresentationFormat>
  <Paragraphs>164</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Century Gothic</vt:lpstr>
      <vt:lpstr>Wingdings 3</vt:lpstr>
      <vt:lpstr>Slice</vt:lpstr>
      <vt:lpstr>Spatial overview of accidents</vt:lpstr>
      <vt:lpstr>Intersections Metrics to consider</vt:lpstr>
      <vt:lpstr>Most dangerous intersections and their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gibou bbb</dc:creator>
  <cp:lastModifiedBy>gibou bbb</cp:lastModifiedBy>
  <cp:revision>27</cp:revision>
  <dcterms:created xsi:type="dcterms:W3CDTF">2025-03-09T23:12:55Z</dcterms:created>
  <dcterms:modified xsi:type="dcterms:W3CDTF">2025-03-11T03:47:23Z</dcterms:modified>
</cp:coreProperties>
</file>