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9" r:id="rId5"/>
    <p:sldId id="260" r:id="rId6"/>
    <p:sldId id="265" r:id="rId7"/>
    <p:sldId id="267" r:id="rId8"/>
    <p:sldId id="266" r:id="rId9"/>
    <p:sldId id="268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DE0EB"/>
    <a:srgbClr val="523A5A"/>
    <a:srgbClr val="EEE5EC"/>
    <a:srgbClr val="513858"/>
    <a:srgbClr val="D66ABF"/>
    <a:srgbClr val="FFD8B5"/>
    <a:srgbClr val="FDB3E6"/>
    <a:srgbClr val="FF9130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0878C-D42F-4AA7-AF70-F3A3D33A85E2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 phldr="1"/>
      <dgm:spPr/>
    </dgm:pt>
    <dgm:pt modelId="{23D3C7C9-9233-45AC-B3BE-3D814B0EBEE4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Founding: In 2007, Mukesh Bansal, Ashutosh </a:t>
          </a:r>
          <a:r>
            <a:rPr lang="en-US" sz="1200" b="0" i="0" dirty="0" err="1">
              <a:latin typeface="Bahnschrift SemiBold" panose="020B0502040204020203" pitchFamily="34" charset="0"/>
            </a:rPr>
            <a:t>Lawania</a:t>
          </a:r>
          <a:r>
            <a:rPr lang="en-US" sz="1200" b="0" i="0" dirty="0">
              <a:latin typeface="Bahnschrift SemiBold" panose="020B0502040204020203" pitchFamily="34" charset="0"/>
            </a:rPr>
            <a:t>, and Vineet Saxena founded Myntra to sell personalized gift items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BAF85067-D17F-4ACD-9013-F2DD9561E6C6}" type="parTrans" cxnId="{A0021472-899A-4CF0-8C7C-3FED9E802330}">
      <dgm:prSet/>
      <dgm:spPr/>
      <dgm:t>
        <a:bodyPr/>
        <a:lstStyle/>
        <a:p>
          <a:endParaRPr lang="en-IN"/>
        </a:p>
      </dgm:t>
    </dgm:pt>
    <dgm:pt modelId="{33058EE9-AE0E-4A5A-8F5D-C1D192C1AD63}" type="sibTrans" cxnId="{A0021472-899A-4CF0-8C7C-3FED9E802330}">
      <dgm:prSet/>
      <dgm:spPr/>
      <dgm:t>
        <a:bodyPr/>
        <a:lstStyle/>
        <a:p>
          <a:endParaRPr lang="en-IN"/>
        </a:p>
      </dgm:t>
    </dgm:pt>
    <dgm:pt modelId="{9D56A140-1F9B-4D02-A891-D4414AF00AE6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Becoming a fashion and lifestyle retailer: In 2011, Myntra began selling fashion and lifestyle products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08C6DA52-218F-4637-BCDD-DE0052B3D4A6}" type="parTrans" cxnId="{BFA3A4FD-620B-40B5-9517-8D6EF9CA9B7A}">
      <dgm:prSet/>
      <dgm:spPr/>
      <dgm:t>
        <a:bodyPr/>
        <a:lstStyle/>
        <a:p>
          <a:endParaRPr lang="en-IN"/>
        </a:p>
      </dgm:t>
    </dgm:pt>
    <dgm:pt modelId="{085925EC-25D1-4A12-A549-E052E46912E1}" type="sibTrans" cxnId="{BFA3A4FD-620B-40B5-9517-8D6EF9CA9B7A}">
      <dgm:prSet/>
      <dgm:spPr/>
      <dgm:t>
        <a:bodyPr/>
        <a:lstStyle/>
        <a:p>
          <a:endParaRPr lang="en-IN"/>
        </a:p>
      </dgm:t>
    </dgm:pt>
    <dgm:pt modelId="{06B4EC8A-6AA9-4568-A045-839EFA494DB4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Joining the Flipkart Group: In 2014, Myntra became part of the Flipkart Group.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190633B8-C73A-4698-BFEA-71E6AAE939C3}" type="parTrans" cxnId="{719E8DC6-9412-4E8C-B05E-20F8FBC02E1F}">
      <dgm:prSet/>
      <dgm:spPr/>
      <dgm:t>
        <a:bodyPr/>
        <a:lstStyle/>
        <a:p>
          <a:endParaRPr lang="en-IN"/>
        </a:p>
      </dgm:t>
    </dgm:pt>
    <dgm:pt modelId="{A40F44C0-CA21-47EE-85FC-82AB0C14317F}" type="sibTrans" cxnId="{719E8DC6-9412-4E8C-B05E-20F8FBC02E1F}">
      <dgm:prSet/>
      <dgm:spPr/>
      <dgm:t>
        <a:bodyPr/>
        <a:lstStyle/>
        <a:p>
          <a:endParaRPr lang="en-IN"/>
        </a:p>
      </dgm:t>
    </dgm:pt>
    <dgm:pt modelId="{6737A70E-C7FC-4826-AE78-97839649F4A3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Going app-only: In 2015, Myntra became an app-only platform.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2BCA5190-247E-4BF6-9FC2-733AC82DE7AC}" type="parTrans" cxnId="{D0498750-303A-4ED4-9F3C-9441C14BEF6A}">
      <dgm:prSet/>
      <dgm:spPr/>
      <dgm:t>
        <a:bodyPr/>
        <a:lstStyle/>
        <a:p>
          <a:endParaRPr lang="en-IN"/>
        </a:p>
      </dgm:t>
    </dgm:pt>
    <dgm:pt modelId="{409D81D5-B515-4DA4-B525-0F5F6ADFA516}" type="sibTrans" cxnId="{D0498750-303A-4ED4-9F3C-9441C14BEF6A}">
      <dgm:prSet/>
      <dgm:spPr/>
      <dgm:t>
        <a:bodyPr/>
        <a:lstStyle/>
        <a:p>
          <a:endParaRPr lang="en-IN"/>
        </a:p>
      </dgm:t>
    </dgm:pt>
    <dgm:pt modelId="{F264CB3E-00DA-45D8-86CA-98C9FE4A8B29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Launching Try &amp; Buy: In 2016, Myntra launched its Try &amp; Buy feature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EF9E7537-1486-4439-A5BE-CC27481C7C41}" type="parTrans" cxnId="{DC7A8062-103B-4853-B331-2BF93A8AD454}">
      <dgm:prSet/>
      <dgm:spPr/>
      <dgm:t>
        <a:bodyPr/>
        <a:lstStyle/>
        <a:p>
          <a:endParaRPr lang="en-IN"/>
        </a:p>
      </dgm:t>
    </dgm:pt>
    <dgm:pt modelId="{5211208B-EAE0-46E9-8B6B-9EC8A1B7CD47}" type="sibTrans" cxnId="{DC7A8062-103B-4853-B331-2BF93A8AD454}">
      <dgm:prSet/>
      <dgm:spPr/>
      <dgm:t>
        <a:bodyPr/>
        <a:lstStyle/>
        <a:p>
          <a:endParaRPr lang="en-IN"/>
        </a:p>
      </dgm:t>
    </dgm:pt>
    <dgm:pt modelId="{DF5CAEA5-33D6-4AF1-B7DF-90AABD31104F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Partnering with the Ministry of Textiles: In 2017, Myntra partnered with the Ministry of Textiles to promote the handloom industry.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4E074823-E08E-4721-9317-7216471CBC0C}" type="parTrans" cxnId="{A5252AF2-1DA3-459B-A5C1-0E02BB28B3F0}">
      <dgm:prSet/>
      <dgm:spPr/>
      <dgm:t>
        <a:bodyPr/>
        <a:lstStyle/>
        <a:p>
          <a:endParaRPr lang="en-IN"/>
        </a:p>
      </dgm:t>
    </dgm:pt>
    <dgm:pt modelId="{3C5923F4-614F-473E-8A3B-C5D39A97EB81}" type="sibTrans" cxnId="{A5252AF2-1DA3-459B-A5C1-0E02BB28B3F0}">
      <dgm:prSet/>
      <dgm:spPr/>
      <dgm:t>
        <a:bodyPr/>
        <a:lstStyle/>
        <a:p>
          <a:endParaRPr lang="en-IN"/>
        </a:p>
      </dgm:t>
    </dgm:pt>
    <dgm:pt modelId="{44138A16-FD33-4B3C-ACC9-7032F4D304D0}">
      <dgm:prSet phldrT="[Text]" custT="1"/>
      <dgm:spPr/>
      <dgm:t>
        <a:bodyPr/>
        <a:lstStyle/>
        <a:p>
          <a:r>
            <a:rPr lang="en-US" sz="1200" b="0" i="0" dirty="0">
              <a:latin typeface="Bahnschrift SemiBold" panose="020B0502040204020203" pitchFamily="34" charset="0"/>
            </a:rPr>
            <a:t>Myntra onboarded 50 international brands on the platform in 2023 and launched a differentiated app-in-app proposition for Gen-Z Fashion, FWD, with over 500 brands.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0F3D19F3-A9BD-4CC3-98C9-B4DC2EF9996D}" type="parTrans" cxnId="{B8237608-750E-4BD4-BE70-CFA2351113B5}">
      <dgm:prSet/>
      <dgm:spPr/>
      <dgm:t>
        <a:bodyPr/>
        <a:lstStyle/>
        <a:p>
          <a:endParaRPr lang="en-IN"/>
        </a:p>
      </dgm:t>
    </dgm:pt>
    <dgm:pt modelId="{0A3110F8-C5E7-4778-96AB-5F38E99BA54D}" type="sibTrans" cxnId="{B8237608-750E-4BD4-BE70-CFA2351113B5}">
      <dgm:prSet/>
      <dgm:spPr/>
      <dgm:t>
        <a:bodyPr/>
        <a:lstStyle/>
        <a:p>
          <a:endParaRPr lang="en-IN"/>
        </a:p>
      </dgm:t>
    </dgm:pt>
    <dgm:pt modelId="{D90D0D47-B5CB-410D-A0B0-4CDDD45C33D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latin typeface="Bahnschrift SemiBold" panose="020B0502040204020203" pitchFamily="34" charset="0"/>
            </a:rPr>
            <a:t>Launching a Premium Corner in 2014, which featured collections from leading Indian fashion designers and international brands 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73D30E66-5F26-4200-9AC6-32F10E90AE1D}" type="parTrans" cxnId="{E4B8153C-C7FC-47FE-B555-DE66D6FBE14C}">
      <dgm:prSet/>
      <dgm:spPr/>
      <dgm:t>
        <a:bodyPr/>
        <a:lstStyle/>
        <a:p>
          <a:endParaRPr lang="en-IN"/>
        </a:p>
      </dgm:t>
    </dgm:pt>
    <dgm:pt modelId="{E84EA197-F4A6-4C62-88F6-81889AB8B992}" type="sibTrans" cxnId="{E4B8153C-C7FC-47FE-B555-DE66D6FBE14C}">
      <dgm:prSet/>
      <dgm:spPr/>
      <dgm:t>
        <a:bodyPr/>
        <a:lstStyle/>
        <a:p>
          <a:endParaRPr lang="en-IN"/>
        </a:p>
      </dgm:t>
    </dgm:pt>
    <dgm:pt modelId="{08FE2F90-DF2D-4432-A629-781C8229F43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latin typeface="Bahnschrift SemiBold" panose="020B0502040204020203" pitchFamily="34" charset="0"/>
            </a:rPr>
            <a:t>Launching collections from fashion designers Anita Dongre, Rohit Bal, and Manish Arora </a:t>
          </a:r>
        </a:p>
      </dgm:t>
    </dgm:pt>
    <dgm:pt modelId="{40F92BC6-BF3C-4684-9E82-FC42B1EEA8F6}" type="parTrans" cxnId="{C844B6AC-5E46-4D43-AC08-3B4C1CC9DFD1}">
      <dgm:prSet/>
      <dgm:spPr/>
      <dgm:t>
        <a:bodyPr/>
        <a:lstStyle/>
        <a:p>
          <a:endParaRPr lang="en-IN"/>
        </a:p>
      </dgm:t>
    </dgm:pt>
    <dgm:pt modelId="{6178E105-ECE2-4FB8-A17C-9ACB5D0E7E03}" type="sibTrans" cxnId="{C844B6AC-5E46-4D43-AC08-3B4C1CC9DFD1}">
      <dgm:prSet/>
      <dgm:spPr/>
      <dgm:t>
        <a:bodyPr/>
        <a:lstStyle/>
        <a:p>
          <a:endParaRPr lang="en-IN"/>
        </a:p>
      </dgm:t>
    </dgm:pt>
    <dgm:pt modelId="{18848B82-8EE2-4BB8-B7DE-E4DDE13D3F7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latin typeface="Bahnschrift SemiBold" panose="020B0502040204020203" pitchFamily="34" charset="0"/>
            </a:rPr>
            <a:t>Introducing international brands Desigual and 883 Police </a:t>
          </a:r>
        </a:p>
      </dgm:t>
    </dgm:pt>
    <dgm:pt modelId="{A62AA5C9-163E-4BF1-9979-CC8AA29C0FE7}" type="parTrans" cxnId="{F2E9AF99-B8B1-4A7B-9C76-74A8E50CF67A}">
      <dgm:prSet/>
      <dgm:spPr/>
      <dgm:t>
        <a:bodyPr/>
        <a:lstStyle/>
        <a:p>
          <a:endParaRPr lang="en-IN"/>
        </a:p>
      </dgm:t>
    </dgm:pt>
    <dgm:pt modelId="{FD2E7901-E8C3-40D2-87C0-FEE508701E84}" type="sibTrans" cxnId="{F2E9AF99-B8B1-4A7B-9C76-74A8E50CF67A}">
      <dgm:prSet/>
      <dgm:spPr/>
      <dgm:t>
        <a:bodyPr/>
        <a:lstStyle/>
        <a:p>
          <a:endParaRPr lang="en-IN"/>
        </a:p>
      </dgm:t>
    </dgm:pt>
    <dgm:pt modelId="{FAAEE404-AD71-4940-BC76-457205C4FB3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latin typeface="Bahnschrift SemiBold" panose="020B0502040204020203" pitchFamily="34" charset="0"/>
            </a:rPr>
            <a:t>Partnering with Hrithik Roshan's casual wear brand HRX to manufacture and sell exclusively on Myntra </a:t>
          </a:r>
          <a:endParaRPr lang="en-IN" sz="1200" dirty="0">
            <a:latin typeface="Bahnschrift SemiBold" panose="020B0502040204020203" pitchFamily="34" charset="0"/>
          </a:endParaRPr>
        </a:p>
      </dgm:t>
    </dgm:pt>
    <dgm:pt modelId="{A8E4D1F3-5A1E-4302-A592-0E7A7ADB39E0}" type="parTrans" cxnId="{D9E5BCA6-96BF-4F08-A8E5-938A783CB53F}">
      <dgm:prSet/>
      <dgm:spPr/>
      <dgm:t>
        <a:bodyPr/>
        <a:lstStyle/>
        <a:p>
          <a:endParaRPr lang="en-IN"/>
        </a:p>
      </dgm:t>
    </dgm:pt>
    <dgm:pt modelId="{3294F0FF-1ABC-44CF-8DE6-C92CCEF78E4B}" type="sibTrans" cxnId="{D9E5BCA6-96BF-4F08-A8E5-938A783CB53F}">
      <dgm:prSet/>
      <dgm:spPr/>
      <dgm:t>
        <a:bodyPr/>
        <a:lstStyle/>
        <a:p>
          <a:endParaRPr lang="en-IN"/>
        </a:p>
      </dgm:t>
    </dgm:pt>
    <dgm:pt modelId="{72BDB9F8-5869-44CD-98CD-66461C13DD5E}" type="pres">
      <dgm:prSet presAssocID="{A410878C-D42F-4AA7-AF70-F3A3D33A85E2}" presName="diagram" presStyleCnt="0">
        <dgm:presLayoutVars>
          <dgm:dir/>
          <dgm:resizeHandles val="exact"/>
        </dgm:presLayoutVars>
      </dgm:prSet>
      <dgm:spPr/>
    </dgm:pt>
    <dgm:pt modelId="{1B603347-F599-46DD-B68C-B52F95E1AABE}" type="pres">
      <dgm:prSet presAssocID="{23D3C7C9-9233-45AC-B3BE-3D814B0EBEE4}" presName="node" presStyleLbl="node1" presStyleIdx="0" presStyleCnt="11" custScaleY="128302">
        <dgm:presLayoutVars>
          <dgm:bulletEnabled val="1"/>
        </dgm:presLayoutVars>
      </dgm:prSet>
      <dgm:spPr/>
    </dgm:pt>
    <dgm:pt modelId="{39F289C1-64C1-43D9-8195-BF185C88895B}" type="pres">
      <dgm:prSet presAssocID="{33058EE9-AE0E-4A5A-8F5D-C1D192C1AD63}" presName="sibTrans" presStyleLbl="sibTrans2D1" presStyleIdx="0" presStyleCnt="10"/>
      <dgm:spPr/>
    </dgm:pt>
    <dgm:pt modelId="{46C51752-FF46-4237-A482-D1FF3D0A5225}" type="pres">
      <dgm:prSet presAssocID="{33058EE9-AE0E-4A5A-8F5D-C1D192C1AD63}" presName="connectorText" presStyleLbl="sibTrans2D1" presStyleIdx="0" presStyleCnt="10"/>
      <dgm:spPr/>
    </dgm:pt>
    <dgm:pt modelId="{CECB71CA-2CAD-4460-AD50-BED534388273}" type="pres">
      <dgm:prSet presAssocID="{9D56A140-1F9B-4D02-A891-D4414AF00AE6}" presName="node" presStyleLbl="node1" presStyleIdx="1" presStyleCnt="11" custScaleY="133094">
        <dgm:presLayoutVars>
          <dgm:bulletEnabled val="1"/>
        </dgm:presLayoutVars>
      </dgm:prSet>
      <dgm:spPr/>
    </dgm:pt>
    <dgm:pt modelId="{3FBF620B-18EF-42C3-87FC-F0471D62F351}" type="pres">
      <dgm:prSet presAssocID="{085925EC-25D1-4A12-A549-E052E46912E1}" presName="sibTrans" presStyleLbl="sibTrans2D1" presStyleIdx="1" presStyleCnt="10"/>
      <dgm:spPr/>
    </dgm:pt>
    <dgm:pt modelId="{F6D65258-10E6-4EB2-A9ED-48C40143AE69}" type="pres">
      <dgm:prSet presAssocID="{085925EC-25D1-4A12-A549-E052E46912E1}" presName="connectorText" presStyleLbl="sibTrans2D1" presStyleIdx="1" presStyleCnt="10"/>
      <dgm:spPr/>
    </dgm:pt>
    <dgm:pt modelId="{A9250976-4191-40DA-93D8-E413F76F4434}" type="pres">
      <dgm:prSet presAssocID="{06B4EC8A-6AA9-4568-A045-839EFA494DB4}" presName="node" presStyleLbl="node1" presStyleIdx="2" presStyleCnt="11" custScaleY="139484">
        <dgm:presLayoutVars>
          <dgm:bulletEnabled val="1"/>
        </dgm:presLayoutVars>
      </dgm:prSet>
      <dgm:spPr/>
    </dgm:pt>
    <dgm:pt modelId="{F6270348-790F-4C70-952E-F3B14A07196B}" type="pres">
      <dgm:prSet presAssocID="{A40F44C0-CA21-47EE-85FC-82AB0C14317F}" presName="sibTrans" presStyleLbl="sibTrans2D1" presStyleIdx="2" presStyleCnt="10"/>
      <dgm:spPr/>
    </dgm:pt>
    <dgm:pt modelId="{7B1CD023-E2CF-4597-AE87-510284D7497A}" type="pres">
      <dgm:prSet presAssocID="{A40F44C0-CA21-47EE-85FC-82AB0C14317F}" presName="connectorText" presStyleLbl="sibTrans2D1" presStyleIdx="2" presStyleCnt="10"/>
      <dgm:spPr/>
    </dgm:pt>
    <dgm:pt modelId="{5AFB806F-41ED-4224-878D-CE3D6F2B263D}" type="pres">
      <dgm:prSet presAssocID="{6737A70E-C7FC-4826-AE78-97839649F4A3}" presName="node" presStyleLbl="node1" presStyleIdx="3" presStyleCnt="11" custScaleY="126704">
        <dgm:presLayoutVars>
          <dgm:bulletEnabled val="1"/>
        </dgm:presLayoutVars>
      </dgm:prSet>
      <dgm:spPr/>
    </dgm:pt>
    <dgm:pt modelId="{F9F195E4-5052-438E-BC5E-153818CA661A}" type="pres">
      <dgm:prSet presAssocID="{409D81D5-B515-4DA4-B525-0F5F6ADFA516}" presName="sibTrans" presStyleLbl="sibTrans2D1" presStyleIdx="3" presStyleCnt="10"/>
      <dgm:spPr/>
    </dgm:pt>
    <dgm:pt modelId="{A689A493-884C-4EA4-BCD7-9B52A4A90BEC}" type="pres">
      <dgm:prSet presAssocID="{409D81D5-B515-4DA4-B525-0F5F6ADFA516}" presName="connectorText" presStyleLbl="sibTrans2D1" presStyleIdx="3" presStyleCnt="10"/>
      <dgm:spPr/>
    </dgm:pt>
    <dgm:pt modelId="{51A97669-6A92-4BB6-BF94-90A83C8C18C1}" type="pres">
      <dgm:prSet presAssocID="{F264CB3E-00DA-45D8-86CA-98C9FE4A8B29}" presName="node" presStyleLbl="node1" presStyleIdx="4" presStyleCnt="11" custScaleY="128349">
        <dgm:presLayoutVars>
          <dgm:bulletEnabled val="1"/>
        </dgm:presLayoutVars>
      </dgm:prSet>
      <dgm:spPr/>
    </dgm:pt>
    <dgm:pt modelId="{F78476CF-D879-4592-9D27-803372F99FF3}" type="pres">
      <dgm:prSet presAssocID="{5211208B-EAE0-46E9-8B6B-9EC8A1B7CD47}" presName="sibTrans" presStyleLbl="sibTrans2D1" presStyleIdx="4" presStyleCnt="10"/>
      <dgm:spPr/>
    </dgm:pt>
    <dgm:pt modelId="{E0911D72-78F7-458B-8B6E-123979C7A2CE}" type="pres">
      <dgm:prSet presAssocID="{5211208B-EAE0-46E9-8B6B-9EC8A1B7CD47}" presName="connectorText" presStyleLbl="sibTrans2D1" presStyleIdx="4" presStyleCnt="10"/>
      <dgm:spPr/>
    </dgm:pt>
    <dgm:pt modelId="{CB05AEB1-E902-406F-9F8C-DD0E1E26996C}" type="pres">
      <dgm:prSet presAssocID="{DF5CAEA5-33D6-4AF1-B7DF-90AABD31104F}" presName="node" presStyleLbl="node1" presStyleIdx="5" presStyleCnt="11" custScaleY="114100">
        <dgm:presLayoutVars>
          <dgm:bulletEnabled val="1"/>
        </dgm:presLayoutVars>
      </dgm:prSet>
      <dgm:spPr/>
    </dgm:pt>
    <dgm:pt modelId="{4769A9C8-2A64-4597-A39F-AB155377B853}" type="pres">
      <dgm:prSet presAssocID="{3C5923F4-614F-473E-8A3B-C5D39A97EB81}" presName="sibTrans" presStyleLbl="sibTrans2D1" presStyleIdx="5" presStyleCnt="10"/>
      <dgm:spPr/>
    </dgm:pt>
    <dgm:pt modelId="{D455AB39-BC2B-4315-AD7B-F6C83012978B}" type="pres">
      <dgm:prSet presAssocID="{3C5923F4-614F-473E-8A3B-C5D39A97EB81}" presName="connectorText" presStyleLbl="sibTrans2D1" presStyleIdx="5" presStyleCnt="10"/>
      <dgm:spPr/>
    </dgm:pt>
    <dgm:pt modelId="{2250EC58-EF59-4AAE-9593-52F7D698EF3D}" type="pres">
      <dgm:prSet presAssocID="{44138A16-FD33-4B3C-ACC9-7032F4D304D0}" presName="node" presStyleLbl="node1" presStyleIdx="6" presStyleCnt="11" custScaleY="141993">
        <dgm:presLayoutVars>
          <dgm:bulletEnabled val="1"/>
        </dgm:presLayoutVars>
      </dgm:prSet>
      <dgm:spPr/>
    </dgm:pt>
    <dgm:pt modelId="{0728A7FF-02B5-4489-B62E-652672EFEBB4}" type="pres">
      <dgm:prSet presAssocID="{0A3110F8-C5E7-4778-96AB-5F38E99BA54D}" presName="sibTrans" presStyleLbl="sibTrans2D1" presStyleIdx="6" presStyleCnt="10"/>
      <dgm:spPr/>
    </dgm:pt>
    <dgm:pt modelId="{26AD82D5-3E16-4231-950C-B0087DC03A11}" type="pres">
      <dgm:prSet presAssocID="{0A3110F8-C5E7-4778-96AB-5F38E99BA54D}" presName="connectorText" presStyleLbl="sibTrans2D1" presStyleIdx="6" presStyleCnt="10"/>
      <dgm:spPr/>
    </dgm:pt>
    <dgm:pt modelId="{1139B1EB-982F-46AB-95FF-10EF02307B66}" type="pres">
      <dgm:prSet presAssocID="{D90D0D47-B5CB-410D-A0B0-4CDDD45C33D9}" presName="node" presStyleLbl="node1" presStyleIdx="7" presStyleCnt="11" custScaleY="118332">
        <dgm:presLayoutVars>
          <dgm:bulletEnabled val="1"/>
        </dgm:presLayoutVars>
      </dgm:prSet>
      <dgm:spPr/>
    </dgm:pt>
    <dgm:pt modelId="{C44FCAEB-2BF5-44AB-8E3A-61DA0B988A8A}" type="pres">
      <dgm:prSet presAssocID="{E84EA197-F4A6-4C62-88F6-81889AB8B992}" presName="sibTrans" presStyleLbl="sibTrans2D1" presStyleIdx="7" presStyleCnt="10"/>
      <dgm:spPr/>
    </dgm:pt>
    <dgm:pt modelId="{317EE315-CBBD-4850-A04B-586DF5D63401}" type="pres">
      <dgm:prSet presAssocID="{E84EA197-F4A6-4C62-88F6-81889AB8B992}" presName="connectorText" presStyleLbl="sibTrans2D1" presStyleIdx="7" presStyleCnt="10"/>
      <dgm:spPr/>
    </dgm:pt>
    <dgm:pt modelId="{E130BFA8-B102-46C9-81EB-54FD3A7065AA}" type="pres">
      <dgm:prSet presAssocID="{FAAEE404-AD71-4940-BC76-457205C4FB3C}" presName="node" presStyleLbl="node1" presStyleIdx="8" presStyleCnt="11">
        <dgm:presLayoutVars>
          <dgm:bulletEnabled val="1"/>
        </dgm:presLayoutVars>
      </dgm:prSet>
      <dgm:spPr/>
    </dgm:pt>
    <dgm:pt modelId="{3D415315-3634-44A3-886E-86B648008E4D}" type="pres">
      <dgm:prSet presAssocID="{3294F0FF-1ABC-44CF-8DE6-C92CCEF78E4B}" presName="sibTrans" presStyleLbl="sibTrans2D1" presStyleIdx="8" presStyleCnt="10"/>
      <dgm:spPr/>
    </dgm:pt>
    <dgm:pt modelId="{7C4CCA25-D5BA-49CB-9E1A-3588E68631F7}" type="pres">
      <dgm:prSet presAssocID="{3294F0FF-1ABC-44CF-8DE6-C92CCEF78E4B}" presName="connectorText" presStyleLbl="sibTrans2D1" presStyleIdx="8" presStyleCnt="10"/>
      <dgm:spPr/>
    </dgm:pt>
    <dgm:pt modelId="{91A36891-367D-4EDE-B745-E59603198098}" type="pres">
      <dgm:prSet presAssocID="{08FE2F90-DF2D-4432-A629-781C8229F433}" presName="node" presStyleLbl="node1" presStyleIdx="9" presStyleCnt="11">
        <dgm:presLayoutVars>
          <dgm:bulletEnabled val="1"/>
        </dgm:presLayoutVars>
      </dgm:prSet>
      <dgm:spPr/>
    </dgm:pt>
    <dgm:pt modelId="{4B1D3D12-BB67-46ED-9E19-5443DE6DD415}" type="pres">
      <dgm:prSet presAssocID="{6178E105-ECE2-4FB8-A17C-9ACB5D0E7E03}" presName="sibTrans" presStyleLbl="sibTrans2D1" presStyleIdx="9" presStyleCnt="10"/>
      <dgm:spPr/>
    </dgm:pt>
    <dgm:pt modelId="{0E09D635-9ECC-4F15-A45B-00AE0F79CB92}" type="pres">
      <dgm:prSet presAssocID="{6178E105-ECE2-4FB8-A17C-9ACB5D0E7E03}" presName="connectorText" presStyleLbl="sibTrans2D1" presStyleIdx="9" presStyleCnt="10"/>
      <dgm:spPr/>
    </dgm:pt>
    <dgm:pt modelId="{7A5F0457-BA75-4B3D-8886-490398ED1578}" type="pres">
      <dgm:prSet presAssocID="{18848B82-8EE2-4BB8-B7DE-E4DDE13D3F7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D14EA00-6622-47B1-82AE-36D496831921}" type="presOf" srcId="{06B4EC8A-6AA9-4568-A045-839EFA494DB4}" destId="{A9250976-4191-40DA-93D8-E413F76F4434}" srcOrd="0" destOrd="0" presId="urn:microsoft.com/office/officeart/2005/8/layout/process5"/>
    <dgm:cxn modelId="{1BA20808-CB35-4CB5-A80E-B2834BE7C0FF}" type="presOf" srcId="{A40F44C0-CA21-47EE-85FC-82AB0C14317F}" destId="{7B1CD023-E2CF-4597-AE87-510284D7497A}" srcOrd="1" destOrd="0" presId="urn:microsoft.com/office/officeart/2005/8/layout/process5"/>
    <dgm:cxn modelId="{B8237608-750E-4BD4-BE70-CFA2351113B5}" srcId="{A410878C-D42F-4AA7-AF70-F3A3D33A85E2}" destId="{44138A16-FD33-4B3C-ACC9-7032F4D304D0}" srcOrd="6" destOrd="0" parTransId="{0F3D19F3-A9BD-4CC3-98C9-B4DC2EF9996D}" sibTransId="{0A3110F8-C5E7-4778-96AB-5F38E99BA54D}"/>
    <dgm:cxn modelId="{92532117-B7DC-4D25-910B-4FC7FB280453}" type="presOf" srcId="{23D3C7C9-9233-45AC-B3BE-3D814B0EBEE4}" destId="{1B603347-F599-46DD-B68C-B52F95E1AABE}" srcOrd="0" destOrd="0" presId="urn:microsoft.com/office/officeart/2005/8/layout/process5"/>
    <dgm:cxn modelId="{AC70701F-1DDD-4970-890E-4E49F60CE5BE}" type="presOf" srcId="{33058EE9-AE0E-4A5A-8F5D-C1D192C1AD63}" destId="{39F289C1-64C1-43D9-8195-BF185C88895B}" srcOrd="0" destOrd="0" presId="urn:microsoft.com/office/officeart/2005/8/layout/process5"/>
    <dgm:cxn modelId="{9A4D5821-C190-4A7D-BA88-D3528C64CAAA}" type="presOf" srcId="{44138A16-FD33-4B3C-ACC9-7032F4D304D0}" destId="{2250EC58-EF59-4AAE-9593-52F7D698EF3D}" srcOrd="0" destOrd="0" presId="urn:microsoft.com/office/officeart/2005/8/layout/process5"/>
    <dgm:cxn modelId="{AE057825-F6B0-41D2-929E-57165BB62BA3}" type="presOf" srcId="{E84EA197-F4A6-4C62-88F6-81889AB8B992}" destId="{C44FCAEB-2BF5-44AB-8E3A-61DA0B988A8A}" srcOrd="0" destOrd="0" presId="urn:microsoft.com/office/officeart/2005/8/layout/process5"/>
    <dgm:cxn modelId="{F525E72B-FA7F-4C5C-A446-676F0003C4AB}" type="presOf" srcId="{0A3110F8-C5E7-4778-96AB-5F38E99BA54D}" destId="{26AD82D5-3E16-4231-950C-B0087DC03A11}" srcOrd="1" destOrd="0" presId="urn:microsoft.com/office/officeart/2005/8/layout/process5"/>
    <dgm:cxn modelId="{18504236-E3F0-4BCD-96C7-60C154B880B8}" type="presOf" srcId="{08FE2F90-DF2D-4432-A629-781C8229F433}" destId="{91A36891-367D-4EDE-B745-E59603198098}" srcOrd="0" destOrd="0" presId="urn:microsoft.com/office/officeart/2005/8/layout/process5"/>
    <dgm:cxn modelId="{A306A636-EFD9-48EC-9931-B14A1840082A}" type="presOf" srcId="{6178E105-ECE2-4FB8-A17C-9ACB5D0E7E03}" destId="{0E09D635-9ECC-4F15-A45B-00AE0F79CB92}" srcOrd="1" destOrd="0" presId="urn:microsoft.com/office/officeart/2005/8/layout/process5"/>
    <dgm:cxn modelId="{E4B8153C-C7FC-47FE-B555-DE66D6FBE14C}" srcId="{A410878C-D42F-4AA7-AF70-F3A3D33A85E2}" destId="{D90D0D47-B5CB-410D-A0B0-4CDDD45C33D9}" srcOrd="7" destOrd="0" parTransId="{73D30E66-5F26-4200-9AC6-32F10E90AE1D}" sibTransId="{E84EA197-F4A6-4C62-88F6-81889AB8B992}"/>
    <dgm:cxn modelId="{03A4E83C-6E29-4E79-9E63-D2B303811311}" type="presOf" srcId="{0A3110F8-C5E7-4778-96AB-5F38E99BA54D}" destId="{0728A7FF-02B5-4489-B62E-652672EFEBB4}" srcOrd="0" destOrd="0" presId="urn:microsoft.com/office/officeart/2005/8/layout/process5"/>
    <dgm:cxn modelId="{002B225B-8A5A-4C05-BADD-0A02DBA3334C}" type="presOf" srcId="{A40F44C0-CA21-47EE-85FC-82AB0C14317F}" destId="{F6270348-790F-4C70-952E-F3B14A07196B}" srcOrd="0" destOrd="0" presId="urn:microsoft.com/office/officeart/2005/8/layout/process5"/>
    <dgm:cxn modelId="{DC7A8062-103B-4853-B331-2BF93A8AD454}" srcId="{A410878C-D42F-4AA7-AF70-F3A3D33A85E2}" destId="{F264CB3E-00DA-45D8-86CA-98C9FE4A8B29}" srcOrd="4" destOrd="0" parTransId="{EF9E7537-1486-4439-A5BE-CC27481C7C41}" sibTransId="{5211208B-EAE0-46E9-8B6B-9EC8A1B7CD47}"/>
    <dgm:cxn modelId="{264DFA48-3BC0-4B7A-9857-E94A129A0B40}" type="presOf" srcId="{D90D0D47-B5CB-410D-A0B0-4CDDD45C33D9}" destId="{1139B1EB-982F-46AB-95FF-10EF02307B66}" srcOrd="0" destOrd="0" presId="urn:microsoft.com/office/officeart/2005/8/layout/process5"/>
    <dgm:cxn modelId="{AFD01B4F-B230-4AB6-9956-536064A9041E}" type="presOf" srcId="{6737A70E-C7FC-4826-AE78-97839649F4A3}" destId="{5AFB806F-41ED-4224-878D-CE3D6F2B263D}" srcOrd="0" destOrd="0" presId="urn:microsoft.com/office/officeart/2005/8/layout/process5"/>
    <dgm:cxn modelId="{92B87F70-2ADB-4C34-98DB-5ECCD3DD2D49}" type="presOf" srcId="{18848B82-8EE2-4BB8-B7DE-E4DDE13D3F7C}" destId="{7A5F0457-BA75-4B3D-8886-490398ED1578}" srcOrd="0" destOrd="0" presId="urn:microsoft.com/office/officeart/2005/8/layout/process5"/>
    <dgm:cxn modelId="{D0498750-303A-4ED4-9F3C-9441C14BEF6A}" srcId="{A410878C-D42F-4AA7-AF70-F3A3D33A85E2}" destId="{6737A70E-C7FC-4826-AE78-97839649F4A3}" srcOrd="3" destOrd="0" parTransId="{2BCA5190-247E-4BF6-9FC2-733AC82DE7AC}" sibTransId="{409D81D5-B515-4DA4-B525-0F5F6ADFA516}"/>
    <dgm:cxn modelId="{9AE86C51-4349-4A74-B60C-8A1AE0E365E9}" type="presOf" srcId="{33058EE9-AE0E-4A5A-8F5D-C1D192C1AD63}" destId="{46C51752-FF46-4237-A482-D1FF3D0A5225}" srcOrd="1" destOrd="0" presId="urn:microsoft.com/office/officeart/2005/8/layout/process5"/>
    <dgm:cxn modelId="{A0021472-899A-4CF0-8C7C-3FED9E802330}" srcId="{A410878C-D42F-4AA7-AF70-F3A3D33A85E2}" destId="{23D3C7C9-9233-45AC-B3BE-3D814B0EBEE4}" srcOrd="0" destOrd="0" parTransId="{BAF85067-D17F-4ACD-9013-F2DD9561E6C6}" sibTransId="{33058EE9-AE0E-4A5A-8F5D-C1D192C1AD63}"/>
    <dgm:cxn modelId="{BBD63877-A499-4AF5-982E-39EBB221966E}" type="presOf" srcId="{3C5923F4-614F-473E-8A3B-C5D39A97EB81}" destId="{4769A9C8-2A64-4597-A39F-AB155377B853}" srcOrd="0" destOrd="0" presId="urn:microsoft.com/office/officeart/2005/8/layout/process5"/>
    <dgm:cxn modelId="{A0838F79-E6E0-4D91-BDD3-1A11D1A26BEF}" type="presOf" srcId="{3294F0FF-1ABC-44CF-8DE6-C92CCEF78E4B}" destId="{3D415315-3634-44A3-886E-86B648008E4D}" srcOrd="0" destOrd="0" presId="urn:microsoft.com/office/officeart/2005/8/layout/process5"/>
    <dgm:cxn modelId="{AFF3847D-B854-494C-AD22-8C35029EA9F0}" type="presOf" srcId="{5211208B-EAE0-46E9-8B6B-9EC8A1B7CD47}" destId="{E0911D72-78F7-458B-8B6E-123979C7A2CE}" srcOrd="1" destOrd="0" presId="urn:microsoft.com/office/officeart/2005/8/layout/process5"/>
    <dgm:cxn modelId="{5FEFEA7E-8560-4DFC-BD00-77400267B722}" type="presOf" srcId="{3294F0FF-1ABC-44CF-8DE6-C92CCEF78E4B}" destId="{7C4CCA25-D5BA-49CB-9E1A-3588E68631F7}" srcOrd="1" destOrd="0" presId="urn:microsoft.com/office/officeart/2005/8/layout/process5"/>
    <dgm:cxn modelId="{4C263E88-C9B1-41AB-9909-7B0ABF0DB21E}" type="presOf" srcId="{6178E105-ECE2-4FB8-A17C-9ACB5D0E7E03}" destId="{4B1D3D12-BB67-46ED-9E19-5443DE6DD415}" srcOrd="0" destOrd="0" presId="urn:microsoft.com/office/officeart/2005/8/layout/process5"/>
    <dgm:cxn modelId="{3D8BDB97-9AB8-4A9F-99B9-C904C2C13D51}" type="presOf" srcId="{A410878C-D42F-4AA7-AF70-F3A3D33A85E2}" destId="{72BDB9F8-5869-44CD-98CD-66461C13DD5E}" srcOrd="0" destOrd="0" presId="urn:microsoft.com/office/officeart/2005/8/layout/process5"/>
    <dgm:cxn modelId="{F2E9AF99-B8B1-4A7B-9C76-74A8E50CF67A}" srcId="{A410878C-D42F-4AA7-AF70-F3A3D33A85E2}" destId="{18848B82-8EE2-4BB8-B7DE-E4DDE13D3F7C}" srcOrd="10" destOrd="0" parTransId="{A62AA5C9-163E-4BF1-9979-CC8AA29C0FE7}" sibTransId="{FD2E7901-E8C3-40D2-87C0-FEE508701E84}"/>
    <dgm:cxn modelId="{C30AC9A2-4791-4328-B340-4D9E83EC9765}" type="presOf" srcId="{409D81D5-B515-4DA4-B525-0F5F6ADFA516}" destId="{A689A493-884C-4EA4-BCD7-9B52A4A90BEC}" srcOrd="1" destOrd="0" presId="urn:microsoft.com/office/officeart/2005/8/layout/process5"/>
    <dgm:cxn modelId="{5B9AE3A3-6DFF-4C9D-93CE-C162714E3F29}" type="presOf" srcId="{FAAEE404-AD71-4940-BC76-457205C4FB3C}" destId="{E130BFA8-B102-46C9-81EB-54FD3A7065AA}" srcOrd="0" destOrd="0" presId="urn:microsoft.com/office/officeart/2005/8/layout/process5"/>
    <dgm:cxn modelId="{D9E5BCA6-96BF-4F08-A8E5-938A783CB53F}" srcId="{A410878C-D42F-4AA7-AF70-F3A3D33A85E2}" destId="{FAAEE404-AD71-4940-BC76-457205C4FB3C}" srcOrd="8" destOrd="0" parTransId="{A8E4D1F3-5A1E-4302-A592-0E7A7ADB39E0}" sibTransId="{3294F0FF-1ABC-44CF-8DE6-C92CCEF78E4B}"/>
    <dgm:cxn modelId="{C844B6AC-5E46-4D43-AC08-3B4C1CC9DFD1}" srcId="{A410878C-D42F-4AA7-AF70-F3A3D33A85E2}" destId="{08FE2F90-DF2D-4432-A629-781C8229F433}" srcOrd="9" destOrd="0" parTransId="{40F92BC6-BF3C-4684-9E82-FC42B1EEA8F6}" sibTransId="{6178E105-ECE2-4FB8-A17C-9ACB5D0E7E03}"/>
    <dgm:cxn modelId="{C5C8E9AF-6519-4104-B942-A4D4D180105E}" type="presOf" srcId="{409D81D5-B515-4DA4-B525-0F5F6ADFA516}" destId="{F9F195E4-5052-438E-BC5E-153818CA661A}" srcOrd="0" destOrd="0" presId="urn:microsoft.com/office/officeart/2005/8/layout/process5"/>
    <dgm:cxn modelId="{43DDC7B0-2DB0-497A-813A-8296F1B6FDFD}" type="presOf" srcId="{F264CB3E-00DA-45D8-86CA-98C9FE4A8B29}" destId="{51A97669-6A92-4BB6-BF94-90A83C8C18C1}" srcOrd="0" destOrd="0" presId="urn:microsoft.com/office/officeart/2005/8/layout/process5"/>
    <dgm:cxn modelId="{719E8DC6-9412-4E8C-B05E-20F8FBC02E1F}" srcId="{A410878C-D42F-4AA7-AF70-F3A3D33A85E2}" destId="{06B4EC8A-6AA9-4568-A045-839EFA494DB4}" srcOrd="2" destOrd="0" parTransId="{190633B8-C73A-4698-BFEA-71E6AAE939C3}" sibTransId="{A40F44C0-CA21-47EE-85FC-82AB0C14317F}"/>
    <dgm:cxn modelId="{576E1FDF-CC6D-4FB3-ADD6-AA82E06B9A22}" type="presOf" srcId="{E84EA197-F4A6-4C62-88F6-81889AB8B992}" destId="{317EE315-CBBD-4850-A04B-586DF5D63401}" srcOrd="1" destOrd="0" presId="urn:microsoft.com/office/officeart/2005/8/layout/process5"/>
    <dgm:cxn modelId="{210B1AE1-0A69-4D8C-8038-6229992F8839}" type="presOf" srcId="{DF5CAEA5-33D6-4AF1-B7DF-90AABD31104F}" destId="{CB05AEB1-E902-406F-9F8C-DD0E1E26996C}" srcOrd="0" destOrd="0" presId="urn:microsoft.com/office/officeart/2005/8/layout/process5"/>
    <dgm:cxn modelId="{CAA5F7EA-849C-4438-8AC7-8BA054506B28}" type="presOf" srcId="{3C5923F4-614F-473E-8A3B-C5D39A97EB81}" destId="{D455AB39-BC2B-4315-AD7B-F6C83012978B}" srcOrd="1" destOrd="0" presId="urn:microsoft.com/office/officeart/2005/8/layout/process5"/>
    <dgm:cxn modelId="{209332EB-3994-4BB0-A1DF-FB263C71FEBF}" type="presOf" srcId="{5211208B-EAE0-46E9-8B6B-9EC8A1B7CD47}" destId="{F78476CF-D879-4592-9D27-803372F99FF3}" srcOrd="0" destOrd="0" presId="urn:microsoft.com/office/officeart/2005/8/layout/process5"/>
    <dgm:cxn modelId="{A5252AF2-1DA3-459B-A5C1-0E02BB28B3F0}" srcId="{A410878C-D42F-4AA7-AF70-F3A3D33A85E2}" destId="{DF5CAEA5-33D6-4AF1-B7DF-90AABD31104F}" srcOrd="5" destOrd="0" parTransId="{4E074823-E08E-4721-9317-7216471CBC0C}" sibTransId="{3C5923F4-614F-473E-8A3B-C5D39A97EB81}"/>
    <dgm:cxn modelId="{40B61FF3-A24A-4C2C-ACA6-610C4240BF22}" type="presOf" srcId="{9D56A140-1F9B-4D02-A891-D4414AF00AE6}" destId="{CECB71CA-2CAD-4460-AD50-BED534388273}" srcOrd="0" destOrd="0" presId="urn:microsoft.com/office/officeart/2005/8/layout/process5"/>
    <dgm:cxn modelId="{1C3535F7-5461-463A-B82B-D5672FDE2383}" type="presOf" srcId="{085925EC-25D1-4A12-A549-E052E46912E1}" destId="{3FBF620B-18EF-42C3-87FC-F0471D62F351}" srcOrd="0" destOrd="0" presId="urn:microsoft.com/office/officeart/2005/8/layout/process5"/>
    <dgm:cxn modelId="{BFA3A4FD-620B-40B5-9517-8D6EF9CA9B7A}" srcId="{A410878C-D42F-4AA7-AF70-F3A3D33A85E2}" destId="{9D56A140-1F9B-4D02-A891-D4414AF00AE6}" srcOrd="1" destOrd="0" parTransId="{08C6DA52-218F-4637-BCDD-DE0052B3D4A6}" sibTransId="{085925EC-25D1-4A12-A549-E052E46912E1}"/>
    <dgm:cxn modelId="{981104FE-CD94-40E7-8B18-09FBB32832E5}" type="presOf" srcId="{085925EC-25D1-4A12-A549-E052E46912E1}" destId="{F6D65258-10E6-4EB2-A9ED-48C40143AE69}" srcOrd="1" destOrd="0" presId="urn:microsoft.com/office/officeart/2005/8/layout/process5"/>
    <dgm:cxn modelId="{1A2CCEEA-7401-4E3A-86C0-D02F85C9C704}" type="presParOf" srcId="{72BDB9F8-5869-44CD-98CD-66461C13DD5E}" destId="{1B603347-F599-46DD-B68C-B52F95E1AABE}" srcOrd="0" destOrd="0" presId="urn:microsoft.com/office/officeart/2005/8/layout/process5"/>
    <dgm:cxn modelId="{821B0018-A5F6-4A46-998C-2C12430620D0}" type="presParOf" srcId="{72BDB9F8-5869-44CD-98CD-66461C13DD5E}" destId="{39F289C1-64C1-43D9-8195-BF185C88895B}" srcOrd="1" destOrd="0" presId="urn:microsoft.com/office/officeart/2005/8/layout/process5"/>
    <dgm:cxn modelId="{541227FF-1336-41C7-A532-658042C379E5}" type="presParOf" srcId="{39F289C1-64C1-43D9-8195-BF185C88895B}" destId="{46C51752-FF46-4237-A482-D1FF3D0A5225}" srcOrd="0" destOrd="0" presId="urn:microsoft.com/office/officeart/2005/8/layout/process5"/>
    <dgm:cxn modelId="{CF36EB13-3F86-493D-9F11-E60D1E8AF0D9}" type="presParOf" srcId="{72BDB9F8-5869-44CD-98CD-66461C13DD5E}" destId="{CECB71CA-2CAD-4460-AD50-BED534388273}" srcOrd="2" destOrd="0" presId="urn:microsoft.com/office/officeart/2005/8/layout/process5"/>
    <dgm:cxn modelId="{A42CC41B-78A5-4E28-BBB7-F25C4556D36E}" type="presParOf" srcId="{72BDB9F8-5869-44CD-98CD-66461C13DD5E}" destId="{3FBF620B-18EF-42C3-87FC-F0471D62F351}" srcOrd="3" destOrd="0" presId="urn:microsoft.com/office/officeart/2005/8/layout/process5"/>
    <dgm:cxn modelId="{FF2C22D5-3A00-444C-8B35-14257E21ACCA}" type="presParOf" srcId="{3FBF620B-18EF-42C3-87FC-F0471D62F351}" destId="{F6D65258-10E6-4EB2-A9ED-48C40143AE69}" srcOrd="0" destOrd="0" presId="urn:microsoft.com/office/officeart/2005/8/layout/process5"/>
    <dgm:cxn modelId="{1381F151-672C-4EC4-A2A1-371376B96F9E}" type="presParOf" srcId="{72BDB9F8-5869-44CD-98CD-66461C13DD5E}" destId="{A9250976-4191-40DA-93D8-E413F76F4434}" srcOrd="4" destOrd="0" presId="urn:microsoft.com/office/officeart/2005/8/layout/process5"/>
    <dgm:cxn modelId="{43BD4CF8-731E-40F3-95DD-848B165CB8E7}" type="presParOf" srcId="{72BDB9F8-5869-44CD-98CD-66461C13DD5E}" destId="{F6270348-790F-4C70-952E-F3B14A07196B}" srcOrd="5" destOrd="0" presId="urn:microsoft.com/office/officeart/2005/8/layout/process5"/>
    <dgm:cxn modelId="{94DC81B7-655E-4846-A050-2F7FAAB34661}" type="presParOf" srcId="{F6270348-790F-4C70-952E-F3B14A07196B}" destId="{7B1CD023-E2CF-4597-AE87-510284D7497A}" srcOrd="0" destOrd="0" presId="urn:microsoft.com/office/officeart/2005/8/layout/process5"/>
    <dgm:cxn modelId="{8FF0ABFC-FE9C-4DF0-858A-6DC448FA1A9E}" type="presParOf" srcId="{72BDB9F8-5869-44CD-98CD-66461C13DD5E}" destId="{5AFB806F-41ED-4224-878D-CE3D6F2B263D}" srcOrd="6" destOrd="0" presId="urn:microsoft.com/office/officeart/2005/8/layout/process5"/>
    <dgm:cxn modelId="{C20FC4DB-2B0F-46B4-BA74-65E2BF81A036}" type="presParOf" srcId="{72BDB9F8-5869-44CD-98CD-66461C13DD5E}" destId="{F9F195E4-5052-438E-BC5E-153818CA661A}" srcOrd="7" destOrd="0" presId="urn:microsoft.com/office/officeart/2005/8/layout/process5"/>
    <dgm:cxn modelId="{2CBF9AD5-B4A0-49CF-B6DA-7763E7F444F4}" type="presParOf" srcId="{F9F195E4-5052-438E-BC5E-153818CA661A}" destId="{A689A493-884C-4EA4-BCD7-9B52A4A90BEC}" srcOrd="0" destOrd="0" presId="urn:microsoft.com/office/officeart/2005/8/layout/process5"/>
    <dgm:cxn modelId="{33D37059-1EC4-44A3-A7F3-4F843B8F5F20}" type="presParOf" srcId="{72BDB9F8-5869-44CD-98CD-66461C13DD5E}" destId="{51A97669-6A92-4BB6-BF94-90A83C8C18C1}" srcOrd="8" destOrd="0" presId="urn:microsoft.com/office/officeart/2005/8/layout/process5"/>
    <dgm:cxn modelId="{3EC04A16-BA37-49E3-B155-06887313FFB5}" type="presParOf" srcId="{72BDB9F8-5869-44CD-98CD-66461C13DD5E}" destId="{F78476CF-D879-4592-9D27-803372F99FF3}" srcOrd="9" destOrd="0" presId="urn:microsoft.com/office/officeart/2005/8/layout/process5"/>
    <dgm:cxn modelId="{2470CA94-7FAC-4FC5-B39F-81BF40924632}" type="presParOf" srcId="{F78476CF-D879-4592-9D27-803372F99FF3}" destId="{E0911D72-78F7-458B-8B6E-123979C7A2CE}" srcOrd="0" destOrd="0" presId="urn:microsoft.com/office/officeart/2005/8/layout/process5"/>
    <dgm:cxn modelId="{2B11439B-9F86-4D88-AEAD-8918F77FFC92}" type="presParOf" srcId="{72BDB9F8-5869-44CD-98CD-66461C13DD5E}" destId="{CB05AEB1-E902-406F-9F8C-DD0E1E26996C}" srcOrd="10" destOrd="0" presId="urn:microsoft.com/office/officeart/2005/8/layout/process5"/>
    <dgm:cxn modelId="{6FC80BAD-7CA6-483B-811B-DEA885F55959}" type="presParOf" srcId="{72BDB9F8-5869-44CD-98CD-66461C13DD5E}" destId="{4769A9C8-2A64-4597-A39F-AB155377B853}" srcOrd="11" destOrd="0" presId="urn:microsoft.com/office/officeart/2005/8/layout/process5"/>
    <dgm:cxn modelId="{075C1F93-FBC5-4300-B1FB-ECCF467A6C32}" type="presParOf" srcId="{4769A9C8-2A64-4597-A39F-AB155377B853}" destId="{D455AB39-BC2B-4315-AD7B-F6C83012978B}" srcOrd="0" destOrd="0" presId="urn:microsoft.com/office/officeart/2005/8/layout/process5"/>
    <dgm:cxn modelId="{454BEBC8-D416-4D12-9332-82185A061E8C}" type="presParOf" srcId="{72BDB9F8-5869-44CD-98CD-66461C13DD5E}" destId="{2250EC58-EF59-4AAE-9593-52F7D698EF3D}" srcOrd="12" destOrd="0" presId="urn:microsoft.com/office/officeart/2005/8/layout/process5"/>
    <dgm:cxn modelId="{9325EDCB-87F7-421F-967D-E6C0DC6A8CC9}" type="presParOf" srcId="{72BDB9F8-5869-44CD-98CD-66461C13DD5E}" destId="{0728A7FF-02B5-4489-B62E-652672EFEBB4}" srcOrd="13" destOrd="0" presId="urn:microsoft.com/office/officeart/2005/8/layout/process5"/>
    <dgm:cxn modelId="{A0472E0D-423A-4D69-A2DA-534046F247F3}" type="presParOf" srcId="{0728A7FF-02B5-4489-B62E-652672EFEBB4}" destId="{26AD82D5-3E16-4231-950C-B0087DC03A11}" srcOrd="0" destOrd="0" presId="urn:microsoft.com/office/officeart/2005/8/layout/process5"/>
    <dgm:cxn modelId="{1E3474B7-68A2-4B72-A985-38238D001D8F}" type="presParOf" srcId="{72BDB9F8-5869-44CD-98CD-66461C13DD5E}" destId="{1139B1EB-982F-46AB-95FF-10EF02307B66}" srcOrd="14" destOrd="0" presId="urn:microsoft.com/office/officeart/2005/8/layout/process5"/>
    <dgm:cxn modelId="{7242ED69-05B2-403D-AE79-83F3D1A8053B}" type="presParOf" srcId="{72BDB9F8-5869-44CD-98CD-66461C13DD5E}" destId="{C44FCAEB-2BF5-44AB-8E3A-61DA0B988A8A}" srcOrd="15" destOrd="0" presId="urn:microsoft.com/office/officeart/2005/8/layout/process5"/>
    <dgm:cxn modelId="{73D49579-3008-46DE-96B6-9F98F6F11A97}" type="presParOf" srcId="{C44FCAEB-2BF5-44AB-8E3A-61DA0B988A8A}" destId="{317EE315-CBBD-4850-A04B-586DF5D63401}" srcOrd="0" destOrd="0" presId="urn:microsoft.com/office/officeart/2005/8/layout/process5"/>
    <dgm:cxn modelId="{99F6F4B3-05CE-4616-9F86-11AAA1401849}" type="presParOf" srcId="{72BDB9F8-5869-44CD-98CD-66461C13DD5E}" destId="{E130BFA8-B102-46C9-81EB-54FD3A7065AA}" srcOrd="16" destOrd="0" presId="urn:microsoft.com/office/officeart/2005/8/layout/process5"/>
    <dgm:cxn modelId="{2BC7BC64-7873-413D-AD0D-ED70BD44B0C7}" type="presParOf" srcId="{72BDB9F8-5869-44CD-98CD-66461C13DD5E}" destId="{3D415315-3634-44A3-886E-86B648008E4D}" srcOrd="17" destOrd="0" presId="urn:microsoft.com/office/officeart/2005/8/layout/process5"/>
    <dgm:cxn modelId="{D408BD5C-2289-43C3-99CD-85323911BBBE}" type="presParOf" srcId="{3D415315-3634-44A3-886E-86B648008E4D}" destId="{7C4CCA25-D5BA-49CB-9E1A-3588E68631F7}" srcOrd="0" destOrd="0" presId="urn:microsoft.com/office/officeart/2005/8/layout/process5"/>
    <dgm:cxn modelId="{CD3E15D7-2F3D-4397-9D8B-00BFE29737F9}" type="presParOf" srcId="{72BDB9F8-5869-44CD-98CD-66461C13DD5E}" destId="{91A36891-367D-4EDE-B745-E59603198098}" srcOrd="18" destOrd="0" presId="urn:microsoft.com/office/officeart/2005/8/layout/process5"/>
    <dgm:cxn modelId="{11C98EB1-F926-434F-ADCC-4AA9B031A60B}" type="presParOf" srcId="{72BDB9F8-5869-44CD-98CD-66461C13DD5E}" destId="{4B1D3D12-BB67-46ED-9E19-5443DE6DD415}" srcOrd="19" destOrd="0" presId="urn:microsoft.com/office/officeart/2005/8/layout/process5"/>
    <dgm:cxn modelId="{CAD6E8F9-A655-494E-8437-5128B4907C5D}" type="presParOf" srcId="{4B1D3D12-BB67-46ED-9E19-5443DE6DD415}" destId="{0E09D635-9ECC-4F15-A45B-00AE0F79CB92}" srcOrd="0" destOrd="0" presId="urn:microsoft.com/office/officeart/2005/8/layout/process5"/>
    <dgm:cxn modelId="{D337FAA2-BDCA-4FA9-BA5E-52266E2BC2DA}" type="presParOf" srcId="{72BDB9F8-5869-44CD-98CD-66461C13DD5E}" destId="{7A5F0457-BA75-4B3D-8886-490398ED1578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03347-F599-46DD-B68C-B52F95E1AABE}">
      <dsp:nvSpPr>
        <dsp:cNvPr id="0" name=""/>
        <dsp:cNvSpPr/>
      </dsp:nvSpPr>
      <dsp:spPr>
        <a:xfrm>
          <a:off x="174140" y="67866"/>
          <a:ext cx="1986452" cy="1529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Founding: In 2007, Mukesh Bansal, Ashutosh </a:t>
          </a:r>
          <a:r>
            <a:rPr lang="en-US" sz="1200" b="0" i="0" kern="1200" dirty="0" err="1">
              <a:latin typeface="Bahnschrift SemiBold" panose="020B0502040204020203" pitchFamily="34" charset="0"/>
            </a:rPr>
            <a:t>Lawania</a:t>
          </a:r>
          <a:r>
            <a:rPr lang="en-US" sz="1200" b="0" i="0" kern="1200" dirty="0">
              <a:latin typeface="Bahnschrift SemiBold" panose="020B0502040204020203" pitchFamily="34" charset="0"/>
            </a:rPr>
            <a:t>, and Vineet Saxena founded Myntra to sell personalized gift items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218929" y="112655"/>
        <a:ext cx="1896874" cy="1439616"/>
      </dsp:txXfrm>
    </dsp:sp>
    <dsp:sp modelId="{39F289C1-64C1-43D9-8195-BF185C88895B}">
      <dsp:nvSpPr>
        <dsp:cNvPr id="0" name=""/>
        <dsp:cNvSpPr/>
      </dsp:nvSpPr>
      <dsp:spPr>
        <a:xfrm>
          <a:off x="2335400" y="586143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2335400" y="684671"/>
        <a:ext cx="294789" cy="295584"/>
      </dsp:txXfrm>
    </dsp:sp>
    <dsp:sp modelId="{CECB71CA-2CAD-4460-AD50-BED534388273}">
      <dsp:nvSpPr>
        <dsp:cNvPr id="0" name=""/>
        <dsp:cNvSpPr/>
      </dsp:nvSpPr>
      <dsp:spPr>
        <a:xfrm>
          <a:off x="2955173" y="39309"/>
          <a:ext cx="1986452" cy="1586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Becoming a fashion and lifestyle retailer: In 2011, Myntra began selling fashion and lifestyle products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3001634" y="85770"/>
        <a:ext cx="1893530" cy="1493387"/>
      </dsp:txXfrm>
    </dsp:sp>
    <dsp:sp modelId="{3FBF620B-18EF-42C3-87FC-F0471D62F351}">
      <dsp:nvSpPr>
        <dsp:cNvPr id="0" name=""/>
        <dsp:cNvSpPr/>
      </dsp:nvSpPr>
      <dsp:spPr>
        <a:xfrm>
          <a:off x="5116433" y="586143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5116433" y="684671"/>
        <a:ext cx="294789" cy="295584"/>
      </dsp:txXfrm>
    </dsp:sp>
    <dsp:sp modelId="{A9250976-4191-40DA-93D8-E413F76F4434}">
      <dsp:nvSpPr>
        <dsp:cNvPr id="0" name=""/>
        <dsp:cNvSpPr/>
      </dsp:nvSpPr>
      <dsp:spPr>
        <a:xfrm>
          <a:off x="5736206" y="1228"/>
          <a:ext cx="1986452" cy="1662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Joining the Flipkart Group: In 2014, Myntra became part of the Flipkart Group.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5784898" y="49920"/>
        <a:ext cx="1889068" cy="1565085"/>
      </dsp:txXfrm>
    </dsp:sp>
    <dsp:sp modelId="{F6270348-790F-4C70-952E-F3B14A07196B}">
      <dsp:nvSpPr>
        <dsp:cNvPr id="0" name=""/>
        <dsp:cNvSpPr/>
      </dsp:nvSpPr>
      <dsp:spPr>
        <a:xfrm>
          <a:off x="7897466" y="586143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7897466" y="684671"/>
        <a:ext cx="294789" cy="295584"/>
      </dsp:txXfrm>
    </dsp:sp>
    <dsp:sp modelId="{5AFB806F-41ED-4224-878D-CE3D6F2B263D}">
      <dsp:nvSpPr>
        <dsp:cNvPr id="0" name=""/>
        <dsp:cNvSpPr/>
      </dsp:nvSpPr>
      <dsp:spPr>
        <a:xfrm>
          <a:off x="8517239" y="77389"/>
          <a:ext cx="1986452" cy="1510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Going app-only: In 2015, Myntra became an app-only platform.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8561470" y="121620"/>
        <a:ext cx="1897990" cy="1421686"/>
      </dsp:txXfrm>
    </dsp:sp>
    <dsp:sp modelId="{F9F195E4-5052-438E-BC5E-153818CA661A}">
      <dsp:nvSpPr>
        <dsp:cNvPr id="0" name=""/>
        <dsp:cNvSpPr/>
      </dsp:nvSpPr>
      <dsp:spPr>
        <a:xfrm rot="5400000">
          <a:off x="9258172" y="1802962"/>
          <a:ext cx="504586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 rot="-5400000">
        <a:off x="9362673" y="1796989"/>
        <a:ext cx="295584" cy="356794"/>
      </dsp:txXfrm>
    </dsp:sp>
    <dsp:sp modelId="{51A97669-6A92-4BB6-BF94-90A83C8C18C1}">
      <dsp:nvSpPr>
        <dsp:cNvPr id="0" name=""/>
        <dsp:cNvSpPr/>
      </dsp:nvSpPr>
      <dsp:spPr>
        <a:xfrm>
          <a:off x="8517239" y="2539588"/>
          <a:ext cx="1986452" cy="1529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Launching Try &amp; Buy: In 2016, Myntra launched its Try &amp; Buy feature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8562044" y="2584393"/>
        <a:ext cx="1896842" cy="1440144"/>
      </dsp:txXfrm>
    </dsp:sp>
    <dsp:sp modelId="{F78476CF-D879-4592-9D27-803372F99FF3}">
      <dsp:nvSpPr>
        <dsp:cNvPr id="0" name=""/>
        <dsp:cNvSpPr/>
      </dsp:nvSpPr>
      <dsp:spPr>
        <a:xfrm rot="10800000">
          <a:off x="7921303" y="3058146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8047641" y="3156674"/>
        <a:ext cx="294789" cy="295584"/>
      </dsp:txXfrm>
    </dsp:sp>
    <dsp:sp modelId="{CB05AEB1-E902-406F-9F8C-DD0E1E26996C}">
      <dsp:nvSpPr>
        <dsp:cNvPr id="0" name=""/>
        <dsp:cNvSpPr/>
      </dsp:nvSpPr>
      <dsp:spPr>
        <a:xfrm>
          <a:off x="5736206" y="2624503"/>
          <a:ext cx="1986452" cy="1359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Partnering with the Ministry of Textiles: In 2017, Myntra partnered with the Ministry of Textiles to promote the handloom industry.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5776037" y="2664334"/>
        <a:ext cx="1906790" cy="1280263"/>
      </dsp:txXfrm>
    </dsp:sp>
    <dsp:sp modelId="{4769A9C8-2A64-4597-A39F-AB155377B853}">
      <dsp:nvSpPr>
        <dsp:cNvPr id="0" name=""/>
        <dsp:cNvSpPr/>
      </dsp:nvSpPr>
      <dsp:spPr>
        <a:xfrm rot="10800000">
          <a:off x="5140270" y="3058146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5266608" y="3156674"/>
        <a:ext cx="294789" cy="295584"/>
      </dsp:txXfrm>
    </dsp:sp>
    <dsp:sp modelId="{2250EC58-EF59-4AAE-9593-52F7D698EF3D}">
      <dsp:nvSpPr>
        <dsp:cNvPr id="0" name=""/>
        <dsp:cNvSpPr/>
      </dsp:nvSpPr>
      <dsp:spPr>
        <a:xfrm>
          <a:off x="2955173" y="2458279"/>
          <a:ext cx="1986452" cy="1692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Myntra onboarded 50 international brands on the platform in 2023 and launched a differentiated app-in-app proposition for Gen-Z Fashion, FWD, with over 500 brands.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3004741" y="2507847"/>
        <a:ext cx="1887316" cy="1593237"/>
      </dsp:txXfrm>
    </dsp:sp>
    <dsp:sp modelId="{0728A7FF-02B5-4489-B62E-652672EFEBB4}">
      <dsp:nvSpPr>
        <dsp:cNvPr id="0" name=""/>
        <dsp:cNvSpPr/>
      </dsp:nvSpPr>
      <dsp:spPr>
        <a:xfrm rot="10800000">
          <a:off x="2359237" y="3058146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2485575" y="3156674"/>
        <a:ext cx="294789" cy="295584"/>
      </dsp:txXfrm>
    </dsp:sp>
    <dsp:sp modelId="{1139B1EB-982F-46AB-95FF-10EF02307B66}">
      <dsp:nvSpPr>
        <dsp:cNvPr id="0" name=""/>
        <dsp:cNvSpPr/>
      </dsp:nvSpPr>
      <dsp:spPr>
        <a:xfrm>
          <a:off x="174140" y="2599283"/>
          <a:ext cx="1986452" cy="1410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Launching a Premium Corner in 2014, which featured collections from leading Indian fashion designers and international brands 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215448" y="2640591"/>
        <a:ext cx="1903836" cy="1327749"/>
      </dsp:txXfrm>
    </dsp:sp>
    <dsp:sp modelId="{C44FCAEB-2BF5-44AB-8E3A-61DA0B988A8A}">
      <dsp:nvSpPr>
        <dsp:cNvPr id="0" name=""/>
        <dsp:cNvSpPr/>
      </dsp:nvSpPr>
      <dsp:spPr>
        <a:xfrm rot="5400000">
          <a:off x="919436" y="4217087"/>
          <a:ext cx="495860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 rot="-5400000">
        <a:off x="1019574" y="4215477"/>
        <a:ext cx="295584" cy="348068"/>
      </dsp:txXfrm>
    </dsp:sp>
    <dsp:sp modelId="{E130BFA8-B102-46C9-81EB-54FD3A7065AA}">
      <dsp:nvSpPr>
        <dsp:cNvPr id="0" name=""/>
        <dsp:cNvSpPr/>
      </dsp:nvSpPr>
      <dsp:spPr>
        <a:xfrm>
          <a:off x="174140" y="4945233"/>
          <a:ext cx="1986452" cy="119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Partnering with Hrithik Roshan's casual wear brand HRX to manufacture and sell exclusively on Myntra </a:t>
          </a:r>
          <a:endParaRPr lang="en-IN" sz="1200" kern="1200" dirty="0">
            <a:latin typeface="Bahnschrift SemiBold" panose="020B0502040204020203" pitchFamily="34" charset="0"/>
          </a:endParaRPr>
        </a:p>
      </dsp:txBody>
      <dsp:txXfrm>
        <a:off x="209049" y="4980142"/>
        <a:ext cx="1916634" cy="1122053"/>
      </dsp:txXfrm>
    </dsp:sp>
    <dsp:sp modelId="{3D415315-3634-44A3-886E-86B648008E4D}">
      <dsp:nvSpPr>
        <dsp:cNvPr id="0" name=""/>
        <dsp:cNvSpPr/>
      </dsp:nvSpPr>
      <dsp:spPr>
        <a:xfrm>
          <a:off x="2335400" y="5294849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2335400" y="5393377"/>
        <a:ext cx="294789" cy="295584"/>
      </dsp:txXfrm>
    </dsp:sp>
    <dsp:sp modelId="{91A36891-367D-4EDE-B745-E59603198098}">
      <dsp:nvSpPr>
        <dsp:cNvPr id="0" name=""/>
        <dsp:cNvSpPr/>
      </dsp:nvSpPr>
      <dsp:spPr>
        <a:xfrm>
          <a:off x="2955173" y="4945233"/>
          <a:ext cx="1986452" cy="119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Launching collections from fashion designers Anita Dongre, Rohit Bal, and Manish Arora </a:t>
          </a:r>
        </a:p>
      </dsp:txBody>
      <dsp:txXfrm>
        <a:off x="2990082" y="4980142"/>
        <a:ext cx="1916634" cy="1122053"/>
      </dsp:txXfrm>
    </dsp:sp>
    <dsp:sp modelId="{4B1D3D12-BB67-46ED-9E19-5443DE6DD415}">
      <dsp:nvSpPr>
        <dsp:cNvPr id="0" name=""/>
        <dsp:cNvSpPr/>
      </dsp:nvSpPr>
      <dsp:spPr>
        <a:xfrm>
          <a:off x="5116433" y="5294849"/>
          <a:ext cx="421127" cy="492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5116433" y="5393377"/>
        <a:ext cx="294789" cy="295584"/>
      </dsp:txXfrm>
    </dsp:sp>
    <dsp:sp modelId="{7A5F0457-BA75-4B3D-8886-490398ED1578}">
      <dsp:nvSpPr>
        <dsp:cNvPr id="0" name=""/>
        <dsp:cNvSpPr/>
      </dsp:nvSpPr>
      <dsp:spPr>
        <a:xfrm>
          <a:off x="5736206" y="4945233"/>
          <a:ext cx="1986452" cy="119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Bahnschrift SemiBold" panose="020B0502040204020203" pitchFamily="34" charset="0"/>
            </a:rPr>
            <a:t>Introducing international brands Desigual and 883 Police </a:t>
          </a:r>
        </a:p>
      </dsp:txBody>
      <dsp:txXfrm>
        <a:off x="5771115" y="4980142"/>
        <a:ext cx="1916634" cy="112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7C8F-2D41-4E73-99EE-97C155DBF67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0FB4-9A2D-4983-8918-099FEEE87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66F6-E8D5-C3EC-0788-00AF5295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DA779-EE05-4ABE-89D7-09F732E3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C914-EDA8-8440-9A58-5CB33743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4214-DA6E-7F56-7378-0D536970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60DD-28DC-9DDB-E7BF-F19ED561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3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73AA-EEEF-DB94-34DB-31C29BE2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FBFA-1168-5E73-ADEC-C6B96E0D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9CFC-C42C-F7DD-024B-445F2B2D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022D-4C2D-477A-A4FB-66103639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F11-868D-74A0-9FD1-41E6FD92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8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532E8-1D37-BA8C-AD7A-D5D463F6F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FFEE-F55E-EE6F-CF06-9A8CBBE8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8639-DDA3-719A-8182-EA95585F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C71B-08C3-426D-5D99-E67AB323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22CD-6C68-8BBC-3435-A99A0C23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7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D775-5B09-DCDF-3873-2DCBEFDE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E37D-26B5-6B10-AE3D-32C41B7A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5FB9-E1D8-1877-AF51-72071B63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F4B4-0AAE-AE50-A54E-AC0F87C9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946F-00DF-4105-4AF5-45B517B2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1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C70F-AF42-DACD-1621-D45E9C5E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D019-DE46-9567-A2D6-42F227FC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3E67-7817-7D9B-556C-E0B44C4F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4187-10B2-A31B-3B5B-FFADCA1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3BC-745D-B9E2-E038-AE4320B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1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2CD7-C44E-A2DD-D877-785242C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BA8F-43A7-C6AA-0625-C72E49A9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4950-E182-C881-3902-C583F4E0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ABA5-318C-6BF6-77F4-0E15E81E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8237-9030-6E89-1531-B8500F5C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0852E-5157-127F-5090-10F2F354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420-EE4D-3EDE-FD6B-56F53018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F3EB-4603-ECE5-CEA2-60657BA6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59C29-B877-7E93-53AF-B5BCF091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32D9A-8075-5B46-6B0A-BC159FD27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860AF-3919-6B3D-A5C2-2CD6B8121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4800-CA41-AC12-EB83-5E2FD96A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FAC62-3EA3-A481-48C0-72AFE55A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F84DC-DC2F-9EB7-0FA4-9BEE78A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5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EAD0-0D40-CAC2-83B6-556F08C0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1F30A-1D43-290D-A104-37AB900A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8A507-06AE-B2D4-850E-D3B5A08C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EB826-2AD6-0D30-0C42-51E0FCE1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1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718E-1780-4503-9D7B-71C25DB9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D8C0B-039B-5D36-0DDE-BEB2C63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DE8E-0580-3334-A6BB-C076BA8E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D4A-E8E1-9B00-CC1A-2C8B751C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0417-235D-3320-749C-648D7311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975FA-B944-BFB0-7145-7B7AD329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5D9C-F2D4-EE2E-23AA-441DB1EA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A80F-7891-E4A4-7358-C1A3978E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90F0C-65EB-2223-AAE0-CF2114A0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AA3A-58A5-0FED-189F-E60FAF44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16742-DC8F-317E-76AA-B130C263C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DDE0-7D7E-249E-C73A-4A51A075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7E38-8A49-3C33-3969-F3B2973A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10CDE-05F0-FEA3-A2F5-3E67A0F7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89A7-5A3A-7EE0-204B-CD8F6E35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7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96">
              <a:schemeClr val="bg1"/>
            </a:gs>
            <a:gs pos="58746">
              <a:srgbClr val="ECDCE9"/>
            </a:gs>
            <a:gs pos="25878">
              <a:srgbClr val="F2DCED"/>
            </a:gs>
            <a:gs pos="69000">
              <a:srgbClr val="F0F0F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0FCCC-554E-2785-1116-235C3735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D87E-F3C7-60EE-3E0C-75318771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DB87-7ED8-C5E3-4EFA-26F2E53D9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9DFA-CDE4-4731-B639-3ECADAED1A1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4AE9-5BDF-3657-A1BD-15B6B911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4066-EDE4-9AB3-7990-022BCAE07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46C1-5436-423B-8D04-1D4B2634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6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cxn.com/d/companies/giftosky/___QZdbT1OkziJ8ius9OlK-TzwZuJ1_hjBb0hf_rnx6-A" TargetMode="External"/><Relationship Id="rId5" Type="http://schemas.openxmlformats.org/officeDocument/2006/relationships/hyperlink" Target="https://tracxn.com/d/companies/clozet/__bhk9B9t15Uv1qX8GOJCXPaDQHwk2_SdE6wFQUMAVeD0" TargetMode="External"/><Relationship Id="rId4" Type="http://schemas.openxmlformats.org/officeDocument/2006/relationships/hyperlink" Target="https://tracxn.com/d/companies/shoploom/__Tygx9AhdT6QD2V57nhhPpqsWI03mN-HskgQ4SriPCC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F86-5B08-27AF-DCB2-91D09FA31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6F0CB-CFC1-856C-82A4-1AB58029E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ED497-5560-6363-9CF6-AFF0FD57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9" y="562094"/>
            <a:ext cx="10463981" cy="57338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E2A78-AEB7-4B89-F3BF-7683C7E79786}"/>
              </a:ext>
            </a:extLst>
          </p:cNvPr>
          <p:cNvSpPr txBox="1"/>
          <p:nvPr/>
        </p:nvSpPr>
        <p:spPr>
          <a:xfrm>
            <a:off x="8809704" y="3968254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5EAE-B248-18AC-547A-01846A39DBC0}"/>
              </a:ext>
            </a:extLst>
          </p:cNvPr>
          <p:cNvSpPr txBox="1"/>
          <p:nvPr/>
        </p:nvSpPr>
        <p:spPr>
          <a:xfrm>
            <a:off x="7472517" y="4888468"/>
            <a:ext cx="33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AISHWARYAA A | MBE 10 |</a:t>
            </a:r>
          </a:p>
        </p:txBody>
      </p:sp>
    </p:spTree>
    <p:extLst>
      <p:ext uri="{BB962C8B-B14F-4D97-AF65-F5344CB8AC3E}">
        <p14:creationId xmlns:p14="http://schemas.microsoft.com/office/powerpoint/2010/main" val="76704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9A5B93-8C01-5670-D5B2-76B9F587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66673"/>
              </p:ext>
            </p:extLst>
          </p:nvPr>
        </p:nvGraphicFramePr>
        <p:xfrm>
          <a:off x="206477" y="127750"/>
          <a:ext cx="11395588" cy="65660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2491">
                  <a:extLst>
                    <a:ext uri="{9D8B030D-6E8A-4147-A177-3AD203B41FA5}">
                      <a16:colId xmlns:a16="http://schemas.microsoft.com/office/drawing/2014/main" val="3603317522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3628921927"/>
                    </a:ext>
                  </a:extLst>
                </a:gridCol>
                <a:gridCol w="2210184">
                  <a:extLst>
                    <a:ext uri="{9D8B030D-6E8A-4147-A177-3AD203B41FA5}">
                      <a16:colId xmlns:a16="http://schemas.microsoft.com/office/drawing/2014/main" val="476923842"/>
                    </a:ext>
                  </a:extLst>
                </a:gridCol>
                <a:gridCol w="2283158">
                  <a:extLst>
                    <a:ext uri="{9D8B030D-6E8A-4147-A177-3AD203B41FA5}">
                      <a16:colId xmlns:a16="http://schemas.microsoft.com/office/drawing/2014/main" val="298854264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001392328"/>
                    </a:ext>
                  </a:extLst>
                </a:gridCol>
                <a:gridCol w="1899265">
                  <a:extLst>
                    <a:ext uri="{9D8B030D-6E8A-4147-A177-3AD203B41FA5}">
                      <a16:colId xmlns:a16="http://schemas.microsoft.com/office/drawing/2014/main" val="2749533012"/>
                    </a:ext>
                  </a:extLst>
                </a:gridCol>
              </a:tblGrid>
              <a:tr h="877988"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523A5A"/>
                          </a:solidFill>
                          <a:effectLst/>
                          <a:latin typeface="Aptos Display" panose="020B00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COMPETITOR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Focus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Brand Variety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User Experience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Sales and Discounts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Return Policy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67723"/>
                  </a:ext>
                </a:extLst>
              </a:tr>
              <a:tr h="1697703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MYNTRA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Primarily fashion and lifestyle products.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Offers a wide range of local and international brands, including many exclusive collaborations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  <a:endParaRPr lang="en-I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Strong mobile app interface with personalized recommendations and user-friendly navigation.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Frequent sales events, including the "End of Season Sale" and "Myntra Fashion Superstar."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Generally user-friendly return and exchange policy.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941000"/>
                  </a:ext>
                </a:extLst>
              </a:tr>
              <a:tr h="12742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FLIPKART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General e-commerce, including fashion.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Offers a broader range of products beyond fashion, including electronics and home goods.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Robust platform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but less specialized in fashion than Myntra.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Hosts major sales events like "Big Billion Days" which include fashion deals.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Similar return policies, but may vary across product categories.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956"/>
                  </a:ext>
                </a:extLst>
              </a:tr>
              <a:tr h="1258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AMAZON FASHION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Fashion as part of a larger e-commerce ecosystem.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Huge selection, from high-end to budget-friendly brands.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Comprehensive filtering options, but can be overwhelming.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Regular discounts and promotions, especially during major sales events.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Generally flexible return policies, with options for prime members.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4560"/>
                  </a:ext>
                </a:extLst>
              </a:tr>
              <a:tr h="1369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AJIO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Fashion and lifestyle, part of Reliance Industries.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 Emphasis on contemporary and trendy styles, with a mix of local and international brands.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Trendy layout and engaging content but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 be less intuitive than Myntra.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Regular sales and offers, often with unique themes.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Competitive return policy, often praised for customer service.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5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7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2D16-4B0C-D72B-8B65-F7099D19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100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STRATEGIC RECOMMENDENDATIONS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2ABB-AC81-B8FC-457B-97A39AC9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248697"/>
            <a:ext cx="10515600" cy="5358579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They can enhance customer experience by implementing augmented reality (AR) that allows them virtually try on clothes which can increase the sales </a:t>
            </a:r>
          </a:p>
          <a:p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Exclusive collections  like limited edition can be created which can increase the traffic in Myntra </a:t>
            </a:r>
          </a:p>
          <a:p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Try to increase eco friendly products and recycling programs </a:t>
            </a:r>
          </a:p>
          <a:p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Try to  decrease the delivery charge as it is the main reason that blocks the sales. </a:t>
            </a:r>
          </a:p>
          <a:p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Must have 24/7 customer support as in some cases it is lagging in .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By trying these recommendations  it can help Myntra not only strengthen its current position but also pave the way for sustainable growth in the competitive e-commerce landscape.</a:t>
            </a:r>
            <a:endParaRPr lang="en-IN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7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4375-ED4C-D5AA-623D-8F89D5D8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41248"/>
            <a:ext cx="10515600" cy="706591"/>
          </a:xfrm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MYNTRA COMPETITORS AS OF AUG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792A-B94F-8902-6DEF-A21AEECE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947840"/>
            <a:ext cx="11385753" cy="591016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C4B8-8CC1-A062-C0F7-AA139139E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6" y="1071716"/>
            <a:ext cx="7275869" cy="2724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970A8-C335-2834-2585-79A4E75A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54" y="4000160"/>
            <a:ext cx="8740877" cy="26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30C12-09F6-4E58-29F7-6A942F9EF397}"/>
              </a:ext>
            </a:extLst>
          </p:cNvPr>
          <p:cNvSpPr txBox="1"/>
          <p:nvPr/>
        </p:nvSpPr>
        <p:spPr>
          <a:xfrm>
            <a:off x="3195483" y="4236135"/>
            <a:ext cx="43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Comparison of monthly visits of Myntra V/S competitors, Aug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BF5CF-31EE-5C5E-42C9-455640B6351E}"/>
              </a:ext>
            </a:extLst>
          </p:cNvPr>
          <p:cNvSpPr txBox="1"/>
          <p:nvPr/>
        </p:nvSpPr>
        <p:spPr>
          <a:xfrm>
            <a:off x="8386916" y="1071716"/>
            <a:ext cx="262275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NEW COMPETITORS OF MYNTRA INCLUDE </a:t>
            </a:r>
            <a:r>
              <a:rPr lang="en-US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ShopLoom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 </a:t>
            </a:r>
            <a:r>
              <a:rPr lang="en-US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Clozet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and </a:t>
            </a:r>
            <a:r>
              <a:rPr lang="en-US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Giftosky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9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96">
              <a:schemeClr val="bg1"/>
            </a:gs>
            <a:gs pos="58746">
              <a:srgbClr val="ECDCE9"/>
            </a:gs>
            <a:gs pos="25878">
              <a:srgbClr val="513858"/>
            </a:gs>
            <a:gs pos="69000">
              <a:srgbClr val="F0F0F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316E3-546B-A5E5-125B-23207F0A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3" y="1229032"/>
            <a:ext cx="5655224" cy="4203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6F7F9-F01A-2F38-F1AF-A4FE9D924177}"/>
              </a:ext>
            </a:extLst>
          </p:cNvPr>
          <p:cNvSpPr txBox="1"/>
          <p:nvPr/>
        </p:nvSpPr>
        <p:spPr>
          <a:xfrm>
            <a:off x="7030065" y="2694039"/>
            <a:ext cx="413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Myntra Big Fashion Festival. India's Biggest Fashion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Dhamaka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. Don't Waste Time</a:t>
            </a:r>
            <a:endParaRPr lang="en-IN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8FA98-58A7-48CC-E8F1-46EC602313C2}"/>
              </a:ext>
            </a:extLst>
          </p:cNvPr>
          <p:cNvSpPr txBox="1"/>
          <p:nvPr/>
        </p:nvSpPr>
        <p:spPr>
          <a:xfrm>
            <a:off x="2271250" y="4982637"/>
            <a:ext cx="41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Be Extraordinary Every Day !!!!!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DE600-E070-C556-7FE8-7DDA3F375AC8}"/>
              </a:ext>
            </a:extLst>
          </p:cNvPr>
          <p:cNvSpPr txBox="1"/>
          <p:nvPr/>
        </p:nvSpPr>
        <p:spPr>
          <a:xfrm>
            <a:off x="6980905" y="4982637"/>
            <a:ext cx="52700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 ! </a:t>
            </a:r>
          </a:p>
          <a:p>
            <a:r>
              <a:rPr lang="en-IN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 FOR IT ..</a:t>
            </a:r>
          </a:p>
        </p:txBody>
      </p:sp>
    </p:spTree>
    <p:extLst>
      <p:ext uri="{BB962C8B-B14F-4D97-AF65-F5344CB8AC3E}">
        <p14:creationId xmlns:p14="http://schemas.microsoft.com/office/powerpoint/2010/main" val="37086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2A73-A059-E96F-920F-07C93044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 INTRODUTION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6841-34E0-16B6-9BE0-71AD465C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5"/>
            <a:ext cx="10891684" cy="5213401"/>
          </a:xfrm>
          <a:ln w="63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Myntra is a leading Indian e-commerce platform focused on fashion and lifestyle products. Launched in 2007, it initially started as a personalized gift store before pivoting to apparel.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Myntra has been brought by Flipkart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200crores In 2014 .</a:t>
            </a:r>
          </a:p>
          <a:p>
            <a:r>
              <a:rPr lang="en-US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target market they focus are </a:t>
            </a:r>
            <a:r>
              <a:rPr lang="en-US" b="0" i="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Fashion-conscious, medium-income, young online shoppers looking for the best deals and good quality products</a:t>
            </a:r>
            <a:r>
              <a:rPr lang="en-US" b="0" i="0" dirty="0">
                <a:solidFill>
                  <a:srgbClr val="47474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Myntra has a strong social media presence on Facebook, Google+, Twitter and Pinterest with over one million fans on Facebook.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Myntra does product plugs, fashion stories and give out fashion tips on their social media platforms that are relevant for the audience and can help them make a purchase decision.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These tools help them to engage and interact with audience, collect their feedback and share fashion tips with customers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8AD25-A211-647E-BF67-F69D3FCA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77" y="137646"/>
            <a:ext cx="1093377" cy="7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AFD219-151C-D95A-A31B-4B4E03F7B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058476"/>
              </p:ext>
            </p:extLst>
          </p:nvPr>
        </p:nvGraphicFramePr>
        <p:xfrm>
          <a:off x="639097" y="178892"/>
          <a:ext cx="10677832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D57630-38EC-2750-1951-D63065C9475E}"/>
              </a:ext>
            </a:extLst>
          </p:cNvPr>
          <p:cNvSpPr txBox="1"/>
          <p:nvPr/>
        </p:nvSpPr>
        <p:spPr>
          <a:xfrm>
            <a:off x="8976851" y="5305125"/>
            <a:ext cx="287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Franklin Gothic Medium" panose="020B0603020102020204" pitchFamily="34" charset="0"/>
              </a:rPr>
              <a:t>MYNTRA’S JOURNEY </a:t>
            </a:r>
          </a:p>
          <a:p>
            <a:r>
              <a:rPr lang="en-IN" sz="2400" b="1" dirty="0">
                <a:effectLst/>
                <a:latin typeface="Franklin Gothic Medium" panose="020B0603020102020204" pitchFamily="34" charset="0"/>
              </a:rPr>
              <a:t> 2007 -2024 </a:t>
            </a:r>
          </a:p>
        </p:txBody>
      </p:sp>
    </p:spTree>
    <p:extLst>
      <p:ext uri="{BB962C8B-B14F-4D97-AF65-F5344CB8AC3E}">
        <p14:creationId xmlns:p14="http://schemas.microsoft.com/office/powerpoint/2010/main" val="33582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D4BC-127B-EC46-1D47-1F4AD836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716423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MODEL OF MYNTRA AND ITS KEY TO SUCCESS</a:t>
            </a:r>
            <a:endParaRPr lang="en-IN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11D-E056-88A7-15EE-9F69B8316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342"/>
            <a:ext cx="5181600" cy="4463846"/>
          </a:xfrm>
          <a:ln w="63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Strategies that Propelled Myntra to the Forefront of Fashion E-Commerce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Focus on Niche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E-Commerce Technology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Strategic Partnerships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Acquisition by Flipkart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Myntra’s acquisition by Flipkart in 2014 for approximately $300 million marked a strategic move that amalgamated two industry giants.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Customer-Centric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D4BD-9812-3F2C-DE8F-215934E0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5341"/>
            <a:ext cx="5181600" cy="4463846"/>
          </a:xfrm>
          <a:ln w="63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Model Approach that Helped it Stand Out from Competitors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Bahnschrift" panose="020B0502040204020203" pitchFamily="34" charset="0"/>
              </a:rPr>
              <a:t>Myntra's marketing strategy is a blend of </a:t>
            </a:r>
            <a:r>
              <a:rPr lang="en-US" sz="1800" dirty="0">
                <a:latin typeface="Bahnschrift" panose="020B0502040204020203" pitchFamily="34" charset="0"/>
              </a:rPr>
              <a:t>innovative</a:t>
            </a:r>
            <a:r>
              <a:rPr lang="en-US" sz="2000" dirty="0">
                <a:latin typeface="Bahnschrift" panose="020B0502040204020203" pitchFamily="34" charset="0"/>
              </a:rPr>
              <a:t> digital campaigns and customer-centric approaches, making it a leader in India's fashion e-commerce.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Bahnschrift" panose="020B0502040204020203" pitchFamily="34" charset="0"/>
              </a:rPr>
              <a:t>With a core audience between 18-34 years of age, it appeals to tech-savvy youth seeking vibrant, trendy, and affordable fashion.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Bahnschrift" panose="020B0502040204020203" pitchFamily="34" charset="0"/>
              </a:rPr>
              <a:t>Psychographically</a:t>
            </a:r>
            <a:r>
              <a:rPr lang="en-US" sz="2000" dirty="0">
                <a:latin typeface="Bahnschrift" panose="020B0502040204020203" pitchFamily="34" charset="0"/>
              </a:rPr>
              <a:t>, their audience values the convenience of online shopping and fashion trends.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7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6C23-5ECC-D8C1-BA52-BE8E545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 SemiBold" panose="020B0502040204020203" pitchFamily="34" charset="0"/>
              </a:rPr>
              <a:t>MARKET POSITION AND ITS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3993-107A-8F28-F308-94AFF980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3"/>
            <a:ext cx="10515600" cy="4267200"/>
          </a:xfrm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Myntra's market share in India's fashion e-commerce market is estimated to be between 35% and 45% as of 2023. </a:t>
            </a:r>
          </a:p>
          <a:p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2023, Myntra's operating revenue was 43.75 billion Indian rupees, which was an increase from the previous year. Myntra has over 10 million active users every month. </a:t>
            </a:r>
          </a:p>
          <a:p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2023, over 20 million users participated in Myntra's annual sale event, the End of Reason Sale (EORS). </a:t>
            </a:r>
          </a:p>
          <a:p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Myntra's marketing campaigns aim to promote a positive and inclusive fashion culture, highlighting individuality and acceptance</a:t>
            </a:r>
          </a:p>
          <a:p>
            <a:r>
              <a:rPr lang="en-U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 the last three months, </a:t>
            </a:r>
            <a:r>
              <a:rPr lang="en-US" sz="2400" b="1" i="0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myntra.com's</a:t>
            </a:r>
            <a:r>
              <a:rPr lang="en-U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global ranking has changed from 582 to 530. In INDIA  it is in 101 place. </a:t>
            </a:r>
            <a:endParaRPr lang="en-IN" sz="2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1442-BD62-2399-2141-0454ED62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48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Myntra revenue(FY 2022 -2023)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ECDB-397E-EE29-9CA3-C21EF61C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4770950"/>
          </a:xfrm>
          <a:ln w="9525"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dirty="0">
              <a:solidFill>
                <a:srgbClr val="370E00"/>
              </a:solidFill>
              <a:latin typeface="Candara Light" panose="020E0502030303020204" pitchFamily="34" charset="0"/>
            </a:endParaRPr>
          </a:p>
          <a:p>
            <a:pPr marL="0" indent="0" algn="ctr">
              <a:buNone/>
            </a:pP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8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-commerce fashion marketplace that generates revenue from Transaction fees , Logistics services , Advertisement services ,Consultancy services </a:t>
            </a:r>
          </a:p>
          <a:p>
            <a:pPr algn="l"/>
            <a:r>
              <a:rPr lang="en-US" sz="8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FY 2022 (REVENUE BREAK DOWN )</a:t>
            </a:r>
          </a:p>
          <a:p>
            <a:pPr marL="0" indent="0" algn="l">
              <a:buNone/>
            </a:pPr>
            <a:r>
              <a:rPr lang="en-US" sz="8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Operating revenue: 35.01 billion Indian rupees</a:t>
            </a:r>
          </a:p>
          <a:p>
            <a:pPr marL="0" indent="0" algn="l">
              <a:buNone/>
            </a:pPr>
            <a:r>
              <a:rPr lang="en-US" sz="8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Marketplace services: Over 16 billion Indian rupees</a:t>
            </a:r>
          </a:p>
          <a:p>
            <a:pPr marL="0" indent="0" algn="l" fontAlgn="ctr">
              <a:buNone/>
            </a:pPr>
            <a:r>
              <a:rPr lang="en-US" sz="8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Logistics services: Over 14 billion Indian rupees </a:t>
            </a:r>
          </a:p>
          <a:p>
            <a:pPr fontAlgn="ctr"/>
            <a:r>
              <a:rPr lang="en-US" sz="8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FY 2023 (Revenue breakdown)</a:t>
            </a:r>
          </a:p>
          <a:p>
            <a:pPr marL="0" indent="0" algn="just" fontAlgn="ctr">
              <a:buNone/>
            </a:pPr>
            <a:r>
              <a:rPr lang="en-US" sz="8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Operating : 43.75 billion  ( 25%  from FY22) </a:t>
            </a:r>
          </a:p>
          <a:p>
            <a:pPr marL="0" indent="0" algn="just" fontAlgn="ctr">
              <a:buNone/>
            </a:pP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 Total Expenses : 5290 Cr</a:t>
            </a:r>
          </a:p>
          <a:p>
            <a:pPr algn="l" fontAlgn="ctr">
              <a:buFont typeface="Courier New" panose="02070309020205020404" pitchFamily="49" charset="0"/>
              <a:buChar char="o"/>
            </a:pP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Demand for D2C brands: Demand for D2C brands like Rare Rabbit, Snitch, and </a:t>
            </a:r>
            <a:r>
              <a:rPr lang="en-US" sz="8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Bewakoof</a:t>
            </a: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 is growing fast. </a:t>
            </a:r>
          </a:p>
          <a:p>
            <a:pPr algn="l" fontAlgn="ctr">
              <a:buFont typeface="Courier New" panose="02070309020205020404" pitchFamily="49" charset="0"/>
              <a:buChar char="o"/>
            </a:pP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Demand for luxe brands: Demand for the luxe portfolio, which sells high-end brands like Hugo Boss and Guess, has seen a 150% expansion. </a:t>
            </a:r>
          </a:p>
          <a:p>
            <a:pPr algn="l" fontAlgn="ctr">
              <a:buFont typeface="Courier New" panose="02070309020205020404" pitchFamily="49" charset="0"/>
              <a:buChar char="o"/>
            </a:pP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Monthly active users: Myntra reported a 33% surge in monthly active users in 2023. </a:t>
            </a:r>
          </a:p>
          <a:p>
            <a:pPr algn="l" fontAlgn="ctr">
              <a:buFont typeface="Courier New" panose="02070309020205020404" pitchFamily="49" charset="0"/>
              <a:buChar char="o"/>
            </a:pPr>
            <a:endParaRPr lang="en-US" dirty="0">
              <a:solidFill>
                <a:srgbClr val="370E00"/>
              </a:solidFill>
              <a:latin typeface="Bookman Old Style" panose="02050604050505020204" pitchFamily="18" charset="0"/>
            </a:endParaRPr>
          </a:p>
          <a:p>
            <a:pPr algn="l" fontAlgn="ctr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70E00"/>
                </a:solidFill>
                <a:latin typeface="Bookman Old Style" panose="02050604050505020204" pitchFamily="18" charset="0"/>
              </a:rPr>
              <a:t> </a:t>
            </a:r>
            <a:endParaRPr lang="en-US" b="0" i="0" dirty="0">
              <a:solidFill>
                <a:srgbClr val="370E00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l" fontAlgn="ctr">
              <a:buNone/>
            </a:pPr>
            <a:endParaRPr lang="en-US" b="0" i="0" dirty="0">
              <a:solidFill>
                <a:srgbClr val="370E00"/>
              </a:solidFill>
              <a:effectLst/>
              <a:latin typeface="Google Sans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370E00"/>
                </a:solidFill>
                <a:effectLst/>
                <a:latin typeface="Google Sans"/>
              </a:rPr>
            </a:br>
            <a:endParaRPr lang="en-US" b="0" i="0" dirty="0">
              <a:solidFill>
                <a:srgbClr val="370E00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58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D9822880-2336-838F-BB74-72F876B3582A}"/>
              </a:ext>
            </a:extLst>
          </p:cNvPr>
          <p:cNvSpPr/>
          <p:nvPr/>
        </p:nvSpPr>
        <p:spPr>
          <a:xfrm>
            <a:off x="536311" y="283899"/>
            <a:ext cx="3939296" cy="2546555"/>
          </a:xfrm>
          <a:prstGeom prst="foldedCorner">
            <a:avLst/>
          </a:prstGeom>
          <a:solidFill>
            <a:srgbClr val="EDE0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STRENGTHS (S)</a:t>
            </a:r>
            <a:br>
              <a:rPr lang="en-IN" sz="2000" dirty="0">
                <a:ln>
                  <a:solidFill>
                    <a:srgbClr val="FFFF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000" dirty="0">
              <a:ln>
                <a:solidFill>
                  <a:srgbClr val="FFFF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Brand recognition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Diverse product range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User friendly experience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Strong delivery systems  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0282974-64F9-16C2-039A-4EF770114229}"/>
              </a:ext>
            </a:extLst>
          </p:cNvPr>
          <p:cNvSpPr/>
          <p:nvPr/>
        </p:nvSpPr>
        <p:spPr>
          <a:xfrm>
            <a:off x="6905684" y="350530"/>
            <a:ext cx="3939296" cy="2546555"/>
          </a:xfrm>
          <a:prstGeom prst="foldedCorner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n>
                <a:solidFill>
                  <a:srgbClr val="FFFF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240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WEAKNESS (W)</a:t>
            </a:r>
          </a:p>
          <a:p>
            <a:pPr algn="ctr"/>
            <a:endParaRPr lang="en-IN" sz="2000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discounts as it costs high normally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Global presence limited  within INDIA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Various return and exchange issues may raise up 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10DA71D9-D758-B09A-6585-3BE816F3049A}"/>
              </a:ext>
            </a:extLst>
          </p:cNvPr>
          <p:cNvSpPr/>
          <p:nvPr/>
        </p:nvSpPr>
        <p:spPr>
          <a:xfrm>
            <a:off x="536311" y="3811237"/>
            <a:ext cx="3899967" cy="2546555"/>
          </a:xfrm>
          <a:prstGeom prst="foldedCorner">
            <a:avLst/>
          </a:prstGeom>
          <a:solidFill>
            <a:srgbClr val="EDE0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OPPORTUNITIES (O)</a:t>
            </a:r>
            <a:r>
              <a:rPr lang="en-IN" sz="2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endParaRPr lang="en-IN" sz="2400" dirty="0">
              <a:solidFill>
                <a:srgbClr val="00B05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They  options are really high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Growing e commerce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new categories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Technological advancements 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F495B40-5B45-6F29-8D8C-5633BEDD53B2}"/>
              </a:ext>
            </a:extLst>
          </p:cNvPr>
          <p:cNvSpPr/>
          <p:nvPr/>
        </p:nvSpPr>
        <p:spPr>
          <a:xfrm>
            <a:off x="7023671" y="3811236"/>
            <a:ext cx="3899967" cy="2546555"/>
          </a:xfrm>
          <a:prstGeom prst="foldedCorner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THREATS (T)</a:t>
            </a:r>
          </a:p>
          <a:p>
            <a:pPr algn="ctr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Intense competition as they have to compete with giants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Rapid shift of customers style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Regulatory challenges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FD3A3-C15B-7E26-688F-61754C670826}"/>
              </a:ext>
            </a:extLst>
          </p:cNvPr>
          <p:cNvSpPr txBox="1"/>
          <p:nvPr/>
        </p:nvSpPr>
        <p:spPr>
          <a:xfrm>
            <a:off x="1632155" y="3128863"/>
            <a:ext cx="825909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IN" sz="2800" b="1" spc="6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 W O R T     A N A L Y S I S</a:t>
            </a:r>
          </a:p>
        </p:txBody>
      </p:sp>
    </p:spTree>
    <p:extLst>
      <p:ext uri="{BB962C8B-B14F-4D97-AF65-F5344CB8AC3E}">
        <p14:creationId xmlns:p14="http://schemas.microsoft.com/office/powerpoint/2010/main" val="400176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6A5A-B39D-F80C-A03B-B36339F0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UTILIZATIONS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7170-D272-C14A-1F48-8101EAA74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374" y="1569986"/>
            <a:ext cx="5181600" cy="4351338"/>
          </a:xfrm>
          <a:ln w="63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Varieties  of technologies used includes  </a:t>
            </a:r>
          </a:p>
          <a:p>
            <a:pPr marL="0" indent="0">
              <a:buNone/>
            </a:pPr>
            <a:r>
              <a:rPr lang="en-IN" sz="2600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OMNICHANNEL TECHNOLOGY </a:t>
            </a:r>
            <a:r>
              <a:rPr lang="en-IN" sz="2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They have over 350 brands &amp;5,600 stories in this network across more than 140 cities.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600" b="0" i="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llow</a:t>
            </a:r>
            <a:r>
              <a:rPr lang="en-US" sz="26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customers to have orders delivered from the nearest store.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AI skin analyzer :</a:t>
            </a:r>
          </a:p>
          <a:p>
            <a:pPr marL="0" indent="0"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for personalized shopping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79CD8-2D5F-1E2F-AFC5-90B35AEC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9986"/>
            <a:ext cx="5181600" cy="4351338"/>
          </a:xfrm>
          <a:ln w="63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cloud services to handle its data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1D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Microsoft Azure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1D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Amazon web services (AWS)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1D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Cloud object storage : here it store images, videos and files also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1D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Myntra website is built up using </a:t>
            </a:r>
            <a:r>
              <a:rPr lang="en-US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React.js framework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Myntra uses </a:t>
            </a:r>
            <a:r>
              <a:rPr lang="en-US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Druid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real time analysis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Power bi  to visualize the data aggregated by Druid 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2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D327E20A-87A0-5A9B-F06C-E353160CD2B7}"/>
              </a:ext>
            </a:extLst>
          </p:cNvPr>
          <p:cNvSpPr/>
          <p:nvPr/>
        </p:nvSpPr>
        <p:spPr>
          <a:xfrm>
            <a:off x="509287" y="31404"/>
            <a:ext cx="5075110" cy="2172929"/>
          </a:xfrm>
          <a:prstGeom prst="cloudCallout">
            <a:avLst/>
          </a:prstGeom>
          <a:solidFill>
            <a:srgbClr val="EEE5EC"/>
          </a:solidFill>
          <a:ln>
            <a:solidFill>
              <a:srgbClr val="523A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CUSTOMER  REVIEW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2407F-4D48-FB56-D2C6-84F721C88E9F}"/>
              </a:ext>
            </a:extLst>
          </p:cNvPr>
          <p:cNvSpPr txBox="1"/>
          <p:nvPr/>
        </p:nvSpPr>
        <p:spPr>
          <a:xfrm>
            <a:off x="431462" y="3755814"/>
            <a:ext cx="2826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/>
              <a:t>Analyzed</a:t>
            </a:r>
            <a:r>
              <a:rPr lang="en-IN" dirty="0"/>
              <a:t> social media platforms (Instagram , </a:t>
            </a:r>
            <a:r>
              <a:rPr lang="en-IN" dirty="0" err="1"/>
              <a:t>facebook</a:t>
            </a:r>
            <a:r>
              <a:rPr lang="en-IN" dirty="0"/>
              <a:t> ) and review sites like (trust pilot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On the basis of these reviews it can be categorized  into various  impacts like high , impact , medium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B64E3-4A37-EDFF-3CB1-EBF5223C8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17" y="1184020"/>
            <a:ext cx="2562583" cy="333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4598CE-1954-2DD2-B59E-E379C965F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07" y="2748431"/>
            <a:ext cx="5128055" cy="323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F03FF-4924-BB04-B7D5-BE1ACC747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17" y="1633212"/>
            <a:ext cx="1933845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093DD0-2F35-C16B-67EA-157912F9D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13" y="2172929"/>
            <a:ext cx="2076740" cy="247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49ABC7-123F-0BFA-864D-DC334272E6B5}"/>
              </a:ext>
            </a:extLst>
          </p:cNvPr>
          <p:cNvSpPr txBox="1"/>
          <p:nvPr/>
        </p:nvSpPr>
        <p:spPr>
          <a:xfrm>
            <a:off x="7028907" y="308660"/>
            <a:ext cx="372642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REVIEWS OF CUSTOMERS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0367D0-D1FC-5894-7057-DB73E33FC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2" y="2376904"/>
            <a:ext cx="4810796" cy="371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15728C-BC26-A2BD-90F8-914470A46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2" y="3221242"/>
            <a:ext cx="2615380" cy="362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D1E3E-B767-5024-A940-E30915847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3" y="2826741"/>
            <a:ext cx="3324689" cy="3429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34C24E-9754-871E-8700-961AFC692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75" y="2885604"/>
            <a:ext cx="3074050" cy="37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1375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Aptos Display</vt:lpstr>
      <vt:lpstr>Arial</vt:lpstr>
      <vt:lpstr>Arial Black</vt:lpstr>
      <vt:lpstr>Bahnschrift</vt:lpstr>
      <vt:lpstr>Bahnschrift SemiBold</vt:lpstr>
      <vt:lpstr>Bookman Old Style</vt:lpstr>
      <vt:lpstr>Calibri</vt:lpstr>
      <vt:lpstr>Calibri Light</vt:lpstr>
      <vt:lpstr>Cambria Math</vt:lpstr>
      <vt:lpstr>Candara Light</vt:lpstr>
      <vt:lpstr>Courier New</vt:lpstr>
      <vt:lpstr>Franklin Gothic Medium</vt:lpstr>
      <vt:lpstr>Google Sans</vt:lpstr>
      <vt:lpstr>Microsoft Sans Serif</vt:lpstr>
      <vt:lpstr>Roboto</vt:lpstr>
      <vt:lpstr>Verdana</vt:lpstr>
      <vt:lpstr>Wingdings</vt:lpstr>
      <vt:lpstr>Office Theme</vt:lpstr>
      <vt:lpstr>PowerPoint Presentation</vt:lpstr>
      <vt:lpstr> INTRODUTION </vt:lpstr>
      <vt:lpstr>PowerPoint Presentation</vt:lpstr>
      <vt:lpstr>BUSINESS MODEL OF MYNTRA AND ITS KEY TO SUCCESS</vt:lpstr>
      <vt:lpstr>MARKET POSITION AND ITS GROWTH </vt:lpstr>
      <vt:lpstr>Myntra revenue(FY 2022 -2023)</vt:lpstr>
      <vt:lpstr>PowerPoint Presentation</vt:lpstr>
      <vt:lpstr>TECHNOLOGY UTILIZATIONS </vt:lpstr>
      <vt:lpstr>PowerPoint Presentation</vt:lpstr>
      <vt:lpstr>PowerPoint Presentation</vt:lpstr>
      <vt:lpstr>STRATEGIC RECOMMENDENDATIONS</vt:lpstr>
      <vt:lpstr>MYNTRA COMPETITORS AS OF AUG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Aishwaryaa A</dc:creator>
  <cp:lastModifiedBy>Aishwaryaa A</cp:lastModifiedBy>
  <cp:revision>6</cp:revision>
  <dcterms:created xsi:type="dcterms:W3CDTF">2024-09-23T15:05:18Z</dcterms:created>
  <dcterms:modified xsi:type="dcterms:W3CDTF">2024-09-27T13:56:01Z</dcterms:modified>
</cp:coreProperties>
</file>