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57" r:id="rId5"/>
    <p:sldId id="282" r:id="rId6"/>
    <p:sldId id="28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129"/>
    <a:srgbClr val="717BC5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8B03-AA3B-8074-80EE-7B6B16A9C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444A3-CB06-E86C-0657-34A95E443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A9A0-5F13-2C8B-6455-A7F45D5F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E5BE-32FF-671D-1B4C-CC2A772F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3D4D-B054-10D1-F9E9-6DAA861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5B10-E4F3-4640-9AB8-F478E42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AB1C6-D0DD-07D5-55AB-294054E1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F4F0-EEE7-D8AC-9BF7-3DB00FEB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411A-048F-248F-0BE5-1D55B45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A091-ACAB-B910-3F54-97D1DC6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D1DC1-5EE5-0DC3-42D4-35F726E17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9986D-F172-E0D3-C8DA-0499DFCD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7E2F-373E-7044-1E0B-EBBFB3D2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A341-0DED-3412-55EC-A2C7A86D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185E-D46F-A80C-64EA-A2656A1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5023-2CCC-B4D7-E4C4-6AE8E111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5417-E737-C1BE-FDA4-9C8914DD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A57BB-DC0F-11BE-A972-2F85278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855A-A517-377E-5F2D-24F9639A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D9CB-BC3F-8853-14C0-108DBF2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F683-65BE-0C77-1D3F-B12EB962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8DDF-D962-B463-F1AD-21021B01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C801-24B0-5DCE-C0E1-D7DABDB4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0FDA-A8EE-E899-D6F5-2F87736D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CF2B-709B-9AD1-1F87-2DD82A81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F1F-2AC4-9907-7705-403A182E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DD9-770F-3412-A2EB-C2CDEA05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4D215-FEC2-6F10-C7C6-C1FA80E5F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72A3-3E3A-E835-A47D-2D574BD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CD088-D75B-658B-1A39-EA969C2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1ED8D-040B-24F2-2E98-57D41BC9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9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AFC0-625B-1B2B-60AB-5781B82F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86C5-9827-0B41-D914-C7F5FBEC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58150-F011-0E7A-DF71-0253616A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69833-48A4-54C6-9B9E-840AB19BF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20E88-F0B0-A4F9-12D2-537EEF5E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FF09B-8D0E-8E69-2EEA-AD987518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2195-261C-AA6A-D3E8-87823BCE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539D6-1322-28B7-98EA-F1F133C1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BB7B-5607-98BD-22C8-7AE97698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7DCEE-D13B-9DB1-16BA-25A946A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2BB34-453C-8063-11B5-0F6BCFC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1568B-5489-B312-EF9F-EC6727CC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9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6976F-C052-E0FD-50F7-7CD0C61D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126A-B761-92C4-A5DA-C44554F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E2A33-583F-4DB3-32EC-1B71949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CE46-441B-1896-2DF9-8C205FB1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9EE4-232B-E1C4-29AB-CC45BCD3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B2863-C76A-D3BB-5D7D-71E4F59A9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C84AD-7350-926D-DD73-BF5FE179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31DB-0D96-B4A2-91DA-31CBC02F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214E-89DC-9A0E-CEC3-EA732C0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8E69-6EB5-DCFA-8D89-D568EA11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6C39C-ACBE-A671-D360-E5F68E85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362D-0D82-CF7D-75E8-5CFD915C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B14A-927F-2424-1766-6F638929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C51EA-BDDC-1841-C93B-8F03A08E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A9D4-3175-B67C-A11C-24BB838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C986-A681-927D-10D5-08A3051A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0CC8-40F5-4601-7D7C-5645D898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071B-59C3-5862-E88A-4C716A4E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C2D7-A25C-436E-B36F-1E4FCACD243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47B8-ABE2-F614-547B-C437BB1A9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2DA4-4A5F-7942-6DED-BC48D540B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8067-5ADF-4BD2-A3F0-B3A0D6078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eTnqr5L94BqQXZ1loVhnLSbp4j94xTeL/view?usp=sharin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9C8087-208A-FE5A-5C79-972D283CB7CF}"/>
              </a:ext>
            </a:extLst>
          </p:cNvPr>
          <p:cNvSpPr/>
          <p:nvPr/>
        </p:nvSpPr>
        <p:spPr>
          <a:xfrm>
            <a:off x="3023418" y="106148"/>
            <a:ext cx="61451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FIFFA OLYMPICS</a:t>
            </a:r>
          </a:p>
        </p:txBody>
      </p:sp>
    </p:spTree>
    <p:extLst>
      <p:ext uri="{BB962C8B-B14F-4D97-AF65-F5344CB8AC3E}">
        <p14:creationId xmlns:p14="http://schemas.microsoft.com/office/powerpoint/2010/main" val="41771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A3B21-2BFA-2D37-8865-B35B73410ED8}"/>
              </a:ext>
            </a:extLst>
          </p:cNvPr>
          <p:cNvSpPr txBox="1"/>
          <p:nvPr/>
        </p:nvSpPr>
        <p:spPr>
          <a:xfrm>
            <a:off x="7533106" y="1425677"/>
            <a:ext cx="4119717" cy="48013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Georgia" panose="02040502050405020303" pitchFamily="18" charset="0"/>
              </a:rPr>
              <a:t>Acceleration</a:t>
            </a:r>
            <a:r>
              <a:rPr lang="en-US" dirty="0">
                <a:latin typeface="Georgia" panose="02040502050405020303" pitchFamily="18" charset="0"/>
              </a:rPr>
              <a:t> refers to the ability of a player to quickly increase their speed from a standstill. It's crucial for making fast breaks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DOUGLAS COSTA </a:t>
            </a:r>
            <a:r>
              <a:rPr lang="en-US" dirty="0">
                <a:latin typeface="Georgia" panose="02040502050405020303" pitchFamily="18" charset="0"/>
              </a:rPr>
              <a:t>HAS HIGHEST   ACCELERATON OF </a:t>
            </a:r>
            <a:r>
              <a:rPr lang="en-US" b="1" dirty="0">
                <a:solidFill>
                  <a:srgbClr val="FF0000"/>
                </a:solidFill>
              </a:rPr>
              <a:t>96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Georgia" panose="02040502050405020303" pitchFamily="18" charset="0"/>
              </a:rPr>
              <a:t>Agility</a:t>
            </a:r>
            <a:r>
              <a:rPr lang="en-US" dirty="0">
                <a:latin typeface="Georgia" panose="02040502050405020303" pitchFamily="18" charset="0"/>
              </a:rPr>
              <a:t> involves the ability to change direction rapidly and effectively while maintaining control of the ball.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L.INSIGNE </a:t>
            </a:r>
            <a:r>
              <a:rPr lang="en-US" b="1" u="sng" dirty="0">
                <a:solidFill>
                  <a:schemeClr val="accent2"/>
                </a:solidFill>
                <a:latin typeface="Georgia" panose="02040502050405020303" pitchFamily="18" charset="0"/>
              </a:rPr>
              <a:t>&amp;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NEYMAR</a:t>
            </a:r>
            <a:r>
              <a:rPr lang="en-US" b="1" u="sng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share the top place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Both skills are essential for a player's overall performance on the field.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3693-BC80-15DD-D827-E26475A8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4" y="1147090"/>
            <a:ext cx="6667870" cy="358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A0B7CE54-E01D-0200-6613-125A047C4788}"/>
              </a:ext>
            </a:extLst>
          </p:cNvPr>
          <p:cNvSpPr/>
          <p:nvPr/>
        </p:nvSpPr>
        <p:spPr>
          <a:xfrm rot="954221">
            <a:off x="7066554" y="359985"/>
            <a:ext cx="1662276" cy="570271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F2130-9EED-C756-C5D4-CCB58D43B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0" y="0"/>
            <a:ext cx="6957815" cy="4861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5AF8BB3-5A98-ECE0-7AB4-67B6DB513DCB}"/>
              </a:ext>
            </a:extLst>
          </p:cNvPr>
          <p:cNvSpPr/>
          <p:nvPr/>
        </p:nvSpPr>
        <p:spPr>
          <a:xfrm rot="1485988">
            <a:off x="7821017" y="721496"/>
            <a:ext cx="1995536" cy="995204"/>
          </a:xfrm>
          <a:prstGeom prst="curved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D5DF6-BFE8-6776-274F-ACB33AD2382D}"/>
              </a:ext>
            </a:extLst>
          </p:cNvPr>
          <p:cNvSpPr txBox="1"/>
          <p:nvPr/>
        </p:nvSpPr>
        <p:spPr>
          <a:xfrm>
            <a:off x="7128388" y="2499581"/>
            <a:ext cx="4581832" cy="31393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/>
                </a:solidFill>
                <a:latin typeface="Georgia" panose="02040502050405020303" pitchFamily="18" charset="0"/>
              </a:rPr>
              <a:t>Upward direction </a:t>
            </a:r>
            <a:r>
              <a:rPr lang="en-US" dirty="0">
                <a:latin typeface="Georgia" panose="02040502050405020303" pitchFamily="18" charset="0"/>
              </a:rPr>
              <a:t>of correlation indicates that as one variable increases, the other variable also tends to increase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Georgia" panose="02040502050405020303" pitchFamily="18" charset="0"/>
              </a:rPr>
              <a:t>In the context of soccer:</a:t>
            </a:r>
          </a:p>
          <a:p>
            <a:r>
              <a:rPr lang="en-US" dirty="0">
                <a:latin typeface="Georgia" panose="02040502050405020303" pitchFamily="18" charset="0"/>
              </a:rPr>
              <a:t>    This suggests that players who     currently perform well are also likely to continue improving. Such players are </a:t>
            </a:r>
            <a:r>
              <a:rPr lang="en-US" b="1" u="sng" dirty="0">
                <a:solidFill>
                  <a:srgbClr val="FF0000"/>
                </a:solidFill>
                <a:latin typeface="Georgia" panose="02040502050405020303" pitchFamily="18" charset="0"/>
              </a:rPr>
              <a:t>valuable assets for teams</a:t>
            </a:r>
            <a:r>
              <a:rPr lang="en-US" dirty="0">
                <a:latin typeface="Georgia" panose="02040502050405020303" pitchFamily="18" charset="0"/>
              </a:rPr>
              <a:t>, as they can contribute significantly both in the present and in the future.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86D20-9A72-C1DB-27F5-6CDDCCF09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21" y="241803"/>
            <a:ext cx="7067589" cy="393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FA09B-182C-EE1B-86BA-6846934E8F96}"/>
              </a:ext>
            </a:extLst>
          </p:cNvPr>
          <p:cNvSpPr txBox="1"/>
          <p:nvPr/>
        </p:nvSpPr>
        <p:spPr>
          <a:xfrm>
            <a:off x="826812" y="4817806"/>
            <a:ext cx="9743768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Market value of </a:t>
            </a:r>
            <a:r>
              <a:rPr lang="en-US" u="sng" dirty="0">
                <a:solidFill>
                  <a:srgbClr val="FF0000"/>
                </a:solidFill>
                <a:latin typeface="Georgia" panose="02040502050405020303" pitchFamily="18" charset="0"/>
              </a:rPr>
              <a:t>young adult soccer players </a:t>
            </a:r>
            <a:r>
              <a:rPr lang="en-US" dirty="0">
                <a:latin typeface="Georgia" panose="02040502050405020303" pitchFamily="18" charset="0"/>
              </a:rPr>
              <a:t>tends to be high for several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If a young player is already performing well, clubs believe they can continue to improve and become even more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valuable.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There’s often a strong demand for talented young players, especially in a competitive market where clubs are looking to </a:t>
            </a:r>
            <a:r>
              <a:rPr lang="en-US" b="1" dirty="0">
                <a:solidFill>
                  <a:schemeClr val="accent1"/>
                </a:solidFill>
                <a:latin typeface="Georgia" panose="02040502050405020303" pitchFamily="18" charset="0"/>
              </a:rPr>
              <a:t>secure future stars.</a:t>
            </a:r>
            <a:endParaRPr lang="en-IN" b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3C426DAA-3278-0C94-772E-7C8AF82BDC6E}"/>
              </a:ext>
            </a:extLst>
          </p:cNvPr>
          <p:cNvSpPr/>
          <p:nvPr/>
        </p:nvSpPr>
        <p:spPr>
          <a:xfrm rot="1872223">
            <a:off x="659663" y="2878364"/>
            <a:ext cx="1021653" cy="1477327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2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69AB8-1503-D8ED-A2F1-077B1FA0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6" y="795667"/>
            <a:ext cx="5971220" cy="4086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19BAB-05B9-B31A-2750-2F5D11AF9CCE}"/>
              </a:ext>
            </a:extLst>
          </p:cNvPr>
          <p:cNvSpPr txBox="1"/>
          <p:nvPr/>
        </p:nvSpPr>
        <p:spPr>
          <a:xfrm>
            <a:off x="6715432" y="2369574"/>
            <a:ext cx="5194471" cy="3354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Bookman Old Style" panose="02050604050505020204" pitchFamily="18" charset="0"/>
              </a:rPr>
              <a:t>Accurate free kicks </a:t>
            </a:r>
            <a:r>
              <a:rPr lang="en-US" dirty="0">
                <a:latin typeface="Bookman Old Style" panose="02050604050505020204" pitchFamily="18" charset="0"/>
              </a:rPr>
              <a:t>can lead directly to goals. Players who can consistently place the ball on target or into dangerous areas increase their team’s chances of scoring.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A.PIRLO                 Both share accuracy 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H.CALHANOGLU 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Teams with players known for their free kick accuracy can </a:t>
            </a:r>
            <a:r>
              <a:rPr lang="en-US" u="sng" dirty="0">
                <a:solidFill>
                  <a:srgbClr val="00B050"/>
                </a:solidFill>
                <a:latin typeface="Bookman Old Style" panose="02050604050505020204" pitchFamily="18" charset="0"/>
              </a:rPr>
              <a:t>instill fear in opponents</a:t>
            </a:r>
            <a:r>
              <a:rPr lang="en-US" dirty="0">
                <a:latin typeface="Bookman Old Style" panose="02050604050505020204" pitchFamily="18" charset="0"/>
              </a:rPr>
              <a:t>, leading to defensive adjustments and openings elsewhere on the field.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C807EB7-4595-42EB-00D7-E59EE312B640}"/>
              </a:ext>
            </a:extLst>
          </p:cNvPr>
          <p:cNvSpPr/>
          <p:nvPr/>
        </p:nvSpPr>
        <p:spPr>
          <a:xfrm>
            <a:off x="8809705" y="3663498"/>
            <a:ext cx="324464" cy="7669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84DA2D62-4D6F-1E6F-EF8E-CE285F9A43CA}"/>
              </a:ext>
            </a:extLst>
          </p:cNvPr>
          <p:cNvSpPr/>
          <p:nvPr/>
        </p:nvSpPr>
        <p:spPr>
          <a:xfrm rot="2122083">
            <a:off x="6623800" y="1083065"/>
            <a:ext cx="1494481" cy="718501"/>
          </a:xfrm>
          <a:prstGeom prst="curvedDownArrow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427D7-F54D-C29E-F8C3-4C372D830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1" y="304800"/>
            <a:ext cx="7165422" cy="348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C7981C-3D1C-6E76-8C19-5B33A74C9548}"/>
              </a:ext>
            </a:extLst>
          </p:cNvPr>
          <p:cNvSpPr txBox="1"/>
          <p:nvPr/>
        </p:nvSpPr>
        <p:spPr>
          <a:xfrm>
            <a:off x="2762865" y="4345858"/>
            <a:ext cx="886869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Understanding defensive metrics aids in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crafting game </a:t>
            </a:r>
            <a:r>
              <a:rPr lang="en-US" dirty="0">
                <a:latin typeface="Bookman Old Style" panose="02050604050505020204" pitchFamily="18" charset="0"/>
              </a:rPr>
              <a:t>plans that exploit the opponent's weaknesses or bolster the team's strengths.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Players with high stamina can maintain a high work rate, which increases their chances of being in the </a:t>
            </a:r>
            <a:r>
              <a:rPr lang="en-US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right place to intercept </a:t>
            </a:r>
            <a:r>
              <a:rPr lang="en-US" dirty="0">
                <a:latin typeface="Bookman Old Style" panose="02050604050505020204" pitchFamily="18" charset="0"/>
              </a:rPr>
              <a:t>passes.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Stamina aids in maintaining focus and awareness, helping players read the game better and anticipate passes, which is </a:t>
            </a:r>
            <a:r>
              <a:rPr lang="en-US" b="1" u="sng" dirty="0">
                <a:solidFill>
                  <a:schemeClr val="accent2"/>
                </a:solidFill>
                <a:latin typeface="Bookman Old Style" panose="02050604050505020204" pitchFamily="18" charset="0"/>
              </a:rPr>
              <a:t>key</a:t>
            </a: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for successful interceptions.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2EA90A0C-6554-43B4-F44C-9F02F3702151}"/>
              </a:ext>
            </a:extLst>
          </p:cNvPr>
          <p:cNvSpPr/>
          <p:nvPr/>
        </p:nvSpPr>
        <p:spPr>
          <a:xfrm rot="2769084">
            <a:off x="8388847" y="2889417"/>
            <a:ext cx="1400276" cy="766916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9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3962A-F797-0490-8DD0-4C44EE927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2" y="509176"/>
            <a:ext cx="7569162" cy="31143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81D8D-19A2-F2E1-4E46-84C5DD4004EF}"/>
              </a:ext>
            </a:extLst>
          </p:cNvPr>
          <p:cNvSpPr txBox="1"/>
          <p:nvPr/>
        </p:nvSpPr>
        <p:spPr>
          <a:xfrm>
            <a:off x="2831690" y="4090219"/>
            <a:ext cx="8681884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 They are </a:t>
            </a:r>
            <a:r>
              <a:rPr lang="en-US" u="sng" dirty="0">
                <a:solidFill>
                  <a:schemeClr val="accent2"/>
                </a:solidFill>
                <a:latin typeface="Bookman Old Style" panose="02050604050505020204" pitchFamily="18" charset="0"/>
              </a:rPr>
              <a:t>key aspects </a:t>
            </a:r>
            <a:r>
              <a:rPr lang="en-US" dirty="0">
                <a:latin typeface="Bookman Old Style" panose="02050604050505020204" pitchFamily="18" charset="0"/>
              </a:rPr>
              <a:t>of offensive play.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By analyzing these statistics, We can gain </a:t>
            </a:r>
            <a:r>
              <a:rPr lang="en-US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valuable insights </a:t>
            </a:r>
            <a:r>
              <a:rPr lang="en-US" dirty="0">
                <a:latin typeface="Bookman Old Style" panose="02050604050505020204" pitchFamily="18" charset="0"/>
              </a:rPr>
              <a:t>into their attacking strategies, player performance, and areas for improvement, ultimately leading to enhanced overall effectiveness on the pitch.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Career  adults </a:t>
            </a:r>
            <a:r>
              <a:rPr lang="en-US" dirty="0">
                <a:latin typeface="Bookman Old Style" panose="02050604050505020204" pitchFamily="18" charset="0"/>
              </a:rPr>
              <a:t>have great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long passing </a:t>
            </a:r>
            <a:r>
              <a:rPr lang="en-US" dirty="0">
                <a:latin typeface="Bookman Old Style" panose="02050604050505020204" pitchFamily="18" charset="0"/>
              </a:rPr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rgbClr val="00B0F0"/>
                </a:solidFill>
                <a:latin typeface="Bookman Old Style" panose="02050604050505020204" pitchFamily="18" charset="0"/>
              </a:rPr>
              <a:t>Early career adults </a:t>
            </a:r>
            <a:r>
              <a:rPr lang="en-US" dirty="0">
                <a:latin typeface="Bookman Old Style" panose="02050604050505020204" pitchFamily="18" charset="0"/>
              </a:rPr>
              <a:t>has the highest </a:t>
            </a: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long shots 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DAD0867E-311B-7060-4966-E8EB74968DAD}"/>
              </a:ext>
            </a:extLst>
          </p:cNvPr>
          <p:cNvSpPr/>
          <p:nvPr/>
        </p:nvSpPr>
        <p:spPr>
          <a:xfrm rot="3164669">
            <a:off x="780709" y="4392182"/>
            <a:ext cx="1700026" cy="856476"/>
          </a:xfrm>
          <a:prstGeom prst="curved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21734-85A4-7137-FD45-D46A98165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29" y="3429000"/>
            <a:ext cx="6174658" cy="3126658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465CA-6191-DA11-7F49-8007A2AD53A9}"/>
              </a:ext>
            </a:extLst>
          </p:cNvPr>
          <p:cNvSpPr txBox="1"/>
          <p:nvPr/>
        </p:nvSpPr>
        <p:spPr>
          <a:xfrm>
            <a:off x="1081548" y="353961"/>
            <a:ext cx="8583562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Higher average wages often indicate a team’s willingness to invest in talent.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/>
                </a:solidFill>
                <a:latin typeface="Bookman Old Style" panose="02050604050505020204" pitchFamily="18" charset="0"/>
              </a:rPr>
              <a:t>CRISTIANO RONALDO 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565K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Bookman Old Style" panose="02050604050505020204" pitchFamily="18" charset="0"/>
              </a:rPr>
              <a:t>L. MESSI 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565K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  <a:latin typeface="Bookman Old Style" panose="02050604050505020204" pitchFamily="18" charset="0"/>
              </a:rPr>
              <a:t>G. BALE 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370K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They are expected to perform well in game , in turn puts a 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pressure</a:t>
            </a:r>
            <a:r>
              <a:rPr lang="en-US" dirty="0">
                <a:latin typeface="Bookman Old Style" panose="02050604050505020204" pitchFamily="18" charset="0"/>
              </a:rPr>
              <a:t> on them which might affect player performance and morale.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high-profile players often see increased </a:t>
            </a:r>
            <a:r>
              <a:rPr lang="en-US" b="1" u="sng" dirty="0">
                <a:solidFill>
                  <a:srgbClr val="7030A0"/>
                </a:solidFill>
                <a:latin typeface="Bookman Old Style" panose="02050604050505020204" pitchFamily="18" charset="0"/>
              </a:rPr>
              <a:t>fan engagement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u="sng" dirty="0">
                <a:solidFill>
                  <a:srgbClr val="7030A0"/>
                </a:solidFill>
                <a:latin typeface="Bookman Old Style" panose="02050604050505020204" pitchFamily="18" charset="0"/>
              </a:rPr>
              <a:t>merchandise sales</a:t>
            </a:r>
            <a:r>
              <a:rPr lang="en-US" u="sng" dirty="0">
                <a:latin typeface="Bookman Old Style" panose="02050604050505020204" pitchFamily="18" charset="0"/>
              </a:rPr>
              <a:t>.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45D01433-D773-20D2-1DC7-D879FE780986}"/>
              </a:ext>
            </a:extLst>
          </p:cNvPr>
          <p:cNvSpPr/>
          <p:nvPr/>
        </p:nvSpPr>
        <p:spPr>
          <a:xfrm rot="3454627">
            <a:off x="2399070" y="4080387"/>
            <a:ext cx="1661652" cy="1042219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3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30CEB-8E8C-AF04-2176-CD581BC0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" y="336146"/>
            <a:ext cx="6577781" cy="35846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D4D6A-856D-E008-7AC3-0F62F6176D54}"/>
              </a:ext>
            </a:extLst>
          </p:cNvPr>
          <p:cNvSpPr txBox="1"/>
          <p:nvPr/>
        </p:nvSpPr>
        <p:spPr>
          <a:xfrm>
            <a:off x="1612489" y="4365523"/>
            <a:ext cx="10087897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Players who excel in both fishing (intercepting passes) and sliding tackles may demonstrate a </a:t>
            </a:r>
            <a:r>
              <a:rPr lang="en-US" b="1" u="sng" dirty="0">
                <a:solidFill>
                  <a:schemeClr val="accent2"/>
                </a:solidFill>
                <a:latin typeface="Bookman Old Style" panose="02050604050505020204" pitchFamily="18" charset="0"/>
              </a:rPr>
              <a:t>keen understanding </a:t>
            </a:r>
            <a:r>
              <a:rPr lang="en-US" dirty="0">
                <a:latin typeface="Bookman Old Style" panose="02050604050505020204" pitchFamily="18" charset="0"/>
              </a:rPr>
              <a:t>of the game and good anticipation, suggesting they can read the opponent's intentions well.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L. MESSI 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b="1" u="sng" dirty="0">
                <a:solidFill>
                  <a:srgbClr val="FF0000"/>
                </a:solidFill>
                <a:latin typeface="Bookman Old Style" panose="02050604050505020204" pitchFamily="18" charset="0"/>
              </a:rPr>
              <a:t>GREAT FINISHER)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ISCO</a:t>
            </a:r>
            <a:r>
              <a:rPr lang="en-US" u="sng" dirty="0">
                <a:latin typeface="Bookman Old Style" panose="02050604050505020204" pitchFamily="18" charset="0"/>
              </a:rPr>
              <a:t> (</a:t>
            </a:r>
            <a:r>
              <a:rPr lang="en-US" b="1" u="sng" dirty="0">
                <a:solidFill>
                  <a:schemeClr val="accent4"/>
                </a:solidFill>
                <a:latin typeface="Bookman Old Style" panose="02050604050505020204" pitchFamily="18" charset="0"/>
              </a:rPr>
              <a:t>GREAT SLIDING TACKLER 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They are valuable for tactical adjustments during matches.</a:t>
            </a:r>
          </a:p>
          <a:p>
            <a:endParaRPr lang="en-IN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9D306361-EA46-5007-DD68-C6C5B8A86137}"/>
              </a:ext>
            </a:extLst>
          </p:cNvPr>
          <p:cNvSpPr/>
          <p:nvPr/>
        </p:nvSpPr>
        <p:spPr>
          <a:xfrm rot="4023458">
            <a:off x="7866464" y="2400115"/>
            <a:ext cx="2266560" cy="8340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4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8DAB0-662C-18B5-55AF-F4DB153F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5" y="765425"/>
            <a:ext cx="5806391" cy="3734321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B6D40-E04E-5411-9C75-843B0C627837}"/>
              </a:ext>
            </a:extLst>
          </p:cNvPr>
          <p:cNvSpPr txBox="1"/>
          <p:nvPr/>
        </p:nvSpPr>
        <p:spPr>
          <a:xfrm>
            <a:off x="6479459" y="1954924"/>
            <a:ext cx="5304946" cy="34163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An 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upward correlation (+</a:t>
            </a:r>
            <a:r>
              <a:rPr lang="en-US" b="1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ve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) </a:t>
            </a:r>
            <a:r>
              <a:rPr lang="en-US" dirty="0">
                <a:latin typeface="Bookman Old Style" panose="02050604050505020204" pitchFamily="18" charset="0"/>
              </a:rPr>
              <a:t>suggests that as player potential increases, so does the market value, which could drive wage </a:t>
            </a:r>
            <a:r>
              <a:rPr lang="en-US" b="1" u="sng" dirty="0">
                <a:solidFill>
                  <a:schemeClr val="accent2"/>
                </a:solidFill>
                <a:latin typeface="Bookman Old Style" panose="02050604050505020204" pitchFamily="18" charset="0"/>
              </a:rPr>
              <a:t>inflation</a:t>
            </a:r>
            <a:r>
              <a:rPr lang="en-US" dirty="0">
                <a:latin typeface="Bookman Old Style" panose="02050604050505020204" pitchFamily="18" charset="0"/>
              </a:rPr>
              <a:t> in the sport. Clubs may need to adjust their wage structures to remain 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</a:rPr>
              <a:t>competitive.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This insight can inform decisions related to player </a:t>
            </a:r>
            <a:r>
              <a:rPr lang="en-US" b="1" u="sng" dirty="0">
                <a:solidFill>
                  <a:srgbClr val="00B0F0"/>
                </a:solidFill>
                <a:latin typeface="Bookman Old Style" panose="02050604050505020204" pitchFamily="18" charset="0"/>
              </a:rPr>
              <a:t>recruitment</a:t>
            </a:r>
            <a:r>
              <a:rPr lang="en-US" dirty="0">
                <a:latin typeface="Bookman Old Style" panose="02050604050505020204" pitchFamily="18" charset="0"/>
              </a:rPr>
              <a:t>, development, and financial planning, ultimately shaping a club’s </a:t>
            </a:r>
            <a:r>
              <a:rPr lang="en-US" b="1" u="sng" dirty="0">
                <a:solidFill>
                  <a:srgbClr val="66FF66"/>
                </a:solidFill>
                <a:latin typeface="Bookman Old Style" panose="02050604050505020204" pitchFamily="18" charset="0"/>
              </a:rPr>
              <a:t>success in the long term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48B54A71-82C6-5FC0-531A-F323ED844506}"/>
              </a:ext>
            </a:extLst>
          </p:cNvPr>
          <p:cNvSpPr/>
          <p:nvPr/>
        </p:nvSpPr>
        <p:spPr>
          <a:xfrm rot="1958093">
            <a:off x="4975125" y="5484391"/>
            <a:ext cx="1671484" cy="862408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8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3E951-27EC-77EC-41D0-D935D2D5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9" y="398010"/>
            <a:ext cx="5574092" cy="417014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518F43-B603-93CF-29D6-C634FDC56E95}"/>
              </a:ext>
            </a:extLst>
          </p:cNvPr>
          <p:cNvSpPr txBox="1"/>
          <p:nvPr/>
        </p:nvSpPr>
        <p:spPr>
          <a:xfrm>
            <a:off x="4739149" y="4794294"/>
            <a:ext cx="7265240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 diverse player pool can enhance team dynamics, bringing various playing styles, tactics, that enrich the team's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rgbClr val="717BC5"/>
                </a:solidFill>
                <a:latin typeface="Bookman Old Style" panose="02050604050505020204" pitchFamily="18" charset="0"/>
              </a:rPr>
              <a:t>England </a:t>
            </a: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(2k)</a:t>
            </a:r>
            <a:endParaRPr lang="en-IN" b="1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84D6D0F6-2C9A-9AF6-3556-C0EE6561D55A}"/>
              </a:ext>
            </a:extLst>
          </p:cNvPr>
          <p:cNvSpPr/>
          <p:nvPr/>
        </p:nvSpPr>
        <p:spPr>
          <a:xfrm rot="2929117">
            <a:off x="6664114" y="2577656"/>
            <a:ext cx="2292984" cy="1039761"/>
          </a:xfrm>
          <a:prstGeom prst="curved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8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A06F-8531-CDE9-A2F4-C9817F8A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r>
              <a:rPr lang="en-IN" dirty="0">
                <a:latin typeface="Lucida Handwriting" panose="03010101010101010101" pitchFamily="66" charset="0"/>
              </a:rPr>
              <a:t>INTRODUCTION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3415-4F9A-5982-7F28-A1932975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  <a:ln w="635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FIFA Olympic football tournament, held </a:t>
            </a: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every four years</a:t>
            </a:r>
            <a:r>
              <a:rPr lang="en-US" dirty="0">
                <a:latin typeface="Bookman Old Style" panose="02050604050505020204" pitchFamily="18" charset="0"/>
              </a:rPr>
              <a:t>, features under-23 national teams from around the world, with each team allowed to include a limited number of overage players.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This tournament showcases emerging talent on an international stage and is often seen as a stepping stone for young players aiming for future success in senior football.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competition is known for its passionate atmosphere, as countries vie for Olympic glory, blending the prestige of the Olympics with the excitement of football.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Notable past winners include </a:t>
            </a:r>
            <a:r>
              <a:rPr lang="en-US" dirty="0">
                <a:solidFill>
                  <a:srgbClr val="7030A0"/>
                </a:solidFill>
                <a:latin typeface="Bookman Old Style" panose="02050604050505020204" pitchFamily="18" charset="0"/>
              </a:rPr>
              <a:t>Brazil, Argentina, and Nigeria</a:t>
            </a:r>
            <a:r>
              <a:rPr lang="en-US" dirty="0">
                <a:latin typeface="Bookman Old Style" panose="02050604050505020204" pitchFamily="18" charset="0"/>
              </a:rPr>
              <a:t>, each leaving a significant mark on the tournament's history.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6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1ACCA-03F4-471E-3170-EE7AD0657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65" y="2512948"/>
            <a:ext cx="6715432" cy="3720704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2F157-7FD9-02BE-F09A-0596A565421E}"/>
              </a:ext>
            </a:extLst>
          </p:cNvPr>
          <p:cNvSpPr txBox="1"/>
          <p:nvPr/>
        </p:nvSpPr>
        <p:spPr>
          <a:xfrm>
            <a:off x="507886" y="358538"/>
            <a:ext cx="4437740" cy="34163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Tracking the development of marking skills over time in relation to potential can provide insights into a </a:t>
            </a:r>
            <a:r>
              <a:rPr lang="en-US" b="1" u="sng" dirty="0">
                <a:solidFill>
                  <a:schemeClr val="accent2"/>
                </a:solidFill>
                <a:latin typeface="Bookman Old Style" panose="02050604050505020204" pitchFamily="18" charset="0"/>
              </a:rPr>
              <a:t>player's growth </a:t>
            </a:r>
            <a:r>
              <a:rPr lang="en-US" dirty="0">
                <a:latin typeface="Bookman Old Style" panose="02050604050505020204" pitchFamily="18" charset="0"/>
              </a:rPr>
              <a:t>and </a:t>
            </a:r>
            <a:r>
              <a:rPr lang="en-US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readiness</a:t>
            </a:r>
            <a:r>
              <a:rPr lang="en-US" dirty="0">
                <a:latin typeface="Bookman Old Style" panose="02050604050505020204" pitchFamily="18" charset="0"/>
              </a:rPr>
              <a:t> for higher levels of competition.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CB (</a:t>
            </a:r>
            <a:r>
              <a:rPr lang="en-US" b="1" dirty="0" err="1">
                <a:solidFill>
                  <a:srgbClr val="00B0F0"/>
                </a:solidFill>
                <a:latin typeface="Bookman Old Style" panose="02050604050505020204" pitchFamily="18" charset="0"/>
              </a:rPr>
              <a:t>centre</a:t>
            </a:r>
            <a:r>
              <a:rPr lang="en-US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 back) highest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LB 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      MARKING 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can help  the clubs to build a </a:t>
            </a:r>
            <a:r>
              <a:rPr lang="en-US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balanced</a:t>
            </a:r>
            <a:r>
              <a:rPr lang="en-US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</a:t>
            </a:r>
            <a:r>
              <a:rPr lang="en-US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b="1" u="sng" dirty="0">
                <a:solidFill>
                  <a:srgbClr val="AD5129"/>
                </a:solidFill>
                <a:latin typeface="Bookman Old Style" panose="02050604050505020204" pitchFamily="18" charset="0"/>
              </a:rPr>
              <a:t>competitive</a:t>
            </a:r>
            <a:r>
              <a:rPr lang="en-US" b="1" u="sng" dirty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squad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294261E-6057-5FDD-679E-248AFD8E510B}"/>
              </a:ext>
            </a:extLst>
          </p:cNvPr>
          <p:cNvSpPr/>
          <p:nvPr/>
        </p:nvSpPr>
        <p:spPr>
          <a:xfrm>
            <a:off x="1376516" y="2655515"/>
            <a:ext cx="167149" cy="186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7E3DA9F5-3142-6126-90CA-6B4320F24E8D}"/>
              </a:ext>
            </a:extLst>
          </p:cNvPr>
          <p:cNvSpPr/>
          <p:nvPr/>
        </p:nvSpPr>
        <p:spPr>
          <a:xfrm>
            <a:off x="3667432" y="4277032"/>
            <a:ext cx="973394" cy="796413"/>
          </a:xfrm>
          <a:prstGeom prst="striped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8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28376-E485-35A8-4D70-90A23B416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5" y="473080"/>
            <a:ext cx="6680501" cy="3862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687F4-18DC-0626-6341-FC6D3F355F5D}"/>
              </a:ext>
            </a:extLst>
          </p:cNvPr>
          <p:cNvSpPr txBox="1"/>
          <p:nvPr/>
        </p:nvSpPr>
        <p:spPr>
          <a:xfrm>
            <a:off x="7433187" y="3716594"/>
            <a:ext cx="4434348" cy="23083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Analyzing the sprint speed of players who concede penalties can help to identify if </a:t>
            </a:r>
            <a:r>
              <a:rPr lang="en-US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slower defenders </a:t>
            </a:r>
            <a:r>
              <a:rPr lang="en-US" dirty="0">
                <a:latin typeface="Bookman Old Style" panose="02050604050505020204" pitchFamily="18" charset="0"/>
              </a:rPr>
              <a:t>are more prone to </a:t>
            </a:r>
            <a:r>
              <a:rPr lang="en-US" dirty="0">
                <a:solidFill>
                  <a:srgbClr val="AD5129"/>
                </a:solidFill>
                <a:latin typeface="Bookman Old Style" panose="02050604050505020204" pitchFamily="18" charset="0"/>
              </a:rPr>
              <a:t>fouling faster attackers.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17BC5"/>
                </a:solidFill>
                <a:latin typeface="Bookman Old Style" panose="02050604050505020204" pitchFamily="18" charset="0"/>
              </a:rPr>
              <a:t>Sprint speed 91 </a:t>
            </a:r>
            <a:r>
              <a:rPr lang="en-US" dirty="0">
                <a:latin typeface="Bookman Old Style" panose="02050604050505020204" pitchFamily="18" charset="0"/>
              </a:rPr>
              <a:t>has more penalties of 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86</a:t>
            </a:r>
          </a:p>
          <a:p>
            <a:endParaRPr lang="en-IN" dirty="0"/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7E2A6320-D7B0-5302-E12B-D7B7CA007F29}"/>
              </a:ext>
            </a:extLst>
          </p:cNvPr>
          <p:cNvSpPr/>
          <p:nvPr/>
        </p:nvSpPr>
        <p:spPr>
          <a:xfrm rot="2913903">
            <a:off x="7670204" y="1835816"/>
            <a:ext cx="1864099" cy="1042219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4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C3936-3D1D-71B9-710A-E6853D85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3" y="223735"/>
            <a:ext cx="6699856" cy="367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46D55352-54BC-C0F9-2842-755ED73EA4D5}"/>
              </a:ext>
            </a:extLst>
          </p:cNvPr>
          <p:cNvSpPr/>
          <p:nvPr/>
        </p:nvSpPr>
        <p:spPr>
          <a:xfrm rot="18930774">
            <a:off x="8420953" y="2441708"/>
            <a:ext cx="1120877" cy="171545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EE86B-37D8-AB7D-9041-677A36A42F8E}"/>
              </a:ext>
            </a:extLst>
          </p:cNvPr>
          <p:cNvSpPr txBox="1"/>
          <p:nvPr/>
        </p:nvSpPr>
        <p:spPr>
          <a:xfrm>
            <a:off x="1431422" y="4719485"/>
            <a:ext cx="10160811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Players who consistently demonstrate quick reactions may be more </a:t>
            </a: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effective in high-pressure situations.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“Reaction" refers to how </a:t>
            </a: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quickly and effectively </a:t>
            </a:r>
            <a:r>
              <a:rPr lang="en-US" dirty="0">
                <a:latin typeface="Bookman Old Style" panose="02050604050505020204" pitchFamily="18" charset="0"/>
              </a:rPr>
              <a:t>players respond to game situations.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Good reactions are crucial for maintaining possession, defending effectively, and capitalizing on scoring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Players who has greatest reactions are 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849</a:t>
            </a:r>
            <a:r>
              <a:rPr lang="en-US" dirty="0">
                <a:latin typeface="Bookman Old Style" panose="02050604050505020204" pitchFamily="18" charset="0"/>
              </a:rPr>
              <a:t> .  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6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21424-9AB8-78CD-0859-E2988FB64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2" y="504417"/>
            <a:ext cx="9371652" cy="292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E842F30-795C-61E0-E798-C55D7AF5BB6F}"/>
              </a:ext>
            </a:extLst>
          </p:cNvPr>
          <p:cNvSpPr/>
          <p:nvPr/>
        </p:nvSpPr>
        <p:spPr>
          <a:xfrm>
            <a:off x="5417574" y="3913239"/>
            <a:ext cx="511278" cy="39329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AC3B2-9375-8059-6F45-09B1AC4A03F4}"/>
              </a:ext>
            </a:extLst>
          </p:cNvPr>
          <p:cNvSpPr txBox="1"/>
          <p:nvPr/>
        </p:nvSpPr>
        <p:spPr>
          <a:xfrm>
            <a:off x="324465" y="4581832"/>
            <a:ext cx="11080954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It can help to analyze the players who have room for </a:t>
            </a: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improvement</a:t>
            </a:r>
            <a:r>
              <a:rPr lang="en-US" dirty="0">
                <a:latin typeface="Bookman Old Style" panose="02050604050505020204" pitchFamily="18" charset="0"/>
              </a:rPr>
              <a:t> and those who are already performing at their </a:t>
            </a: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</a:rPr>
              <a:t>highest level.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CMs with high average potential in short passing are likely to excel in playmaking roles, helping to control the 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game tempo and create scoring opportunities.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CM =</a:t>
            </a: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87</a:t>
            </a:r>
            <a:r>
              <a:rPr lang="en-US" dirty="0">
                <a:latin typeface="Bookman Old Style" panose="02050604050505020204" pitchFamily="18" charset="0"/>
              </a:rPr>
              <a:t> HAS THE HIGHEST OF BOTH 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0BC32-1563-0A12-6D2A-396D0276E2A2}"/>
              </a:ext>
            </a:extLst>
          </p:cNvPr>
          <p:cNvSpPr txBox="1"/>
          <p:nvPr/>
        </p:nvSpPr>
        <p:spPr>
          <a:xfrm>
            <a:off x="432619" y="216310"/>
            <a:ext cx="1096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DASHBOARD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AD809-725A-E6DE-6E93-D91B4D63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677975"/>
            <a:ext cx="10717161" cy="6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CE7EF-087E-18E7-F674-A81CFDDA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" y="0"/>
            <a:ext cx="11112018" cy="62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E527E-E109-AF18-3FBE-5FF64DD8F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85292"/>
            <a:ext cx="10874477" cy="6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1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ABC4A-86C0-620E-9EB8-05CD37FD0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6827"/>
            <a:ext cx="4336026" cy="37411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513971-EFCD-1804-DFE7-FB0AD8DD9E3E}"/>
              </a:ext>
            </a:extLst>
          </p:cNvPr>
          <p:cNvSpPr/>
          <p:nvPr/>
        </p:nvSpPr>
        <p:spPr>
          <a:xfrm>
            <a:off x="7885475" y="4987414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66163-7950-B4D2-CABE-025F66628035}"/>
              </a:ext>
            </a:extLst>
          </p:cNvPr>
          <p:cNvSpPr txBox="1"/>
          <p:nvPr/>
        </p:nvSpPr>
        <p:spPr>
          <a:xfrm>
            <a:off x="1585633" y="2193497"/>
            <a:ext cx="993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Script" panose="030B0504020000000003" pitchFamily="66" charset="0"/>
              </a:rPr>
              <a:t>“THE IMPORTANT THING IN THE OLYMPIC GAMES IS NOT TO WIN , BUT TO TAKE PART “</a:t>
            </a:r>
          </a:p>
          <a:p>
            <a:r>
              <a:rPr lang="en-IN" dirty="0">
                <a:latin typeface="Segoe Script" panose="030B0504020000000003" pitchFamily="66" charset="0"/>
              </a:rPr>
              <a:t>                                                                    -PIERRE   DE COUBERTIN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FAC0CC-0D35-2C76-52D4-655E215B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418" y="5910744"/>
            <a:ext cx="2694666" cy="774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812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8B74-AD3C-6F71-E2C1-E564B3ED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latin typeface="Lucida Handwriting" panose="03010101010101010101" pitchFamily="66" charset="0"/>
              </a:rPr>
              <a:t>SPECIAL AWARDS  OF FIFA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434F-35A0-B430-CD8B-824A57CF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503"/>
            <a:ext cx="11088329" cy="4682460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2400" dirty="0">
                <a:latin typeface="Bookman Old Style" panose="02050604050505020204" pitchFamily="18" charset="0"/>
              </a:rPr>
              <a:t>Ballon d’</a:t>
            </a:r>
            <a:r>
              <a:rPr lang="en-US" sz="2400" dirty="0">
                <a:latin typeface="Bookman Old Style" panose="02050604050505020204" pitchFamily="18" charset="0"/>
              </a:rPr>
              <a:t> Or :(</a:t>
            </a:r>
            <a:r>
              <a:rPr lang="en-IN" sz="2400" dirty="0">
                <a:latin typeface="Bookman Old Style" panose="02050604050505020204" pitchFamily="18" charset="0"/>
              </a:rPr>
              <a:t>2023)  Lionel Messi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400" dirty="0">
                <a:latin typeface="Bookman Old Style" panose="02050604050505020204" pitchFamily="18" charset="0"/>
              </a:rPr>
              <a:t>FIFA World Player of the Year</a:t>
            </a:r>
            <a:r>
              <a:rPr lang="en-IN" sz="2400" dirty="0">
                <a:latin typeface="Bookman Old Style" panose="02050604050505020204" pitchFamily="18" charset="0"/>
              </a:rPr>
              <a:t>  :  </a:t>
            </a:r>
            <a:r>
              <a:rPr lang="de-DE" sz="2400" dirty="0">
                <a:latin typeface="Bookman Old Style" panose="02050604050505020204" pitchFamily="18" charset="0"/>
              </a:rPr>
              <a:t>(2022): Karim Benzema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sz="2400" dirty="0">
              <a:latin typeface="Bookman Old Style" panose="0205060405050502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2400" dirty="0">
                <a:latin typeface="Bookman Old Style" panose="02050604050505020204" pitchFamily="18" charset="0"/>
              </a:rPr>
              <a:t>Golden Boot</a:t>
            </a:r>
            <a:r>
              <a:rPr lang="de-DE" sz="2400" dirty="0">
                <a:latin typeface="Bookman Old Style" panose="02050604050505020204" pitchFamily="18" charset="0"/>
              </a:rPr>
              <a:t> 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ookman Old Style" panose="02050604050505020204" pitchFamily="18" charset="0"/>
              </a:rPr>
              <a:t>             World Cup (2022): Kylian Mbappé (France) - 8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ookman Old Style" panose="02050604050505020204" pitchFamily="18" charset="0"/>
              </a:rPr>
              <a:t>             Premier League :Erling </a:t>
            </a:r>
            <a:r>
              <a:rPr lang="en-US" sz="2400" dirty="0" err="1">
                <a:latin typeface="Bookman Old Style" panose="02050604050505020204" pitchFamily="18" charset="0"/>
              </a:rPr>
              <a:t>Haaland</a:t>
            </a:r>
            <a:r>
              <a:rPr lang="en-US" sz="2400" dirty="0">
                <a:latin typeface="Bookman Old Style" panose="02050604050505020204" pitchFamily="18" charset="0"/>
              </a:rPr>
              <a:t> (Manchester City) – 36 goals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2400" dirty="0">
                <a:latin typeface="Bookman Old Style" panose="02050604050505020204" pitchFamily="18" charset="0"/>
              </a:rPr>
              <a:t>Golden Glove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>
                <a:latin typeface="Bookman Old Style" panose="02050604050505020204" pitchFamily="18" charset="0"/>
              </a:rPr>
              <a:t>                   FIFA World Cup (2022): Emiliano Martínez (Argentina)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                 Premier League (2022-23): Ederson (Manchester City)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Bookman Old Style" panose="02050604050505020204" pitchFamily="18" charset="0"/>
              </a:rPr>
              <a:t>                    PFA Players' Player of the Year: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>
                <a:latin typeface="Bookman Old Style" panose="02050604050505020204" pitchFamily="18" charset="0"/>
              </a:rPr>
              <a:t>                                                (2023): Erling </a:t>
            </a:r>
            <a:r>
              <a:rPr lang="en-IN" sz="2400" dirty="0" err="1">
                <a:latin typeface="Bookman Old Style" panose="02050604050505020204" pitchFamily="18" charset="0"/>
              </a:rPr>
              <a:t>Haaland</a:t>
            </a:r>
            <a:r>
              <a:rPr lang="en-IN" sz="2400" dirty="0">
                <a:latin typeface="Bookman Old Style" panose="02050604050505020204" pitchFamily="18" charset="0"/>
              </a:rPr>
              <a:t> (Manchester City)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E0F6D-2C35-EDB0-752D-72970214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A7CF5A-DD32-EE09-81CB-B04A5D3B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75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3A1F9-3D0E-CD73-2DA2-58608B4D3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1" y="2739389"/>
            <a:ext cx="2847239" cy="220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E373C-6221-5ECB-0E92-7CA454D2E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53" y="2445432"/>
            <a:ext cx="2501511" cy="2534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DD44DA-A0A9-E53F-82A3-56408371D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15" y="3001832"/>
            <a:ext cx="3489582" cy="1952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4DBD8E-4970-282E-6F3E-5499786033F3}"/>
              </a:ext>
            </a:extLst>
          </p:cNvPr>
          <p:cNvSpPr txBox="1"/>
          <p:nvPr/>
        </p:nvSpPr>
        <p:spPr>
          <a:xfrm>
            <a:off x="8357419" y="1462512"/>
            <a:ext cx="3559278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SELF JOIN :</a:t>
            </a:r>
          </a:p>
          <a:p>
            <a:pPr algn="ctr"/>
            <a:r>
              <a:rPr lang="en-IN" dirty="0">
                <a:latin typeface="Bookman Old Style" panose="02050604050505020204" pitchFamily="18" charset="0"/>
              </a:rPr>
              <a:t>Self join </a:t>
            </a:r>
            <a:r>
              <a:rPr lang="en-US" dirty="0">
                <a:latin typeface="Bookman Old Style" panose="02050604050505020204" pitchFamily="18" charset="0"/>
              </a:rPr>
              <a:t>Comparing rows within the same table.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3ADC8-7CE9-009F-A58B-1282918CF7B4}"/>
              </a:ext>
            </a:extLst>
          </p:cNvPr>
          <p:cNvSpPr txBox="1"/>
          <p:nvPr/>
        </p:nvSpPr>
        <p:spPr>
          <a:xfrm>
            <a:off x="436856" y="1541518"/>
            <a:ext cx="266030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TABLE 1 :</a:t>
            </a:r>
          </a:p>
          <a:p>
            <a:pPr algn="ctr"/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 (Left table 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49EFA-A64B-2351-9101-845008C9CFDA}"/>
              </a:ext>
            </a:extLst>
          </p:cNvPr>
          <p:cNvSpPr txBox="1"/>
          <p:nvPr/>
        </p:nvSpPr>
        <p:spPr>
          <a:xfrm>
            <a:off x="4611663" y="1565768"/>
            <a:ext cx="2968673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TABLE 2 :</a:t>
            </a:r>
          </a:p>
          <a:p>
            <a:pPr algn="ctr"/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 (Right table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38A2F-3DB8-F66A-89B9-3498C944383E}"/>
              </a:ext>
            </a:extLst>
          </p:cNvPr>
          <p:cNvSpPr txBox="1"/>
          <p:nvPr/>
        </p:nvSpPr>
        <p:spPr>
          <a:xfrm>
            <a:off x="1303210" y="5845657"/>
            <a:ext cx="10176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https://drive.google.com/file/d/1eTnqr5L94BqQXZ1loVhnLSbp4j94xTeL/view?usp=sharing</a:t>
            </a:r>
            <a:r>
              <a:rPr lang="en-IN" dirty="0"/>
              <a:t>  SQL LINK FOR FIFA OLYMPICS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2CC0F-D14A-C7CD-7517-728965EA13EA}"/>
              </a:ext>
            </a:extLst>
          </p:cNvPr>
          <p:cNvSpPr txBox="1"/>
          <p:nvPr/>
        </p:nvSpPr>
        <p:spPr>
          <a:xfrm>
            <a:off x="349122" y="177330"/>
            <a:ext cx="365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AD5129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SQL ANALYSIS </a:t>
            </a:r>
          </a:p>
        </p:txBody>
      </p:sp>
    </p:spTree>
    <p:extLst>
      <p:ext uri="{BB962C8B-B14F-4D97-AF65-F5344CB8AC3E}">
        <p14:creationId xmlns:p14="http://schemas.microsoft.com/office/powerpoint/2010/main" val="313163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1333C-D392-4A3F-1559-D28346F47AA9}"/>
              </a:ext>
            </a:extLst>
          </p:cNvPr>
          <p:cNvSpPr txBox="1"/>
          <p:nvPr/>
        </p:nvSpPr>
        <p:spPr>
          <a:xfrm>
            <a:off x="707921" y="414651"/>
            <a:ext cx="453911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LEFT JOIN 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Useful when you want to retain all records from the left table, regardless of whether there is a matching record in the right table.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A7ECF-0B31-F36F-797E-C8F882C7A517}"/>
              </a:ext>
            </a:extLst>
          </p:cNvPr>
          <p:cNvSpPr txBox="1"/>
          <p:nvPr/>
        </p:nvSpPr>
        <p:spPr>
          <a:xfrm>
            <a:off x="6797481" y="414651"/>
            <a:ext cx="483408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RIGHT JOIN </a:t>
            </a:r>
            <a:r>
              <a:rPr lang="en-US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Returns all rows from the right table and the matched rows from the left table. If there is no match, NULL values are returned for columns from the left table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1C5A9-A449-1900-B61C-8B3F69FD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77" y="2292802"/>
            <a:ext cx="3568118" cy="3400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8229C-CDC8-09B3-D4A6-13412A84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63" y="2292802"/>
            <a:ext cx="3568116" cy="3254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0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8DB94-492A-9539-C55B-1D5759F7794D}"/>
              </a:ext>
            </a:extLst>
          </p:cNvPr>
          <p:cNvSpPr txBox="1"/>
          <p:nvPr/>
        </p:nvSpPr>
        <p:spPr>
          <a:xfrm>
            <a:off x="658761" y="274455"/>
            <a:ext cx="3834581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Inner join 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Only matching rows from both tables.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63D81-1007-97C7-F72F-E94B770E8268}"/>
              </a:ext>
            </a:extLst>
          </p:cNvPr>
          <p:cNvSpPr txBox="1"/>
          <p:nvPr/>
        </p:nvSpPr>
        <p:spPr>
          <a:xfrm>
            <a:off x="7118553" y="274455"/>
            <a:ext cx="4807975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Full join: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All rows from both tables, with NULLs where there are no matches.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C2DAA-ED5F-1956-F995-14EAEE7E0710}"/>
              </a:ext>
            </a:extLst>
          </p:cNvPr>
          <p:cNvSpPr txBox="1"/>
          <p:nvPr/>
        </p:nvSpPr>
        <p:spPr>
          <a:xfrm>
            <a:off x="442451" y="4595312"/>
            <a:ext cx="4611330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5129"/>
                </a:solidFill>
                <a:latin typeface="Bookman Old Style" panose="02050604050505020204" pitchFamily="18" charset="0"/>
              </a:rPr>
              <a:t>Cross join: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when you want to generate all combinations of data from two tables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D6E74-7BAA-6C4F-83A6-B328C278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4" y="1500082"/>
            <a:ext cx="3249998" cy="216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D32F4-7E96-7FE7-3089-672CE6E9F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73" y="1339358"/>
            <a:ext cx="3449656" cy="2488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BB1AC6-7991-5512-E3C2-B6AA17B4B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4675562"/>
            <a:ext cx="4245179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78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983D5-0516-DBC4-6C10-25773A4F5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3" y="1462517"/>
            <a:ext cx="6477904" cy="351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6E102-9F9A-A996-AF33-27A6C5CFB78F}"/>
              </a:ext>
            </a:extLst>
          </p:cNvPr>
          <p:cNvSpPr txBox="1"/>
          <p:nvPr/>
        </p:nvSpPr>
        <p:spPr>
          <a:xfrm>
            <a:off x="7433187" y="2310581"/>
            <a:ext cx="4395019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FROM THIS ANALYSIS 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OVERALL RATING IS HIGH IN CASE OF </a:t>
            </a:r>
            <a:r>
              <a:rPr lang="en-IN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CRISTIANO RONALDO </a:t>
            </a:r>
            <a:r>
              <a:rPr lang="en-IN" dirty="0">
                <a:latin typeface="Bookman Old Style" panose="02050604050505020204" pitchFamily="18" charset="0"/>
              </a:rPr>
              <a:t>WITH RATING OF </a:t>
            </a:r>
            <a:r>
              <a:rPr lang="en-IN" b="1" dirty="0">
                <a:solidFill>
                  <a:srgbClr val="66FF66"/>
                </a:solidFill>
                <a:latin typeface="Bookman Old Style" panose="02050604050505020204" pitchFamily="18" charset="0"/>
              </a:rPr>
              <a:t>94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MAX MARKING REPRESENT THE PEAK INTENSITY  </a:t>
            </a:r>
            <a:r>
              <a:rPr lang="en-IN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SERIGO RAMOS </a:t>
            </a:r>
            <a:r>
              <a:rPr lang="en-IN" dirty="0">
                <a:latin typeface="Bookman Old Style" panose="02050604050505020204" pitchFamily="18" charset="0"/>
              </a:rPr>
              <a:t>HAS MARKING </a:t>
            </a:r>
            <a:r>
              <a:rPr lang="en-IN" b="1" dirty="0">
                <a:solidFill>
                  <a:srgbClr val="66FF66"/>
                </a:solidFill>
                <a:latin typeface="Bookman Old Style" panose="02050604050505020204" pitchFamily="18" charset="0"/>
              </a:rPr>
              <a:t>86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66FF66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BOTH METRICS CAN IMPACT GAME OUTCOMES BY INFLUENCING OPPONENT OPPORTUNITITES 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A771D781-6672-5248-975E-CADB596C59CA}"/>
              </a:ext>
            </a:extLst>
          </p:cNvPr>
          <p:cNvSpPr/>
          <p:nvPr/>
        </p:nvSpPr>
        <p:spPr>
          <a:xfrm rot="1162113">
            <a:off x="7131210" y="479433"/>
            <a:ext cx="2257809" cy="1056333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1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A940-51F0-49C4-6A34-2F9B0A9F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0" y="1792376"/>
            <a:ext cx="6173061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5B2978D8-E159-8D86-8664-FD62076DBB68}"/>
              </a:ext>
            </a:extLst>
          </p:cNvPr>
          <p:cNvSpPr/>
          <p:nvPr/>
        </p:nvSpPr>
        <p:spPr>
          <a:xfrm rot="2008037">
            <a:off x="7165895" y="889597"/>
            <a:ext cx="2020388" cy="1061884"/>
          </a:xfrm>
          <a:prstGeom prst="curved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8FFD6-F089-C624-D92B-E88115E52FDB}"/>
              </a:ext>
            </a:extLst>
          </p:cNvPr>
          <p:cNvSpPr txBox="1"/>
          <p:nvPr/>
        </p:nvSpPr>
        <p:spPr>
          <a:xfrm>
            <a:off x="7659328" y="2989006"/>
            <a:ext cx="3991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analysis identifies which nationalities has the highest </a:t>
            </a:r>
            <a:r>
              <a:rPr lang="en-IN" dirty="0" err="1"/>
              <a:t>markert</a:t>
            </a:r>
            <a:r>
              <a:rPr lang="en-IN" dirty="0"/>
              <a:t> values , that in turn indicates the strong player production, and investment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Spain (5bm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Portugal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Belgium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Croatia (1bm)</a:t>
            </a:r>
          </a:p>
        </p:txBody>
      </p:sp>
    </p:spTree>
    <p:extLst>
      <p:ext uri="{BB962C8B-B14F-4D97-AF65-F5344CB8AC3E}">
        <p14:creationId xmlns:p14="http://schemas.microsoft.com/office/powerpoint/2010/main" val="3880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33025-9611-8F9A-239B-27231CA7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" y="1010362"/>
            <a:ext cx="7079225" cy="4523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29899EA5-85D0-426C-5ED0-8FF6A3D5D83F}"/>
              </a:ext>
            </a:extLst>
          </p:cNvPr>
          <p:cNvSpPr/>
          <p:nvPr/>
        </p:nvSpPr>
        <p:spPr>
          <a:xfrm rot="1860505">
            <a:off x="7148266" y="203840"/>
            <a:ext cx="1571457" cy="885737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0974B-F7B6-BC69-5CCD-D13D6D489904}"/>
              </a:ext>
            </a:extLst>
          </p:cNvPr>
          <p:cNvSpPr txBox="1"/>
          <p:nvPr/>
        </p:nvSpPr>
        <p:spPr>
          <a:xfrm>
            <a:off x="7855974" y="1431067"/>
            <a:ext cx="4011561" cy="53553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Defensive and offensive areas </a:t>
            </a: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include the sliding tackle &amp;shot power plays a key role in each game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Wolverhampton Wanderers ( </a:t>
            </a:r>
            <a:r>
              <a:rPr lang="en-IN" b="1" dirty="0">
                <a:solidFill>
                  <a:srgbClr val="00B05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50</a:t>
            </a: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% sliding tackle 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Zenit St. Petersburg(</a:t>
            </a:r>
            <a:r>
              <a:rPr lang="en-IN" dirty="0">
                <a:solidFill>
                  <a:srgbClr val="00B05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60.53</a:t>
            </a: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shot power)</a:t>
            </a:r>
          </a:p>
          <a:p>
            <a:endParaRPr lang="en-IN" dirty="0">
              <a:latin typeface="Lucida Sans Unicode" panose="020B0602030504020204" pitchFamily="34" charset="0"/>
              <a:ea typeface="Cambria Math" panose="02040503050406030204" pitchFamily="18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Strikers impact that how the squad depth influences overall play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Manchester United (</a:t>
            </a:r>
            <a:r>
              <a:rPr lang="en-IN" b="1" dirty="0">
                <a:solidFill>
                  <a:srgbClr val="00B05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2143</a:t>
            </a: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)</a:t>
            </a:r>
          </a:p>
          <a:p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Penalties also signifies the clubs integrity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Villarreal CF(</a:t>
            </a:r>
            <a:r>
              <a:rPr lang="en-IN" b="1" dirty="0">
                <a:solidFill>
                  <a:srgbClr val="FF0000"/>
                </a:solidFill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27</a:t>
            </a:r>
            <a:r>
              <a:rPr lang="en-IN" dirty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36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1328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Bookman Old Style</vt:lpstr>
      <vt:lpstr>Calibri</vt:lpstr>
      <vt:lpstr>Calibri Light</vt:lpstr>
      <vt:lpstr>Georgia</vt:lpstr>
      <vt:lpstr>Lucida Handwriting</vt:lpstr>
      <vt:lpstr>Lucida Sans Unicode</vt:lpstr>
      <vt:lpstr>Segoe Script</vt:lpstr>
      <vt:lpstr>Wingdings</vt:lpstr>
      <vt:lpstr>Office Theme</vt:lpstr>
      <vt:lpstr>PowerPoint Presentation</vt:lpstr>
      <vt:lpstr>INTRODUCTION </vt:lpstr>
      <vt:lpstr>SPECIAL AWARDS  OF FIFA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Aishwaryaa A</dc:creator>
  <cp:lastModifiedBy>Aishwaryaa A</cp:lastModifiedBy>
  <cp:revision>8</cp:revision>
  <dcterms:created xsi:type="dcterms:W3CDTF">2024-10-18T11:09:35Z</dcterms:created>
  <dcterms:modified xsi:type="dcterms:W3CDTF">2024-10-28T11:08:14Z</dcterms:modified>
</cp:coreProperties>
</file>