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2"/>
  </p:notesMasterIdLst>
  <p:sldIdLst>
    <p:sldId id="26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9E967C0-E93F-4323-BE83-AC0C47B467E0}">
          <p14:sldIdLst>
            <p14:sldId id="26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43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0852-D2D7-4A5A-B645-B6BD0D05D76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603CC-6C50-4F80-949F-D192E3894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53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1E5F-7B36-0CCC-E17B-6B8ABFD5C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1CFCA-85B8-C9E6-7A3D-3D432552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EB841-9CDC-60B6-2E0A-F777A955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48DC-F8C2-4F49-9D00-B35FBC88398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D69F1-B9B8-55B5-A7F8-CDE32736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03004-584A-0693-2110-B7374C69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3CDB-4709-4306-8F38-94FD4561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5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B432-A34F-3798-78A2-9B02E566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93D8E-952B-BBDF-36F3-44D386C55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0F53B-CED5-BA6F-6648-B8D2006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48DC-F8C2-4F49-9D00-B35FBC88398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A22E-C075-2C01-2106-89109912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A15E1-4941-D427-30FE-4F964852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3CDB-4709-4306-8F38-94FD4561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57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EC6E9-3AB1-DEFE-4062-9CC65C8C5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82BE8-A005-9B1E-990A-C567EA517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5952-7DBD-3BA5-F41A-7142294A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48DC-F8C2-4F49-9D00-B35FBC88398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F2BE-AE73-CFAE-BB01-50D23D1C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9433B-D225-A3EC-D5EA-122BD9D7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3CDB-4709-4306-8F38-94FD4561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19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C4E9-1E6F-7580-5DA5-A3E8F4A9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26D73-92BA-988A-9F09-9AD7F6EC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36483-61F0-4C39-A08C-41143690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48DC-F8C2-4F49-9D00-B35FBC88398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D520A-8D69-DCEE-746F-24B4F1E4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2751-ED5D-726E-703F-FF835F1B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3CDB-4709-4306-8F38-94FD4561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13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D735-6E06-E01F-EABB-1D2CA719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47714-1E22-A63F-8B4F-8E28774D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0BDDE-7371-6A33-BB8B-6CDF7FEF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48DC-F8C2-4F49-9D00-B35FBC88398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6BA5C-C23D-D125-9BA8-DE814959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A2BD9-75E2-58EF-320B-E4AA5059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3CDB-4709-4306-8F38-94FD4561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62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0C41-6602-414B-579D-AFAB2838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36C44-CD63-3334-A877-D98A28DA7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89210-D023-2257-7572-981AF15EE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92213-7836-5B7E-2F6F-24CBF236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48DC-F8C2-4F49-9D00-B35FBC88398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6AFAD-689E-8F3F-EF38-AF7539D5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B894F-5408-5E9F-5F06-80AF74B2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3CDB-4709-4306-8F38-94FD4561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83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48A1-7B04-CF33-62A8-873D732C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A41B6-910B-65D6-932F-536107EAB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1271B-4F2B-1BC7-689E-1EB80A812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C73D7-BEF8-7D1B-751D-5AAAC383B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EFE2F-9D68-2FF0-91AF-EA9E7E3F8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E1F2C-D715-D124-612E-E995153B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48DC-F8C2-4F49-9D00-B35FBC88398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FF80F-E7CB-06AB-4900-F810558B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048EE-A953-67EC-C9DC-48093436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3CDB-4709-4306-8F38-94FD4561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17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58CC-7117-89CE-6FF2-94515F34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4C32E-52B5-9917-BB48-A2C74075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48DC-F8C2-4F49-9D00-B35FBC88398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9374E-6C62-CFE9-4FFC-19468D79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120C7-FF7A-4D07-258D-5B19648D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3CDB-4709-4306-8F38-94FD4561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23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D79D5-4FD1-9B8B-66B1-35BC4B1F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48DC-F8C2-4F49-9D00-B35FBC88398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39CAF-C235-D7C8-D50C-C5F430DC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C3285-6ED5-AB59-7691-F9C35733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3CDB-4709-4306-8F38-94FD4561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09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8A3E-9A16-A22A-D3ED-E9704C36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4DDF-F253-E41E-9746-D625047E9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83433-FB3C-B9C0-2127-BF037D211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64988-C954-8B59-4B54-0179B6CD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48DC-F8C2-4F49-9D00-B35FBC88398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E1154-E216-CCE0-F0F5-1C042284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7E5BF-FC24-FDAB-9014-F041EDC4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3CDB-4709-4306-8F38-94FD4561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3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3081-1B7B-5765-ADD2-79C6B239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D5988-0D71-2A47-E2AE-589E56F70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C860F-EAB0-03B6-0DEF-190518192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BCB83-9E03-2A37-6F9B-7C2FC058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48DC-F8C2-4F49-9D00-B35FBC88398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28566-18AF-761D-7390-58257B71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7EB48-94F4-1B3C-B5B5-25704BDA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3CDB-4709-4306-8F38-94FD4561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00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2987A-A2E6-E5AE-469F-2FC2719B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2C6B7-0881-4198-2BB3-9D7AF4C4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881C8-D8A0-7B5F-C763-763E2D629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48DC-F8C2-4F49-9D00-B35FBC88398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9D44E-9A97-9078-2433-E9E7899FF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EC260-4520-7921-AD87-E8582F622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3CDB-4709-4306-8F38-94FD4561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17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846">
              <a:srgbClr val="A1A6D8"/>
            </a:gs>
            <a:gs pos="48945">
              <a:srgbClr val="978FCD"/>
            </a:gs>
            <a:gs pos="20000">
              <a:srgbClr val="886ABC"/>
            </a:gs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EEDEA6-041C-56FA-9DE2-3D8C8862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48178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FC3197-325C-DA61-6B3D-6CD882B1A4F9}"/>
              </a:ext>
            </a:extLst>
          </p:cNvPr>
          <p:cNvSpPr txBox="1"/>
          <p:nvPr/>
        </p:nvSpPr>
        <p:spPr>
          <a:xfrm>
            <a:off x="766917" y="5872005"/>
            <a:ext cx="11090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spc="6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“ </a:t>
            </a:r>
            <a:r>
              <a:rPr lang="en-IN" sz="2800" b="1" spc="6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Groceries delivered in 10 minutes”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DAAB0-587D-DA92-8C0D-9FBD4C23D2B2}"/>
              </a:ext>
            </a:extLst>
          </p:cNvPr>
          <p:cNvSpPr txBox="1"/>
          <p:nvPr/>
        </p:nvSpPr>
        <p:spPr>
          <a:xfrm>
            <a:off x="2772696" y="5021740"/>
            <a:ext cx="554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n>
                  <a:solidFill>
                    <a:schemeClr val="tx1"/>
                  </a:soli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Lucida Handwriting" panose="03010101010101010101" pitchFamily="66" charset="0"/>
              </a:rPr>
              <a:t>CASE STUDY 1  </a:t>
            </a:r>
          </a:p>
        </p:txBody>
      </p:sp>
    </p:spTree>
    <p:extLst>
      <p:ext uri="{BB962C8B-B14F-4D97-AF65-F5344CB8AC3E}">
        <p14:creationId xmlns:p14="http://schemas.microsoft.com/office/powerpoint/2010/main" val="2898904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846">
              <a:srgbClr val="A1A6D8"/>
            </a:gs>
            <a:gs pos="48945">
              <a:srgbClr val="978FCD"/>
            </a:gs>
            <a:gs pos="20000">
              <a:srgbClr val="886ABC"/>
            </a:gs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Europe with solid fill">
            <a:extLst>
              <a:ext uri="{FF2B5EF4-FFF2-40B4-BE49-F238E27FC236}">
                <a16:creationId xmlns:a16="http://schemas.microsoft.com/office/drawing/2014/main" id="{01B45E52-E6E5-6055-451B-ADF912EF1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651" y="1054508"/>
            <a:ext cx="2010697" cy="20106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21CF84-C2AB-DD9F-B304-ABAB71643F3E}"/>
              </a:ext>
            </a:extLst>
          </p:cNvPr>
          <p:cNvSpPr txBox="1"/>
          <p:nvPr/>
        </p:nvSpPr>
        <p:spPr>
          <a:xfrm>
            <a:off x="2802194" y="3244645"/>
            <a:ext cx="662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latin typeface="Bradley Hand ITC" panose="03070402050302030203" pitchFamily="66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75211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846">
              <a:srgbClr val="A1A6D8"/>
            </a:gs>
            <a:gs pos="48945">
              <a:srgbClr val="978FCD"/>
            </a:gs>
            <a:gs pos="20000">
              <a:srgbClr val="886ABC"/>
            </a:gs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2CAD59F-9935-2E68-DD17-50A01A020B0B}"/>
              </a:ext>
            </a:extLst>
          </p:cNvPr>
          <p:cNvSpPr txBox="1">
            <a:spLocks/>
          </p:cNvSpPr>
          <p:nvPr/>
        </p:nvSpPr>
        <p:spPr>
          <a:xfrm>
            <a:off x="442451" y="2795794"/>
            <a:ext cx="9144000" cy="77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6" name="Graphic 5" descr="Run with solid fill">
            <a:extLst>
              <a:ext uri="{FF2B5EF4-FFF2-40B4-BE49-F238E27FC236}">
                <a16:creationId xmlns:a16="http://schemas.microsoft.com/office/drawing/2014/main" id="{76EAEE1F-52D1-5990-6DF2-A57DF38B8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0420" y="2033682"/>
            <a:ext cx="575188" cy="575188"/>
          </a:xfrm>
          <a:prstGeom prst="rect">
            <a:avLst/>
          </a:prstGeom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68C6624B-385F-61E8-186E-B0DD11C94BC7}"/>
              </a:ext>
            </a:extLst>
          </p:cNvPr>
          <p:cNvSpPr/>
          <p:nvPr/>
        </p:nvSpPr>
        <p:spPr>
          <a:xfrm>
            <a:off x="0" y="88490"/>
            <a:ext cx="5305529" cy="3340510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FF1BE4-4CDC-F849-F568-DDFD27DA9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949" y="778455"/>
            <a:ext cx="6037425" cy="164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1407E3-A6D8-1053-B579-B0810F0476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42" y="290866"/>
            <a:ext cx="2084180" cy="1085650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10CCFB-02C8-E432-BA73-8F375E0BDB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8639">
            <a:off x="10323161" y="178005"/>
            <a:ext cx="1742227" cy="1200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56262F-43C5-DE12-EEA5-D0F2C4CA05C3}"/>
              </a:ext>
            </a:extLst>
          </p:cNvPr>
          <p:cNvSpPr txBox="1"/>
          <p:nvPr/>
        </p:nvSpPr>
        <p:spPr>
          <a:xfrm>
            <a:off x="235974" y="3677172"/>
            <a:ext cx="68924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Lucida Handwriting" panose="03010101010101010101" pitchFamily="66" charset="0"/>
              </a:rPr>
              <a:t>OVERVIEW :</a:t>
            </a:r>
          </a:p>
          <a:p>
            <a:endParaRPr lang="en-IN" dirty="0"/>
          </a:p>
          <a:p>
            <a:r>
              <a:rPr lang="en-IN" dirty="0"/>
              <a:t>            </a:t>
            </a:r>
            <a:r>
              <a:rPr lang="en-IN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Established in 2021 by </a:t>
            </a:r>
            <a:r>
              <a:rPr lang="en-IN" b="1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Aadit</a:t>
            </a:r>
            <a:r>
              <a:rPr lang="en-IN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IN" b="1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palicha</a:t>
            </a:r>
            <a:r>
              <a:rPr lang="en-IN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and kaivalya      </a:t>
            </a:r>
          </a:p>
          <a:p>
            <a:r>
              <a:rPr lang="en-IN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Vohra .</a:t>
            </a:r>
          </a:p>
          <a:p>
            <a:r>
              <a:rPr lang="en-IN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Main mission to provide ultra fast delivery and  </a:t>
            </a:r>
          </a:p>
          <a:p>
            <a:r>
              <a:rPr lang="en-IN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unparalleled convenience.</a:t>
            </a:r>
          </a:p>
          <a:p>
            <a:r>
              <a:rPr lang="en-IN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high quality groceries &amp; essentials to customer </a:t>
            </a:r>
          </a:p>
          <a:p>
            <a:r>
              <a:rPr lang="en-IN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within minutes. Uses a advanced technology</a:t>
            </a:r>
          </a:p>
          <a:p>
            <a:r>
              <a:rPr lang="en-IN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to maintain the regulatory of the orders</a:t>
            </a:r>
          </a:p>
          <a:p>
            <a:r>
              <a:rPr lang="en-IN" dirty="0"/>
              <a:t>         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15C528C9-E14A-3B70-B17E-D8824AD044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2451" y="4283100"/>
            <a:ext cx="265471" cy="265471"/>
          </a:xfrm>
          <a:prstGeom prst="rect">
            <a:avLst/>
          </a:prstGeom>
        </p:spPr>
      </p:pic>
      <p:pic>
        <p:nvPicPr>
          <p:cNvPr id="20" name="Graphic 19" descr="Bullseye with solid fill">
            <a:extLst>
              <a:ext uri="{FF2B5EF4-FFF2-40B4-BE49-F238E27FC236}">
                <a16:creationId xmlns:a16="http://schemas.microsoft.com/office/drawing/2014/main" id="{BD41FA01-1815-2A04-9093-A6CF68A477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2449" y="4889028"/>
            <a:ext cx="265471" cy="265471"/>
          </a:xfrm>
          <a:prstGeom prst="rect">
            <a:avLst/>
          </a:prstGeom>
        </p:spPr>
      </p:pic>
      <p:pic>
        <p:nvPicPr>
          <p:cNvPr id="22" name="Graphic 21" descr="Target with solid fill">
            <a:extLst>
              <a:ext uri="{FF2B5EF4-FFF2-40B4-BE49-F238E27FC236}">
                <a16:creationId xmlns:a16="http://schemas.microsoft.com/office/drawing/2014/main" id="{C0589A06-D01A-CD46-8C87-631FC4204C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2449" y="5402671"/>
            <a:ext cx="265471" cy="265471"/>
          </a:xfrm>
          <a:prstGeom prst="rect">
            <a:avLst/>
          </a:prstGeom>
        </p:spPr>
      </p:pic>
      <p:sp>
        <p:nvSpPr>
          <p:cNvPr id="26" name="Flowchart: Punched Tape 25">
            <a:extLst>
              <a:ext uri="{FF2B5EF4-FFF2-40B4-BE49-F238E27FC236}">
                <a16:creationId xmlns:a16="http://schemas.microsoft.com/office/drawing/2014/main" id="{D2A327E5-E58C-4CB8-3624-F89F19B95A54}"/>
              </a:ext>
            </a:extLst>
          </p:cNvPr>
          <p:cNvSpPr/>
          <p:nvPr/>
        </p:nvSpPr>
        <p:spPr>
          <a:xfrm rot="21295334">
            <a:off x="7728155" y="2421945"/>
            <a:ext cx="4227871" cy="1442152"/>
          </a:xfrm>
          <a:prstGeom prst="flowChartPunchedTape">
            <a:avLst/>
          </a:prstGeom>
          <a:gradFill>
            <a:gsLst>
              <a:gs pos="70000">
                <a:srgbClr val="978FCD"/>
              </a:gs>
              <a:gs pos="30044">
                <a:srgbClr val="886ABC"/>
              </a:gs>
              <a:gs pos="0">
                <a:srgbClr val="7030A0"/>
              </a:gs>
              <a:gs pos="94000">
                <a:srgbClr val="AABEE3"/>
              </a:gs>
              <a:gs pos="20280">
                <a:srgbClr val="8057B3"/>
              </a:gs>
              <a:gs pos="38455">
                <a:srgbClr val="8F7AC4"/>
              </a:gs>
              <a:gs pos="9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INCREASED A NOTABLE HIKE IN STARTING OF 2022</a:t>
            </a:r>
          </a:p>
          <a:p>
            <a:pPr algn="ctr"/>
            <a:endParaRPr lang="en-US" dirty="0"/>
          </a:p>
        </p:txBody>
      </p:sp>
      <p:sp>
        <p:nvSpPr>
          <p:cNvPr id="27" name="Flowchart: Punched Tape 26">
            <a:extLst>
              <a:ext uri="{FF2B5EF4-FFF2-40B4-BE49-F238E27FC236}">
                <a16:creationId xmlns:a16="http://schemas.microsoft.com/office/drawing/2014/main" id="{EAA26DA5-2081-C3A9-F51E-DF888371F486}"/>
              </a:ext>
            </a:extLst>
          </p:cNvPr>
          <p:cNvSpPr/>
          <p:nvPr/>
        </p:nvSpPr>
        <p:spPr>
          <a:xfrm rot="21088952">
            <a:off x="7778646" y="4383827"/>
            <a:ext cx="4227871" cy="1442152"/>
          </a:xfrm>
          <a:prstGeom prst="flowChartPunchedTape">
            <a:avLst/>
          </a:prstGeom>
          <a:gradFill>
            <a:gsLst>
              <a:gs pos="81000">
                <a:srgbClr val="978FCD"/>
              </a:gs>
              <a:gs pos="49000">
                <a:srgbClr val="886ABC"/>
              </a:gs>
              <a:gs pos="0">
                <a:srgbClr val="7030A0"/>
              </a:gs>
              <a:gs pos="82000">
                <a:srgbClr val="AABEE3"/>
              </a:gs>
              <a:gs pos="30000">
                <a:srgbClr val="8057B3"/>
              </a:gs>
              <a:gs pos="17000">
                <a:srgbClr val="8F7AC4"/>
              </a:gs>
              <a:gs pos="9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EXPANDED RAPIDLY THROUGHOUT 2022 AND 2023</a:t>
            </a:r>
          </a:p>
        </p:txBody>
      </p:sp>
    </p:spTree>
    <p:extLst>
      <p:ext uri="{BB962C8B-B14F-4D97-AF65-F5344CB8AC3E}">
        <p14:creationId xmlns:p14="http://schemas.microsoft.com/office/powerpoint/2010/main" val="345918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846">
              <a:srgbClr val="A1A6D8"/>
            </a:gs>
            <a:gs pos="48945">
              <a:srgbClr val="978FCD"/>
            </a:gs>
            <a:gs pos="30044">
              <a:srgbClr val="886ABC"/>
            </a:gs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6ACE-9E78-28AA-264C-07C6FE4A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Lucida Handwriting" panose="03010101010101010101" pitchFamily="66" charset="0"/>
              </a:rPr>
              <a:t>Business model of </a:t>
            </a:r>
            <a:r>
              <a:rPr lang="en-IN" dirty="0" err="1">
                <a:solidFill>
                  <a:schemeClr val="bg1"/>
                </a:solidFill>
                <a:latin typeface="Lucida Handwriting" panose="03010101010101010101" pitchFamily="66" charset="0"/>
              </a:rPr>
              <a:t>Zepto</a:t>
            </a:r>
            <a:r>
              <a:rPr lang="en-IN" dirty="0">
                <a:solidFill>
                  <a:schemeClr val="bg1"/>
                </a:solidFill>
                <a:latin typeface="Lucida Handwriting" panose="03010101010101010101" pitchFamily="66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43BE-04E6-C9BA-470B-5488EBCDB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Operates on </a:t>
            </a:r>
            <a:r>
              <a:rPr lang="en-IN" u="sng" dirty="0">
                <a:solidFill>
                  <a:schemeClr val="bg1"/>
                </a:solidFill>
              </a:rPr>
              <a:t>hyperlocal quick e-commerce model </a:t>
            </a:r>
            <a:r>
              <a:rPr lang="en-IN" dirty="0"/>
              <a:t>, priority for it is speed and convenience which has delivery time less than 10mins </a:t>
            </a:r>
          </a:p>
          <a:p>
            <a:r>
              <a:rPr lang="en-IN" dirty="0"/>
              <a:t>Dark stores : uses the strategically located </a:t>
            </a:r>
            <a:r>
              <a:rPr lang="en-IN" u="sng" dirty="0">
                <a:solidFill>
                  <a:schemeClr val="bg1"/>
                </a:solidFill>
              </a:rPr>
              <a:t>Dark stores (warehouse ) </a:t>
            </a:r>
            <a:r>
              <a:rPr lang="en-IN" dirty="0"/>
              <a:t>where all the required items that to be delivered in 10 mins are stored here . It is not open for public</a:t>
            </a:r>
          </a:p>
          <a:p>
            <a:r>
              <a:rPr lang="en-IN" dirty="0"/>
              <a:t>Delivery fleet : they depend on </a:t>
            </a:r>
            <a:r>
              <a:rPr lang="en-IN" u="sng" dirty="0">
                <a:solidFill>
                  <a:schemeClr val="bg1"/>
                </a:solidFill>
              </a:rPr>
              <a:t>network of delivery personnel </a:t>
            </a:r>
            <a:r>
              <a:rPr lang="en-IN" dirty="0"/>
              <a:t>who takes care of door delivery services</a:t>
            </a:r>
          </a:p>
          <a:p>
            <a:r>
              <a:rPr lang="en-IN" dirty="0"/>
              <a:t>Revenue : generates more through the deliveries and also includes the partners, promotions and special services  also 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455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846">
              <a:srgbClr val="A1A6D8"/>
            </a:gs>
            <a:gs pos="48945">
              <a:srgbClr val="978FCD"/>
            </a:gs>
            <a:gs pos="30044">
              <a:srgbClr val="886ABC"/>
            </a:gs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C4D8776D-D368-2815-D868-E49A7C613BCC}"/>
              </a:ext>
            </a:extLst>
          </p:cNvPr>
          <p:cNvSpPr/>
          <p:nvPr/>
        </p:nvSpPr>
        <p:spPr>
          <a:xfrm>
            <a:off x="4640826" y="1860755"/>
            <a:ext cx="2910351" cy="1799939"/>
          </a:xfrm>
          <a:prstGeom prst="cloud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Lucida Handwriting" panose="03010101010101010101" pitchFamily="66" charset="0"/>
                <a:ea typeface="Cambria Math" panose="02040503050406030204" pitchFamily="18" charset="0"/>
              </a:rPr>
              <a:t>Strengths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  <a:latin typeface="Lucida Handwriting" panose="03010101010101010101" pitchFamily="66" charset="0"/>
                <a:ea typeface="Cambria Math" panose="02040503050406030204" pitchFamily="18" charset="0"/>
              </a:rPr>
              <a:t>(S)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895D593A-E403-8E73-8965-2D01B4BCDA19}"/>
              </a:ext>
            </a:extLst>
          </p:cNvPr>
          <p:cNvSpPr/>
          <p:nvPr/>
        </p:nvSpPr>
        <p:spPr>
          <a:xfrm rot="7182116">
            <a:off x="3545984" y="1131617"/>
            <a:ext cx="378092" cy="10936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48B0A6-38F4-239B-AD31-23D602611A57}"/>
              </a:ext>
            </a:extLst>
          </p:cNvPr>
          <p:cNvSpPr/>
          <p:nvPr/>
        </p:nvSpPr>
        <p:spPr>
          <a:xfrm>
            <a:off x="170015" y="91003"/>
            <a:ext cx="2576052" cy="20522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FAST DELIVERY: (10MINS)</a:t>
            </a:r>
          </a:p>
          <a:p>
            <a:pPr algn="ctr"/>
            <a:r>
              <a:rPr lang="en-IN" dirty="0"/>
              <a:t>It would be greater task and a competitive advantage in the quick commerce space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7E9D97-5E4E-337D-7EB9-8012C2B6D31F}"/>
              </a:ext>
            </a:extLst>
          </p:cNvPr>
          <p:cNvSpPr/>
          <p:nvPr/>
        </p:nvSpPr>
        <p:spPr>
          <a:xfrm>
            <a:off x="253182" y="4306257"/>
            <a:ext cx="3146322" cy="20522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TECHNOLOGY INTEGRATION</a:t>
            </a:r>
            <a:r>
              <a:rPr lang="en-IN" dirty="0"/>
              <a:t>:</a:t>
            </a:r>
          </a:p>
          <a:p>
            <a:r>
              <a:rPr lang="en-IN" dirty="0"/>
              <a:t>Advanced technology to handle the inventory management , order processing and also for rapid service </a:t>
            </a:r>
          </a:p>
          <a:p>
            <a:pPr algn="ctr"/>
            <a:endParaRPr lang="en-IN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5032F43-F9D8-F829-EC19-21EE608B2696}"/>
              </a:ext>
            </a:extLst>
          </p:cNvPr>
          <p:cNvSpPr/>
          <p:nvPr/>
        </p:nvSpPr>
        <p:spPr>
          <a:xfrm rot="3166445">
            <a:off x="3965202" y="3471957"/>
            <a:ext cx="314953" cy="10621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259829-B1B6-8271-7E0F-2C113BBCC920}"/>
              </a:ext>
            </a:extLst>
          </p:cNvPr>
          <p:cNvSpPr/>
          <p:nvPr/>
        </p:nvSpPr>
        <p:spPr>
          <a:xfrm>
            <a:off x="8391830" y="4306257"/>
            <a:ext cx="3347885" cy="20522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DARK STORE MODEL</a:t>
            </a:r>
            <a:r>
              <a:rPr lang="en-IN" dirty="0"/>
              <a:t>:</a:t>
            </a:r>
          </a:p>
          <a:p>
            <a:pPr algn="ctr"/>
            <a:r>
              <a:rPr lang="en-IN" dirty="0"/>
              <a:t>It enables to streamlined operations and faster fulfilment and to high demand urban areas effectively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6C1C20-2867-4D76-EE63-F9BE77F39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814534">
            <a:off x="7474056" y="3660568"/>
            <a:ext cx="828563" cy="68494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1A733E-92CB-CA5C-E9F8-E97A7A6AA911}"/>
              </a:ext>
            </a:extLst>
          </p:cNvPr>
          <p:cNvSpPr/>
          <p:nvPr/>
        </p:nvSpPr>
        <p:spPr>
          <a:xfrm>
            <a:off x="8593393" y="220959"/>
            <a:ext cx="3146322" cy="17999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URBAN FOCUS </a:t>
            </a:r>
            <a:r>
              <a:rPr lang="en-IN" dirty="0"/>
              <a:t>:</a:t>
            </a:r>
          </a:p>
          <a:p>
            <a:pPr algn="ctr"/>
            <a:r>
              <a:rPr lang="en-IN" dirty="0"/>
              <a:t>It targets mostly the highly populated cities it allows a better utilization of resources and maximizes the efficiency of deliveries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B1DA83-656D-343E-4668-3171DC50C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615293" y="1335952"/>
            <a:ext cx="828563" cy="6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19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846">
              <a:srgbClr val="A1A6D8"/>
            </a:gs>
            <a:gs pos="48945">
              <a:srgbClr val="978FCD"/>
            </a:gs>
            <a:gs pos="30044">
              <a:srgbClr val="886ABC"/>
            </a:gs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FA502F4C-219A-D8E9-9FDF-BF4BC9EBF57A}"/>
              </a:ext>
            </a:extLst>
          </p:cNvPr>
          <p:cNvSpPr/>
          <p:nvPr/>
        </p:nvSpPr>
        <p:spPr>
          <a:xfrm>
            <a:off x="481779" y="1949245"/>
            <a:ext cx="4336028" cy="2959510"/>
          </a:xfrm>
          <a:prstGeom prst="noSmoking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FFFF00"/>
                </a:solidFill>
                <a:latin typeface="Arial Black" panose="020B0A04020102020204" pitchFamily="34" charset="0"/>
              </a:rPr>
              <a:t>WEAKNESSES</a:t>
            </a:r>
          </a:p>
        </p:txBody>
      </p: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52FAE90D-D217-DD85-4924-D3A84A1C735A}"/>
              </a:ext>
            </a:extLst>
          </p:cNvPr>
          <p:cNvSpPr/>
          <p:nvPr/>
        </p:nvSpPr>
        <p:spPr>
          <a:xfrm>
            <a:off x="5024284" y="3025877"/>
            <a:ext cx="1681316" cy="494071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930ADCF2-654A-677D-9EEC-CD6B399FBA10}"/>
              </a:ext>
            </a:extLst>
          </p:cNvPr>
          <p:cNvSpPr/>
          <p:nvPr/>
        </p:nvSpPr>
        <p:spPr>
          <a:xfrm>
            <a:off x="7010400" y="250723"/>
            <a:ext cx="4513006" cy="1927122"/>
          </a:xfrm>
          <a:prstGeom prst="horizontalScroll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HIGH OPERATIONAL COSTS :</a:t>
            </a:r>
          </a:p>
          <a:p>
            <a:pPr algn="ctr"/>
            <a:r>
              <a:rPr lang="en-IN" dirty="0"/>
              <a:t>Maintenance of DARK STORES require a very huge amount of investments and also operational costs </a:t>
            </a:r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EF08942A-D064-CF40-1D92-12A9707ECB3B}"/>
              </a:ext>
            </a:extLst>
          </p:cNvPr>
          <p:cNvSpPr/>
          <p:nvPr/>
        </p:nvSpPr>
        <p:spPr>
          <a:xfrm>
            <a:off x="7079226" y="2309351"/>
            <a:ext cx="4513006" cy="1927122"/>
          </a:xfrm>
          <a:prstGeom prst="horizontalScroll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SCALABILTY CHALLENGES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Rapid expansion in a very short time can strain the resources makes it challenging  to maintain service quality and efficiency </a:t>
            </a:r>
          </a:p>
        </p:txBody>
      </p:sp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B157C8A9-997A-D783-29A5-39223878C2B8}"/>
              </a:ext>
            </a:extLst>
          </p:cNvPr>
          <p:cNvSpPr/>
          <p:nvPr/>
        </p:nvSpPr>
        <p:spPr>
          <a:xfrm>
            <a:off x="7010400" y="4367979"/>
            <a:ext cx="4513006" cy="1927122"/>
          </a:xfrm>
          <a:prstGeom prst="horizontalScroll">
            <a:avLst/>
          </a:prstGeom>
          <a:solidFill>
            <a:schemeClr val="bg1">
              <a:lumMod val="8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LIMITED PRODUCT RANGE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 curated may not be able to cater all customer needs, potentially limits the market compared to larger grocery chains</a:t>
            </a:r>
          </a:p>
        </p:txBody>
      </p:sp>
    </p:spTree>
    <p:extLst>
      <p:ext uri="{BB962C8B-B14F-4D97-AF65-F5344CB8AC3E}">
        <p14:creationId xmlns:p14="http://schemas.microsoft.com/office/powerpoint/2010/main" val="80898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846">
              <a:srgbClr val="A1A6D8"/>
            </a:gs>
            <a:gs pos="48945">
              <a:srgbClr val="978FCD"/>
            </a:gs>
            <a:gs pos="30044">
              <a:srgbClr val="886ABC"/>
            </a:gs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EE5C81FB-6E65-FD77-C066-AD93AAE82844}"/>
              </a:ext>
            </a:extLst>
          </p:cNvPr>
          <p:cNvSpPr/>
          <p:nvPr/>
        </p:nvSpPr>
        <p:spPr>
          <a:xfrm>
            <a:off x="3829664" y="548165"/>
            <a:ext cx="4532672" cy="1809135"/>
          </a:xfrm>
          <a:prstGeom prst="cloudCallout">
            <a:avLst/>
          </a:prstGeom>
          <a:solidFill>
            <a:schemeClr val="bg2">
              <a:alpha val="9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Arial Black" panose="020B0A04020102020204" pitchFamily="34" charset="0"/>
              </a:rPr>
              <a:t>  OPPORTUNITIES </a:t>
            </a:r>
          </a:p>
        </p:txBody>
      </p:sp>
      <p:pic>
        <p:nvPicPr>
          <p:cNvPr id="5" name="Graphic 4" descr="Bar graph with upward trend with solid fill">
            <a:extLst>
              <a:ext uri="{FF2B5EF4-FFF2-40B4-BE49-F238E27FC236}">
                <a16:creationId xmlns:a16="http://schemas.microsoft.com/office/drawing/2014/main" id="{5C87F130-2082-49F0-9075-B0704E47E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865" y="2657168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6FA38B-8476-5336-F66E-8AB620FB03CA}"/>
              </a:ext>
            </a:extLst>
          </p:cNvPr>
          <p:cNvSpPr txBox="1"/>
          <p:nvPr/>
        </p:nvSpPr>
        <p:spPr>
          <a:xfrm>
            <a:off x="1563329" y="2792361"/>
            <a:ext cx="3726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MARKET EXPANSION :</a:t>
            </a:r>
          </a:p>
          <a:p>
            <a:r>
              <a:rPr lang="en-IN" dirty="0"/>
              <a:t>There is a potential for growth into new cities and regions  which would in turn  increase the market growth and the base</a:t>
            </a:r>
          </a:p>
        </p:txBody>
      </p:sp>
      <p:pic>
        <p:nvPicPr>
          <p:cNvPr id="8" name="Graphic 7" descr="Connections with solid fill">
            <a:extLst>
              <a:ext uri="{FF2B5EF4-FFF2-40B4-BE49-F238E27FC236}">
                <a16:creationId xmlns:a16="http://schemas.microsoft.com/office/drawing/2014/main" id="{328CA072-74FE-384D-7276-FFDD1A3D1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6941" y="2657168"/>
            <a:ext cx="1096297" cy="10962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5DF045-40F6-C423-93F1-53729EFF1166}"/>
              </a:ext>
            </a:extLst>
          </p:cNvPr>
          <p:cNvSpPr txBox="1"/>
          <p:nvPr/>
        </p:nvSpPr>
        <p:spPr>
          <a:xfrm>
            <a:off x="7865807" y="2792361"/>
            <a:ext cx="3982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PARTNERSHIPSANDCOLLABORATIONS:</a:t>
            </a:r>
          </a:p>
          <a:p>
            <a:r>
              <a:rPr lang="en-IN" dirty="0"/>
              <a:t>The way to partnerships with the brands , retailers, or even tech firms which enhances the service and also helps to expand the product range </a:t>
            </a:r>
          </a:p>
        </p:txBody>
      </p:sp>
      <p:pic>
        <p:nvPicPr>
          <p:cNvPr id="11" name="Graphic 10" descr="Robot with solid fill">
            <a:extLst>
              <a:ext uri="{FF2B5EF4-FFF2-40B4-BE49-F238E27FC236}">
                <a16:creationId xmlns:a16="http://schemas.microsoft.com/office/drawing/2014/main" id="{C8A1876E-EE98-450E-4E8B-2F2837D3EF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96930" y="4869425"/>
            <a:ext cx="973393" cy="9733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368D83-303A-71A4-55A2-7AD83D3F8778}"/>
              </a:ext>
            </a:extLst>
          </p:cNvPr>
          <p:cNvSpPr txBox="1"/>
          <p:nvPr/>
        </p:nvSpPr>
        <p:spPr>
          <a:xfrm>
            <a:off x="4763728" y="4769437"/>
            <a:ext cx="37264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TECHNOLOGYADVANCEMENTS:</a:t>
            </a:r>
          </a:p>
          <a:p>
            <a:r>
              <a:rPr lang="en-IN" dirty="0"/>
              <a:t>Continuous investment in technology helps to lead further ways which helps to increase delivery speed, the efficiency and regulates the customer experiences </a:t>
            </a:r>
          </a:p>
        </p:txBody>
      </p:sp>
    </p:spTree>
    <p:extLst>
      <p:ext uri="{BB962C8B-B14F-4D97-AF65-F5344CB8AC3E}">
        <p14:creationId xmlns:p14="http://schemas.microsoft.com/office/powerpoint/2010/main" val="2885365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A1A6D8"/>
            </a:gs>
            <a:gs pos="13985">
              <a:srgbClr val="7B4BAD"/>
            </a:gs>
            <a:gs pos="27262">
              <a:srgbClr val="8665B9"/>
            </a:gs>
            <a:gs pos="0">
              <a:srgbClr val="7030A0"/>
            </a:gs>
            <a:gs pos="34959">
              <a:srgbClr val="8C74C0"/>
            </a:gs>
            <a:gs pos="56657">
              <a:srgbClr val="9B9AD2"/>
            </a:gs>
            <a:gs pos="84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bbon: Tilted Up 1">
            <a:extLst>
              <a:ext uri="{FF2B5EF4-FFF2-40B4-BE49-F238E27FC236}">
                <a16:creationId xmlns:a16="http://schemas.microsoft.com/office/drawing/2014/main" id="{CF222954-BB01-869B-5C4F-FDC4888D2C1A}"/>
              </a:ext>
            </a:extLst>
          </p:cNvPr>
          <p:cNvSpPr/>
          <p:nvPr/>
        </p:nvSpPr>
        <p:spPr>
          <a:xfrm>
            <a:off x="2723536" y="285134"/>
            <a:ext cx="6037006" cy="1268363"/>
          </a:xfrm>
          <a:prstGeom prst="ribbon2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92D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THREATS</a:t>
            </a:r>
            <a:endParaRPr lang="en-IN" dirty="0"/>
          </a:p>
        </p:txBody>
      </p:sp>
      <p:pic>
        <p:nvPicPr>
          <p:cNvPr id="4" name="Graphic 3" descr="Stopwatch with solid fill">
            <a:extLst>
              <a:ext uri="{FF2B5EF4-FFF2-40B4-BE49-F238E27FC236}">
                <a16:creationId xmlns:a16="http://schemas.microsoft.com/office/drawing/2014/main" id="{E5716FAF-998E-B411-780D-E9940DFF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2660" y="195506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478577-83E4-D274-18CD-44EDF192BE22}"/>
              </a:ext>
            </a:extLst>
          </p:cNvPr>
          <p:cNvSpPr txBox="1"/>
          <p:nvPr/>
        </p:nvSpPr>
        <p:spPr>
          <a:xfrm>
            <a:off x="8045246" y="2967335"/>
            <a:ext cx="4218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Changes in the regulation related to logistics ,labour or food safety </a:t>
            </a:r>
            <a:r>
              <a:rPr lang="en-IN" dirty="0" err="1"/>
              <a:t>coulde</a:t>
            </a:r>
            <a:r>
              <a:rPr lang="en-IN" dirty="0"/>
              <a:t> be impactable in certain cases </a:t>
            </a:r>
          </a:p>
        </p:txBody>
      </p:sp>
      <p:pic>
        <p:nvPicPr>
          <p:cNvPr id="7" name="Graphic 6" descr="Forest scene with solid fill">
            <a:extLst>
              <a:ext uri="{FF2B5EF4-FFF2-40B4-BE49-F238E27FC236}">
                <a16:creationId xmlns:a16="http://schemas.microsoft.com/office/drawing/2014/main" id="{EC3B8A3E-F795-3C1F-2E9A-176F26A18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3536" y="195506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C9748-CFF2-915A-7388-C57FAC605926}"/>
              </a:ext>
            </a:extLst>
          </p:cNvPr>
          <p:cNvSpPr txBox="1"/>
          <p:nvPr/>
        </p:nvSpPr>
        <p:spPr>
          <a:xfrm>
            <a:off x="1324897" y="3065207"/>
            <a:ext cx="4218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Economic downturns or shifts in the consumer spending could affect demand for rapid or premium delivery services </a:t>
            </a:r>
          </a:p>
        </p:txBody>
      </p:sp>
      <p:pic>
        <p:nvPicPr>
          <p:cNvPr id="10" name="Graphic 9" descr="Classroom with solid fill">
            <a:extLst>
              <a:ext uri="{FF2B5EF4-FFF2-40B4-BE49-F238E27FC236}">
                <a16:creationId xmlns:a16="http://schemas.microsoft.com/office/drawing/2014/main" id="{700C8489-3260-D983-0BC4-00EEB03911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413200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FF7A40-81A1-EEE7-5D97-57B0450D3991}"/>
              </a:ext>
            </a:extLst>
          </p:cNvPr>
          <p:cNvSpPr txBox="1"/>
          <p:nvPr/>
        </p:nvSpPr>
        <p:spPr>
          <a:xfrm>
            <a:off x="3986980" y="5402375"/>
            <a:ext cx="4218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Competition in this sector is highly competitive with huge amount of players buying for market share </a:t>
            </a:r>
          </a:p>
        </p:txBody>
      </p:sp>
    </p:spTree>
    <p:extLst>
      <p:ext uri="{BB962C8B-B14F-4D97-AF65-F5344CB8AC3E}">
        <p14:creationId xmlns:p14="http://schemas.microsoft.com/office/powerpoint/2010/main" val="203872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846">
              <a:srgbClr val="A1A6D8"/>
            </a:gs>
            <a:gs pos="48945">
              <a:srgbClr val="978FCD"/>
            </a:gs>
            <a:gs pos="20000">
              <a:srgbClr val="886ABC"/>
            </a:gs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1BD5-9E7D-8A36-EAD5-F423A7BD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Lucida Handwriting" panose="03010101010101010101" pitchFamily="66" charset="0"/>
              </a:rPr>
              <a:t>What makes ZEPTO unique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D1C4B-AEDC-8D0A-C2F7-9EB1C86D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It differentiates itself with others through a variety of key factors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Speed of delivery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Dark store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Urban focus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Curated inventory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Customer experience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Technology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Investment &amp; growth strategy: has significant </a:t>
            </a:r>
            <a:r>
              <a:rPr lang="en-IN" dirty="0" err="1"/>
              <a:t>capitalfunding</a:t>
            </a:r>
            <a:r>
              <a:rPr lang="en-IN" dirty="0"/>
              <a:t> which helped in rapid scaling , expanded to new markets and continuous enhancements in the </a:t>
            </a:r>
            <a:r>
              <a:rPr lang="en-IN" dirty="0" err="1"/>
              <a:t>teahnology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443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846">
              <a:srgbClr val="A1A6D8"/>
            </a:gs>
            <a:gs pos="48945">
              <a:srgbClr val="978FCD"/>
            </a:gs>
            <a:gs pos="20000">
              <a:srgbClr val="886ABC"/>
            </a:gs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EFCC-6E11-CE05-4598-558E8877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8504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Lucida Handwriting" panose="03010101010101010101" pitchFamily="66" charset="0"/>
              </a:rPr>
              <a:t>ZEPTOS COMPETITORS</a:t>
            </a:r>
          </a:p>
        </p:txBody>
      </p:sp>
      <p:pic>
        <p:nvPicPr>
          <p:cNvPr id="6" name="Content Placeholder 5" descr="Bar graph with upward trend with solid fill">
            <a:extLst>
              <a:ext uri="{FF2B5EF4-FFF2-40B4-BE49-F238E27FC236}">
                <a16:creationId xmlns:a16="http://schemas.microsoft.com/office/drawing/2014/main" id="{367F5622-234D-04C0-DF14-9C304167B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0249" y="322877"/>
            <a:ext cx="914400" cy="914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630E0-7356-056D-B3E5-99210947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4819" y="2081263"/>
            <a:ext cx="3932237" cy="4054066"/>
          </a:xfrm>
          <a:ln>
            <a:solidFill>
              <a:schemeClr val="tx1"/>
            </a:solidFill>
            <a:prstDash val="lgDash"/>
          </a:ln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Swiggy insta mart (hike in 2023 by 150%)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Big basket (owned by tata)(hike in 2022 by 35%)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Grofers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(now blin kit)(hike in 2022 by 75%)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Amazon pantry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Jio mart (hike in 2022 by 80%)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Dunzo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(hike in 2022 by 96%)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Nature’s basket (hike in 2022 by 46%)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FCC9A9-3C5A-F5C3-6A41-1E18C27395F0}"/>
              </a:ext>
            </a:extLst>
          </p:cNvPr>
          <p:cNvSpPr txBox="1"/>
          <p:nvPr/>
        </p:nvSpPr>
        <p:spPr>
          <a:xfrm>
            <a:off x="5466736" y="2081263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ZEPTO :</a:t>
            </a:r>
          </a:p>
          <a:p>
            <a:r>
              <a:rPr lang="en-US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Hiked in 2023 with approx. of 300% from 80cr to 320cr (in rupees)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28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597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Black</vt:lpstr>
      <vt:lpstr>Bradley Hand ITC</vt:lpstr>
      <vt:lpstr>Calibri</vt:lpstr>
      <vt:lpstr>Calibri Light</vt:lpstr>
      <vt:lpstr>Cambria Math</vt:lpstr>
      <vt:lpstr>Cascadia Mono SemiBold</vt:lpstr>
      <vt:lpstr>Lucida Handwriting</vt:lpstr>
      <vt:lpstr>Lucida Sans Unicode</vt:lpstr>
      <vt:lpstr>Wingdings</vt:lpstr>
      <vt:lpstr>Office Theme</vt:lpstr>
      <vt:lpstr>PowerPoint Presentation</vt:lpstr>
      <vt:lpstr>PowerPoint Presentation</vt:lpstr>
      <vt:lpstr>Business model of Zepto </vt:lpstr>
      <vt:lpstr>PowerPoint Presentation</vt:lpstr>
      <vt:lpstr>PowerPoint Presentation</vt:lpstr>
      <vt:lpstr>PowerPoint Presentation</vt:lpstr>
      <vt:lpstr>PowerPoint Presentation</vt:lpstr>
      <vt:lpstr>What makes ZEPTO unique ?</vt:lpstr>
      <vt:lpstr>ZEPTOS COMPETITORS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Aishwaryaa A</dc:creator>
  <cp:lastModifiedBy>Aishwaryaa A</cp:lastModifiedBy>
  <cp:revision>3</cp:revision>
  <dcterms:created xsi:type="dcterms:W3CDTF">2024-08-04T09:51:36Z</dcterms:created>
  <dcterms:modified xsi:type="dcterms:W3CDTF">2024-08-06T16:03:43Z</dcterms:modified>
</cp:coreProperties>
</file>