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  <p:sldId id="268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7" d="100"/>
          <a:sy n="47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9F3-5650-7985-1DE0-9ABE007C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B1DA-4BD5-8E8D-6ED6-13AC3F04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F339-8274-BEF3-3C4A-F057C201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8862-65CE-23B1-8009-F241BA11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4640-DF7C-7F6C-C960-B13BC8E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642B-DBAE-9EA5-58AC-55432B29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7FAC6-C642-6B8B-6003-A4B9CD9B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8086-D6C5-F1BF-25A1-CFC5822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7B1A-49AD-5FF7-0D18-F8BB7B3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6C19-1999-1FF3-633A-20FFBFF6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819C3-CD59-6D44-9A6E-6D689851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AEB8D-68F2-C78C-8297-36C3014C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DD2E-C4EC-45D5-BCCA-5570DC0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7748-A193-DF06-CCE7-45DCF226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696F-32D8-3842-001D-3F57F585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A7F-4764-DB66-B831-E65D9058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8D4D-527C-D9FF-B9D8-1A35C1A5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7047-C7A2-83AA-4707-CC146CF7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8087-3E6C-7040-6BEC-264C29EA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C88C-7556-59E4-DC43-C1471D2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F8C9-DBB4-7E45-B42E-27CBDC61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1913F-7716-0809-E12B-95AF1394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78AF-5015-B523-AFC7-2E8A9F94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3C32-769C-6BF6-6CAF-5944A5D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6FA7-51F5-9915-7E76-5257D66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9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C9FC-C731-6A8F-BE4B-EDC92323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1D01-4F36-C1CE-6D75-64B04376B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D5A5-6A04-BF20-57E9-B5A02035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B60D-BBCF-1FBC-4BF5-EEF24E78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7FB98-707B-CD80-F010-8422CF6A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0475-D42E-99F9-29FB-FE61ADD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0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3C6F-1836-D412-613F-71A8827B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D883-B0AC-3F1C-6D21-E85D12E7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2C958-5A19-3C44-573F-55B37284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21CFC-1559-3589-71A7-24C1678D0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947C4-A76E-5C90-4E36-2C25C125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09551-7BA8-CFD8-7679-201A734C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F861B-03A9-BD4D-991F-F1A7D603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C4D2E-D0BD-FB6D-7C33-E7B001CE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333F-BDA3-5610-2FEE-11B92A72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02C33-9EA8-9859-3D78-A5E9B3F2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665E-66CC-8EB5-EDFA-D549EA27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D6C94-7E49-CEA0-C44C-2AF25F2F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C3564-9672-8062-110F-84085B6E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B9020-02D5-B439-B7E3-55A49F30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34DF-3FB7-DF16-1923-F795209B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471-3E93-99E4-0B6A-0485712D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72ED-16D2-A905-58DC-AFB54B13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1659-99C2-4730-0FBA-42787B986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F5B7-B113-6B72-0EC3-ADA97E98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B42CA-2EF9-79D2-9D96-BF029DEB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6E22D-BDB8-F856-6F14-B999B2E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9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018-D3D2-00D2-200A-4B1095CD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AB48A-9530-C02A-C88E-7F5A68B7E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7B536-3B95-E708-5785-92C55496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5144-5AF8-710F-12C0-8DC26E74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935E-64B3-4B61-250F-1345C0E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57CB-406B-FAF6-A82B-3A75A098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7366E-8314-1798-8295-8B351E2B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697C-FBF7-FF37-0046-893C60BCE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CF37-E319-62D5-3BDA-736EF6D33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FECC-E5D4-43DD-AA43-A3CC338AC04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B523-79D2-24C8-EB51-2F182D4E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0045-53BE-4342-600A-2E6FD4F8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A565-4E8B-4E34-9CEB-68B4D6AD8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weaveconsulting.com/report/india-baby-care-products-market#:~:text=India%20baby%20care%20products%20market%20size%20was,USD%2012.73%20billion%20in%202022.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8B97BD5B-6A77-D739-DCFD-9CB79852FB50}"/>
              </a:ext>
            </a:extLst>
          </p:cNvPr>
          <p:cNvSpPr/>
          <p:nvPr/>
        </p:nvSpPr>
        <p:spPr>
          <a:xfrm>
            <a:off x="2123768" y="1949245"/>
            <a:ext cx="8131278" cy="2959510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spc="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CASE STUDY 2 </a:t>
            </a:r>
          </a:p>
          <a:p>
            <a:pPr algn="ctr"/>
            <a:r>
              <a:rPr lang="en-IN" sz="3200" spc="600" dirty="0">
                <a:solidFill>
                  <a:schemeClr val="tx1"/>
                </a:solidFill>
                <a:effectLst>
                  <a:glow rad="101600">
                    <a:schemeClr val="accent5">
                      <a:lumMod val="60000"/>
                      <a:lumOff val="40000"/>
                      <a:alpha val="60000"/>
                    </a:schemeClr>
                  </a:glow>
                </a:effectLst>
                <a:latin typeface="Arial Black" panose="020B0A04020102020204" pitchFamily="34" charset="0"/>
              </a:rPr>
              <a:t>THE BUMTUM DIAPERS </a:t>
            </a:r>
          </a:p>
        </p:txBody>
      </p:sp>
    </p:spTree>
    <p:extLst>
      <p:ext uri="{BB962C8B-B14F-4D97-AF65-F5344CB8AC3E}">
        <p14:creationId xmlns:p14="http://schemas.microsoft.com/office/powerpoint/2010/main" val="401263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51046">
              <a:srgbClr val="C9DEB1"/>
            </a:gs>
            <a:gs pos="27274">
              <a:srgbClr val="AED781"/>
            </a:gs>
            <a:gs pos="15383">
              <a:srgbClr val="A2D46C"/>
            </a:gs>
            <a:gs pos="71336">
              <a:srgbClr val="DDE4D5"/>
            </a:gs>
            <a:gs pos="59000">
              <a:srgbClr val="D3E1C3"/>
            </a:gs>
            <a:gs pos="40587">
              <a:srgbClr val="BCDB99"/>
            </a:gs>
            <a:gs pos="99301">
              <a:schemeClr val="bg2"/>
            </a:gs>
            <a:gs pos="83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0C112B69-8985-E990-53A0-CE269771B079}"/>
              </a:ext>
            </a:extLst>
          </p:cNvPr>
          <p:cNvSpPr/>
          <p:nvPr/>
        </p:nvSpPr>
        <p:spPr>
          <a:xfrm>
            <a:off x="167148" y="167148"/>
            <a:ext cx="4601497" cy="1966452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pc="600" dirty="0"/>
              <a:t>ENVIRONMENTAL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5BADF-850A-3E46-7652-2C71B5A56674}"/>
              </a:ext>
            </a:extLst>
          </p:cNvPr>
          <p:cNvSpPr txBox="1"/>
          <p:nvPr/>
        </p:nvSpPr>
        <p:spPr>
          <a:xfrm>
            <a:off x="3706761" y="2448232"/>
            <a:ext cx="789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Sustainability:</a:t>
            </a:r>
          </a:p>
          <a:p>
            <a:r>
              <a:rPr lang="en-US" dirty="0"/>
              <a:t> Increasing consumer demand for environmentally friendly and sustainable products requires companies to consider eco-friendly practices in production and packaging.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Waste Management:</a:t>
            </a:r>
          </a:p>
          <a:p>
            <a:r>
              <a:rPr lang="en-US" dirty="0"/>
              <a:t> Proper disposal and recycling of product packaging and manufacturing waste are important for reducing environmental impact.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Climate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Change:</a:t>
            </a:r>
            <a:endParaRPr lang="en-US" dirty="0"/>
          </a:p>
          <a:p>
            <a:r>
              <a:rPr lang="en-US" dirty="0"/>
              <a:t>Climate-related factors, such as extreme weather conditions, can affect supply chains and raw material availability.</a:t>
            </a:r>
            <a:endParaRPr lang="en-IN" dirty="0"/>
          </a:p>
        </p:txBody>
      </p:sp>
      <p:pic>
        <p:nvPicPr>
          <p:cNvPr id="5" name="Graphic 4" descr="Deciduous tree with solid fill">
            <a:extLst>
              <a:ext uri="{FF2B5EF4-FFF2-40B4-BE49-F238E27FC236}">
                <a16:creationId xmlns:a16="http://schemas.microsoft.com/office/drawing/2014/main" id="{A4D104A6-192A-B48C-0BEF-1C0CFA83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82" y="2925038"/>
            <a:ext cx="2984092" cy="3593749"/>
          </a:xfrm>
          <a:prstGeom prst="rect">
            <a:avLst/>
          </a:prstGeom>
        </p:spPr>
      </p:pic>
      <p:pic>
        <p:nvPicPr>
          <p:cNvPr id="7" name="Graphic 6" descr="Open hand with plant with solid fill">
            <a:extLst>
              <a:ext uri="{FF2B5EF4-FFF2-40B4-BE49-F238E27FC236}">
                <a16:creationId xmlns:a16="http://schemas.microsoft.com/office/drawing/2014/main" id="{0ECF81A7-06F8-9146-B165-EFC995A2A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2826" y="865355"/>
            <a:ext cx="1582877" cy="1582877"/>
          </a:xfrm>
          <a:prstGeom prst="rect">
            <a:avLst/>
          </a:prstGeom>
        </p:spPr>
      </p:pic>
      <p:pic>
        <p:nvPicPr>
          <p:cNvPr id="13" name="Graphic 12" descr="Wave with solid fill">
            <a:extLst>
              <a:ext uri="{FF2B5EF4-FFF2-40B4-BE49-F238E27FC236}">
                <a16:creationId xmlns:a16="http://schemas.microsoft.com/office/drawing/2014/main" id="{247B805F-EE93-5002-127B-5F1E8A36D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1660" y="270650"/>
            <a:ext cx="1582877" cy="15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DBF450D5-598E-0542-A51A-47EF2F4903A1}"/>
              </a:ext>
            </a:extLst>
          </p:cNvPr>
          <p:cNvSpPr/>
          <p:nvPr/>
        </p:nvSpPr>
        <p:spPr>
          <a:xfrm>
            <a:off x="-1" y="0"/>
            <a:ext cx="3460955" cy="2487561"/>
          </a:xfrm>
          <a:prstGeom prst="flowChartDelay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Lucida Handwriting" panose="03010101010101010101" pitchFamily="66" charset="0"/>
              </a:rPr>
              <a:t>L  E  G  A  L </a:t>
            </a:r>
          </a:p>
          <a:p>
            <a:pPr algn="ctr"/>
            <a:r>
              <a:rPr lang="en-IN" b="1" spc="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Lucida Handwriting" panose="03010101010101010101" pitchFamily="66" charset="0"/>
              </a:rPr>
              <a:t> F A C T O R 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6B5F0-564E-5290-41D8-DDFBDC50E16B}"/>
              </a:ext>
            </a:extLst>
          </p:cNvPr>
          <p:cNvSpPr txBox="1"/>
          <p:nvPr/>
        </p:nvSpPr>
        <p:spPr>
          <a:xfrm>
            <a:off x="501444" y="3108556"/>
            <a:ext cx="670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Compliance with safety standards and regulations is crucial.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 Changes in legal requirements for product safety and labeling can impact production and marketing strategies.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Laws related to consumer rights and warranties must be adhered to, ensuring transparency and trust with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5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F9B52-1E81-ED1D-C4C2-9546EA3EB477}"/>
              </a:ext>
            </a:extLst>
          </p:cNvPr>
          <p:cNvSpPr txBox="1"/>
          <p:nvPr/>
        </p:nvSpPr>
        <p:spPr>
          <a:xfrm>
            <a:off x="2428569" y="2855771"/>
            <a:ext cx="7541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spc="600" dirty="0"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Lucida Handwriting" panose="03010101010101010101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570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BBE5-ED8A-D4C9-403F-E16CF1F6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1651819"/>
            <a:ext cx="10913806" cy="1415845"/>
          </a:xfrm>
          <a:noFill/>
        </p:spPr>
        <p:txBody>
          <a:bodyPr/>
          <a:lstStyle/>
          <a:p>
            <a:r>
              <a:rPr lang="en-IN" b="1" spc="600" dirty="0">
                <a:latin typeface="Cambria Math" panose="02040503050406030204" pitchFamily="18" charset="0"/>
                <a:ea typeface="Cambria Math" panose="02040503050406030204" pitchFamily="18" charset="0"/>
              </a:rPr>
              <a:t>THE BUMTUM DIAPERS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38043-E49E-41DD-6816-FA797DE4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793"/>
            <a:ext cx="9144000" cy="1655762"/>
          </a:xfrm>
          <a:solidFill>
            <a:schemeClr val="bg1">
              <a:lumMod val="95000"/>
              <a:alpha val="72000"/>
            </a:schemeClr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Introduced in 1992 by the company noble hygiene founded by Mehta family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Head quarters in Mumbai , Maharashtra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Known for offering a range of products tailored  to the needs of Indian customers , established a strong presence in the domestic market </a:t>
            </a:r>
          </a:p>
        </p:txBody>
      </p:sp>
    </p:spTree>
    <p:extLst>
      <p:ext uri="{BB962C8B-B14F-4D97-AF65-F5344CB8AC3E}">
        <p14:creationId xmlns:p14="http://schemas.microsoft.com/office/powerpoint/2010/main" val="159278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B3992-9454-1EBF-8ED8-DD6FFCBE04FE}"/>
              </a:ext>
            </a:extLst>
          </p:cNvPr>
          <p:cNvSpPr/>
          <p:nvPr/>
        </p:nvSpPr>
        <p:spPr>
          <a:xfrm>
            <a:off x="491614" y="458663"/>
            <a:ext cx="47915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F5333-6BB1-9BC9-D3C0-CC4FA57D1F5E}"/>
              </a:ext>
            </a:extLst>
          </p:cNvPr>
          <p:cNvSpPr txBox="1"/>
          <p:nvPr/>
        </p:nvSpPr>
        <p:spPr>
          <a:xfrm>
            <a:off x="363795" y="1779639"/>
            <a:ext cx="546673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Brand of disposable diapers designed for infants and       toddlers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They often feature like high absorbency , a comfortable fit and leak protection.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Also include absorbent core to keep the baby dry and have stretchy sides for a snug fit.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Aims to provide  reliable solutions at a cost effective price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Brand ambassador (RUBINA DILAK)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Parent company generated a revenue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INR 150cr in FY23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Head quarters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Indore , Madhya Pradesh</a:t>
            </a:r>
          </a:p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BADD5-B581-F877-9A27-C8BC34F7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93" y="1238928"/>
            <a:ext cx="5669493" cy="48097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47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7CD9C-FAF5-1CFD-4ADB-A14E28A70A2B}"/>
              </a:ext>
            </a:extLst>
          </p:cNvPr>
          <p:cNvSpPr txBox="1"/>
          <p:nvPr/>
        </p:nvSpPr>
        <p:spPr>
          <a:xfrm>
            <a:off x="491612" y="0"/>
            <a:ext cx="11021961" cy="680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MODEL OF BUTUM DIAPERS</a:t>
            </a:r>
          </a:p>
          <a:p>
            <a:endParaRPr lang="en-IN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noto sans" panose="020B0502040504020204" pitchFamily="34" charset="0"/>
              </a:rPr>
              <a:t>Baby care brand </a:t>
            </a:r>
            <a:r>
              <a:rPr lang="en-US" sz="1600" b="0" i="0" dirty="0" err="1">
                <a:effectLst/>
                <a:latin typeface="noto sans" panose="020B0502040504020204" pitchFamily="34" charset="0"/>
              </a:rPr>
              <a:t>Bumtum</a:t>
            </a:r>
            <a:r>
              <a:rPr lang="en-US" sz="1600" b="0" i="0" dirty="0">
                <a:effectLst/>
                <a:latin typeface="noto sans" panose="020B0502040504020204" pitchFamily="34" charset="0"/>
              </a:rPr>
              <a:t> aims to give a much-needed respite to the pockets of Indian parents by offering economical and quality baby diapers</a:t>
            </a:r>
          </a:p>
          <a:p>
            <a:pPr algn="l"/>
            <a:endParaRPr lang="en-US" sz="1600" b="0" i="0" dirty="0">
              <a:effectLst/>
              <a:latin typeface="noto sans" panose="020B050204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noto sans" panose="020B0502040504020204" pitchFamily="34" charset="0"/>
              </a:rPr>
              <a:t>The parent company generated a revenue of INR 150 Cr in FY23, up 150% YoY, and now aims to generate INR 500 Cr in revenue by the end of FY24</a:t>
            </a:r>
          </a:p>
          <a:p>
            <a:pPr algn="l"/>
            <a:endParaRPr lang="en-US" sz="1600" b="0" i="0" dirty="0">
              <a:effectLst/>
              <a:latin typeface="noto sans" panose="020B050204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noto sans" panose="020B0502040504020204" pitchFamily="34" charset="0"/>
              </a:rPr>
              <a:t>For efficient offline deliveries, </a:t>
            </a:r>
            <a:r>
              <a:rPr lang="en-US" sz="1600" b="0" i="0" dirty="0" err="1">
                <a:effectLst/>
                <a:latin typeface="noto sans" panose="020B0502040504020204" pitchFamily="34" charset="0"/>
              </a:rPr>
              <a:t>Bumtum</a:t>
            </a:r>
            <a:r>
              <a:rPr lang="en-US" sz="1600" b="0" i="0" dirty="0">
                <a:effectLst/>
                <a:latin typeface="noto sans" panose="020B0502040504020204" pitchFamily="34" charset="0"/>
              </a:rPr>
              <a:t> and it’s parent company, </a:t>
            </a:r>
            <a:r>
              <a:rPr lang="en-US" sz="1600" b="0" i="0" dirty="0" err="1">
                <a:effectLst/>
                <a:latin typeface="noto sans" panose="020B0502040504020204" pitchFamily="34" charset="0"/>
              </a:rPr>
              <a:t>Familycare</a:t>
            </a:r>
            <a:r>
              <a:rPr lang="en-US" sz="1600" b="0" i="0" dirty="0">
                <a:effectLst/>
                <a:latin typeface="noto sans" panose="020B0502040504020204" pitchFamily="34" charset="0"/>
              </a:rPr>
              <a:t> Consumer, joined forces with </a:t>
            </a:r>
            <a:r>
              <a:rPr lang="en-US" sz="1600" b="0" i="0" dirty="0" err="1">
                <a:effectLst/>
                <a:latin typeface="noto sans" panose="020B0502040504020204" pitchFamily="34" charset="0"/>
              </a:rPr>
              <a:t>Emiza</a:t>
            </a:r>
            <a:r>
              <a:rPr lang="en-US" sz="1600" b="0" i="0" dirty="0">
                <a:effectLst/>
                <a:latin typeface="noto sans" panose="020B0502040504020204" pitchFamily="34" charset="0"/>
              </a:rPr>
              <a:t>, 3PL warehousing company, to leverage its tech-driven warehousing management</a:t>
            </a:r>
          </a:p>
          <a:p>
            <a:pPr algn="l"/>
            <a:endParaRPr lang="en-US" sz="1600" dirty="0">
              <a:latin typeface="noto sans" panose="020B050204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Mayank revealed that the brand generates 65% of its revenue from marketplaces such as Amazon and Flipkart, while offline sales account for 35% of its total sales. </a:t>
            </a:r>
          </a:p>
          <a:p>
            <a:pPr algn="l"/>
            <a:endParaRPr lang="en-US" sz="1600" dirty="0">
              <a:highlight>
                <a:srgbClr val="FFFFFF"/>
              </a:highlight>
              <a:latin typeface="noto sans" panose="020B050204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According to a report, the baby care market is projected to reach </a:t>
            </a:r>
            <a:r>
              <a:rPr lang="en-US" sz="1600" b="0" i="0" u="none" strike="noStrike" dirty="0"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$38.51 Bn by 2029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growing at a CAGR of 17.5%. </a:t>
            </a:r>
            <a:endParaRPr lang="en-US" sz="1600" b="0" i="0" dirty="0">
              <a:effectLst/>
              <a:latin typeface="noto sans" panose="020B050204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Key </a:t>
            </a:r>
            <a:r>
              <a:rPr lang="en-IN" sz="2000" dirty="0">
                <a:ln w="0">
                  <a:noFill/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Partnerships </a:t>
            </a:r>
            <a:r>
              <a:rPr lang="en-IN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:  </a:t>
            </a:r>
            <a:r>
              <a:rPr lang="en-IN" sz="2000" b="1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Lucida Handwriting" panose="03010101010101010101" pitchFamily="66" charset="0"/>
              </a:rPr>
              <a:t>Emiza</a:t>
            </a:r>
            <a:endParaRPr lang="en-IN" sz="2000" b="1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Lucida Handwriting" panose="03010101010101010101" pitchFamily="66" charset="0"/>
            </a:endParaRPr>
          </a:p>
          <a:p>
            <a:endParaRPr lang="en-IN" sz="2000" b="1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Lucida Handwriting" panose="03010101010101010101" pitchFamily="66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The strategic partnership with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Emiza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helps the baby care product brand leverage the former’s efficient SDD/NDD deliveries and cost-effective fulfilment specifically tailored for low-priced daily consumption items.</a:t>
            </a:r>
          </a:p>
          <a:p>
            <a:pPr algn="l"/>
            <a:endParaRPr lang="en-US" sz="1600" b="0" i="0" dirty="0"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Emiza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also serves </a:t>
            </a:r>
            <a:r>
              <a:rPr lang="en-US" sz="1600" dirty="0" err="1">
                <a:highlight>
                  <a:srgbClr val="FFFFFF"/>
                </a:highlight>
                <a:latin typeface="noto sans" panose="020B0502040504020204" pitchFamily="34" charset="0"/>
              </a:rPr>
              <a:t>b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umtum’s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parent company </a:t>
            </a:r>
            <a:r>
              <a:rPr lang="en-US" sz="1600" dirty="0" err="1">
                <a:highlight>
                  <a:srgbClr val="FFFFFF"/>
                </a:highlight>
                <a:latin typeface="noto sans" panose="020B0502040504020204" pitchFamily="34" charset="0"/>
              </a:rPr>
              <a:t>f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amilycare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 Consumer and provides warehousing services for the </a:t>
            </a:r>
            <a:r>
              <a:rPr lang="en-US" sz="1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brands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FF"/>
                </a:highlight>
                <a:latin typeface="noto sans" panose="020B0502040504020204" pitchFamily="34" charset="0"/>
              </a:rPr>
              <a:t>f</a:t>
            </a:r>
            <a:r>
              <a:rPr lang="en-US" sz="1600" b="0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reeme</a:t>
            </a:r>
            <a:r>
              <a:rPr lang="en-US" sz="1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Amigo and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FF"/>
                </a:highlight>
                <a:latin typeface="noto sans" panose="020B0502040504020204" pitchFamily="34" charset="0"/>
              </a:rPr>
              <a:t>e</a:t>
            </a:r>
            <a:r>
              <a:rPr lang="en-US" sz="1600" b="0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lduro</a:t>
            </a:r>
            <a:r>
              <a:rPr lang="en-US" sz="1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. </a:t>
            </a:r>
          </a:p>
          <a:p>
            <a:endParaRPr lang="en-IN" sz="2000" b="1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447CDC-7041-42D4-6B84-061E25DC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27" y="5735637"/>
            <a:ext cx="9851923" cy="547175"/>
          </a:xfrm>
        </p:spPr>
        <p:txBody>
          <a:bodyPr/>
          <a:lstStyle/>
          <a:p>
            <a:r>
              <a:rPr lang="en-IN" dirty="0"/>
              <a:t>POLITICAL, ECONOMIC , SOCIAL, TECHNOLOGY , ENVIRONMENT , LEGAL 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1C087B9-31C4-12C1-B09A-4D401D3EDBB2}"/>
              </a:ext>
            </a:extLst>
          </p:cNvPr>
          <p:cNvSpPr/>
          <p:nvPr/>
        </p:nvSpPr>
        <p:spPr>
          <a:xfrm>
            <a:off x="1986117" y="993058"/>
            <a:ext cx="8042786" cy="3864077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A7954D-1D11-4057-41F9-284C211F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88" y="2251586"/>
            <a:ext cx="9144000" cy="1011083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PESTLE ANALYSIS </a:t>
            </a:r>
          </a:p>
        </p:txBody>
      </p:sp>
    </p:spTree>
    <p:extLst>
      <p:ext uri="{BB962C8B-B14F-4D97-AF65-F5344CB8AC3E}">
        <p14:creationId xmlns:p14="http://schemas.microsoft.com/office/powerpoint/2010/main" val="8400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E51834-2924-3E8F-7C35-B9011A6D713D}"/>
              </a:ext>
            </a:extLst>
          </p:cNvPr>
          <p:cNvSpPr/>
          <p:nvPr/>
        </p:nvSpPr>
        <p:spPr>
          <a:xfrm>
            <a:off x="88490" y="127819"/>
            <a:ext cx="1130710" cy="65679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</a:t>
            </a: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34278-0BBF-C076-9E14-7B09113642CE}"/>
              </a:ext>
            </a:extLst>
          </p:cNvPr>
          <p:cNvSpPr txBox="1"/>
          <p:nvPr/>
        </p:nvSpPr>
        <p:spPr>
          <a:xfrm>
            <a:off x="1740309" y="1081548"/>
            <a:ext cx="101272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Regulations and Compliance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Baby care products are heavily regulated to ensure safety and quality. Changes in regulations, such as stricter safety standards or labeling requirements, can affect production and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Government Policies</a:t>
            </a: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Policies supporting parental leave or child care can influence demand for baby care products. Additionally, trade policies and tariffs on imported materials or products can impact cost and supply chains.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Subsidies and Grants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Government initiatives to support businesses in the baby care sector, such as grants or subsidies for innovation, could be beneficial.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212939-4451-AE75-8667-8B05BB93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6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12E1D119-7AFE-7152-C31E-BE8E61494FC5}"/>
              </a:ext>
            </a:extLst>
          </p:cNvPr>
          <p:cNvSpPr/>
          <p:nvPr/>
        </p:nvSpPr>
        <p:spPr>
          <a:xfrm>
            <a:off x="0" y="0"/>
            <a:ext cx="1425677" cy="6730181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</a:t>
            </a: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57260-462D-20B8-361A-FA4C931A1BE1}"/>
              </a:ext>
            </a:extLst>
          </p:cNvPr>
          <p:cNvSpPr txBox="1"/>
          <p:nvPr/>
        </p:nvSpPr>
        <p:spPr>
          <a:xfrm>
            <a:off x="1789471" y="678426"/>
            <a:ext cx="9202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of Consumer: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Economic conditions  may affect disposable income, which in turn influences spending on non-essential items, including premium baby care products.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Goods: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Fluctuations in the cost of raw materials and production can impact pricing and profit margins. For instance, increases in the price of materials like organic cotton could raise production costs.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slip: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recessions, parents might cut back on spending, potentially shifting preferences towards more budget-friendly options.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5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>
            <a:extLst>
              <a:ext uri="{FF2B5EF4-FFF2-40B4-BE49-F238E27FC236}">
                <a16:creationId xmlns:a16="http://schemas.microsoft.com/office/drawing/2014/main" id="{6414D45A-4159-D5B4-489B-10AA377B27B9}"/>
              </a:ext>
            </a:extLst>
          </p:cNvPr>
          <p:cNvSpPr/>
          <p:nvPr/>
        </p:nvSpPr>
        <p:spPr>
          <a:xfrm>
            <a:off x="29496" y="1786024"/>
            <a:ext cx="12093678" cy="1877962"/>
          </a:xfrm>
          <a:prstGeom prst="doubleWav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 O C I A L  F A C T O R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6BE20-A0E1-5C84-1582-C56665E0123C}"/>
              </a:ext>
            </a:extLst>
          </p:cNvPr>
          <p:cNvSpPr txBox="1"/>
          <p:nvPr/>
        </p:nvSpPr>
        <p:spPr>
          <a:xfrm>
            <a:off x="796413" y="432619"/>
            <a:ext cx="10235381" cy="101566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Changes in birth rates and family structures can influence the demand for baby care products. For example, a rise in working parents might increase demand for convenient baby care solutions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91B4A-FE6E-35BF-5248-9F894599D058}"/>
              </a:ext>
            </a:extLst>
          </p:cNvPr>
          <p:cNvSpPr txBox="1"/>
          <p:nvPr/>
        </p:nvSpPr>
        <p:spPr>
          <a:xfrm>
            <a:off x="875071" y="4001729"/>
            <a:ext cx="10235381" cy="163121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There is a growing demand for organic, natural, and eco-friendly baby products. Trends in parenting and increased awareness of sustainability can drive market demand.</a:t>
            </a:r>
          </a:p>
          <a:p>
            <a:endParaRPr lang="en-US" dirty="0"/>
          </a:p>
          <a:p>
            <a:r>
              <a:rPr lang="en-US" b="0" dirty="0">
                <a:solidFill>
                  <a:schemeClr val="tx1"/>
                </a:solidFill>
              </a:rPr>
              <a:t>Cultural attitudes toward parenting and baby care practices can affect product preferences and market opportunities.</a:t>
            </a:r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Wave 5">
            <a:extLst>
              <a:ext uri="{FF2B5EF4-FFF2-40B4-BE49-F238E27FC236}">
                <a16:creationId xmlns:a16="http://schemas.microsoft.com/office/drawing/2014/main" id="{04E15655-CBF3-C81E-F566-939F1EF903F7}"/>
              </a:ext>
            </a:extLst>
          </p:cNvPr>
          <p:cNvSpPr/>
          <p:nvPr/>
        </p:nvSpPr>
        <p:spPr>
          <a:xfrm>
            <a:off x="207156" y="130037"/>
            <a:ext cx="11463734" cy="1347020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ea typeface="Segoe UI Black" panose="020B0A02040204020203" pitchFamily="34" charset="0"/>
              </a:rPr>
              <a:t>T E C H N O L O G Y  F A C T O R 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AF028-1422-D94F-416D-D543029F23CD}"/>
              </a:ext>
            </a:extLst>
          </p:cNvPr>
          <p:cNvSpPr txBox="1"/>
          <p:nvPr/>
        </p:nvSpPr>
        <p:spPr>
          <a:xfrm>
            <a:off x="481781" y="2000297"/>
            <a:ext cx="11080954" cy="35394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Lucida Handwriting" panose="03010101010101010101" pitchFamily="66" charset="0"/>
              </a:rPr>
              <a:t>Product Innovation:</a:t>
            </a:r>
          </a:p>
          <a:p>
            <a:r>
              <a:rPr lang="en-US" sz="2000" dirty="0"/>
              <a:t> Advances in technology can lead to the development of new and improved baby care products. Innovations such as smart baby monitors or eco-friendly materials could provide a competitive edge.</a:t>
            </a:r>
          </a:p>
          <a:p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Lucida Handwriting" panose="03010101010101010101" pitchFamily="66" charset="0"/>
              </a:rPr>
              <a:t>E-Commerce</a:t>
            </a:r>
            <a:r>
              <a:rPr lang="en-US" sz="2000" b="1" dirty="0"/>
              <a:t>: </a:t>
            </a:r>
          </a:p>
          <a:p>
            <a:r>
              <a:rPr lang="en-US" sz="2000" dirty="0"/>
              <a:t>The growth of online shopping platforms and digital marketing can expand reach and sales channels. Investments in e-commerce technology can enhance customer experience and streamline operations.</a:t>
            </a:r>
            <a:endParaRPr lang="en-US" sz="2000" dirty="0">
              <a:latin typeface="Lucida Handwriting" panose="03010101010101010101" pitchFamily="66" charset="0"/>
            </a:endParaRPr>
          </a:p>
          <a:p>
            <a:r>
              <a:rPr lang="en-US" sz="2000" dirty="0"/>
              <a:t> </a:t>
            </a:r>
          </a:p>
          <a:p>
            <a:r>
              <a:rPr lang="en-IN" sz="2200" dirty="0">
                <a:latin typeface="Lucida Handwriting" panose="03010101010101010101" pitchFamily="66" charset="0"/>
              </a:rPr>
              <a:t>Manufacturing</a:t>
            </a:r>
            <a:r>
              <a:rPr lang="en-IN" sz="2000" b="1" dirty="0"/>
              <a:t> </a:t>
            </a:r>
            <a:r>
              <a:rPr lang="en-IN" sz="2200" dirty="0">
                <a:latin typeface="Lucida Handwriting" panose="03010101010101010101" pitchFamily="66" charset="0"/>
              </a:rPr>
              <a:t>Technology</a:t>
            </a:r>
            <a:r>
              <a:rPr lang="en-IN" sz="2000" dirty="0"/>
              <a:t>:</a:t>
            </a:r>
            <a:endParaRPr lang="en-US" sz="2000" dirty="0"/>
          </a:p>
          <a:p>
            <a:r>
              <a:rPr lang="en-US" sz="2000" dirty="0"/>
              <a:t>Improvements in manufacturing processes can reduce costs, increase efficiency, and enhance product quality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590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878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 Math</vt:lpstr>
      <vt:lpstr>Cascadia Mono SemiBold</vt:lpstr>
      <vt:lpstr>Lucida Handwriting</vt:lpstr>
      <vt:lpstr>noto sans</vt:lpstr>
      <vt:lpstr>Segoe UI Black</vt:lpstr>
      <vt:lpstr>Wingdings</vt:lpstr>
      <vt:lpstr>Office Theme</vt:lpstr>
      <vt:lpstr>PowerPoint Presentation</vt:lpstr>
      <vt:lpstr>THE BUMTUM DIAPERS </vt:lpstr>
      <vt:lpstr>PowerPoint Presentation</vt:lpstr>
      <vt:lpstr>PowerPoint Presentation</vt:lpstr>
      <vt:lpstr>PESTLE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Aishwaryaa A</dc:creator>
  <cp:lastModifiedBy>Aishwaryaa A</cp:lastModifiedBy>
  <cp:revision>4</cp:revision>
  <dcterms:created xsi:type="dcterms:W3CDTF">2024-08-04T12:16:01Z</dcterms:created>
  <dcterms:modified xsi:type="dcterms:W3CDTF">2024-08-06T16:03:21Z</dcterms:modified>
</cp:coreProperties>
</file>