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F9"/>
    <a:srgbClr val="EFCDDF"/>
    <a:srgbClr val="BFEFE7"/>
    <a:srgbClr val="BAE8CF"/>
    <a:srgbClr val="B7DE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47" autoAdjust="0"/>
    <p:restoredTop sz="94660"/>
  </p:normalViewPr>
  <p:slideViewPr>
    <p:cSldViewPr>
      <p:cViewPr>
        <p:scale>
          <a:sx n="100" d="100"/>
          <a:sy n="100" d="100"/>
        </p:scale>
        <p:origin x="-195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01C4-F41A-44CE-8023-0C169A30D34C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F9E2E-5342-4B27-A648-B4B5DD0B0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381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Hybrid updates ( let source database do the work and SQOOP import it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905000" y="3124200"/>
            <a:ext cx="1371600" cy="84124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Append or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updates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rot="5400000" flipH="1" flipV="1">
            <a:off x="2362200" y="2895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362994" y="4190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2667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4419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1"/>
          </p:cNvCxnSpPr>
          <p:nvPr/>
        </p:nvCxnSpPr>
        <p:spPr>
          <a:xfrm flipV="1">
            <a:off x="1371600" y="3544824"/>
            <a:ext cx="533400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2362200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Append ( time-series )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4114800"/>
            <a:ext cx="70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Updates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2895600"/>
            <a:ext cx="3048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00800" y="2895600"/>
            <a:ext cx="3048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2514600"/>
            <a:ext cx="533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Diagonal Corner Rectangle 21"/>
          <p:cNvSpPr/>
          <p:nvPr/>
        </p:nvSpPr>
        <p:spPr>
          <a:xfrm>
            <a:off x="4495800" y="4191000"/>
            <a:ext cx="1371600" cy="533400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Update Strategy</a:t>
            </a:r>
            <a:endParaRPr lang="en-US" sz="1400" dirty="0">
              <a:latin typeface="+mj-lt"/>
            </a:endParaRPr>
          </a:p>
        </p:txBody>
      </p:sp>
      <p:pic>
        <p:nvPicPr>
          <p:cNvPr id="17" name="Picture 16" descr="datab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276600"/>
            <a:ext cx="990601" cy="785812"/>
          </a:xfrm>
          <a:prstGeom prst="rect">
            <a:avLst/>
          </a:prstGeom>
        </p:spPr>
      </p:pic>
      <p:pic>
        <p:nvPicPr>
          <p:cNvPr id="23" name="Picture 22" descr="net-grid-icon-clip-art_43066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905000"/>
            <a:ext cx="847725" cy="84095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638800" y="2895600"/>
            <a:ext cx="3048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91200" y="16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Hive Table</a:t>
            </a:r>
            <a:endParaRPr lang="en-US" sz="1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457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HBASE Dimension</a:t>
            </a:r>
            <a:r>
              <a:rPr lang="en-US" b="1" dirty="0"/>
              <a:t> </a:t>
            </a:r>
            <a:r>
              <a:rPr lang="en-US" b="1" dirty="0" smtClean="0"/>
              <a:t>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07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itchFamily="34" charset="0"/>
                <a:cs typeface="Arial" pitchFamily="34" charset="0"/>
              </a:rPr>
              <a:t>HBase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is 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database that runs on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Since it provides native support for 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updates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it is often considered for dimension data maintenance. In fact, many ETL tools contain pre-built step</a:t>
            </a:r>
          </a:p>
        </p:txBody>
      </p:sp>
      <p:sp>
        <p:nvSpPr>
          <p:cNvPr id="10" name="Can 9"/>
          <p:cNvSpPr/>
          <p:nvPr/>
        </p:nvSpPr>
        <p:spPr>
          <a:xfrm>
            <a:off x="6324600" y="2819400"/>
            <a:ext cx="914400" cy="10668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24200" y="3733800"/>
            <a:ext cx="914400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3886200"/>
            <a:ext cx="914400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38800" y="3429000"/>
            <a:ext cx="838200" cy="304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45720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HBASE Dimension tables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56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entury Gothic" pitchFamily="34" charset="0"/>
                <a:cs typeface="Arial" pitchFamily="34" charset="0"/>
              </a:rPr>
              <a:t>Hive </a:t>
            </a:r>
            <a:r>
              <a:rPr lang="en-US" sz="1200" b="1" dirty="0" smtClean="0">
                <a:latin typeface="Century Gothic" pitchFamily="34" charset="0"/>
                <a:cs typeface="Arial" pitchFamily="34" charset="0"/>
              </a:rPr>
              <a:t>External table</a:t>
            </a:r>
            <a:endParaRPr lang="en-US" sz="1200" b="1" dirty="0" smtClean="0">
              <a:latin typeface="Century Gothic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latin typeface="Century Gothic" pitchFamily="34" charset="0"/>
                <a:cs typeface="Arial" pitchFamily="34" charset="0"/>
              </a:rPr>
              <a:t>to HBASE</a:t>
            </a:r>
            <a:endParaRPr lang="en-US" sz="1200" b="1" dirty="0"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3" name="Picture 12" descr="t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1524000" cy="1524000"/>
          </a:xfrm>
          <a:prstGeom prst="rect">
            <a:avLst/>
          </a:prstGeom>
        </p:spPr>
      </p:pic>
      <p:pic>
        <p:nvPicPr>
          <p:cNvPr id="16" name="Picture 15" descr="icon175x1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200400"/>
            <a:ext cx="985837" cy="98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457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Merge and Compact </a:t>
            </a:r>
            <a:r>
              <a:rPr lang="en-US" b="1" dirty="0" smtClean="0"/>
              <a:t>Update</a:t>
            </a:r>
            <a:endParaRPr lang="en-US" dirty="0"/>
          </a:p>
        </p:txBody>
      </p:sp>
      <p:pic>
        <p:nvPicPr>
          <p:cNvPr id="5" name="Picture 4" descr="grid_layout_snap_small_stock-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1417320" cy="1417320"/>
          </a:xfrm>
          <a:prstGeom prst="rect">
            <a:avLst/>
          </a:prstGeom>
        </p:spPr>
      </p:pic>
      <p:pic>
        <p:nvPicPr>
          <p:cNvPr id="8" name="Picture 7" descr="Database_copy_DynamoDB_Table-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43200"/>
            <a:ext cx="1244396" cy="1244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810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255520" y="1927860"/>
            <a:ext cx="1249680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743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2209800"/>
            <a:ext cx="9144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44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grid_layout_snap_small_stock-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0"/>
            <a:ext cx="1417320" cy="14173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6260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Data</a:t>
            </a:r>
            <a:endParaRPr lang="en-US" dirty="0"/>
          </a:p>
        </p:txBody>
      </p:sp>
      <p:pic>
        <p:nvPicPr>
          <p:cNvPr id="21" name="Picture 20" descr="grid_layout_snap_small_stock-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657600"/>
            <a:ext cx="1417320" cy="14173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150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BASE Data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905500" y="3467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058694" y="3466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211094" y="3466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atabase_copy_DynamoDB_Table-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1244396" cy="1244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810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55520" y="1927860"/>
            <a:ext cx="1249680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743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2209800"/>
            <a:ext cx="9144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44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1524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4953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Base Data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905500" y="3467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058694" y="3466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211094" y="3466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175x1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90600" cy="990600"/>
          </a:xfrm>
          <a:prstGeom prst="rect">
            <a:avLst/>
          </a:prstGeom>
        </p:spPr>
      </p:pic>
      <p:pic>
        <p:nvPicPr>
          <p:cNvPr id="27" name="Picture 26" descr="icon175x1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81200"/>
            <a:ext cx="990600" cy="990600"/>
          </a:xfrm>
          <a:prstGeom prst="rect">
            <a:avLst/>
          </a:prstGeom>
        </p:spPr>
      </p:pic>
      <p:pic>
        <p:nvPicPr>
          <p:cNvPr id="28" name="Picture 27" descr="icon175x1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88620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33800" y="4343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cs typeface="Arial" pitchFamily="34" charset="0"/>
              </a:rPr>
              <a:t>Transactional</a:t>
            </a:r>
            <a:r>
              <a:rPr lang="en-US" sz="1200" dirty="0" smtClean="0">
                <a:cs typeface="Arial" pitchFamily="34" charset="0"/>
              </a:rPr>
              <a:t> = true</a:t>
            </a:r>
          </a:p>
          <a:p>
            <a:pPr algn="ctr"/>
            <a:r>
              <a:rPr lang="en-US" sz="1200" b="1" dirty="0" smtClean="0">
                <a:cs typeface="Arial" pitchFamily="34" charset="0"/>
              </a:rPr>
              <a:t>Format</a:t>
            </a:r>
            <a:r>
              <a:rPr lang="en-US" sz="1200" dirty="0" smtClean="0">
                <a:cs typeface="Arial" pitchFamily="34" charset="0"/>
              </a:rPr>
              <a:t> = ORC</a:t>
            </a:r>
          </a:p>
          <a:p>
            <a:pPr algn="ctr"/>
            <a:r>
              <a:rPr lang="en-US" sz="1200" b="1" dirty="0" smtClean="0">
                <a:cs typeface="Arial" pitchFamily="34" charset="0"/>
              </a:rPr>
              <a:t>Bucketing</a:t>
            </a:r>
            <a:r>
              <a:rPr lang="en-US" sz="1200" dirty="0" smtClean="0">
                <a:cs typeface="Arial" pitchFamily="34" charset="0"/>
              </a:rPr>
              <a:t> = enforce</a:t>
            </a:r>
          </a:p>
          <a:p>
            <a:pPr algn="ctr"/>
            <a:endParaRPr lang="en-US" sz="1200" dirty="0">
              <a:cs typeface="Arial" pitchFamily="34" charset="0"/>
            </a:endParaRPr>
          </a:p>
        </p:txBody>
      </p:sp>
      <p:pic>
        <p:nvPicPr>
          <p:cNvPr id="22" name="Picture 21" descr="icon175x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352800"/>
            <a:ext cx="914400" cy="914400"/>
          </a:xfrm>
          <a:prstGeom prst="rect">
            <a:avLst/>
          </a:prstGeom>
        </p:spPr>
      </p:pic>
      <p:pic>
        <p:nvPicPr>
          <p:cNvPr id="23" name="Picture 22" descr="icon175x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914400" cy="914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38400" y="1752600"/>
            <a:ext cx="128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Incremental table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2971800"/>
            <a:ext cx="93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Hive table</a:t>
            </a:r>
            <a:endParaRPr lang="en-US" sz="1400" b="1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971800"/>
            <a:ext cx="914400" cy="533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Updates</a:t>
            </a:r>
            <a:endParaRPr lang="en-US" sz="105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33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4400" y="3505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tl-extract-transform-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1010292" cy="1498600"/>
          </a:xfrm>
          <a:prstGeom prst="rect">
            <a:avLst/>
          </a:prstGeom>
          <a:ln cmpd="dbl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9812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2895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30464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2895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Untitled-1-122jwp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438400"/>
            <a:ext cx="1287838" cy="62484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When both the data sets being joined are bucketed on the join key and the number of 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buckets of one data set is a multiple of the other, it is enough to join corresponding 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buckets individually without having to join the entire data sets 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36" descr="text-file-icon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9800"/>
            <a:ext cx="990600" cy="990600"/>
          </a:xfrm>
          <a:prstGeom prst="rect">
            <a:avLst/>
          </a:prstGeom>
        </p:spPr>
      </p:pic>
      <p:pic>
        <p:nvPicPr>
          <p:cNvPr id="39" name="Picture 38" descr="text-file-icon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362200"/>
            <a:ext cx="990600" cy="990600"/>
          </a:xfrm>
          <a:prstGeom prst="rect">
            <a:avLst/>
          </a:prstGeom>
        </p:spPr>
      </p:pic>
      <p:pic>
        <p:nvPicPr>
          <p:cNvPr id="40" name="Picture 39" descr="grid_layout_snap_small_stock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429000"/>
            <a:ext cx="1112520" cy="111252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86200" y="2286000"/>
            <a:ext cx="13532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Join / sort / cleanup </a:t>
            </a:r>
          </a:p>
          <a:p>
            <a:r>
              <a:rPr lang="en-US" sz="1100" dirty="0" smtClean="0"/>
              <a:t>Using tools like</a:t>
            </a:r>
          </a:p>
          <a:p>
            <a:r>
              <a:rPr lang="en-US" sz="1100" dirty="0" smtClean="0"/>
              <a:t> Pig / Spark / Hive</a:t>
            </a:r>
            <a:endParaRPr lang="en-US" sz="1100" dirty="0"/>
          </a:p>
        </p:txBody>
      </p:sp>
      <p:pic>
        <p:nvPicPr>
          <p:cNvPr id="45" name="Picture 44" descr="Database_copy_DynamoDB_Table-2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219200"/>
            <a:ext cx="914400" cy="914400"/>
          </a:xfrm>
          <a:prstGeom prst="rect">
            <a:avLst/>
          </a:prstGeom>
        </p:spPr>
      </p:pic>
      <p:pic>
        <p:nvPicPr>
          <p:cNvPr id="44" name="Picture 43" descr="Untitled-1-122jwp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066800"/>
            <a:ext cx="1287838" cy="62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057400" y="304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Merge and </a:t>
            </a:r>
            <a:r>
              <a:rPr lang="en-US" b="1" dirty="0" smtClean="0"/>
              <a:t>Compact – Relevant Partitions</a:t>
            </a:r>
            <a:endParaRPr lang="en-US" dirty="0"/>
          </a:p>
        </p:txBody>
      </p:sp>
      <p:pic>
        <p:nvPicPr>
          <p:cNvPr id="38" name="Picture 37" descr="grid_layout_snap_small_stock-512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6200" y="1905000"/>
            <a:ext cx="883920" cy="88392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2400" y="1752600"/>
            <a:ext cx="7603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BASE Data</a:t>
            </a:r>
            <a:endParaRPr lang="en-US" sz="1050" dirty="0"/>
          </a:p>
        </p:txBody>
      </p:sp>
      <p:sp>
        <p:nvSpPr>
          <p:cNvPr id="43" name="Rectangle 42"/>
          <p:cNvSpPr/>
          <p:nvPr/>
        </p:nvSpPr>
        <p:spPr>
          <a:xfrm>
            <a:off x="2057400" y="11430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57400" y="14478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57400" y="17526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57400" y="20574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7400" y="23622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7400" y="32766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57400" y="35814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57400" y="38862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10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057400" y="26670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57400" y="2971800"/>
            <a:ext cx="15240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7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066800" y="2362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19894" y="2628900"/>
            <a:ext cx="2513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76400" y="1371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764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grid_layout_snap_small_stock-512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7200" y="5181600"/>
            <a:ext cx="883920" cy="88392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81000" y="502920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Incremental </a:t>
            </a:r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71" name="Rectangle 70"/>
          <p:cNvSpPr/>
          <p:nvPr/>
        </p:nvSpPr>
        <p:spPr>
          <a:xfrm>
            <a:off x="2057400" y="5181600"/>
            <a:ext cx="1524000" cy="228600"/>
          </a:xfrm>
          <a:prstGeom prst="rect">
            <a:avLst/>
          </a:prstGeom>
          <a:solidFill>
            <a:srgbClr val="B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</a:t>
            </a:r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57400" y="5486400"/>
            <a:ext cx="1524000" cy="228600"/>
          </a:xfrm>
          <a:prstGeom prst="rect">
            <a:avLst/>
          </a:prstGeom>
          <a:solidFill>
            <a:srgbClr val="B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</a:t>
            </a:r>
            <a:r>
              <a:rPr lang="en-US" sz="1200" dirty="0" smtClean="0">
                <a:solidFill>
                  <a:schemeClr val="tx1"/>
                </a:solidFill>
              </a:rPr>
              <a:t>8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57400" y="5791200"/>
            <a:ext cx="1524000" cy="228600"/>
          </a:xfrm>
          <a:prstGeom prst="rect">
            <a:avLst/>
          </a:prstGeom>
          <a:solidFill>
            <a:srgbClr val="B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</a:t>
            </a:r>
            <a:r>
              <a:rPr lang="en-US" sz="1200" dirty="0" smtClean="0">
                <a:solidFill>
                  <a:schemeClr val="tx1"/>
                </a:solidFill>
              </a:rPr>
              <a:t>9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1296194" y="56380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71600" y="556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676400" y="5257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676400" y="6019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495800" y="3276600"/>
            <a:ext cx="1219200" cy="236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Compact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8100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33800" y="5562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057400" y="6096000"/>
            <a:ext cx="1524000" cy="228600"/>
          </a:xfrm>
          <a:prstGeom prst="rect">
            <a:avLst/>
          </a:prstGeom>
          <a:solidFill>
            <a:srgbClr val="B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</a:t>
            </a:r>
            <a:r>
              <a:rPr lang="en-US" sz="1200" dirty="0" smtClean="0">
                <a:solidFill>
                  <a:schemeClr val="tx1"/>
                </a:solidFill>
              </a:rPr>
              <a:t>11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477000" y="28956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477000" y="32004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77000" y="35052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77000" y="38100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477000" y="4114800"/>
            <a:ext cx="12954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477000" y="5029200"/>
            <a:ext cx="12954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477000" y="5334000"/>
            <a:ext cx="12954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477000" y="56388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10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477000" y="44196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6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477000" y="4724400"/>
            <a:ext cx="1295400" cy="228600"/>
          </a:xfrm>
          <a:prstGeom prst="rect">
            <a:avLst/>
          </a:prstGeom>
          <a:solidFill>
            <a:srgbClr val="B7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77000" y="5943600"/>
            <a:ext cx="12954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Partition </a:t>
            </a:r>
            <a:r>
              <a:rPr lang="en-US" sz="1200" dirty="0" smtClean="0">
                <a:solidFill>
                  <a:schemeClr val="tx1"/>
                </a:solidFill>
              </a:rPr>
              <a:t>11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5791200" y="4419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grid_layout_snap_small_stock-512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077200" y="4191000"/>
            <a:ext cx="883920" cy="88392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8077200" y="4114800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Output </a:t>
            </a:r>
            <a:r>
              <a:rPr lang="en-US" sz="1050" b="1" dirty="0" smtClean="0"/>
              <a:t>Data</a:t>
            </a:r>
            <a:endParaRPr lang="en-US" sz="1050" b="1" dirty="0"/>
          </a:p>
        </p:txBody>
      </p:sp>
      <p:cxnSp>
        <p:nvCxnSpPr>
          <p:cNvPr id="113" name="Straight Arrow Connector 112"/>
          <p:cNvCxnSpPr>
            <a:endCxn id="110" idx="1"/>
          </p:cNvCxnSpPr>
          <p:nvPr/>
        </p:nvCxnSpPr>
        <p:spPr>
          <a:xfrm flipV="1">
            <a:off x="7924800" y="4632960"/>
            <a:ext cx="15240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715000" y="421731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Insert </a:t>
            </a:r>
          </a:p>
          <a:p>
            <a:pPr algn="ctr"/>
            <a:r>
              <a:rPr lang="en-US" sz="1050" dirty="0" smtClean="0"/>
              <a:t>overwrite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14400" y="1524000"/>
            <a:ext cx="4114800" cy="236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175x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6762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127731389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066800"/>
            <a:ext cx="733628" cy="885667"/>
          </a:xfrm>
          <a:prstGeom prst="rect">
            <a:avLst/>
          </a:prstGeom>
        </p:spPr>
      </p:pic>
      <p:pic>
        <p:nvPicPr>
          <p:cNvPr id="11" name="Picture 10" descr="fca208254ebec4d0c3327758b2aa43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1752600"/>
            <a:ext cx="1447800" cy="1447800"/>
          </a:xfrm>
          <a:prstGeom prst="rect">
            <a:avLst/>
          </a:prstGeom>
        </p:spPr>
      </p:pic>
      <p:pic>
        <p:nvPicPr>
          <p:cNvPr id="12" name="Picture 11" descr="icon175x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762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>
            <a:off x="2133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09800" y="3048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2438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175x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33600"/>
            <a:ext cx="6762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ounded Rectangle 20"/>
          <p:cNvSpPr/>
          <p:nvPr/>
        </p:nvSpPr>
        <p:spPr>
          <a:xfrm>
            <a:off x="5334000" y="2209800"/>
            <a:ext cx="914400" cy="381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SQOOP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00600" y="2438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able_selection_blo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2971800"/>
            <a:ext cx="762000" cy="7620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6200000" flipH="1">
            <a:off x="6324600" y="2667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5118" y="3657600"/>
            <a:ext cx="93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Hive table</a:t>
            </a:r>
            <a:endParaRPr lang="en-US" sz="1400" b="1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212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Abhijeet Rajput</dc:creator>
  <cp:lastModifiedBy>Swagger</cp:lastModifiedBy>
  <cp:revision>38</cp:revision>
  <dcterms:created xsi:type="dcterms:W3CDTF">2017-02-27T01:56:16Z</dcterms:created>
  <dcterms:modified xsi:type="dcterms:W3CDTF">2017-07-11T03:08:11Z</dcterms:modified>
</cp:coreProperties>
</file>