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6" r:id="rId2"/>
  </p:sldMasterIdLst>
  <p:notesMasterIdLst>
    <p:notesMasterId r:id="rId59"/>
  </p:notesMasterIdLst>
  <p:handoutMasterIdLst>
    <p:handoutMasterId r:id="rId60"/>
  </p:handoutMasterIdLst>
  <p:sldIdLst>
    <p:sldId id="323" r:id="rId3"/>
    <p:sldId id="324" r:id="rId4"/>
    <p:sldId id="293" r:id="rId5"/>
    <p:sldId id="320" r:id="rId6"/>
    <p:sldId id="291" r:id="rId7"/>
    <p:sldId id="294" r:id="rId8"/>
    <p:sldId id="295" r:id="rId9"/>
    <p:sldId id="296" r:id="rId10"/>
    <p:sldId id="297" r:id="rId11"/>
    <p:sldId id="298" r:id="rId12"/>
    <p:sldId id="257" r:id="rId13"/>
    <p:sldId id="273" r:id="rId14"/>
    <p:sldId id="325" r:id="rId15"/>
    <p:sldId id="326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69" r:id="rId24"/>
    <p:sldId id="345" r:id="rId25"/>
    <p:sldId id="280" r:id="rId26"/>
    <p:sldId id="348" r:id="rId27"/>
    <p:sldId id="347" r:id="rId28"/>
    <p:sldId id="349" r:id="rId29"/>
    <p:sldId id="350" r:id="rId30"/>
    <p:sldId id="351" r:id="rId31"/>
    <p:sldId id="353" r:id="rId32"/>
    <p:sldId id="354" r:id="rId33"/>
    <p:sldId id="301" r:id="rId34"/>
    <p:sldId id="304" r:id="rId35"/>
    <p:sldId id="355" r:id="rId36"/>
    <p:sldId id="356" r:id="rId37"/>
    <p:sldId id="357" r:id="rId38"/>
    <p:sldId id="358" r:id="rId39"/>
    <p:sldId id="360" r:id="rId40"/>
    <p:sldId id="363" r:id="rId41"/>
    <p:sldId id="364" r:id="rId42"/>
    <p:sldId id="316" r:id="rId43"/>
    <p:sldId id="317" r:id="rId44"/>
    <p:sldId id="322" r:id="rId45"/>
    <p:sldId id="318" r:id="rId46"/>
    <p:sldId id="366" r:id="rId47"/>
    <p:sldId id="367" r:id="rId48"/>
    <p:sldId id="368" r:id="rId49"/>
    <p:sldId id="330" r:id="rId50"/>
    <p:sldId id="331" r:id="rId51"/>
    <p:sldId id="339" r:id="rId52"/>
    <p:sldId id="340" r:id="rId53"/>
    <p:sldId id="341" r:id="rId54"/>
    <p:sldId id="342" r:id="rId55"/>
    <p:sldId id="343" r:id="rId56"/>
    <p:sldId id="344" r:id="rId57"/>
    <p:sldId id="352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40" autoAdjust="0"/>
    <p:restoredTop sz="77601" autoAdjust="0"/>
  </p:normalViewPr>
  <p:slideViewPr>
    <p:cSldViewPr snapToGrid="0" snapToObjects="1">
      <p:cViewPr varScale="1">
        <p:scale>
          <a:sx n="121" d="100"/>
          <a:sy n="121" d="100"/>
        </p:scale>
        <p:origin x="-619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6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overlap val="100"/>
        <c:axId val="110746624"/>
        <c:axId val="110744704"/>
      </c:barChart>
      <c:valAx>
        <c:axId val="11074470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</c:title>
        <c:numFmt formatCode="0%" sourceLinked="1"/>
        <c:majorTickMark val="none"/>
        <c:tickLblPos val="nextTo"/>
        <c:crossAx val="110746624"/>
        <c:crosses val="autoZero"/>
        <c:crossBetween val="between"/>
      </c:valAx>
      <c:catAx>
        <c:axId val="110746624"/>
        <c:scaling>
          <c:orientation val="minMax"/>
        </c:scaling>
        <c:axPos val="l"/>
        <c:majorTickMark val="none"/>
        <c:tickLblPos val="nextTo"/>
        <c:crossAx val="110744704"/>
        <c:crosses val="autoZero"/>
        <c:auto val="1"/>
        <c:lblAlgn val="ctr"/>
        <c:lblOffset val="100"/>
      </c:catAx>
    </c:plotArea>
    <c:legend>
      <c:legendPos val="r"/>
    </c:legend>
    <c:plotVisOnly val="1"/>
    <c:dispBlanksAs val="zero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68000</c:v>
                </c:pt>
                <c:pt idx="2">
                  <c:v>87000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overlap val="100"/>
        <c:axId val="209593472"/>
        <c:axId val="209595008"/>
      </c:barChart>
      <c:catAx>
        <c:axId val="209593472"/>
        <c:scaling>
          <c:orientation val="minMax"/>
        </c:scaling>
        <c:axPos val="b"/>
        <c:tickLblPos val="nextTo"/>
        <c:crossAx val="209595008"/>
        <c:crosses val="autoZero"/>
        <c:auto val="1"/>
        <c:lblAlgn val="ctr"/>
        <c:lblOffset val="100"/>
      </c:catAx>
      <c:valAx>
        <c:axId val="209595008"/>
        <c:scaling>
          <c:orientation val="minMax"/>
        </c:scaling>
        <c:axPos val="l"/>
        <c:majorGridlines/>
        <c:numFmt formatCode="General" sourceLinked="1"/>
        <c:tickLblPos val="nextTo"/>
        <c:crossAx val="20959347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93D6"/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87000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overlap val="100"/>
        <c:axId val="209631104"/>
        <c:axId val="209632640"/>
      </c:barChart>
      <c:catAx>
        <c:axId val="209631104"/>
        <c:scaling>
          <c:orientation val="minMax"/>
        </c:scaling>
        <c:axPos val="b"/>
        <c:tickLblPos val="nextTo"/>
        <c:crossAx val="209632640"/>
        <c:crosses val="autoZero"/>
        <c:auto val="1"/>
        <c:lblAlgn val="ctr"/>
        <c:lblOffset val="100"/>
      </c:catAx>
      <c:valAx>
        <c:axId val="209632640"/>
        <c:scaling>
          <c:orientation val="minMax"/>
        </c:scaling>
        <c:axPos val="l"/>
        <c:majorGridlines/>
        <c:numFmt formatCode="General" sourceLinked="1"/>
        <c:tickLblPos val="nextTo"/>
        <c:crossAx val="20963110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overlap val="100"/>
        <c:axId val="209717888"/>
        <c:axId val="209736064"/>
      </c:barChart>
      <c:catAx>
        <c:axId val="209717888"/>
        <c:scaling>
          <c:orientation val="minMax"/>
        </c:scaling>
        <c:axPos val="b"/>
        <c:tickLblPos val="nextTo"/>
        <c:crossAx val="209736064"/>
        <c:crosses val="autoZero"/>
        <c:auto val="1"/>
        <c:lblAlgn val="ctr"/>
        <c:lblOffset val="100"/>
      </c:catAx>
      <c:valAx>
        <c:axId val="209736064"/>
        <c:scaling>
          <c:orientation val="minMax"/>
        </c:scaling>
        <c:axPos val="l"/>
        <c:majorGridlines/>
        <c:numFmt formatCode="General" sourceLinked="1"/>
        <c:tickLblPos val="nextTo"/>
        <c:crossAx val="2097178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88C06"/>
            </a:solidFill>
            <a:ln>
              <a:noFill/>
            </a:ln>
          </c:spPr>
          <c:dPt>
            <c:idx val="1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</c:ser>
        <c:dLbls/>
        <c:overlap val="100"/>
        <c:axId val="209883520"/>
        <c:axId val="209885056"/>
      </c:barChart>
      <c:catAx>
        <c:axId val="209883520"/>
        <c:scaling>
          <c:orientation val="minMax"/>
        </c:scaling>
        <c:axPos val="b"/>
        <c:tickLblPos val="nextTo"/>
        <c:crossAx val="209885056"/>
        <c:crosses val="autoZero"/>
        <c:auto val="1"/>
        <c:lblAlgn val="ctr"/>
        <c:lblOffset val="100"/>
      </c:catAx>
      <c:valAx>
        <c:axId val="209885056"/>
        <c:scaling>
          <c:orientation val="minMax"/>
        </c:scaling>
        <c:axPos val="l"/>
        <c:majorGridlines/>
        <c:numFmt formatCode="General" sourceLinked="1"/>
        <c:tickLblPos val="nextTo"/>
        <c:crossAx val="20988352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dPt>
            <c:idx val="1"/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</c:ser>
        <c:dLbls/>
        <c:overlap val="100"/>
        <c:axId val="209978496"/>
        <c:axId val="209980032"/>
      </c:barChart>
      <c:catAx>
        <c:axId val="209978496"/>
        <c:scaling>
          <c:orientation val="minMax"/>
        </c:scaling>
        <c:axPos val="b"/>
        <c:tickLblPos val="nextTo"/>
        <c:crossAx val="209980032"/>
        <c:crosses val="autoZero"/>
        <c:auto val="1"/>
        <c:lblAlgn val="ctr"/>
        <c:lblOffset val="100"/>
      </c:catAx>
      <c:valAx>
        <c:axId val="209980032"/>
        <c:scaling>
          <c:orientation val="minMax"/>
        </c:scaling>
        <c:axPos val="l"/>
        <c:majorGridlines/>
        <c:numFmt formatCode="General" sourceLinked="1"/>
        <c:tickLblPos val="nextTo"/>
        <c:crossAx val="2099784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800"/>
            </a:pPr>
            <a:r>
              <a:rPr lang="en-US" sz="1800" b="0" dirty="0" smtClean="0">
                <a:latin typeface="Source Sans Pro"/>
                <a:cs typeface="Source Sans Pro"/>
              </a:rPr>
              <a:t>#</a:t>
            </a:r>
            <a:r>
              <a:rPr lang="en-US" sz="1800" b="0" baseline="0" dirty="0" smtClean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</c:v>
                </c:pt>
                <c:pt idx="1">
                  <c:v>45</c:v>
                </c:pt>
                <c:pt idx="2">
                  <c:v>45</c:v>
                </c:pt>
                <c:pt idx="3">
                  <c:v>71</c:v>
                </c:pt>
                <c:pt idx="4">
                  <c:v>85</c:v>
                </c:pt>
                <c:pt idx="5">
                  <c:v>95</c:v>
                </c:pt>
                <c:pt idx="6">
                  <c:v>59</c:v>
                </c:pt>
                <c:pt idx="7">
                  <c:v>99</c:v>
                </c:pt>
                <c:pt idx="8">
                  <c:v>82</c:v>
                </c:pt>
                <c:pt idx="9">
                  <c:v>82</c:v>
                </c:pt>
                <c:pt idx="10">
                  <c:v>61</c:v>
                </c:pt>
                <c:pt idx="11">
                  <c:v>160</c:v>
                </c:pt>
                <c:pt idx="12">
                  <c:v>97</c:v>
                </c:pt>
                <c:pt idx="13">
                  <c:v>130</c:v>
                </c:pt>
                <c:pt idx="14">
                  <c:v>195</c:v>
                </c:pt>
              </c:numCache>
            </c:numRef>
          </c:val>
        </c:ser>
        <c:dLbls/>
        <c:axId val="111740032"/>
        <c:axId val="111741568"/>
      </c:barChart>
      <c:catAx>
        <c:axId val="111740032"/>
        <c:scaling>
          <c:orientation val="minMax"/>
        </c:scaling>
        <c:axPos val="b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111741568"/>
        <c:crosses val="autoZero"/>
        <c:auto val="1"/>
        <c:lblAlgn val="ctr"/>
        <c:lblOffset val="100"/>
      </c:catAx>
      <c:valAx>
        <c:axId val="1117415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111740032"/>
        <c:crosses val="autoZero"/>
        <c:crossBetween val="between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b="0" dirty="0" smtClean="0">
                <a:latin typeface="Source Sans Pro"/>
                <a:cs typeface="Source Sans Pro"/>
              </a:rPr>
              <a:t>#</a:t>
            </a:r>
            <a:r>
              <a:rPr lang="en-US" b="0" baseline="0" dirty="0" smtClean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46</c:v>
                </c:pt>
                <c:pt idx="6">
                  <c:v>60</c:v>
                </c:pt>
                <c:pt idx="7">
                  <c:v>69</c:v>
                </c:pt>
                <c:pt idx="8">
                  <c:v>81</c:v>
                </c:pt>
                <c:pt idx="9">
                  <c:v>90</c:v>
                </c:pt>
                <c:pt idx="10">
                  <c:v>101</c:v>
                </c:pt>
                <c:pt idx="11">
                  <c:v>104</c:v>
                </c:pt>
                <c:pt idx="12">
                  <c:v>116</c:v>
                </c:pt>
                <c:pt idx="13">
                  <c:v>131</c:v>
                </c:pt>
                <c:pt idx="14">
                  <c:v>152</c:v>
                </c:pt>
                <c:pt idx="15">
                  <c:v>169</c:v>
                </c:pt>
              </c:numCache>
            </c:numRef>
          </c:val>
        </c:ser>
        <c:dLbls/>
        <c:axId val="111761664"/>
        <c:axId val="111771648"/>
      </c:barChart>
      <c:catAx>
        <c:axId val="111761664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111771648"/>
        <c:crosses val="autoZero"/>
        <c:auto val="1"/>
        <c:lblAlgn val="ctr"/>
        <c:lblOffset val="100"/>
      </c:catAx>
      <c:valAx>
        <c:axId val="11177164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111761664"/>
        <c:crosses val="autoZero"/>
        <c:crossBetween val="between"/>
      </c:valAx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sql</a:t>
            </a:r>
            <a:r>
              <a:rPr lang="en-US" baseline="0" dirty="0" smtClean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82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2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 smtClean="0"/>
              <a:t>Use this Chart to Start</a:t>
            </a:r>
            <a:endParaRPr lang="en-US" dirty="0"/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xmlns="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36817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1_FLASHLIGHT_explor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666" y="987568"/>
            <a:ext cx="1091595" cy="1091595"/>
          </a:xfrm>
          <a:prstGeom prst="rect">
            <a:avLst/>
          </a:prstGeom>
        </p:spPr>
      </p:pic>
      <p:pic>
        <p:nvPicPr>
          <p:cNvPr id="6" name="Picture 5" descr="02_CLOUDCLUSTER_managedcluste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8261" y="1005711"/>
            <a:ext cx="1073452" cy="1073452"/>
          </a:xfrm>
          <a:prstGeom prst="rect">
            <a:avLst/>
          </a:prstGeom>
        </p:spPr>
      </p:pic>
      <p:pic>
        <p:nvPicPr>
          <p:cNvPr id="7" name="Picture 6" descr="03_PIPELIN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3486" y="1005712"/>
            <a:ext cx="1073452" cy="1073452"/>
          </a:xfrm>
          <a:prstGeom prst="rect">
            <a:avLst/>
          </a:prstGeom>
        </p:spPr>
      </p:pic>
      <p:pic>
        <p:nvPicPr>
          <p:cNvPr id="8" name="Picture 7" descr="04_THIRDPART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4605" y="1005712"/>
            <a:ext cx="1082885" cy="1082885"/>
          </a:xfrm>
          <a:prstGeom prst="rect">
            <a:avLst/>
          </a:prstGeom>
        </p:spPr>
      </p:pic>
      <p:pic>
        <p:nvPicPr>
          <p:cNvPr id="9" name="Picture 8" descr="05_UNIFIED_PLATFORM_knot.ep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8922" y="945745"/>
            <a:ext cx="1144512" cy="1144512"/>
          </a:xfrm>
          <a:prstGeom prst="rect">
            <a:avLst/>
          </a:prstGeom>
        </p:spPr>
      </p:pic>
      <p:pic>
        <p:nvPicPr>
          <p:cNvPr id="10" name="Picture 9" descr="06_COMMUNIT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9267" y="1064527"/>
            <a:ext cx="988786" cy="988786"/>
          </a:xfrm>
          <a:prstGeom prst="rect">
            <a:avLst/>
          </a:prstGeom>
        </p:spPr>
      </p:pic>
      <p:pic>
        <p:nvPicPr>
          <p:cNvPr id="11" name="Picture 10" descr="07_LIBRARI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4246" y="1027751"/>
            <a:ext cx="1092746" cy="1092746"/>
          </a:xfrm>
          <a:prstGeom prst="rect">
            <a:avLst/>
          </a:prstGeom>
        </p:spPr>
      </p:pic>
      <p:pic>
        <p:nvPicPr>
          <p:cNvPr id="12" name="Picture 11" descr="08_LOGO_BUG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6465" y="3423729"/>
            <a:ext cx="1073453" cy="1073453"/>
          </a:xfrm>
          <a:prstGeom prst="rect">
            <a:avLst/>
          </a:prstGeom>
        </p:spPr>
      </p:pic>
      <p:pic>
        <p:nvPicPr>
          <p:cNvPr id="13" name="Picture 12" descr="09_EXPLORE_LANGUAG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002" y="2326082"/>
            <a:ext cx="1079862" cy="1079862"/>
          </a:xfrm>
          <a:prstGeom prst="rect">
            <a:avLst/>
          </a:prstGeom>
        </p:spPr>
      </p:pic>
      <p:pic>
        <p:nvPicPr>
          <p:cNvPr id="14" name="Picture 13" descr="10_COLLABORA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8763" y="2338178"/>
            <a:ext cx="988786" cy="988786"/>
          </a:xfrm>
          <a:prstGeom prst="rect">
            <a:avLst/>
          </a:prstGeom>
        </p:spPr>
      </p:pic>
      <p:pic>
        <p:nvPicPr>
          <p:cNvPr id="15" name="Picture 14" descr="11_CHART_visualiz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5819" y="2392610"/>
            <a:ext cx="988786" cy="988786"/>
          </a:xfrm>
          <a:prstGeom prst="rect">
            <a:avLst/>
          </a:prstGeom>
        </p:spPr>
      </p:pic>
      <p:pic>
        <p:nvPicPr>
          <p:cNvPr id="16" name="Picture 15" descr="12_DASHBOAR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4130" y="2380809"/>
            <a:ext cx="972155" cy="972155"/>
          </a:xfrm>
          <a:prstGeom prst="rect">
            <a:avLst/>
          </a:prstGeom>
        </p:spPr>
      </p:pic>
      <p:pic>
        <p:nvPicPr>
          <p:cNvPr id="17" name="Picture 16" descr="13_CLUST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71" y="3552590"/>
            <a:ext cx="1103390" cy="1103390"/>
          </a:xfrm>
          <a:prstGeom prst="rect">
            <a:avLst/>
          </a:prstGeom>
        </p:spPr>
      </p:pic>
      <p:pic>
        <p:nvPicPr>
          <p:cNvPr id="18" name="Picture 17" descr="14_WAND_PowerSp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4889" y="3555080"/>
            <a:ext cx="1047750" cy="1047750"/>
          </a:xfrm>
          <a:prstGeom prst="rect">
            <a:avLst/>
          </a:prstGeom>
        </p:spPr>
      </p:pic>
      <p:pic>
        <p:nvPicPr>
          <p:cNvPr id="19" name="Picture 18" descr="15_IMPORT_CLOUD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2385" y="3552569"/>
            <a:ext cx="1035655" cy="1035655"/>
          </a:xfrm>
          <a:prstGeom prst="rect">
            <a:avLst/>
          </a:prstGeom>
        </p:spPr>
      </p:pic>
      <p:pic>
        <p:nvPicPr>
          <p:cNvPr id="20" name="Picture 19" descr="16_CALENDAR_schedul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3913" y="2394358"/>
            <a:ext cx="973668" cy="973668"/>
          </a:xfrm>
          <a:prstGeom prst="rect">
            <a:avLst/>
          </a:prstGeom>
        </p:spPr>
      </p:pic>
      <p:pic>
        <p:nvPicPr>
          <p:cNvPr id="21" name="Picture 20" descr="17_CHECKLIST_monito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7711" y="2392610"/>
            <a:ext cx="1031119" cy="1031119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1029441" y="187756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Exploration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958763" y="1877569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Managed 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0941" y="187756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Pipelines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20925" y="187756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3</a:t>
            </a:r>
            <a:r>
              <a:rPr lang="en-US" sz="9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rd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 Party Apps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950258" y="1877569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Community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97633" y="435739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936620" y="321705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Monito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 Results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606465" y="3217053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Schedule Workflows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59645" y="4354881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Import Data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013479" y="435739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Power of Spark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2057923" y="320501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Collaborate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363357" y="320501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Publish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336589" y="320501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Visualize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9724" y="32050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Language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203684" y="187756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Libraries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701425" y="1877569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Unified Platform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875088" y="4302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Logo Bug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08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16001" y="1927679"/>
            <a:ext cx="7027333" cy="1082229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>Or other parting words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413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791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041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3899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87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398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 smtClean="0"/>
              <a:t>Thank you!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489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3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1937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2534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3591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9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530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0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9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7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 anchorCtr="0">
            <a:noAutofit/>
          </a:bodyPr>
          <a:lstStyle>
            <a:lvl1pPr algn="l">
              <a:defRPr sz="24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50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1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49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1200151"/>
            <a:ext cx="71724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40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  <p:sldLayoutId id="2147483665" r:id="rId10"/>
    <p:sldLayoutId id="2147483664" r:id="rId11"/>
    <p:sldLayoutId id="2147483659" r:id="rId12"/>
    <p:sldLayoutId id="2147483676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Newslab Light"/>
          <a:ea typeface="+mj-ea"/>
          <a:cs typeface="Newslab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90000"/>
        <a:buFont typeface="Arial"/>
        <a:buNone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1pPr>
      <a:lvl2pPr marL="628650" indent="-171450" algn="l" defTabSz="457200" rtl="0" eaLnBrk="1" latinLnBrk="0" hangingPunct="1">
        <a:spcBef>
          <a:spcPct val="20000"/>
        </a:spcBef>
        <a:buSzPct val="90000"/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2pPr>
      <a:lvl3pPr marL="1089025" indent="-174625" algn="l" defTabSz="457200" rtl="0" eaLnBrk="1" latinLnBrk="0" hangingPunct="1">
        <a:spcBef>
          <a:spcPct val="20000"/>
        </a:spcBef>
        <a:buSzPct val="100000"/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3pPr>
      <a:lvl4pPr marL="1541463" indent="-169863" algn="l" defTabSz="457200" rtl="0" eaLnBrk="1" latinLnBrk="0" hangingPunct="1">
        <a:spcBef>
          <a:spcPct val="20000"/>
        </a:spcBef>
        <a:buSzPct val="90000"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4pPr>
      <a:lvl5pPr marL="2001838" indent="-173038" algn="l" defTabSz="457200" rtl="0" eaLnBrk="1" latinLnBrk="0" hangingPunct="1">
        <a:spcBef>
          <a:spcPct val="20000"/>
        </a:spcBef>
        <a:buFont typeface="Lucida Grande"/>
        <a:buChar char="-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99" y="696510"/>
            <a:ext cx="7772468" cy="1082229"/>
          </a:xfrm>
        </p:spPr>
        <p:txBody>
          <a:bodyPr/>
          <a:lstStyle/>
          <a:p>
            <a:r>
              <a:rPr lang="en-US" sz="3400" dirty="0"/>
              <a:t>Spark </a:t>
            </a:r>
            <a:r>
              <a:rPr lang="en-US" sz="3400" dirty="0" smtClean="0"/>
              <a:t>SQL:</a:t>
            </a:r>
            <a:br>
              <a:rPr lang="en-US" sz="3400" dirty="0" smtClean="0"/>
            </a:br>
            <a:r>
              <a:rPr lang="en-US" sz="3400" dirty="0" smtClean="0"/>
              <a:t>Relational </a:t>
            </a:r>
            <a:r>
              <a:rPr lang="en-US" sz="3400" dirty="0"/>
              <a:t>Data Processing in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098" y="2348496"/>
            <a:ext cx="7332451" cy="453863"/>
          </a:xfrm>
        </p:spPr>
        <p:txBody>
          <a:bodyPr/>
          <a:lstStyle/>
          <a:p>
            <a:r>
              <a:rPr lang="en-US" dirty="0" smtClean="0">
                <a:latin typeface="Source Sans Pro"/>
                <a:cs typeface="Source Sans Pro"/>
              </a:rPr>
              <a:t>Michael Armbrust</a:t>
            </a:r>
            <a:r>
              <a:rPr lang="en-US" dirty="0" smtClean="0"/>
              <a:t>, </a:t>
            </a:r>
            <a:r>
              <a:rPr lang="en-US" dirty="0" err="1" smtClean="0"/>
              <a:t>Reynold</a:t>
            </a:r>
            <a:r>
              <a:rPr lang="en-US" dirty="0" smtClean="0"/>
              <a:t> </a:t>
            </a:r>
            <a:r>
              <a:rPr lang="en-US" dirty="0" err="1"/>
              <a:t>Xin</a:t>
            </a:r>
            <a:r>
              <a:rPr lang="en-US" dirty="0"/>
              <a:t>, Cheng </a:t>
            </a:r>
            <a:r>
              <a:rPr lang="en-US" dirty="0" err="1"/>
              <a:t>Lian</a:t>
            </a:r>
            <a:r>
              <a:rPr lang="en-US" dirty="0"/>
              <a:t>, </a:t>
            </a:r>
            <a:r>
              <a:rPr lang="en-US" dirty="0" smtClean="0"/>
              <a:t>Yin </a:t>
            </a:r>
            <a:r>
              <a:rPr lang="en-US" dirty="0" err="1" smtClean="0"/>
              <a:t>Huai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Davies </a:t>
            </a:r>
            <a:r>
              <a:rPr lang="en-US" dirty="0"/>
              <a:t>Liu, Joseph K. Bradley, </a:t>
            </a:r>
            <a:r>
              <a:rPr lang="en-US" dirty="0" err="1"/>
              <a:t>Xiangrui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, </a:t>
            </a:r>
            <a:r>
              <a:rPr lang="en-US" dirty="0" err="1"/>
              <a:t>Tomer</a:t>
            </a:r>
            <a:r>
              <a:rPr lang="en-US" dirty="0"/>
              <a:t> Kaftan, Michael J. Franklin, Ali </a:t>
            </a:r>
            <a:r>
              <a:rPr lang="en-US" dirty="0" err="1"/>
              <a:t>Ghodsi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37099" y="2839586"/>
            <a:ext cx="6446838" cy="443446"/>
          </a:xfrm>
        </p:spPr>
        <p:txBody>
          <a:bodyPr/>
          <a:lstStyle/>
          <a:p>
            <a:r>
              <a:rPr lang="en-US" dirty="0" smtClean="0"/>
              <a:t>SIGMOD 2015 – Melbourne, Australia</a:t>
            </a:r>
            <a:endParaRPr lang="en-US" dirty="0"/>
          </a:p>
        </p:txBody>
      </p:sp>
      <p:pic>
        <p:nvPicPr>
          <p:cNvPr id="5" name="Picture 4" descr="amp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7594" y="4209606"/>
            <a:ext cx="2312686" cy="535569"/>
          </a:xfrm>
          <a:prstGeom prst="rect">
            <a:avLst/>
          </a:prstGeom>
        </p:spPr>
      </p:pic>
      <p:pic>
        <p:nvPicPr>
          <p:cNvPr id="6" name="Picture 5" descr="imgres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6282" y="4200448"/>
            <a:ext cx="2537449" cy="6081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2494" y="3285233"/>
            <a:ext cx="31790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Presented by Doris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Xin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Based on slides provided by M.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Armbrust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28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545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 smtClean="0"/>
              <a:t>Spark SQL</a:t>
            </a:r>
          </a:p>
          <a:p>
            <a:pPr marL="971550" lvl="1" indent="-342900"/>
            <a:r>
              <a:rPr lang="en-US" dirty="0" smtClean="0"/>
              <a:t>Part </a:t>
            </a:r>
            <a:r>
              <a:rPr lang="en-US" dirty="0"/>
              <a:t>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26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upon Existing 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Engine does not understand the structure of the data in RDDs or the semantics of user functions </a:t>
            </a:r>
            <a:r>
              <a:rPr lang="en-US" dirty="0" smtClean="0">
                <a:sym typeface="Wingdings"/>
              </a:rPr>
              <a:t> limited optimization.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only be used to query external data in Hive catalog </a:t>
            </a:r>
            <a:r>
              <a:rPr lang="en-US" dirty="0" smtClean="0">
                <a:sym typeface="Wingdings"/>
              </a:rPr>
              <a:t> limited data sources</a:t>
            </a:r>
            <a:endParaRPr lang="en-US" dirty="0" smtClean="0"/>
          </a:p>
          <a:p>
            <a:r>
              <a:rPr lang="en-US" dirty="0" smtClean="0"/>
              <a:t>Can only be invoked via SQL string from Spark</a:t>
            </a:r>
            <a:r>
              <a:rPr lang="en-US" dirty="0" smtClean="0">
                <a:sym typeface="Wingdings"/>
              </a:rPr>
              <a:t> error prone</a:t>
            </a:r>
          </a:p>
          <a:p>
            <a:r>
              <a:rPr lang="en-US" dirty="0" smtClean="0">
                <a:sym typeface="Wingdings"/>
              </a:rPr>
              <a:t>Hive optimizer tailored for </a:t>
            </a:r>
            <a:r>
              <a:rPr lang="en-US" dirty="0" err="1" smtClean="0">
                <a:sym typeface="Wingdings"/>
              </a:rPr>
              <a:t>MapReduce</a:t>
            </a:r>
            <a:r>
              <a:rPr lang="en-US" dirty="0" smtClean="0">
                <a:sym typeface="Wingdings"/>
              </a:rPr>
              <a:t>  difficult to extend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 descr="img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8" y="1151335"/>
            <a:ext cx="2322552" cy="560616"/>
          </a:xfrm>
          <a:prstGeom prst="rect">
            <a:avLst/>
          </a:prstGeom>
        </p:spPr>
      </p:pic>
      <p:pic>
        <p:nvPicPr>
          <p:cNvPr id="14" name="Picture 13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954" y="1063229"/>
            <a:ext cx="1248062" cy="6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90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28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94334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distributed collection of rows with the same schema (RDDs suffer from type erasure)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constructed from external data sources or RDDs into essentially an RDD of Row objects (</a:t>
            </a:r>
            <a:r>
              <a:rPr lang="en-US" dirty="0" err="1" smtClean="0"/>
              <a:t>SchemaRDDs</a:t>
            </a:r>
            <a:r>
              <a:rPr lang="en-US" dirty="0" smtClean="0"/>
              <a:t> as of Spark &lt; 1.3)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relational operators (e.g. </a:t>
            </a:r>
            <a:r>
              <a:rPr lang="en-US" i="1" dirty="0" smtClean="0"/>
              <a:t>where</a:t>
            </a:r>
            <a:r>
              <a:rPr lang="en-US" dirty="0" smtClean="0"/>
              <a:t>, </a:t>
            </a:r>
            <a:r>
              <a:rPr lang="en-US" i="1" dirty="0" err="1" smtClean="0"/>
              <a:t>groupby</a:t>
            </a:r>
            <a:r>
              <a:rPr lang="en-US" dirty="0" smtClean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Evaluated lazily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unmaterialized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logical</a:t>
            </a:r>
            <a:r>
              <a:rPr lang="en-US" dirty="0" smtClean="0">
                <a:sym typeface="Wingdings"/>
              </a:rPr>
              <a:t> plan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81" y="124489"/>
            <a:ext cx="4353278" cy="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4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Supports both primitive SQL types (</a:t>
            </a:r>
            <a:r>
              <a:rPr lang="en-US" dirty="0" err="1" smtClean="0"/>
              <a:t>boolean</a:t>
            </a:r>
            <a:r>
              <a:rPr lang="en-US" dirty="0" smtClean="0"/>
              <a:t>, integer, double, decimal, string, data, timestamp) and complex types (</a:t>
            </a:r>
            <a:r>
              <a:rPr lang="en-US" dirty="0" err="1" smtClean="0"/>
              <a:t>structs</a:t>
            </a:r>
            <a:r>
              <a:rPr lang="en-US" dirty="0" smtClean="0"/>
              <a:t>, arrays, maps, and unions); also user defined types.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First class support for complex 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7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Relational operations (select, where, join, </a:t>
            </a:r>
            <a:r>
              <a:rPr lang="en-US" dirty="0" err="1" smtClean="0"/>
              <a:t>groupBy</a:t>
            </a:r>
            <a:r>
              <a:rPr lang="en-US" dirty="0" smtClean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take </a:t>
            </a:r>
            <a:r>
              <a:rPr lang="en-US" i="1" dirty="0" smtClean="0"/>
              <a:t>expression</a:t>
            </a:r>
            <a:r>
              <a:rPr lang="en-US" dirty="0" smtClean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Operators build up an abstract syntax tree (AST), which is then optimized by </a:t>
            </a:r>
            <a:r>
              <a:rPr lang="en-US" i="1" dirty="0" smtClean="0"/>
              <a:t>Catalyst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Alternatively, register as temp SQL table and perform traditional SQL query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63" y="2363612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7" y="3961388"/>
            <a:ext cx="4790722" cy="5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 smtClean="0"/>
              <a:t>Advantages over 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Holistic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Control structures (e.g.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Logical plan analyzed </a:t>
            </a:r>
            <a:r>
              <a:rPr lang="en-US" i="1" dirty="0" smtClean="0"/>
              <a:t>eagerly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identify code errors associated with data </a:t>
            </a:r>
            <a:r>
              <a:rPr lang="en-US" i="1" dirty="0" smtClean="0">
                <a:sym typeface="Wingdings"/>
              </a:rPr>
              <a:t>schema</a:t>
            </a:r>
            <a:r>
              <a:rPr lang="en-US" dirty="0" smtClean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3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Querying Native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338460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Infer column names and types directly from data objects (via reflection in Java and </a:t>
            </a:r>
            <a:r>
              <a:rPr lang="en-US" dirty="0" err="1" smtClean="0"/>
              <a:t>Scala</a:t>
            </a:r>
            <a:r>
              <a:rPr lang="en-US" dirty="0" smtClean="0"/>
              <a:t> and data sampling in Python, which is dynamically typed)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Native objects accessed in-place to avoid </a:t>
            </a:r>
            <a:br>
              <a:rPr lang="en-US" dirty="0" smtClean="0"/>
            </a:br>
            <a:r>
              <a:rPr lang="en-US" dirty="0" smtClean="0"/>
              <a:t>expensive data format transformation.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Benefits:</a:t>
            </a:r>
          </a:p>
          <a:p>
            <a:pPr marL="971550" lvl="1" indent="-342900"/>
            <a:r>
              <a:rPr lang="en-US" dirty="0" smtClean="0"/>
              <a:t>Run relational operations on existing Spark programs.</a:t>
            </a:r>
          </a:p>
          <a:p>
            <a:pPr marL="971550" lvl="1" indent="-342900"/>
            <a:r>
              <a:rPr lang="en-US" dirty="0" smtClean="0"/>
              <a:t>Combine RDDs with external structured data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38342" y="2664832"/>
            <a:ext cx="19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 storage with </a:t>
            </a:r>
            <a:r>
              <a:rPr lang="en-US" i="1" dirty="0"/>
              <a:t>hot</a:t>
            </a:r>
            <a:r>
              <a:rPr lang="en-US" dirty="0"/>
              <a:t> </a:t>
            </a:r>
            <a:r>
              <a:rPr lang="en-US" dirty="0" smtClean="0"/>
              <a:t>columns cached </a:t>
            </a:r>
            <a:r>
              <a:rPr lang="en-US" dirty="0"/>
              <a:t>in </a:t>
            </a:r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6" y="2342246"/>
            <a:ext cx="5025388" cy="2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Perform ETL to and from various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Perform advanced analytics (e.g. machine learning, graph processing) that are hard to express in relational systems.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i="1" dirty="0" err="1" smtClean="0"/>
              <a:t>DataFrame</a:t>
            </a:r>
            <a:r>
              <a:rPr lang="en-US" dirty="0" smtClean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highly extensible optimizer, </a:t>
            </a:r>
            <a:r>
              <a:rPr lang="en-US" i="1" dirty="0" smtClean="0"/>
              <a:t>Catalyst</a:t>
            </a:r>
            <a:r>
              <a:rPr lang="en-US" dirty="0" smtClean="0"/>
              <a:t>, that uses features of </a:t>
            </a:r>
            <a:r>
              <a:rPr lang="en-US" dirty="0" err="1" smtClean="0"/>
              <a:t>Scala</a:t>
            </a:r>
            <a:r>
              <a:rPr lang="en-US" dirty="0" smtClean="0"/>
              <a:t> to add </a:t>
            </a:r>
            <a:r>
              <a:rPr lang="en-US" dirty="0" err="1" smtClean="0"/>
              <a:t>composable</a:t>
            </a:r>
            <a:r>
              <a:rPr lang="en-US" dirty="0" smtClean="0"/>
              <a:t> rule, control code gen., and define extensions.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62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22570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Allows inline registration of UDFs</a:t>
            </a:r>
          </a:p>
          <a:p>
            <a:pPr marL="971550" lvl="1" indent="-342900"/>
            <a:r>
              <a:rPr lang="en-US" dirty="0" smtClean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UDFs available to other interfaces after registration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42" y="3365500"/>
            <a:ext cx="6153316" cy="13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3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Attribute(x)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Literal(3)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(1 + 2)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6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Prior Work: Optimizer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278"/>
            <a:ext cx="8458200" cy="2425862"/>
          </a:xfrm>
        </p:spPr>
        <p:txBody>
          <a:bodyPr>
            <a:normAutofit/>
          </a:bodyPr>
          <a:lstStyle/>
          <a:p>
            <a:r>
              <a:rPr lang="en-US" dirty="0" smtClean="0"/>
              <a:t>Volcano / Cascades: 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Create a custom language for expressing rules that rewrite trees of relational operators.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Build a compiler that generates executable code for these rules.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738727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200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orbel"/>
                <a:ea typeface="ＭＳ Ｐゴシック" pitchFamily="-65" charset="-128"/>
                <a:cs typeface="ＭＳ Ｐゴシック" pitchFamily="-65" charset="-128"/>
              </a:rPr>
              <a:t>Cons: Developers need to learn this custom language. Language might not be powerful enough.</a:t>
            </a:r>
          </a:p>
        </p:txBody>
      </p:sp>
    </p:spTree>
    <p:extLst>
      <p:ext uri="{BB962C8B-B14F-4D97-AF65-F5344CB8AC3E}">
        <p14:creationId xmlns:p14="http://schemas.microsoft.com/office/powerpoint/2010/main" xmlns="" val="1516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 smtClean="0"/>
              <a:t>Pattern matching </a:t>
            </a:r>
            <a:r>
              <a:rPr lang="en-US" dirty="0" smtClean="0"/>
              <a:t>functions that transform </a:t>
            </a:r>
            <a:r>
              <a:rPr lang="en-US" dirty="0" err="1" smtClean="0"/>
              <a:t>subtrees</a:t>
            </a:r>
            <a:r>
              <a:rPr lang="en-US" dirty="0" smtClean="0"/>
              <a:t> into specific structures.</a:t>
            </a:r>
          </a:p>
          <a:p>
            <a:pPr marL="971550" lvl="1" indent="-342900"/>
            <a:r>
              <a:rPr lang="en-US" i="1" dirty="0" smtClean="0"/>
              <a:t>Partial function</a:t>
            </a:r>
            <a:r>
              <a:rPr lang="en-US" dirty="0" smtClean="0"/>
              <a:t>—skip over </a:t>
            </a:r>
            <a:r>
              <a:rPr lang="en-US" dirty="0" err="1" smtClean="0"/>
              <a:t>subtrees</a:t>
            </a:r>
            <a:r>
              <a:rPr lang="en-US" dirty="0" smtClean="0"/>
              <a:t> that do not match </a:t>
            </a:r>
            <a:r>
              <a:rPr lang="en-US" dirty="0" smtClean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Multiple patterns in the same </a:t>
            </a: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Wingdings"/>
              </a:rPr>
              <a:t>May take multiple </a:t>
            </a:r>
            <a:r>
              <a:rPr lang="en-US" i="1" dirty="0" smtClean="0">
                <a:sym typeface="Wingdings"/>
              </a:rPr>
              <a:t>batches</a:t>
            </a:r>
            <a:r>
              <a:rPr lang="en-US" dirty="0" smtClean="0">
                <a:sym typeface="Wingdings"/>
              </a:rPr>
              <a:t> to reach a </a:t>
            </a:r>
            <a:r>
              <a:rPr lang="en-US" i="1" dirty="0" smtClean="0">
                <a:sym typeface="Wingdings"/>
              </a:rPr>
              <a:t>fixed point</a:t>
            </a:r>
            <a:r>
              <a:rPr lang="en-US" dirty="0" smtClean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>
                <a:sym typeface="Wingdings"/>
              </a:rPr>
              <a:t>transform</a:t>
            </a:r>
            <a:r>
              <a:rPr lang="en-US" dirty="0" smtClean="0">
                <a:sym typeface="Wingdings"/>
              </a:rPr>
              <a:t> can contain arbitrary </a:t>
            </a:r>
            <a:r>
              <a:rPr lang="en-US" dirty="0" err="1" smtClean="0">
                <a:sym typeface="Wingdings"/>
              </a:rPr>
              <a:t>Scala</a:t>
            </a:r>
            <a:r>
              <a:rPr lang="en-US" dirty="0" smtClean="0">
                <a:sym typeface="Wingdings"/>
              </a:rPr>
              <a:t> code.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470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124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0913" y="1912190"/>
            <a:ext cx="1028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  <a:latin typeface="Source Sans Pro Light"/>
                <a:cs typeface="Source Sans Pro"/>
              </a:rPr>
              <a:t>Analysis</a:t>
            </a:r>
            <a:endParaRPr lang="en-US" sz="1600" b="1" dirty="0">
              <a:solidFill>
                <a:schemeClr val="accent4"/>
              </a:solidFill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88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159" y="209700"/>
            <a:ext cx="5802755" cy="456663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An attribute is </a:t>
            </a:r>
            <a:r>
              <a:rPr lang="en-US" i="1" dirty="0" smtClean="0"/>
              <a:t>unresolved</a:t>
            </a:r>
            <a:r>
              <a:rPr lang="en-US" dirty="0" smtClean="0"/>
              <a:t> if its type is not known or it’s not matched to an input table.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 resolve attributes:</a:t>
            </a:r>
          </a:p>
          <a:p>
            <a:pPr marL="971550" lvl="1" indent="-342900"/>
            <a:r>
              <a:rPr lang="en-US" dirty="0" smtClean="0"/>
              <a:t>Look up relations by name from the catalog.</a:t>
            </a:r>
          </a:p>
          <a:p>
            <a:pPr marL="971550" lvl="1" indent="-342900"/>
            <a:r>
              <a:rPr lang="en-US" dirty="0" smtClean="0"/>
              <a:t>Map named attributes to the input provided given operator’s children.</a:t>
            </a:r>
          </a:p>
          <a:p>
            <a:pPr marL="971550" lvl="1" indent="-342900"/>
            <a:r>
              <a:rPr lang="en-US" dirty="0" smtClean="0"/>
              <a:t>UID for references to the same value</a:t>
            </a:r>
          </a:p>
          <a:p>
            <a:pPr marL="971550" lvl="1" indent="-342900"/>
            <a:r>
              <a:rPr lang="en-US" dirty="0" smtClean="0"/>
              <a:t>Propagate and coerce types through expressions (e.g. 1 + </a:t>
            </a:r>
            <a:r>
              <a:rPr lang="en-US" i="1" dirty="0" smtClean="0"/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9524" y="976343"/>
            <a:ext cx="2283209" cy="1745375"/>
            <a:chOff x="1437425" y="1912190"/>
            <a:chExt cx="2283209" cy="1745375"/>
          </a:xfrm>
        </p:grpSpPr>
        <p:sp>
          <p:nvSpPr>
            <p:cNvPr id="6" name="Rounded Rectangle 5"/>
            <p:cNvSpPr/>
            <p:nvPr/>
          </p:nvSpPr>
          <p:spPr>
            <a:xfrm>
              <a:off x="1437425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Unresolved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2452101" y="2792587"/>
              <a:ext cx="25385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33067" y="1912190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Analysis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5189" y="3294756"/>
              <a:ext cx="960095" cy="362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Catalog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565237" y="2810758"/>
              <a:ext cx="0" cy="48399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12041" y="3355216"/>
            <a:ext cx="23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i="1" dirty="0" smtClean="0"/>
              <a:t>col</a:t>
            </a:r>
            <a:r>
              <a:rPr lang="en-US" dirty="0" smtClean="0"/>
              <a:t> FROM </a:t>
            </a:r>
            <a:r>
              <a:rPr lang="en-US" i="1" dirty="0" smtClean="0"/>
              <a:t>sales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65259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9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226" y="1789079"/>
            <a:ext cx="14270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Optimization</a:t>
            </a:r>
            <a:endParaRPr lang="en-US" sz="16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9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983" y="279600"/>
            <a:ext cx="4976636" cy="206313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Applies standard rule-based optimization (constant folding, predicate-pushdown, projection pruning, null propagation, </a:t>
            </a:r>
            <a:r>
              <a:rPr lang="en-US" dirty="0" err="1" smtClean="0"/>
              <a:t>boolean</a:t>
            </a:r>
            <a:r>
              <a:rPr lang="en-US" dirty="0" smtClean="0"/>
              <a:t> expression simplification,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800LOC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5361" y="586347"/>
            <a:ext cx="2283210" cy="1309511"/>
            <a:chOff x="2705959" y="1789079"/>
            <a:chExt cx="2283210" cy="1309511"/>
          </a:xfrm>
        </p:grpSpPr>
        <p:sp>
          <p:nvSpPr>
            <p:cNvPr id="6" name="Rounded Rectangle 5"/>
            <p:cNvSpPr/>
            <p:nvPr/>
          </p:nvSpPr>
          <p:spPr>
            <a:xfrm>
              <a:off x="2705959" y="248658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3720635" y="2792587"/>
              <a:ext cx="253859" cy="1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4271" y="1789079"/>
              <a:ext cx="13250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Source Sans Pro Light"/>
                  <a:cs typeface="Source Sans Pro"/>
                </a:rPr>
                <a:t>Optimization</a:t>
              </a:r>
              <a:endParaRPr lang="en-US" sz="1600" dirty="0">
                <a:latin typeface="Source Sans Pro Light"/>
                <a:cs typeface="Source Sans Pro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02" y="2342740"/>
            <a:ext cx="6079493" cy="2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8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Fast and general cluster computing system, interoperable with </a:t>
            </a:r>
            <a:r>
              <a:rPr lang="en-US" dirty="0" err="1" smtClean="0"/>
              <a:t>Hadoop</a:t>
            </a:r>
            <a:r>
              <a:rPr lang="en-US" dirty="0" smtClean="0"/>
              <a:t>, included in all major </a:t>
            </a:r>
            <a:r>
              <a:rPr lang="en-US" dirty="0" err="1" smtClean="0"/>
              <a:t>distros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Improves efficiency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usability through:</a:t>
            </a:r>
          </a:p>
          <a:p>
            <a:pPr lvl="1"/>
            <a:r>
              <a:rPr lang="en-US" dirty="0" smtClean="0"/>
              <a:t>Rich APIs in </a:t>
            </a:r>
            <a:r>
              <a:rPr lang="en-US" dirty="0" err="1" smtClean="0"/>
              <a:t>Scala</a:t>
            </a:r>
            <a:r>
              <a:rPr lang="en-US" dirty="0" smtClean="0"/>
              <a:t>, Java,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93203" y="2724840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</a:t>
              </a: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 </a:t>
              </a: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71176" y="3762058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707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86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"/>
              </a:rPr>
              <a:t>Generation</a:t>
            </a:r>
            <a:endParaRPr lang="en-US" sz="1400" dirty="0"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74494" y="1789079"/>
            <a:ext cx="2318713" cy="1364340"/>
            <a:chOff x="3974494" y="1789079"/>
            <a:chExt cx="2318713" cy="1364340"/>
          </a:xfrm>
        </p:grpSpPr>
        <p:sp>
          <p:nvSpPr>
            <p:cNvPr id="11" name="Rounded Rectangle 10"/>
            <p:cNvSpPr/>
            <p:nvPr/>
          </p:nvSpPr>
          <p:spPr>
            <a:xfrm>
              <a:off x="5165627" y="2444459"/>
              <a:ext cx="1014675" cy="6120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22079" y="2492936"/>
              <a:ext cx="1014675" cy="6120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74494" y="2486585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Optimized Logical Plan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96069" y="1789079"/>
              <a:ext cx="10509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Physical</a:t>
              </a:r>
            </a:p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  <a:latin typeface="Source Sans Pro Light"/>
                  <a:cs typeface="Source Sans Pro"/>
                </a:rPr>
                <a:t>Planning</a:t>
              </a:r>
              <a:endParaRPr lang="en-US" sz="1600" b="1" dirty="0">
                <a:solidFill>
                  <a:schemeClr val="accent4"/>
                </a:solidFill>
                <a:latin typeface="Source Sans Pro Light"/>
                <a:cs typeface="Source Sans Pro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78532" y="2541414"/>
              <a:ext cx="1014675" cy="612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"/>
                </a:rPr>
                <a:t>Physical </a:t>
              </a:r>
              <a:br>
                <a:rPr lang="en-US" sz="1300" dirty="0" smtClean="0">
                  <a:latin typeface="Source Sans Pro Light"/>
                  <a:cs typeface="Source Sans Pro"/>
                </a:rPr>
              </a:br>
              <a:r>
                <a:rPr lang="en-US" sz="1300" dirty="0" smtClean="0">
                  <a:latin typeface="Source Sans Pro Light"/>
                  <a:cs typeface="Source Sans Pro"/>
                </a:rPr>
                <a:t>Plans</a:t>
              </a:r>
              <a:endParaRPr lang="en-US" sz="1300" dirty="0">
                <a:latin typeface="Source Sans Pro Light"/>
                <a:cs typeface="Source Sans Pro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988737" y="2801373"/>
              <a:ext cx="256363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lg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4146" y="1120139"/>
            <a:ext cx="27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Pipeline projections and filters into a single </a:t>
            </a:r>
            <a:r>
              <a:rPr lang="en-US" i="1" dirty="0" smtClean="0"/>
              <a:t>map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42886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users")               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</a:t>
            </a:r>
            <a:r>
              <a:rPr lang="en-US" sz="1200" b="1" dirty="0" smtClean="0">
                <a:solidFill>
                  <a:srgbClr val="969896"/>
                </a:solidFill>
                <a:latin typeface="Consolas"/>
              </a:rPr>
              <a:t>artitioned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 Hive table</a:t>
            </a:r>
            <a:endParaRPr lang="en-US" sz="1200" dirty="0">
              <a:solidFill>
                <a:srgbClr val="969896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.join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(u,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 smtClean="0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   .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 smtClean="0">
                <a:solidFill>
                  <a:srgbClr val="969896"/>
                </a:solidFill>
                <a:latin typeface="Consolas"/>
              </a:rPr>
              <a:t>#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 smtClean="0">
                <a:latin typeface="Source Sans Pro Light"/>
                <a:cs typeface="Source Sans Pro Light"/>
              </a:rPr>
              <a:t>with Predicate Pushdown</a:t>
            </a:r>
            <a:r>
              <a:rPr lang="en-US" sz="1400" dirty="0">
                <a:latin typeface="Source Sans Pro Light"/>
                <a:cs typeface="Source Sans Pro Light"/>
              </a:rPr>
              <a:t> </a:t>
            </a:r>
            <a:r>
              <a:rPr lang="en-US" sz="1400" dirty="0" smtClean="0">
                <a:latin typeface="Source Sans Pro Light"/>
                <a:cs typeface="Source Sans Pro Light"/>
              </a:rPr>
              <a:t/>
            </a:r>
            <a:br>
              <a:rPr lang="en-US" sz="1400" dirty="0" smtClean="0">
                <a:latin typeface="Source Sans Pro Light"/>
                <a:cs typeface="Source Sans Pro Light"/>
              </a:rPr>
            </a:br>
            <a:r>
              <a:rPr lang="en-US" sz="1400" dirty="0" smtClean="0">
                <a:latin typeface="Source Sans Pro Light"/>
                <a:cs typeface="Source Sans Pro Light"/>
              </a:rPr>
              <a:t>and Column Pruning</a:t>
            </a:r>
            <a:endParaRPr lang="en-US" sz="1400" dirty="0">
              <a:latin typeface="Source Sans Pro Light"/>
              <a:cs typeface="Source Sans Pro Light"/>
            </a:endParaRP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 Light"/>
              </a:rPr>
              <a:t>join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 smtClean="0">
                <a:latin typeface="Source Sans Pro Light"/>
                <a:cs typeface="Source Sans Pro Light"/>
              </a:rPr>
              <a:t>optimized</a:t>
            </a:r>
            <a:r>
              <a:rPr lang="en-US" sz="1300" dirty="0">
                <a:latin typeface="Source Sans Pro Light"/>
                <a:cs typeface="Source Sans Pro Light"/>
              </a:rPr>
              <a:t/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 smtClean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 smtClean="0">
                <a:latin typeface="Source Sans Pro Light"/>
                <a:cs typeface="Source Sans Pro Light"/>
              </a:rPr>
              <a:t>(users)</a:t>
            </a:r>
            <a:endParaRPr lang="en-US" sz="1300" dirty="0">
              <a:latin typeface="Source Sans Pro Light"/>
              <a:cs typeface="Source Sans Pr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 smtClean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.collect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Logical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events file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users table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 Light"/>
                  <a:cs typeface="Source Sans Pro Light"/>
                </a:rPr>
                <a:t>Physical Plan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join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(events)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filter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 smtClean="0">
                  <a:latin typeface="Source Sans Pro Light"/>
                  <a:cs typeface="Source Sans Pro Light"/>
                </a:rPr>
                <a:t>(users)</a:t>
              </a:r>
              <a:endParaRPr lang="en-US" sz="13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1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Catalyst Transformation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81546" y="3723649"/>
            <a:ext cx="354734" cy="192832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so, switch the operators.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Optimization &amp;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SQL AST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err="1" smtClean="0">
                <a:latin typeface="Source Sans Pro Light"/>
                <a:cs typeface="Source Sans Pro"/>
              </a:rPr>
              <a:t>DataFrame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Unresolved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Optimized Logical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RDDs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Selected Physical Plan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Analysis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Optimization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 smtClean="0">
                <a:latin typeface="Source Sans Pro Light"/>
                <a:cs typeface="Source Sans Pro"/>
              </a:rPr>
              <a:t>Planning</a:t>
            </a:r>
            <a:endParaRPr lang="en-US" sz="1600" dirty="0">
              <a:latin typeface="Source Sans Pro Light"/>
              <a:cs typeface="Source Sans Pro"/>
            </a:endParaRP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Cost Model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Physical </a:t>
            </a:r>
            <a:br>
              <a:rPr lang="en-US" sz="1300" dirty="0" smtClean="0">
                <a:latin typeface="Source Sans Pro Light"/>
                <a:cs typeface="Source Sans Pro"/>
              </a:rPr>
            </a:br>
            <a:r>
              <a:rPr lang="en-US" sz="1300" dirty="0" smtClean="0">
                <a:latin typeface="Source Sans Pro Light"/>
                <a:cs typeface="Source Sans Pro"/>
              </a:rPr>
              <a:t>Plans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00610" y="1819857"/>
            <a:ext cx="113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b="1" dirty="0" smtClean="0">
                <a:solidFill>
                  <a:srgbClr val="E2151C"/>
                </a:solidFill>
                <a:latin typeface="Source Sans Pro Light"/>
                <a:cs typeface="Source Sans Pro"/>
              </a:rPr>
              <a:t>Generation</a:t>
            </a:r>
            <a:endParaRPr lang="en-US" sz="1400" b="1" dirty="0">
              <a:solidFill>
                <a:srgbClr val="E2151C"/>
              </a:solidFill>
              <a:latin typeface="Source Sans Pro Light"/>
              <a:cs typeface="Source Sans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 smtClean="0">
                <a:latin typeface="Source Sans Pro Light"/>
                <a:cs typeface="Source Sans Pro"/>
              </a:rPr>
              <a:t>Catalog</a:t>
            </a:r>
            <a:endParaRPr lang="en-US" sz="1300" dirty="0">
              <a:latin typeface="Source Sans Pro Light"/>
              <a:cs typeface="Source Sans Pro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ource Sans Pro Light"/>
                <a:cs typeface="Source Sans Pro Light"/>
              </a:rPr>
              <a:t>DataFrames</a:t>
            </a:r>
            <a:r>
              <a:rPr lang="en-US" dirty="0" smtClean="0">
                <a:latin typeface="Source Sans Pro Light"/>
                <a:cs typeface="Source Sans Pro Light"/>
              </a:rPr>
              <a:t> and SQL share the same optimization/execution pipeline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85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25" y="3063964"/>
            <a:ext cx="8627994" cy="301021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Relies on </a:t>
            </a:r>
            <a:r>
              <a:rPr lang="en-US" dirty="0" err="1" smtClean="0"/>
              <a:t>Scala’s</a:t>
            </a:r>
            <a:r>
              <a:rPr lang="en-US" dirty="0" smtClean="0"/>
              <a:t> </a:t>
            </a:r>
            <a:r>
              <a:rPr lang="en-US" i="1" dirty="0" err="1" smtClean="0"/>
              <a:t>quasiquotes</a:t>
            </a:r>
            <a:r>
              <a:rPr lang="en-US" dirty="0" smtClean="0"/>
              <a:t> to simplify code gen.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Catalyst transforms a SQL tree into an abstract syntax tree (AST) for </a:t>
            </a:r>
            <a:r>
              <a:rPr lang="en-US" dirty="0" err="1" smtClean="0"/>
              <a:t>Scala</a:t>
            </a:r>
            <a:r>
              <a:rPr lang="en-US" dirty="0" smtClean="0"/>
              <a:t> code to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expr</a:t>
            </a:r>
            <a:r>
              <a:rPr lang="en-US" dirty="0" smtClean="0"/>
              <a:t> and generate code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700LOC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07" y="986214"/>
            <a:ext cx="4038493" cy="207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5" y="1363921"/>
            <a:ext cx="4831282" cy="13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3925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91" y="1200151"/>
            <a:ext cx="7444618" cy="216671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implement a </a:t>
            </a:r>
            <a:r>
              <a:rPr lang="en-US" i="1" dirty="0" err="1" smtClean="0"/>
              <a:t>createRelation</a:t>
            </a:r>
            <a:r>
              <a:rPr lang="en-US" dirty="0" smtClean="0"/>
              <a:t> function that takes a set of key-value </a:t>
            </a:r>
            <a:r>
              <a:rPr lang="en-US" dirty="0" err="1" smtClean="0"/>
              <a:t>params</a:t>
            </a:r>
            <a:r>
              <a:rPr lang="en-US" dirty="0" smtClean="0"/>
              <a:t> and returns a </a:t>
            </a:r>
            <a:r>
              <a:rPr lang="en-US" i="1" dirty="0" err="1" smtClean="0"/>
              <a:t>BaseRelation</a:t>
            </a:r>
            <a:r>
              <a:rPr lang="en-US" dirty="0" smtClean="0"/>
              <a:t> object.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E.g. CSV, Avro, Parquet, JDBC</a:t>
            </a:r>
          </a:p>
          <a:p>
            <a:r>
              <a:rPr lang="en-US" b="1" dirty="0" smtClean="0"/>
              <a:t>User-Defined Types (UDTs)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Map user-defined types to structures composed of Catalyst’s built-in types.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7" y="3295800"/>
            <a:ext cx="5586685" cy="17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48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sz="2200" dirty="0"/>
              <a:t>Schema Inference for </a:t>
            </a:r>
            <a:r>
              <a:rPr lang="en-US" sz="2200" dirty="0" err="1"/>
              <a:t>Semistructured</a:t>
            </a:r>
            <a:r>
              <a:rPr lang="en-US" sz="2200" dirty="0"/>
              <a:t> Data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5" y="862104"/>
            <a:ext cx="4171457" cy="37325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JSON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Merge schemata of single records in one </a:t>
            </a:r>
            <a:r>
              <a:rPr lang="en-US" i="1" dirty="0" smtClean="0"/>
              <a:t>reduce</a:t>
            </a:r>
            <a:r>
              <a:rPr lang="en-US" dirty="0" smtClean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Same trick for Python 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4721623" y="862104"/>
            <a:ext cx="4040770" cy="301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4215491" y="4084482"/>
            <a:ext cx="4803934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82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5280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2" y="0"/>
            <a:ext cx="5534756" cy="2767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76" y="2674178"/>
            <a:ext cx="4597049" cy="24523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693" y="3063965"/>
            <a:ext cx="1575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110GB of data</a:t>
            </a:r>
          </a:p>
          <a:p>
            <a:r>
              <a:rPr lang="en-US" dirty="0" smtClean="0"/>
              <a:t>after columnar </a:t>
            </a:r>
          </a:p>
          <a:p>
            <a:r>
              <a:rPr lang="en-US" dirty="0" smtClean="0"/>
              <a:t>compression </a:t>
            </a:r>
          </a:p>
          <a:p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xmlns="" val="103830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Write programs in terms of transformations on distributed datasets</a:t>
            </a:r>
          </a:p>
          <a:p>
            <a:r>
              <a:rPr lang="en-US" dirty="0" smtClean="0"/>
              <a:t>Resilient Distributed Datasets (RDDs)</a:t>
            </a:r>
          </a:p>
          <a:p>
            <a:pPr lvl="1"/>
            <a:r>
              <a:rPr lang="en-US" dirty="0" smtClean="0"/>
              <a:t>Collections of objects that can be stored in memory or disk across a cluster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 functional </a:t>
            </a:r>
            <a:r>
              <a:rPr lang="en-US" dirty="0"/>
              <a:t>transformations (map, filter, 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failure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24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401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5585" y="1288495"/>
            <a:ext cx="2669615" cy="3398675"/>
            <a:chOff x="1143000" y="549810"/>
            <a:chExt cx="3200400" cy="4074415"/>
          </a:xfrm>
        </p:grpSpPr>
        <p:sp>
          <p:nvSpPr>
            <p:cNvPr id="3" name="Rounded Rectangle 2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5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0"/>
              <a:endCxn id="3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15" name="Straight Arrow Connector 14"/>
            <p:cNvCxnSpPr>
              <a:stCxn id="3" idx="0"/>
              <a:endCxn id="14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1288495"/>
            <a:ext cx="2669615" cy="3398675"/>
            <a:chOff x="1143000" y="549810"/>
            <a:chExt cx="3200400" cy="4074415"/>
          </a:xfrm>
        </p:grpSpPr>
        <p:sp>
          <p:nvSpPr>
            <p:cNvPr id="40" name="Rounded Rectangle 39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4" idx="0"/>
              <a:endCxn id="42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41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  <a:endCxn id="41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0"/>
              <a:endCxn id="40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4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52" name="Straight Arrow Connector 51"/>
            <p:cNvCxnSpPr>
              <a:stCxn id="40" idx="0"/>
              <a:endCxn id="51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189817" y="2179152"/>
            <a:ext cx="1911349" cy="39180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 </a:t>
            </a:r>
            <a:r>
              <a:rPr lang="en-US" dirty="0" smtClean="0">
                <a:solidFill>
                  <a:schemeClr val="tx1"/>
                </a:solidFill>
              </a:rPr>
              <a:t>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95600" y="1480012"/>
            <a:ext cx="2441544" cy="55468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 of Deterministic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3222" y="4198241"/>
            <a:ext cx="1600200" cy="4889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" idx="3"/>
            <a:endCxn id="59" idx="1"/>
          </p:cNvCxnSpPr>
          <p:nvPr/>
        </p:nvCxnSpPr>
        <p:spPr>
          <a:xfrm>
            <a:off x="1763575" y="3608183"/>
            <a:ext cx="1279647" cy="834522"/>
          </a:xfrm>
          <a:prstGeom prst="bentConnector3">
            <a:avLst>
              <a:gd name="adj1" fmla="val 1724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3"/>
            <a:endCxn id="42" idx="1"/>
          </p:cNvCxnSpPr>
          <p:nvPr/>
        </p:nvCxnSpPr>
        <p:spPr>
          <a:xfrm flipV="1">
            <a:off x="4643422" y="3608183"/>
            <a:ext cx="617522" cy="834522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" idx="3"/>
            <a:endCxn id="57" idx="1"/>
          </p:cNvCxnSpPr>
          <p:nvPr/>
        </p:nvCxnSpPr>
        <p:spPr>
          <a:xfrm>
            <a:off x="2380138" y="2375055"/>
            <a:ext cx="809679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7" idx="3"/>
            <a:endCxn id="40" idx="1"/>
          </p:cNvCxnSpPr>
          <p:nvPr/>
        </p:nvCxnSpPr>
        <p:spPr>
          <a:xfrm>
            <a:off x="5101166" y="2375055"/>
            <a:ext cx="776341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4" idx="3"/>
            <a:endCxn id="58" idx="1"/>
          </p:cNvCxnSpPr>
          <p:nvPr/>
        </p:nvCxnSpPr>
        <p:spPr>
          <a:xfrm>
            <a:off x="2380138" y="1757353"/>
            <a:ext cx="51546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8" idx="3"/>
            <a:endCxn id="51" idx="1"/>
          </p:cNvCxnSpPr>
          <p:nvPr/>
        </p:nvCxnSpPr>
        <p:spPr>
          <a:xfrm>
            <a:off x="5337144" y="1757353"/>
            <a:ext cx="540363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smtClean="0"/>
              <a:t>Research Transformations: </a:t>
            </a:r>
            <a:br>
              <a:rPr lang="en-US" smtClean="0"/>
            </a:br>
            <a:r>
              <a:rPr lang="en-US" smtClean="0"/>
              <a:t>Generalized Online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89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5585" y="1288495"/>
            <a:ext cx="2669615" cy="3398675"/>
            <a:chOff x="1143000" y="549810"/>
            <a:chExt cx="3200400" cy="4074415"/>
          </a:xfrm>
        </p:grpSpPr>
        <p:sp>
          <p:nvSpPr>
            <p:cNvPr id="3" name="Rounded Rectangle 2"/>
            <p:cNvSpPr/>
            <p:nvPr/>
          </p:nvSpPr>
          <p:spPr>
            <a:xfrm>
              <a:off x="1885920" y="1667617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85920" y="2406769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6769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25072" y="3145921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3885073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5" idx="2"/>
            </p:cNvCxnSpPr>
            <p:nvPr/>
          </p:nvCxnSpPr>
          <p:spPr>
            <a:xfrm flipV="1">
              <a:off x="1697364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4" idx="2"/>
            </p:cNvCxnSpPr>
            <p:nvPr/>
          </p:nvCxnSpPr>
          <p:spPr>
            <a:xfrm flipV="1">
              <a:off x="1701132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2440284" y="2776345"/>
              <a:ext cx="739152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0"/>
              <a:endCxn id="3" idx="2"/>
            </p:cNvCxnSpPr>
            <p:nvPr/>
          </p:nvCxnSpPr>
          <p:spPr>
            <a:xfrm flipV="1">
              <a:off x="2440284" y="2037193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 flipV="1">
              <a:off x="1697364" y="4254649"/>
              <a:ext cx="0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3175668" y="3515497"/>
              <a:ext cx="3769" cy="369576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885920" y="927100"/>
              <a:ext cx="1108728" cy="3695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15" name="Straight Arrow Connector 14"/>
            <p:cNvCxnSpPr>
              <a:stCxn id="3" idx="0"/>
              <a:endCxn id="14" idx="2"/>
            </p:cNvCxnSpPr>
            <p:nvPr/>
          </p:nvCxnSpPr>
          <p:spPr>
            <a:xfrm flipV="1">
              <a:off x="2440284" y="1296676"/>
              <a:ext cx="0" cy="37094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2440284" y="549810"/>
              <a:ext cx="0" cy="37729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70120" y="1968500"/>
              <a:ext cx="1973280" cy="33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1053" y="3460944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88392" y="1225550"/>
              <a:ext cx="1216832" cy="33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</p:grpSp>
      <p:cxnSp>
        <p:nvCxnSpPr>
          <p:cNvPr id="49" name="Straight Arrow Connector 48"/>
          <p:cNvCxnSpPr>
            <a:endCxn id="44" idx="2"/>
          </p:cNvCxnSpPr>
          <p:nvPr/>
        </p:nvCxnSpPr>
        <p:spPr>
          <a:xfrm flipH="1" flipV="1">
            <a:off x="5720223" y="4708832"/>
            <a:ext cx="629" cy="225118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189817" y="2179152"/>
            <a:ext cx="1911349" cy="39180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 </a:t>
            </a:r>
            <a:r>
              <a:rPr lang="en-US" dirty="0" smtClean="0">
                <a:solidFill>
                  <a:schemeClr val="tx1"/>
                </a:solidFill>
              </a:rPr>
              <a:t>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95600" y="1480012"/>
            <a:ext cx="2441544" cy="55468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 of Deterministic Tuples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043222" y="4198241"/>
            <a:ext cx="1600200" cy="48892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Running State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5" idx="3"/>
            <a:endCxn id="59" idx="1"/>
          </p:cNvCxnSpPr>
          <p:nvPr/>
        </p:nvCxnSpPr>
        <p:spPr>
          <a:xfrm>
            <a:off x="1763575" y="3608183"/>
            <a:ext cx="1279647" cy="834522"/>
          </a:xfrm>
          <a:prstGeom prst="bentConnector3">
            <a:avLst>
              <a:gd name="adj1" fmla="val 1724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59" idx="3"/>
            <a:endCxn id="60" idx="1"/>
          </p:cNvCxnSpPr>
          <p:nvPr/>
        </p:nvCxnSpPr>
        <p:spPr>
          <a:xfrm flipV="1">
            <a:off x="4643422" y="4035989"/>
            <a:ext cx="612493" cy="406716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" idx="3"/>
            <a:endCxn id="57" idx="1"/>
          </p:cNvCxnSpPr>
          <p:nvPr/>
        </p:nvCxnSpPr>
        <p:spPr>
          <a:xfrm>
            <a:off x="2380138" y="2375055"/>
            <a:ext cx="809679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4" idx="3"/>
            <a:endCxn id="58" idx="1"/>
          </p:cNvCxnSpPr>
          <p:nvPr/>
        </p:nvCxnSpPr>
        <p:spPr>
          <a:xfrm>
            <a:off x="2380138" y="1757353"/>
            <a:ext cx="51546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3"/>
            <a:endCxn id="62" idx="1"/>
          </p:cNvCxnSpPr>
          <p:nvPr/>
        </p:nvCxnSpPr>
        <p:spPr>
          <a:xfrm>
            <a:off x="5101166" y="2375055"/>
            <a:ext cx="754627" cy="156854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255915" y="590550"/>
            <a:ext cx="2671500" cy="4118282"/>
            <a:chOff x="5255915" y="590550"/>
            <a:chExt cx="2671500" cy="4118282"/>
          </a:xfrm>
        </p:grpSpPr>
        <p:sp>
          <p:nvSpPr>
            <p:cNvPr id="40" name="Rounded Rectangle 39"/>
            <p:cNvSpPr/>
            <p:nvPr/>
          </p:nvSpPr>
          <p:spPr>
            <a:xfrm>
              <a:off x="5852107" y="1815169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858457" y="2873068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60944" y="3327374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494071" y="3265284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57800" y="4400550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60" idx="0"/>
              <a:endCxn id="42" idx="2"/>
            </p:cNvCxnSpPr>
            <p:nvPr/>
          </p:nvCxnSpPr>
          <p:spPr>
            <a:xfrm flipV="1">
              <a:off x="5718338" y="3635656"/>
              <a:ext cx="5029" cy="246192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41" idx="2"/>
            </p:cNvCxnSpPr>
            <p:nvPr/>
          </p:nvCxnSpPr>
          <p:spPr>
            <a:xfrm flipV="1">
              <a:off x="5723367" y="3181350"/>
              <a:ext cx="597513" cy="14602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0"/>
              <a:endCxn id="41" idx="2"/>
            </p:cNvCxnSpPr>
            <p:nvPr/>
          </p:nvCxnSpPr>
          <p:spPr>
            <a:xfrm flipH="1" flipV="1">
              <a:off x="6320880" y="3181350"/>
              <a:ext cx="635614" cy="8393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2" idx="0"/>
              <a:endCxn id="40" idx="2"/>
            </p:cNvCxnSpPr>
            <p:nvPr/>
          </p:nvCxnSpPr>
          <p:spPr>
            <a:xfrm flipH="1" flipV="1">
              <a:off x="6314530" y="2123451"/>
              <a:ext cx="3686" cy="254317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H="1" flipV="1">
              <a:off x="6956494" y="3573566"/>
              <a:ext cx="1" cy="18875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5852107" y="826599"/>
              <a:ext cx="924846" cy="30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AGGR</a:t>
              </a:r>
            </a:p>
          </p:txBody>
        </p:sp>
        <p:cxnSp>
          <p:nvCxnSpPr>
            <p:cNvPr id="52" name="Straight Arrow Connector 51"/>
            <p:cNvCxnSpPr>
              <a:stCxn id="65" idx="0"/>
              <a:endCxn id="51" idx="2"/>
            </p:cNvCxnSpPr>
            <p:nvPr/>
          </p:nvCxnSpPr>
          <p:spPr>
            <a:xfrm flipV="1">
              <a:off x="6314530" y="1134881"/>
              <a:ext cx="0" cy="201487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0"/>
            </p:cNvCxnSpPr>
            <p:nvPr/>
          </p:nvCxnSpPr>
          <p:spPr>
            <a:xfrm flipV="1">
              <a:off x="6314530" y="590550"/>
              <a:ext cx="0" cy="236049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81403" y="2066151"/>
              <a:ext cx="164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/>
                <a:t>latency &gt; </a:t>
              </a:r>
              <a:r>
                <a:rPr lang="en-US" sz="1200" b="1" i="1" dirty="0"/>
                <a:t>AVG(latency)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73251" y="3590151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96644" y="1075551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/>
                <a:t>AVG(latency)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55915" y="388184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1" name="Straight Arrow Connector 60"/>
            <p:cNvCxnSpPr>
              <a:stCxn id="44" idx="0"/>
              <a:endCxn id="60" idx="2"/>
            </p:cNvCxnSpPr>
            <p:nvPr/>
          </p:nvCxnSpPr>
          <p:spPr>
            <a:xfrm flipH="1" flipV="1">
              <a:off x="5718338" y="4190130"/>
              <a:ext cx="1885" cy="21042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55793" y="237776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3" name="Straight Arrow Connector 62"/>
            <p:cNvCxnSpPr>
              <a:stCxn id="41" idx="0"/>
              <a:endCxn id="62" idx="2"/>
            </p:cNvCxnSpPr>
            <p:nvPr/>
          </p:nvCxnSpPr>
          <p:spPr>
            <a:xfrm flipH="1" flipV="1">
              <a:off x="6318216" y="2686050"/>
              <a:ext cx="2664" cy="18701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5852107" y="1336368"/>
              <a:ext cx="924846" cy="308282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Union</a:t>
              </a:r>
            </a:p>
          </p:txBody>
        </p:sp>
        <p:cxnSp>
          <p:nvCxnSpPr>
            <p:cNvPr id="66" name="Straight Arrow Connector 65"/>
            <p:cNvCxnSpPr>
              <a:stCxn id="40" idx="0"/>
              <a:endCxn id="65" idx="2"/>
            </p:cNvCxnSpPr>
            <p:nvPr/>
          </p:nvCxnSpPr>
          <p:spPr>
            <a:xfrm flipV="1">
              <a:off x="6314530" y="1644650"/>
              <a:ext cx="0" cy="170519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stCxn id="58" idx="3"/>
            <a:endCxn id="65" idx="1"/>
          </p:cNvCxnSpPr>
          <p:nvPr/>
        </p:nvCxnSpPr>
        <p:spPr>
          <a:xfrm flipV="1">
            <a:off x="5337144" y="1490509"/>
            <a:ext cx="514963" cy="266844"/>
          </a:xfrm>
          <a:prstGeom prst="bentConnector3">
            <a:avLst>
              <a:gd name="adj1" fmla="val 50000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238" y="248747"/>
            <a:ext cx="3653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Newslab"/>
                <a:cs typeface="Newslab"/>
              </a:rPr>
              <a:t>Full Prototype: </a:t>
            </a:r>
          </a:p>
          <a:p>
            <a:pPr algn="ctr"/>
            <a:r>
              <a:rPr lang="en-US" sz="3200" dirty="0" smtClean="0">
                <a:latin typeface="Newslab"/>
                <a:cs typeface="Newslab"/>
              </a:rPr>
              <a:t>3000 lines of code</a:t>
            </a:r>
            <a:endParaRPr lang="en-US" sz="3200" dirty="0">
              <a:latin typeface="Newslab"/>
              <a:cs typeface="Newslab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3304" y="3867150"/>
            <a:ext cx="2028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Newslab"/>
                <a:cs typeface="Newslab"/>
              </a:rPr>
              <a:t>SIGMOD</a:t>
            </a:r>
          </a:p>
          <a:p>
            <a:pPr algn="ctr"/>
            <a:r>
              <a:rPr lang="en-US" sz="3200" dirty="0" smtClean="0">
                <a:latin typeface="Newslab"/>
                <a:cs typeface="Newslab"/>
              </a:rPr>
              <a:t>Demo A</a:t>
            </a:r>
            <a:endParaRPr lang="en-US" sz="3200" dirty="0">
              <a:latin typeface="Newslab"/>
              <a:cs typeface="Newslab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2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Transformation: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860591"/>
          </a:xfrm>
        </p:spPr>
        <p:txBody>
          <a:bodyPr/>
          <a:lstStyle/>
          <a:p>
            <a:pPr algn="ctr"/>
            <a:r>
              <a:rPr lang="en-US" dirty="0" smtClean="0"/>
              <a:t>Recognize range joins and use interval trees.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891592"/>
            <a:ext cx="34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* FROM a JOIN b</a:t>
            </a:r>
          </a:p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b.start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7" name="Picture 6" descr="ampla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0848" y="3994775"/>
            <a:ext cx="2689566" cy="622847"/>
          </a:xfrm>
          <a:prstGeom prst="rect">
            <a:avLst/>
          </a:prstGeom>
        </p:spPr>
      </p:pic>
      <p:pic>
        <p:nvPicPr>
          <p:cNvPr id="8" name="Picture 7" descr="Genom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454" r="34173"/>
          <a:stretch/>
        </p:blipFill>
        <p:spPr>
          <a:xfrm>
            <a:off x="6172130" y="1869314"/>
            <a:ext cx="1247795" cy="21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2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Project Tungsten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Overcome JVM limitations: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Memory Management and Binary Processing</a:t>
            </a:r>
            <a:r>
              <a:rPr lang="en-US" dirty="0">
                <a:latin typeface="Source Sans Pro"/>
                <a:cs typeface="Source Sans Pro"/>
              </a:rPr>
              <a:t>: leveraging application semantics to manage memory explicitly and eliminate the overhead of JVM object model and garbage collection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Cache-aware computation</a:t>
            </a:r>
            <a:r>
              <a:rPr lang="en-US" dirty="0">
                <a:latin typeface="Source Sans Pro"/>
                <a:cs typeface="Source Sans Pro"/>
              </a:rPr>
              <a:t>: algorithms and data structures to exploit memory hierarchy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Source Sans Pro"/>
                <a:cs typeface="Source Sans Pro"/>
              </a:rPr>
              <a:t>Code generation</a:t>
            </a:r>
            <a:r>
              <a:rPr lang="en-US" dirty="0">
                <a:latin typeface="Source Sans Pro"/>
                <a:cs typeface="Source Sans Pro"/>
              </a:rPr>
              <a:t>: using code generation to exploit modern compilers and CPUs</a:t>
            </a:r>
          </a:p>
        </p:txBody>
      </p:sp>
    </p:spTree>
    <p:extLst>
      <p:ext uri="{BB962C8B-B14F-4D97-AF65-F5344CB8AC3E}">
        <p14:creationId xmlns:p14="http://schemas.microsoft.com/office/powerpoint/2010/main" xmlns="" val="33707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585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6203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9355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not-so-secret truth...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2691387"/>
            <a:ext cx="71724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SzPct val="90000"/>
            </a:pP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is</a:t>
            </a:r>
            <a:r>
              <a:rPr lang="en-US" sz="4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about </a:t>
            </a:r>
            <a:r>
              <a:rPr lang="en-US" sz="44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more</a:t>
            </a:r>
            <a:r>
              <a:rPr lang="en-US" sz="4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  <a:cs typeface="Source Sans Pro Light"/>
              </a:rPr>
              <a:t> than SQL.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89632" y="1704004"/>
            <a:ext cx="3322782" cy="1104386"/>
            <a:chOff x="2809552" y="1874831"/>
            <a:chExt cx="2359461" cy="784209"/>
          </a:xfrm>
        </p:grpSpPr>
        <p:sp>
          <p:nvSpPr>
            <p:cNvPr id="12" name="Rectangle 11"/>
            <p:cNvSpPr/>
            <p:nvPr/>
          </p:nvSpPr>
          <p:spPr>
            <a:xfrm>
              <a:off x="4049526" y="2068960"/>
              <a:ext cx="1119487" cy="590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7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/>
                  <a:cs typeface="Gill Sans MT"/>
                </a:rPr>
                <a:t>SQL</a:t>
              </a:r>
              <a:endParaRPr lang="en-US" sz="4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Picture 12" descr="sparklogo_500p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09552" y="1874831"/>
              <a:ext cx="1366483" cy="7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356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680" y="190281"/>
            <a:ext cx="7172477" cy="857250"/>
          </a:xfrm>
        </p:spPr>
        <p:txBody>
          <a:bodyPr/>
          <a:lstStyle/>
          <a:p>
            <a:r>
              <a:rPr lang="en-US" dirty="0" smtClean="0"/>
              <a:t>:  Declarative </a:t>
            </a:r>
            <a:r>
              <a:rPr lang="en-US" dirty="0" err="1" smtClean="0"/>
              <a:t>BigData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Let Developers </a:t>
            </a:r>
            <a:r>
              <a:rPr lang="en-US" sz="2800" dirty="0"/>
              <a:t>C</a:t>
            </a:r>
            <a:r>
              <a:rPr lang="en-US" sz="2800" dirty="0" smtClean="0"/>
              <a:t>reate and </a:t>
            </a:r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/>
              <a:t>Spark </a:t>
            </a:r>
            <a:r>
              <a:rPr lang="en-US" sz="2800" dirty="0" smtClean="0"/>
              <a:t>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</a:t>
            </a:r>
            <a:r>
              <a:rPr lang="en-US" sz="2400" dirty="0" smtClean="0"/>
              <a:t>the hard 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51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 smtClean="0"/>
              <a:t>On-Disk Sort Record:</a:t>
            </a:r>
            <a:br>
              <a:rPr lang="en-US" dirty="0" smtClean="0"/>
            </a:br>
            <a:r>
              <a:rPr lang="en-US" sz="2400" dirty="0" smtClean="0"/>
              <a:t>Time to sort 100TB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latin typeface="Source Sans Pro Light"/>
                <a:cs typeface="Source Sans Pro Light"/>
              </a:rPr>
              <a:t>2013 Record: </a:t>
            </a:r>
            <a:br>
              <a:rPr lang="en-US" sz="2400" dirty="0" smtClean="0">
                <a:latin typeface="Source Sans Pro Light"/>
                <a:cs typeface="Source Sans Pro Light"/>
              </a:rPr>
            </a:br>
            <a:r>
              <a:rPr lang="en-US" sz="2400" dirty="0" err="1" smtClean="0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  <a:endParaRPr lang="en-US" sz="24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benchmark, </a:t>
            </a:r>
            <a:r>
              <a:rPr lang="en-US" sz="900" dirty="0" err="1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 smtClean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  <a:endParaRPr lang="en-US" sz="900" dirty="0">
              <a:solidFill>
                <a:srgbClr val="7F7F7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  <a:endParaRPr lang="en-US" sz="2000" dirty="0">
              <a:solidFill>
                <a:schemeClr val="accent2"/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xmlns="" val="2654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DataFrame</a:t>
            </a:r>
            <a:endParaRPr lang="en-US" sz="4000" dirty="0" smtClean="0"/>
          </a:p>
          <a:p>
            <a:r>
              <a:rPr lang="en-US" sz="2000" b="1" i="1" dirty="0"/>
              <a:t>n</a:t>
            </a:r>
            <a:r>
              <a:rPr lang="en-US" sz="2000" b="1" i="1" dirty="0" smtClean="0"/>
              <a:t>oun</a:t>
            </a:r>
            <a:r>
              <a:rPr lang="en-US" sz="2000" dirty="0" smtClean="0"/>
              <a:t> – [</a:t>
            </a:r>
            <a:r>
              <a:rPr lang="en-US" sz="2000" dirty="0" err="1" smtClean="0"/>
              <a:t>dey</a:t>
            </a:r>
            <a:r>
              <a:rPr lang="en-US" sz="2000" dirty="0" err="1"/>
              <a:t>-</a:t>
            </a:r>
            <a:r>
              <a:rPr lang="en-US" sz="2000" dirty="0" err="1" smtClean="0"/>
              <a:t>tuh</a:t>
            </a:r>
            <a:r>
              <a:rPr lang="en-US" sz="2000" dirty="0" err="1"/>
              <a:t>-</a:t>
            </a:r>
            <a:r>
              <a:rPr lang="en-US" sz="2000" dirty="0" err="1" smtClean="0"/>
              <a:t>freym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organized into named columns.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R, Pandas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Archaic: Previously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SchemaRDD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(</a:t>
            </a:r>
            <a:r>
              <a:rPr lang="en-US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cf. Spark &lt; 1.3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).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ource Sans Pr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25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 smtClean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key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err="1" smtClean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Context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81628"/>
            <a:ext cx="3540277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94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Less Code: Compute an 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err="1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DataFrames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 smtClean="0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</a:t>
            </a:r>
            <a:r>
              <a:rPr lang="en-US" sz="1300" dirty="0" smtClean="0">
                <a:latin typeface="Consolas"/>
                <a:cs typeface="Consolas"/>
              </a:rPr>
              <a:t>.</a:t>
            </a:r>
            <a:r>
              <a:rPr lang="en-US" sz="1300" dirty="0" err="1" smtClean="0">
                <a:latin typeface="Consolas"/>
                <a:cs typeface="Consolas"/>
              </a:rPr>
              <a:t>agg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name"</a:t>
            </a:r>
            <a:r>
              <a:rPr lang="en-US" sz="1200" dirty="0" smtClean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SQL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 smtClean="0">
                <a:latin typeface="Consolas"/>
                <a:cs typeface="Consolas"/>
              </a:rPr>
              <a:t> name, </a:t>
            </a:r>
            <a:r>
              <a:rPr lang="en-US" sz="1300" dirty="0" err="1" smtClean="0">
                <a:latin typeface="Consolas"/>
                <a:cs typeface="Consolas"/>
              </a:rPr>
              <a:t>avg</a:t>
            </a:r>
            <a:r>
              <a:rPr lang="en-US" sz="1300" dirty="0" smtClean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 smtClean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 smtClean="0">
                <a:latin typeface="Consolas"/>
                <a:cs typeface="Consolas"/>
              </a:rPr>
              <a:t> BY name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</a:t>
            </a:r>
            <a:r>
              <a:rPr lang="en-US" sz="2400" dirty="0" smtClean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Pig</a:t>
            </a:r>
            <a:endParaRPr lang="en-US" sz="2400" dirty="0">
              <a:solidFill>
                <a:srgbClr val="333333"/>
              </a:solidFill>
              <a:latin typeface="Source Sans Pro"/>
              <a:ea typeface="ＭＳ 明朝"/>
              <a:cs typeface="Source Sans Pro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</a:t>
            </a:r>
            <a:r>
              <a:rPr lang="en-US" sz="1300" dirty="0" smtClean="0">
                <a:solidFill>
                  <a:srgbClr val="183691"/>
                </a:solidFill>
                <a:latin typeface="Consolas"/>
                <a:cs typeface="Consolas"/>
              </a:rPr>
              <a:t>generate … 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6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dirty="0" smtClean="0"/>
              <a:t>Seamlessly Integrated: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2"/>
            <a:ext cx="7172476" cy="1234952"/>
          </a:xfrm>
        </p:spPr>
        <p:txBody>
          <a:bodyPr/>
          <a:lstStyle/>
          <a:p>
            <a:pPr algn="ctr"/>
            <a:r>
              <a:rPr lang="en-US" dirty="0" smtClean="0"/>
              <a:t>Internally, </a:t>
            </a:r>
            <a:r>
              <a:rPr lang="en-US" dirty="0" err="1" smtClean="0"/>
              <a:t>DataFrame</a:t>
            </a:r>
            <a:r>
              <a:rPr lang="en-US" dirty="0" smtClean="0"/>
              <a:t> execution is done with Spark RDDs making interoperation with outside sources and custom algorithms easy.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151" y="2723126"/>
            <a:ext cx="3802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ource Sans Pro"/>
                <a:ea typeface="Times New Roman"/>
                <a:cs typeface="Source Sans Pro"/>
              </a:rPr>
              <a:t>External Input</a:t>
            </a:r>
          </a:p>
          <a:p>
            <a:endParaRPr lang="en-US" sz="800" b="1" dirty="0" smtClean="0">
              <a:latin typeface="Source Sans Pro"/>
              <a:ea typeface="Times New Roman"/>
              <a:cs typeface="Source Sans Pro"/>
            </a:endParaRPr>
          </a:p>
          <a:p>
            <a:r>
              <a:rPr lang="en-US" sz="1400" dirty="0" err="1" smtClean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def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buildScan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(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err="1" smtClean="0">
                <a:solidFill>
                  <a:srgbClr val="ED6A43"/>
                </a:solidFill>
                <a:latin typeface="Consolas"/>
                <a:ea typeface="Times New Roman"/>
                <a:cs typeface="Times New Roman"/>
              </a:rPr>
              <a:t>requiredColumns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Array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,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ED6A43"/>
                </a:solidFill>
                <a:latin typeface="Consolas"/>
                <a:ea typeface="Times New Roman"/>
                <a:cs typeface="Times New Roman"/>
              </a:rPr>
              <a:t>filters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Array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Filter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])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RDD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795DA3"/>
                </a:solidFill>
                <a:latin typeface="Consolas"/>
                <a:ea typeface="Times New Roman"/>
                <a:cs typeface="Times New Roman"/>
              </a:rPr>
              <a:t>Row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Times New Roman"/>
                <a:cs typeface="Times New Roman"/>
              </a:rPr>
              <a:t>]</a:t>
            </a:r>
            <a:endParaRPr lang="en-US" sz="1400" dirty="0">
              <a:latin typeface="Cambria"/>
              <a:ea typeface="ＭＳ 明朝"/>
              <a:cs typeface="Times New Roman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664" y="2723126"/>
            <a:ext cx="4292761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ource Sans Pro"/>
                <a:ea typeface="Times New Roman"/>
                <a:cs typeface="Source Sans Pro"/>
              </a:rPr>
              <a:t>Custom Processing</a:t>
            </a:r>
          </a:p>
          <a:p>
            <a:endParaRPr lang="en-US" sz="800" b="1" dirty="0" smtClean="0">
              <a:latin typeface="Source Sans Pro"/>
              <a:ea typeface="Times New Roman"/>
              <a:cs typeface="Source Sans Pro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queryResult.rdd.mapPartitions</a:t>
            </a:r>
            <a:r>
              <a:rPr lang="en-US" sz="1400" dirty="0" smtClean="0">
                <a:latin typeface="Consolas"/>
                <a:cs typeface="Consolas"/>
              </a:rPr>
              <a:t> { </a:t>
            </a:r>
            <a:r>
              <a:rPr lang="en-US" sz="1400" dirty="0" err="1" smtClean="0">
                <a:latin typeface="Consolas"/>
                <a:cs typeface="Consolas"/>
              </a:rPr>
              <a:t>iter</a:t>
            </a:r>
            <a:r>
              <a:rPr lang="en-US" sz="1400" dirty="0" smtClean="0">
                <a:latin typeface="Consolas"/>
                <a:cs typeface="Consolas"/>
              </a:rPr>
              <a:t> =&gt;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… Your code here …</a:t>
            </a:r>
            <a:endParaRPr lang="en-US" sz="1400" dirty="0">
              <a:latin typeface="Consolas"/>
              <a:cs typeface="Consolas"/>
            </a:endParaRP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0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6" y="1156710"/>
            <a:ext cx="7628029" cy="913162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Spark’s Data Source API allows optimizations like column pruning and filter pushdown into custom data sources.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6" y="264913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2398288"/>
            <a:ext cx="0" cy="220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068038"/>
            <a:ext cx="93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Built-In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4990" y="2068038"/>
            <a:ext cx="102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 Light"/>
                <a:cs typeface="Source Sans Pro Light"/>
              </a:rPr>
              <a:t>External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2662136"/>
            <a:ext cx="1184822" cy="315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2" y="2610042"/>
            <a:ext cx="1191465" cy="398480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JDBC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8" y="3081495"/>
            <a:ext cx="770967" cy="857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6" y="3268800"/>
            <a:ext cx="779861" cy="527553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1477" y="4132859"/>
            <a:ext cx="726708" cy="439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3173099"/>
            <a:ext cx="660260" cy="660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6" y="4009498"/>
            <a:ext cx="871419" cy="487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8" y="4210231"/>
            <a:ext cx="1005791" cy="252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7" y="2727174"/>
            <a:ext cx="1129805" cy="351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4" y="2689266"/>
            <a:ext cx="479137" cy="479137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9657" y="3900680"/>
            <a:ext cx="1138629" cy="560556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4072" y="3436890"/>
            <a:ext cx="1339850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3287754"/>
            <a:ext cx="619232" cy="6192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3474798"/>
            <a:ext cx="1033258" cy="255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2763218"/>
            <a:ext cx="935976" cy="315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89" y="4091904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/>
                <a:cs typeface="Source Sans Pro Light"/>
              </a:rPr>
              <a:t>and more…</a:t>
            </a:r>
            <a:endParaRPr lang="en-US" dirty="0">
              <a:latin typeface="Source Sans Pro Light"/>
              <a:cs typeface="Source Sans Pro Light"/>
            </a:endParaRP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86" r="11621"/>
          <a:stretch/>
        </p:blipFill>
        <p:spPr>
          <a:xfrm>
            <a:off x="6324072" y="3868444"/>
            <a:ext cx="1051842" cy="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88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Seamlessly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287320"/>
          </a:xfrm>
        </p:spPr>
        <p:txBody>
          <a:bodyPr/>
          <a:lstStyle/>
          <a:p>
            <a:pPr algn="ctr"/>
            <a:r>
              <a:rPr lang="en-US" dirty="0" smtClean="0"/>
              <a:t>Embedding in a full programming language makes UDFs trivial and allows composition using functions.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60619" y="4680900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05" y="2509370"/>
            <a:ext cx="6676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zipToCity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udf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lambda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city: 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&lt;custom logic here&gt;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dirty="0">
              <a:solidFill>
                <a:srgbClr val="A71D5D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A71D5D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u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users")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dirty="0" smtClean="0">
                <a:solidFill>
                  <a:srgbClr val="333333"/>
                </a:solidFill>
                <a:latin typeface="Consolas"/>
              </a:rPr>
              <a:t>     .join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(u,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 \     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    .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"city"</a:t>
            </a:r>
            <a:r>
              <a:rPr lang="en-US" dirty="0" smtClean="0">
                <a:solidFill>
                  <a:srgbClr val="183691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dirty="0" smtClean="0">
                <a:solidFill>
                  <a:srgbClr val="333333"/>
                </a:solidFill>
                <a:latin typeface="Consolas"/>
              </a:rPr>
              <a:t>))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234" y="3194434"/>
            <a:ext cx="15790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/>
                <a:cs typeface="Source Sans Pro"/>
              </a:rPr>
              <a:t>Takes and returns a </a:t>
            </a:r>
            <a:r>
              <a:rPr lang="en-US" sz="2400" dirty="0" err="1" smtClean="0">
                <a:latin typeface="Source Sans Pro"/>
                <a:cs typeface="Source Sans Pro"/>
              </a:rPr>
              <a:t>DataFrame</a:t>
            </a:r>
            <a:endParaRPr lang="en-US" sz="2400" dirty="0">
              <a:latin typeface="Source Sans Pro"/>
              <a:cs typeface="Source Sans Pro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834678" y="3063516"/>
            <a:ext cx="384898" cy="1477179"/>
          </a:xfrm>
          <a:prstGeom prst="rightBrace">
            <a:avLst>
              <a:gd name="adj1" fmla="val 457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5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</a:t>
            </a:r>
            <a:r>
              <a:rPr lang="en-US" sz="1200" dirty="0" smtClean="0">
                <a:solidFill>
                  <a:srgbClr val="183691"/>
                </a:solidFill>
                <a:latin typeface="Consolas"/>
              </a:rPr>
              <a:t>)</a:t>
            </a: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endParaRPr lang="en-US" sz="1200" dirty="0" smtClean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 smtClean="0"/>
              <a:t>)</a:t>
            </a:r>
          </a:p>
          <a:p>
            <a:r>
              <a:rPr lang="en-US" sz="1200" dirty="0" smtClean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ds0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ds1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ds2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ds3</a:t>
            </a:r>
            <a:endParaRPr lang="en-US" dirty="0">
              <a:latin typeface="Source Sans Pro Light"/>
              <a:cs typeface="Source Sans Pro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 smtClean="0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</a:t>
            </a:r>
            <a:r>
              <a:rPr lang="en-US" sz="1600" dirty="0" err="1" smtClean="0">
                <a:latin typeface="Source Sans Pro Light"/>
                <a:cs typeface="Source Sans Pro Light"/>
              </a:rPr>
              <a:t>r</a:t>
            </a:r>
            <a:endParaRPr lang="en-US" sz="1600" dirty="0" smtClean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2282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004767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Powerful Stack – Agile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3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1612267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882351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</a:t>
            </a:r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27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5336114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69505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non-test, non-example source 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80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light_slides_16x9_150228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16851</TotalTime>
  <Words>2596</Words>
  <Application>Microsoft Macintosh PowerPoint</Application>
  <PresentationFormat>On-screen Show (16:9)</PresentationFormat>
  <Paragraphs>600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DB_light_slides_16x9_150228</vt:lpstr>
      <vt:lpstr>Databricks_Presentation</vt:lpstr>
      <vt:lpstr>Spark SQL: Relational Data Processing in Spark</vt:lpstr>
      <vt:lpstr>Challenges and Solutions</vt:lpstr>
      <vt:lpstr>What is Apache Spark?</vt:lpstr>
      <vt:lpstr>Spark Model</vt:lpstr>
      <vt:lpstr>On-Disk Sort Record: Time to sort 100TB 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Powerful Stack – Agile Development</vt:lpstr>
      <vt:lpstr>About</vt:lpstr>
      <vt:lpstr>About</vt:lpstr>
      <vt:lpstr>Improvement upon Existing Art</vt:lpstr>
      <vt:lpstr>Programming Interface</vt:lpstr>
      <vt:lpstr>DataFrame</vt:lpstr>
      <vt:lpstr>Data Model</vt:lpstr>
      <vt:lpstr>DataFrame Operations</vt:lpstr>
      <vt:lpstr>Advantages over Relational Query Languages</vt:lpstr>
      <vt:lpstr> Querying Native Datasets</vt:lpstr>
      <vt:lpstr>User-Defined Functions (UDFs)</vt:lpstr>
      <vt:lpstr>Catalyst</vt:lpstr>
      <vt:lpstr>Prior Work: Optimizer Generators</vt:lpstr>
      <vt:lpstr>Catalyst Rules</vt:lpstr>
      <vt:lpstr>Plan Optimization &amp; Execution</vt:lpstr>
      <vt:lpstr>Plan Optimization &amp; Execution</vt:lpstr>
      <vt:lpstr>Slide 26</vt:lpstr>
      <vt:lpstr>Plan Optimization &amp; Execution</vt:lpstr>
      <vt:lpstr>Plan Optimization &amp; Execution</vt:lpstr>
      <vt:lpstr>Slide 29</vt:lpstr>
      <vt:lpstr>Plan Optimization &amp; Execution</vt:lpstr>
      <vt:lpstr>Plan Optimization &amp; Execution</vt:lpstr>
      <vt:lpstr>Slide 32</vt:lpstr>
      <vt:lpstr>An Example Catalyst Transformation</vt:lpstr>
      <vt:lpstr>Plan Optimization &amp; Execution</vt:lpstr>
      <vt:lpstr>Code Generation</vt:lpstr>
      <vt:lpstr>Extensions</vt:lpstr>
      <vt:lpstr>Advanced Analytics Features Schema Inference for Semistructured Data </vt:lpstr>
      <vt:lpstr>Spark MLlib Pipelines</vt:lpstr>
      <vt:lpstr>Slide 39</vt:lpstr>
      <vt:lpstr>Slide 40</vt:lpstr>
      <vt:lpstr>Slide 41</vt:lpstr>
      <vt:lpstr>Slide 42</vt:lpstr>
      <vt:lpstr>Research Transformation: Genomics</vt:lpstr>
      <vt:lpstr>Future Work: Project Tungsten</vt:lpstr>
      <vt:lpstr>Questions?</vt:lpstr>
      <vt:lpstr>Slide 46</vt:lpstr>
      <vt:lpstr>Slide 47</vt:lpstr>
      <vt:lpstr>The not-so-secret truth...</vt:lpstr>
      <vt:lpstr>:  Declarative BigData Processing</vt:lpstr>
      <vt:lpstr>Slide 50</vt:lpstr>
      <vt:lpstr>Write Less Code: Compute an Average</vt:lpstr>
      <vt:lpstr>Write Less Code: Compute an Average</vt:lpstr>
      <vt:lpstr>Seamlessly Integrated: RDDs</vt:lpstr>
      <vt:lpstr>Extensible Input &amp; Output</vt:lpstr>
      <vt:lpstr>Seamlessly Integrated</vt:lpstr>
      <vt:lpstr>Spark MLlib Pipelines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Swagger</cp:lastModifiedBy>
  <cp:revision>195</cp:revision>
  <dcterms:created xsi:type="dcterms:W3CDTF">2015-02-13T19:56:21Z</dcterms:created>
  <dcterms:modified xsi:type="dcterms:W3CDTF">2017-12-11T02:32:01Z</dcterms:modified>
</cp:coreProperties>
</file>