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0033CC"/>
    <a:srgbClr val="000099"/>
    <a:srgbClr val="6BB1B5"/>
    <a:srgbClr val="C1A5AD"/>
    <a:srgbClr val="DC8956"/>
    <a:srgbClr val="807CDA"/>
    <a:srgbClr val="336699"/>
    <a:srgbClr val="E67C3A"/>
    <a:srgbClr val="6F9DC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98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15" y="-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zone.com/articles/understanding-optimized-logical-plan-in-spar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databricks/introducing-dataframes-in-spark-for-large-scale-data-science" TargetMode="External"/><Relationship Id="rId2" Type="http://schemas.openxmlformats.org/officeDocument/2006/relationships/hyperlink" Target="https://docs.databricks.com/spark/latest/spark-sql/cbo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zone.com/articles/understanding-optimized-logical-plan-in-spark" TargetMode="External"/><Relationship Id="rId4" Type="http://schemas.openxmlformats.org/officeDocument/2006/relationships/hyperlink" Target="https://jaceklaskowski.gitbooks.io/mastering-apache-spark/spark-sql-Optimizer-ReorderJoi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1848"/>
          </a:xfrm>
        </p:spPr>
        <p:txBody>
          <a:bodyPr/>
          <a:lstStyle/>
          <a:p>
            <a:r>
              <a:rPr lang="en-US" dirty="0" smtClean="0"/>
              <a:t>Catalyst optimizer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7334" y="1860997"/>
            <a:ext cx="8596668" cy="418036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Most of the power of Spark SQL comes due to Catalyst optimizer, so it makes sense to spend some time understanding it. </a:t>
            </a:r>
          </a:p>
          <a:p>
            <a:endParaRPr lang="en-US" dirty="0" smtClean="0"/>
          </a:p>
          <a:p>
            <a:r>
              <a:rPr lang="en-US" b="1" dirty="0" smtClean="0"/>
              <a:t>Catalyst optimizer has two primary goals: </a:t>
            </a:r>
          </a:p>
          <a:p>
            <a:pPr lvl="1"/>
            <a:r>
              <a:rPr lang="en-US" dirty="0" smtClean="0"/>
              <a:t>Make adding new optimization techniques easy </a:t>
            </a:r>
          </a:p>
          <a:p>
            <a:pPr lvl="1"/>
            <a:r>
              <a:rPr lang="en-US" dirty="0" smtClean="0"/>
              <a:t>Enable external developers to extend the optimizer </a:t>
            </a:r>
          </a:p>
          <a:p>
            <a:endParaRPr lang="en-US" dirty="0" smtClean="0"/>
          </a:p>
          <a:p>
            <a:r>
              <a:rPr lang="en-US" b="1" dirty="0" smtClean="0"/>
              <a:t>Spark SQL uses Catalyst's transformation framework in four phases: </a:t>
            </a:r>
          </a:p>
          <a:p>
            <a:pPr lvl="1"/>
            <a:r>
              <a:rPr lang="en-US" dirty="0" smtClean="0"/>
              <a:t>Analyzing a logical plan to resolve references </a:t>
            </a:r>
          </a:p>
          <a:p>
            <a:pPr lvl="1"/>
            <a:r>
              <a:rPr lang="en-US" dirty="0" smtClean="0"/>
              <a:t>Logical plan optimization </a:t>
            </a:r>
          </a:p>
          <a:p>
            <a:pPr lvl="1"/>
            <a:r>
              <a:rPr lang="en-US" dirty="0" smtClean="0"/>
              <a:t>Physical planning </a:t>
            </a:r>
          </a:p>
          <a:p>
            <a:pPr lvl="1"/>
            <a:r>
              <a:rPr lang="en-US" dirty="0" smtClean="0"/>
              <a:t>Code generation to compile the parts of the query to Java </a:t>
            </a:r>
            <a:r>
              <a:rPr lang="en-US" dirty="0" err="1" smtClean="0"/>
              <a:t>bytecode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2"/>
              </a:rPr>
              <a:t>https://dzone.com/articles/understanding-optimized-logical-plan-in-spark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277" y="230038"/>
            <a:ext cx="8596668" cy="1320800"/>
          </a:xfrm>
        </p:spPr>
        <p:txBody>
          <a:bodyPr/>
          <a:lstStyle/>
          <a:p>
            <a:r>
              <a:rPr lang="en-US" dirty="0" smtClean="0"/>
              <a:t>Catalyst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631056" y="948922"/>
            <a:ext cx="1526875" cy="60384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Dataframe</a:t>
            </a:r>
            <a:endParaRPr lang="en-US" b="1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4646755" y="920167"/>
            <a:ext cx="1526875" cy="60384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SQL Query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423803" y="877035"/>
            <a:ext cx="1526875" cy="60384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Datasets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175185" y="2053105"/>
            <a:ext cx="2562046" cy="6297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Unresolved Logical Plan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06816" y="2878321"/>
            <a:ext cx="2562046" cy="6297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Logical Plan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210614" y="2852670"/>
            <a:ext cx="1774126" cy="986085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Catalyst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2"/>
          </p:cNvCxnSpPr>
          <p:nvPr/>
        </p:nvCxnSpPr>
        <p:spPr>
          <a:xfrm rot="16200000" flipH="1">
            <a:off x="4078137" y="869128"/>
            <a:ext cx="396816" cy="17641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</p:cNvCxnSpPr>
          <p:nvPr/>
        </p:nvCxnSpPr>
        <p:spPr>
          <a:xfrm rot="16200000" flipH="1">
            <a:off x="5196689" y="1737520"/>
            <a:ext cx="442824" cy="15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</p:cNvCxnSpPr>
          <p:nvPr/>
        </p:nvCxnSpPr>
        <p:spPr>
          <a:xfrm rot="5400000">
            <a:off x="6197360" y="959705"/>
            <a:ext cx="468703" cy="1511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H="1">
            <a:off x="5162908" y="5059368"/>
            <a:ext cx="445701" cy="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212566" y="3625944"/>
            <a:ext cx="2562046" cy="6297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Optimized Logical Plan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114800" y="4330434"/>
            <a:ext cx="2562046" cy="629728"/>
          </a:xfrm>
          <a:prstGeom prst="rect">
            <a:avLst/>
          </a:prstGeom>
          <a:solidFill>
            <a:srgbClr val="807C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Plans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267200" y="4482834"/>
            <a:ext cx="2562046" cy="629728"/>
          </a:xfrm>
          <a:prstGeom prst="rect">
            <a:avLst/>
          </a:prstGeom>
          <a:solidFill>
            <a:srgbClr val="807C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Plans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419600" y="4635234"/>
            <a:ext cx="2562046" cy="629728"/>
          </a:xfrm>
          <a:prstGeom prst="rect">
            <a:avLst/>
          </a:prstGeom>
          <a:solidFill>
            <a:srgbClr val="807C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Plans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303914" y="6021238"/>
            <a:ext cx="4494363" cy="49167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Selected Physical Plans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4701405" y="5408763"/>
            <a:ext cx="1751162" cy="34505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Cost models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rot="16200000" flipH="1">
            <a:off x="5318184" y="3567026"/>
            <a:ext cx="301926" cy="17254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H="1">
            <a:off x="5280803" y="2753268"/>
            <a:ext cx="301926" cy="17254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 flipH="1">
            <a:off x="5318185" y="4257139"/>
            <a:ext cx="301926" cy="17254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6200000" flipH="1">
            <a:off x="5300932" y="5922037"/>
            <a:ext cx="301926" cy="17254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961" y="471577"/>
            <a:ext cx="8596668" cy="652530"/>
          </a:xfrm>
        </p:spPr>
        <p:txBody>
          <a:bodyPr/>
          <a:lstStyle/>
          <a:p>
            <a:r>
              <a:rPr lang="en-US" dirty="0" smtClean="0"/>
              <a:t>Explain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8039"/>
            <a:ext cx="8596668" cy="466332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Explain plans are good starting place to see SQL  performance and tuning opportunities.</a:t>
            </a:r>
          </a:p>
          <a:p>
            <a:r>
              <a:rPr lang="en-US" dirty="0" smtClean="0"/>
              <a:t>Spark SQL provides way to print the Explain plan for the query or DSL being submitted.</a:t>
            </a:r>
          </a:p>
          <a:p>
            <a:r>
              <a:rPr lang="en-US" b="1" dirty="0" smtClean="0"/>
              <a:t>Explain plan has following parts to look at : </a:t>
            </a:r>
          </a:p>
          <a:p>
            <a:pPr lvl="1">
              <a:buNone/>
            </a:pPr>
            <a:r>
              <a:rPr lang="en-US" b="1" u="sng" dirty="0" smtClean="0"/>
              <a:t>Nodes</a:t>
            </a:r>
          </a:p>
          <a:p>
            <a:pPr lvl="1"/>
            <a:r>
              <a:rPr lang="en-US" dirty="0" smtClean="0"/>
              <a:t>Aggregate </a:t>
            </a:r>
          </a:p>
          <a:p>
            <a:pPr lvl="1"/>
            <a:r>
              <a:rPr lang="en-US" dirty="0" smtClean="0"/>
              <a:t>Relation</a:t>
            </a:r>
          </a:p>
          <a:p>
            <a:pPr lvl="1"/>
            <a:r>
              <a:rPr lang="en-US" dirty="0" smtClean="0"/>
              <a:t>Join</a:t>
            </a:r>
          </a:p>
          <a:p>
            <a:pPr lvl="1"/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Filter</a:t>
            </a:r>
          </a:p>
          <a:p>
            <a:r>
              <a:rPr lang="en-US" b="1" dirty="0" smtClean="0"/>
              <a:t>Each Node will have properties : </a:t>
            </a:r>
          </a:p>
          <a:p>
            <a:pPr lvl="1"/>
            <a:r>
              <a:rPr lang="en-US" dirty="0" smtClean="0"/>
              <a:t>sizeInBytes</a:t>
            </a:r>
          </a:p>
          <a:p>
            <a:pPr lvl="1"/>
            <a:r>
              <a:rPr lang="en-US" dirty="0" smtClean="0"/>
              <a:t>rowCount</a:t>
            </a:r>
          </a:p>
          <a:p>
            <a:pPr lvl="1"/>
            <a:r>
              <a:rPr lang="en-US" dirty="0" smtClean="0"/>
              <a:t>hints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4727"/>
          </a:xfrm>
        </p:spPr>
        <p:txBody>
          <a:bodyPr/>
          <a:lstStyle/>
          <a:p>
            <a:r>
              <a:rPr lang="en-US" dirty="0" smtClean="0"/>
              <a:t>Explain plan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7270" y="2892516"/>
            <a:ext cx="8503321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0445" y="1321628"/>
            <a:ext cx="8271054" cy="1327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71" y="439783"/>
            <a:ext cx="8596668" cy="4288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Extended Explain Plan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948" y="1091429"/>
            <a:ext cx="9144000" cy="1164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606" y="2339884"/>
            <a:ext cx="829627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42108" y="2351314"/>
            <a:ext cx="2886891" cy="222068"/>
          </a:xfrm>
          <a:prstGeom prst="rect">
            <a:avLst/>
          </a:prstGeom>
          <a:solidFill>
            <a:srgbClr val="00B0F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4691" y="2895600"/>
            <a:ext cx="2886891" cy="222068"/>
          </a:xfrm>
          <a:prstGeom prst="rect">
            <a:avLst/>
          </a:prstGeom>
          <a:solidFill>
            <a:srgbClr val="00B0F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7348" y="3633651"/>
            <a:ext cx="2886891" cy="222068"/>
          </a:xfrm>
          <a:prstGeom prst="rect">
            <a:avLst/>
          </a:prstGeom>
          <a:solidFill>
            <a:srgbClr val="00B0F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7754" y="4208417"/>
            <a:ext cx="2886891" cy="222068"/>
          </a:xfrm>
          <a:prstGeom prst="rect">
            <a:avLst/>
          </a:prstGeom>
          <a:solidFill>
            <a:srgbClr val="00B0F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29594" y="1698171"/>
            <a:ext cx="1160418" cy="230777"/>
          </a:xfrm>
          <a:prstGeom prst="rect">
            <a:avLst/>
          </a:prstGeom>
          <a:solidFill>
            <a:srgbClr val="FFFF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77686" y="542108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07869" y="5617029"/>
            <a:ext cx="412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val</a:t>
            </a:r>
            <a:r>
              <a:rPr lang="en-US" dirty="0" smtClean="0"/>
              <a:t> plan = </a:t>
            </a:r>
            <a:r>
              <a:rPr lang="en-US" dirty="0" err="1" smtClean="0"/>
              <a:t>query.queryExecution.analyzed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443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397" y="1350692"/>
            <a:ext cx="8596668" cy="3880773"/>
          </a:xfrm>
        </p:spPr>
        <p:txBody>
          <a:bodyPr/>
          <a:lstStyle/>
          <a:p>
            <a:r>
              <a:rPr lang="en-US" dirty="0" smtClean="0"/>
              <a:t>Use the Spark SQL UI page to see the executed plan and accuracy of the statistics.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8942" y="1761383"/>
            <a:ext cx="5840004" cy="3462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" name="Group 8"/>
          <p:cNvGrpSpPr/>
          <p:nvPr/>
        </p:nvGrpSpPr>
        <p:grpSpPr>
          <a:xfrm>
            <a:off x="849084" y="5421087"/>
            <a:ext cx="7707086" cy="816426"/>
            <a:chOff x="613953" y="5466807"/>
            <a:chExt cx="7707086" cy="816426"/>
          </a:xfrm>
        </p:grpSpPr>
        <p:sp>
          <p:nvSpPr>
            <p:cNvPr id="7" name="Rounded Rectangle 6"/>
            <p:cNvSpPr/>
            <p:nvPr/>
          </p:nvSpPr>
          <p:spPr>
            <a:xfrm>
              <a:off x="613953" y="5473336"/>
              <a:ext cx="7707086" cy="809897"/>
            </a:xfrm>
            <a:prstGeom prst="roundRect">
              <a:avLst/>
            </a:prstGeom>
            <a:solidFill>
              <a:schemeClr val="accent2">
                <a:alpha val="57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 smtClean="0"/>
            </a:p>
            <a:p>
              <a:r>
                <a:rPr lang="en-US" sz="11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RUN </a:t>
              </a:r>
              <a:r>
                <a:rPr lang="en-US" sz="11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ANALYZE</a:t>
              </a:r>
              <a:r>
                <a:rPr lang="en-US" sz="11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command on the tables, every time after writing to Keep the statistics Up to date</a:t>
              </a:r>
              <a:endParaRPr lang="en-US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13953" y="5466807"/>
              <a:ext cx="7694024" cy="34616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   TIP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https://databricks.com/blog/2015/04/13/deep-dive-into-spark-sqls-catalyst-optimizer.html 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docs.databricks.com/spark/latest/spark-sql/cbo.html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www.slideshare.net/databricks/introducing-dataframes-in-spark-for-large-scale-data-science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jaceklaskowski.gitbooks.io/mastering-apache-spark/spark-sql-Optimizer-ReorderJoin.html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dzone.com/articles/understanding-optimized-logical-plan-in-spark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6162</TotalTime>
  <Words>227</Words>
  <Application>Microsoft Office PowerPoint</Application>
  <PresentationFormat>Custom</PresentationFormat>
  <Paragraphs>55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Facet</vt:lpstr>
      <vt:lpstr>Catalyst optimizer</vt:lpstr>
      <vt:lpstr>Catalyst</vt:lpstr>
      <vt:lpstr>Explain Plans</vt:lpstr>
      <vt:lpstr>Explain plan</vt:lpstr>
      <vt:lpstr>Extended Explain Plan</vt:lpstr>
      <vt:lpstr>Slide 6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Swagger</dc:creator>
  <cp:lastModifiedBy>Swagger</cp:lastModifiedBy>
  <cp:revision>218</cp:revision>
  <dcterms:created xsi:type="dcterms:W3CDTF">2014-09-12T02:18:09Z</dcterms:created>
  <dcterms:modified xsi:type="dcterms:W3CDTF">2017-12-10T03:25:38Z</dcterms:modified>
</cp:coreProperties>
</file>