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33CC"/>
    <a:srgbClr val="000099"/>
    <a:srgbClr val="6BB1B5"/>
    <a:srgbClr val="C1A5AD"/>
    <a:srgbClr val="DC8956"/>
    <a:srgbClr val="807CDA"/>
    <a:srgbClr val="336699"/>
    <a:srgbClr val="E67C3A"/>
    <a:srgbClr val="6F9DC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4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43468" y="739222"/>
            <a:ext cx="3999480" cy="1443395"/>
            <a:chOff x="1935229" y="1326937"/>
            <a:chExt cx="3216185" cy="998199"/>
          </a:xfrm>
        </p:grpSpPr>
        <p:pic>
          <p:nvPicPr>
            <p:cNvPr id="5" name="Picture 4" descr="Logo-leaves-copy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5229" y="1326937"/>
              <a:ext cx="1195955" cy="998199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  <p:sp>
          <p:nvSpPr>
            <p:cNvPr id="6" name="Rectangle 5"/>
            <p:cNvSpPr/>
            <p:nvPr/>
          </p:nvSpPr>
          <p:spPr>
            <a:xfrm>
              <a:off x="2743200" y="1524000"/>
              <a:ext cx="2408214" cy="532117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400" b="1" dirty="0" smtClean="0">
                  <a:ln w="11430"/>
                  <a:solidFill>
                    <a:srgbClr val="FF9933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Freestyle Script" pitchFamily="66" charset="0"/>
                </a:rPr>
                <a:t>Beyond The </a:t>
              </a:r>
              <a:r>
                <a:rPr lang="en-US" sz="4400" b="1" u="sng" dirty="0" smtClean="0">
                  <a:ln w="11430"/>
                  <a:solidFill>
                    <a:srgbClr val="FF9933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Freestyle Script" pitchFamily="66" charset="0"/>
                </a:rPr>
                <a:t>Basics</a:t>
              </a:r>
              <a:endParaRPr lang="en-US" sz="4400" b="1" u="sng" dirty="0">
                <a:ln w="11430"/>
                <a:solidFill>
                  <a:srgbClr val="FF9933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Freestyle Script" pitchFamily="66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79028" y="1925392"/>
            <a:ext cx="950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Edwardian Script ITC" pitchFamily="66" charset="0"/>
              </a:rPr>
              <a:t>Presents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Edwardian Script ITC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40976" y="3267191"/>
            <a:ext cx="3064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Abhijeet V Rajput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5032" y="3377485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with</a:t>
            </a:r>
            <a:endParaRPr lang="en-US" sz="1100" dirty="0"/>
          </a:p>
        </p:txBody>
      </p:sp>
      <p:pic>
        <p:nvPicPr>
          <p:cNvPr id="12" name="Picture 11" descr="spark-logo-trademar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674" y="2271034"/>
            <a:ext cx="2021983" cy="1075523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2730321" y="2517820"/>
            <a:ext cx="5764510" cy="798920"/>
          </a:xfrm>
        </p:spPr>
        <p:txBody>
          <a:bodyPr/>
          <a:lstStyle/>
          <a:p>
            <a:r>
              <a:rPr lang="en-US" sz="4400" b="1" i="1" dirty="0" smtClean="0">
                <a:solidFill>
                  <a:srgbClr val="E67C3A"/>
                </a:solidFill>
              </a:rPr>
              <a:t>Crash Course</a:t>
            </a:r>
            <a:endParaRPr lang="en-US" sz="4400" b="1" i="1" dirty="0">
              <a:solidFill>
                <a:srgbClr val="E67C3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10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21216"/>
            <a:ext cx="8596668" cy="6246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Spark components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5242" y="3193982"/>
            <a:ext cx="8487179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Core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0150" y="358034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56077" y="2015565"/>
            <a:ext cx="1487510" cy="1017431"/>
          </a:xfrm>
          <a:prstGeom prst="round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Spark SQL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Structured data</a:t>
            </a:r>
          </a:p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747503" y="2039176"/>
            <a:ext cx="1487510" cy="1017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  <a:p>
            <a:pPr algn="ctr"/>
            <a:r>
              <a:rPr lang="en-US" sz="1400" b="1" dirty="0" smtClean="0"/>
              <a:t>Spark Streaming</a:t>
            </a:r>
            <a:endParaRPr lang="en-US" sz="1200" b="1" dirty="0" smtClean="0"/>
          </a:p>
          <a:p>
            <a:pPr algn="ctr"/>
            <a:endParaRPr lang="en-US" sz="1200" b="1" dirty="0" smtClean="0"/>
          </a:p>
          <a:p>
            <a:pPr algn="ctr"/>
            <a:r>
              <a:rPr lang="en-US" sz="1200" dirty="0" smtClean="0"/>
              <a:t>Streaming data</a:t>
            </a:r>
          </a:p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419610" y="2030589"/>
            <a:ext cx="1487510" cy="1017431"/>
          </a:xfrm>
          <a:prstGeom prst="round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MLIB</a:t>
            </a:r>
          </a:p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Machine learning</a:t>
            </a:r>
          </a:p>
          <a:p>
            <a:pPr algn="ctr"/>
            <a:endParaRPr lang="en-US" sz="1400" b="1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6065958" y="2015564"/>
            <a:ext cx="1629178" cy="1017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  <a:p>
            <a:pPr algn="ctr"/>
            <a:r>
              <a:rPr lang="en-US" sz="1400" b="1" dirty="0" err="1" smtClean="0"/>
              <a:t>GraphX</a:t>
            </a:r>
            <a:endParaRPr lang="en-US" sz="1200" b="1" dirty="0" smtClean="0"/>
          </a:p>
          <a:p>
            <a:pPr algn="ctr"/>
            <a:endParaRPr lang="en-US" sz="1200" b="1" dirty="0" smtClean="0"/>
          </a:p>
          <a:p>
            <a:pPr algn="ctr"/>
            <a:r>
              <a:rPr lang="en-US" sz="1200" dirty="0" smtClean="0"/>
              <a:t>Graph Computation</a:t>
            </a:r>
          </a:p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847536" y="2000538"/>
            <a:ext cx="1629178" cy="1017431"/>
          </a:xfrm>
          <a:prstGeom prst="round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/>
          </a:p>
          <a:p>
            <a:pPr algn="ctr"/>
            <a:r>
              <a:rPr lang="en-US" sz="1400" b="1" dirty="0" err="1" smtClean="0"/>
              <a:t>SparkR</a:t>
            </a:r>
            <a:endParaRPr lang="en-US" sz="1400" b="1" dirty="0" smtClean="0"/>
          </a:p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R on Spark</a:t>
            </a:r>
          </a:p>
          <a:p>
            <a:pPr algn="ctr"/>
            <a:endParaRPr lang="en-US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21216"/>
            <a:ext cx="8596668" cy="6246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Spark Application 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4809896" y="336916"/>
            <a:ext cx="1932317" cy="750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Spark Driver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042808" y="1570494"/>
            <a:ext cx="1449238" cy="8195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Cluster master, </a:t>
            </a:r>
            <a:r>
              <a:rPr lang="en-US" sz="1400" dirty="0" err="1" smtClean="0"/>
              <a:t>Mesos</a:t>
            </a:r>
            <a:r>
              <a:rPr lang="en-US" sz="1400" dirty="0" smtClean="0"/>
              <a:t> / Yarn 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3024227" y="2821324"/>
            <a:ext cx="1561381" cy="966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015601" y="2881709"/>
            <a:ext cx="1587260" cy="4226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Cluster worker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4815646" y="2818446"/>
            <a:ext cx="1561381" cy="966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07020" y="2878831"/>
            <a:ext cx="1587260" cy="4226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Cluster worker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6589812" y="2824200"/>
            <a:ext cx="1561381" cy="966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581186" y="2884585"/>
            <a:ext cx="1587260" cy="4226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Cluster worker</a:t>
            </a:r>
            <a:endParaRPr lang="en-US" sz="1600" dirty="0"/>
          </a:p>
        </p:txBody>
      </p:sp>
      <p:cxnSp>
        <p:nvCxnSpPr>
          <p:cNvPr id="26" name="Straight Arrow Connector 25"/>
          <p:cNvCxnSpPr>
            <a:stCxn id="15" idx="2"/>
            <a:endCxn id="16" idx="0"/>
          </p:cNvCxnSpPr>
          <p:nvPr/>
        </p:nvCxnSpPr>
        <p:spPr>
          <a:xfrm rot="5400000">
            <a:off x="5530201" y="1324640"/>
            <a:ext cx="483080" cy="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792441" y="2525495"/>
            <a:ext cx="3562709" cy="8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1" idx="0"/>
          </p:cNvCxnSpPr>
          <p:nvPr/>
        </p:nvCxnSpPr>
        <p:spPr>
          <a:xfrm rot="16200000" flipH="1">
            <a:off x="7213531" y="2667227"/>
            <a:ext cx="305951" cy="7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3629084" y="2679418"/>
            <a:ext cx="305951" cy="7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H="1">
            <a:off x="5476172" y="2667228"/>
            <a:ext cx="305951" cy="7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107585" y="3612524"/>
            <a:ext cx="2962141" cy="1242812"/>
            <a:chOff x="1107585" y="3612524"/>
            <a:chExt cx="2962141" cy="1242812"/>
          </a:xfrm>
        </p:grpSpPr>
        <p:sp>
          <p:nvSpPr>
            <p:cNvPr id="23" name="Rectangle 22"/>
            <p:cNvSpPr/>
            <p:nvPr/>
          </p:nvSpPr>
          <p:spPr>
            <a:xfrm>
              <a:off x="1107585" y="3612524"/>
              <a:ext cx="2962141" cy="12428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/>
                <a:t>EXECUTOR   </a:t>
              </a:r>
              <a:endParaRPr lang="en-US" b="1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 </a:t>
              </a:r>
              <a:r>
                <a:rPr lang="en-US" dirty="0" smtClean="0"/>
                <a:t>                           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45449" y="3685939"/>
              <a:ext cx="863030" cy="45622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CACHE</a:t>
              </a:r>
              <a:endParaRPr lang="en-US" sz="12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302463" y="4399114"/>
              <a:ext cx="773942" cy="37231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task</a:t>
              </a:r>
              <a:endParaRPr lang="en-US" sz="16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180341" y="4381634"/>
              <a:ext cx="773942" cy="37231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task</a:t>
              </a:r>
              <a:endParaRPr lang="en-US" sz="16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054506" y="4360658"/>
              <a:ext cx="773942" cy="37231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task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21216"/>
            <a:ext cx="8596668" cy="6246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Spark SQL Application 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1708030" y="4649638"/>
            <a:ext cx="1578634" cy="6642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421811" y="4655389"/>
            <a:ext cx="1578634" cy="6642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092460" y="4661140"/>
            <a:ext cx="1578634" cy="6642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Parquet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745857" y="4666891"/>
            <a:ext cx="1578634" cy="6642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08030" y="3873260"/>
            <a:ext cx="6581955" cy="66423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Spark SQL </a:t>
            </a:r>
            <a:endParaRPr lang="en-US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2605178" y="3105509"/>
            <a:ext cx="1656271" cy="59522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Reporting tools</a:t>
            </a:r>
            <a:endParaRPr lang="en-US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4387971" y="3128513"/>
            <a:ext cx="1656271" cy="59522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JDBC/ODBC</a:t>
            </a:r>
            <a:endParaRPr lang="en-US" sz="1400" dirty="0"/>
          </a:p>
        </p:txBody>
      </p:sp>
      <p:sp>
        <p:nvSpPr>
          <p:cNvPr id="33" name="Rounded Rectangle 32"/>
          <p:cNvSpPr/>
          <p:nvPr/>
        </p:nvSpPr>
        <p:spPr>
          <a:xfrm>
            <a:off x="6179391" y="3125638"/>
            <a:ext cx="1656271" cy="59522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 SQL Shell</a:t>
            </a:r>
            <a:endParaRPr lang="en-US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3640349" y="2406770"/>
            <a:ext cx="1656271" cy="59522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Custonm</a:t>
            </a:r>
            <a:r>
              <a:rPr lang="en-US" sz="1400" dirty="0" smtClean="0"/>
              <a:t> application</a:t>
            </a:r>
            <a:endParaRPr lang="en-US" sz="1400" dirty="0"/>
          </a:p>
        </p:txBody>
      </p:sp>
      <p:sp>
        <p:nvSpPr>
          <p:cNvPr id="35" name="Rounded Rectangle 34"/>
          <p:cNvSpPr/>
          <p:nvPr/>
        </p:nvSpPr>
        <p:spPr>
          <a:xfrm>
            <a:off x="5414515" y="2429773"/>
            <a:ext cx="1656271" cy="59522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 . . 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2.0 application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87829" y="2939143"/>
            <a:ext cx="2612571" cy="1698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44584" y="3337561"/>
            <a:ext cx="1299754" cy="8752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  <a:p>
            <a:pPr algn="ctr"/>
            <a:endParaRPr lang="en-US" sz="1200" b="1" dirty="0" smtClean="0"/>
          </a:p>
          <a:p>
            <a:pPr algn="ctr"/>
            <a:r>
              <a:rPr lang="en-US" sz="1600" b="1" dirty="0" smtClean="0"/>
              <a:t>Spark </a:t>
            </a:r>
          </a:p>
          <a:p>
            <a:pPr algn="ctr"/>
            <a:r>
              <a:rPr lang="en-US" sz="1600" b="1" dirty="0" smtClean="0"/>
              <a:t>Session</a:t>
            </a:r>
            <a:endParaRPr lang="en-US" sz="1200" b="1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2268" y="3781698"/>
            <a:ext cx="999309" cy="6988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Spark context</a:t>
            </a:r>
            <a:endParaRPr lang="en-US" sz="12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04410" y="2268583"/>
            <a:ext cx="2984863" cy="1698171"/>
            <a:chOff x="5904410" y="2268583"/>
            <a:chExt cx="2984863" cy="1698171"/>
          </a:xfrm>
        </p:grpSpPr>
        <p:sp>
          <p:nvSpPr>
            <p:cNvPr id="7" name="Rounded Rectangle 6"/>
            <p:cNvSpPr/>
            <p:nvPr/>
          </p:nvSpPr>
          <p:spPr>
            <a:xfrm>
              <a:off x="5904410" y="2268583"/>
              <a:ext cx="2984863" cy="16981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Worker Node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035039" y="2664823"/>
              <a:ext cx="2685063" cy="1073638"/>
              <a:chOff x="1107585" y="3612524"/>
              <a:chExt cx="2962141" cy="124281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107585" y="3612524"/>
                <a:ext cx="2962141" cy="12428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 smtClean="0"/>
                  <a:t>EXECUTOR   </a:t>
                </a:r>
                <a:endParaRPr lang="en-US" b="1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 </a:t>
                </a:r>
                <a:r>
                  <a:rPr lang="en-US" dirty="0" smtClean="0"/>
                  <a:t>                           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145449" y="3685939"/>
                <a:ext cx="863030" cy="45622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CACHE</a:t>
                </a:r>
                <a:endParaRPr lang="en-US" sz="1200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302463" y="4399114"/>
                <a:ext cx="773942" cy="37231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task</a:t>
                </a:r>
                <a:endParaRPr lang="en-US" sz="1600" dirty="0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180341" y="4381634"/>
                <a:ext cx="773942" cy="37231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task</a:t>
                </a:r>
                <a:endParaRPr lang="en-US" sz="1600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3054506" y="4360658"/>
                <a:ext cx="773942" cy="37231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task</a:t>
                </a:r>
                <a:endParaRPr lang="en-US" sz="1600" dirty="0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919650" y="4550229"/>
            <a:ext cx="2984863" cy="1698171"/>
            <a:chOff x="5904410" y="2268583"/>
            <a:chExt cx="2984863" cy="1698171"/>
          </a:xfrm>
        </p:grpSpPr>
        <p:sp>
          <p:nvSpPr>
            <p:cNvPr id="16" name="Rounded Rectangle 15"/>
            <p:cNvSpPr/>
            <p:nvPr/>
          </p:nvSpPr>
          <p:spPr>
            <a:xfrm>
              <a:off x="5904410" y="2268583"/>
              <a:ext cx="2984863" cy="16981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Worker Node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grpSp>
          <p:nvGrpSpPr>
            <p:cNvPr id="17" name="Group 7"/>
            <p:cNvGrpSpPr/>
            <p:nvPr/>
          </p:nvGrpSpPr>
          <p:grpSpPr>
            <a:xfrm>
              <a:off x="6035039" y="2664823"/>
              <a:ext cx="2685063" cy="1073638"/>
              <a:chOff x="1107585" y="3612524"/>
              <a:chExt cx="2962141" cy="124281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107585" y="3612524"/>
                <a:ext cx="2962141" cy="12428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 smtClean="0"/>
                  <a:t>EXECUTOR   </a:t>
                </a:r>
                <a:endParaRPr lang="en-US" b="1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 </a:t>
                </a:r>
                <a:r>
                  <a:rPr lang="en-US" dirty="0" smtClean="0"/>
                  <a:t>                           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145449" y="3685939"/>
                <a:ext cx="863030" cy="45622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CACHE</a:t>
                </a:r>
                <a:endParaRPr lang="en-US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302463" y="4399114"/>
                <a:ext cx="773942" cy="37231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task</a:t>
                </a:r>
                <a:endParaRPr lang="en-US" sz="1600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180341" y="4381634"/>
                <a:ext cx="773942" cy="37231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task</a:t>
                </a:r>
                <a:endParaRPr lang="en-US" sz="16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054506" y="4360658"/>
                <a:ext cx="773942" cy="37231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task</a:t>
                </a:r>
                <a:endParaRPr lang="en-US" sz="1600" dirty="0"/>
              </a:p>
            </p:txBody>
          </p:sp>
        </p:grpSp>
      </p:grpSp>
      <p:sp>
        <p:nvSpPr>
          <p:cNvPr id="23" name="Rectangle 22"/>
          <p:cNvSpPr/>
          <p:nvPr/>
        </p:nvSpPr>
        <p:spPr>
          <a:xfrm>
            <a:off x="3722914" y="3526972"/>
            <a:ext cx="1521823" cy="764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Cluster manager</a:t>
            </a:r>
          </a:p>
          <a:p>
            <a:pPr algn="ctr"/>
            <a:r>
              <a:rPr lang="en-US" sz="1100" b="1" dirty="0" smtClean="0"/>
              <a:t>( YARN / MESOS ..)</a:t>
            </a:r>
            <a:endParaRPr 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879"/>
          </a:xfrm>
        </p:spPr>
        <p:txBody>
          <a:bodyPr/>
          <a:lstStyle/>
          <a:p>
            <a:r>
              <a:rPr lang="en-US" dirty="0" smtClean="0"/>
              <a:t>Spark SQL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0226"/>
            <a:ext cx="8596668" cy="44886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7486" y="2769080"/>
            <a:ext cx="4183811" cy="152687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86664" y="2907102"/>
            <a:ext cx="1716656" cy="60384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DataFrame API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78083" y="3525328"/>
            <a:ext cx="1716656" cy="60384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Catalyst Optimizer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58859" y="4658264"/>
            <a:ext cx="4252823" cy="9719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597215" y="4917056"/>
            <a:ext cx="3191774" cy="56071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Resilient Distributed Datasets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4614338" y="4442604"/>
            <a:ext cx="630522" cy="942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759789" y="1794294"/>
            <a:ext cx="1526875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JDBC/ODBC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559834" y="1782792"/>
            <a:ext cx="1311215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RPLB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161472" y="1788543"/>
            <a:ext cx="1311215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 tools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745857" y="1785667"/>
            <a:ext cx="1311215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programs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77" y="230038"/>
            <a:ext cx="8596668" cy="1320800"/>
          </a:xfrm>
        </p:spPr>
        <p:txBody>
          <a:bodyPr/>
          <a:lstStyle/>
          <a:p>
            <a:r>
              <a:rPr lang="en-US" dirty="0" smtClean="0"/>
              <a:t>Catalyst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31056" y="948922"/>
            <a:ext cx="1526875" cy="60384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Dataframe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46755" y="920167"/>
            <a:ext cx="1526875" cy="60384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SQL Query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23803" y="877035"/>
            <a:ext cx="1526875" cy="60384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Datasets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175185" y="2053105"/>
            <a:ext cx="2562046" cy="6297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Unresolved </a:t>
            </a:r>
            <a:r>
              <a:rPr lang="en-US" dirty="0" smtClean="0"/>
              <a:t>Logical Plan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06816" y="2878321"/>
            <a:ext cx="2562046" cy="6297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Logical Plan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035170" y="2863970"/>
            <a:ext cx="1949570" cy="9747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Catalyst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</p:cNvCxnSpPr>
          <p:nvPr/>
        </p:nvCxnSpPr>
        <p:spPr>
          <a:xfrm rot="16200000" flipH="1">
            <a:off x="4078137" y="869128"/>
            <a:ext cx="396816" cy="1764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</p:cNvCxnSpPr>
          <p:nvPr/>
        </p:nvCxnSpPr>
        <p:spPr>
          <a:xfrm rot="16200000" flipH="1">
            <a:off x="5196689" y="1737520"/>
            <a:ext cx="442824" cy="15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</p:cNvCxnSpPr>
          <p:nvPr/>
        </p:nvCxnSpPr>
        <p:spPr>
          <a:xfrm rot="5400000">
            <a:off x="6197360" y="959705"/>
            <a:ext cx="468703" cy="1511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5162908" y="5059368"/>
            <a:ext cx="445701" cy="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212566" y="3625944"/>
            <a:ext cx="2562046" cy="6297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Optimized Logical Plan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114800" y="4330434"/>
            <a:ext cx="2562046" cy="629728"/>
          </a:xfrm>
          <a:prstGeom prst="rect">
            <a:avLst/>
          </a:prstGeom>
          <a:solidFill>
            <a:srgbClr val="807C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Plans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267200" y="4482834"/>
            <a:ext cx="2562046" cy="629728"/>
          </a:xfrm>
          <a:prstGeom prst="rect">
            <a:avLst/>
          </a:prstGeom>
          <a:solidFill>
            <a:srgbClr val="807C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Plans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419600" y="4635234"/>
            <a:ext cx="2562046" cy="629728"/>
          </a:xfrm>
          <a:prstGeom prst="rect">
            <a:avLst/>
          </a:prstGeom>
          <a:solidFill>
            <a:srgbClr val="807C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Plans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303914" y="6021238"/>
            <a:ext cx="4494363" cy="49167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Selected Physical Plans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4701405" y="5408763"/>
            <a:ext cx="1751162" cy="34505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Cost models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rot="16200000" flipH="1">
            <a:off x="5318184" y="3567026"/>
            <a:ext cx="301926" cy="17254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5280803" y="2753268"/>
            <a:ext cx="301926" cy="17254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5318185" y="4257139"/>
            <a:ext cx="301926" cy="17254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H="1">
            <a:off x="5300932" y="5922037"/>
            <a:ext cx="301926" cy="17254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5210354" y="4735903"/>
            <a:ext cx="3269411" cy="1578634"/>
          </a:xfrm>
          <a:prstGeom prst="roundRect">
            <a:avLst/>
          </a:prstGeom>
          <a:solidFill>
            <a:srgbClr val="C1A5AD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63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Spark Applications</a:t>
            </a:r>
            <a:endParaRPr lang="en-US" sz="2800" dirty="0"/>
          </a:p>
        </p:txBody>
      </p:sp>
      <p:sp>
        <p:nvSpPr>
          <p:cNvPr id="4" name="Snip and Round Single Corner Rectangle 3"/>
          <p:cNvSpPr/>
          <p:nvPr/>
        </p:nvSpPr>
        <p:spPr>
          <a:xfrm>
            <a:off x="595223" y="3907767"/>
            <a:ext cx="1181818" cy="53483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46715" y="3743865"/>
            <a:ext cx="1233578" cy="67286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69718" y="4802039"/>
            <a:ext cx="1233578" cy="67286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10" name="Snip and Round Single Corner Rectangle 9"/>
          <p:cNvSpPr/>
          <p:nvPr/>
        </p:nvSpPr>
        <p:spPr>
          <a:xfrm>
            <a:off x="5451893" y="4908431"/>
            <a:ext cx="1224951" cy="301924"/>
          </a:xfrm>
          <a:prstGeom prst="snip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Partition #</a:t>
            </a:r>
            <a:endParaRPr lang="en-US" sz="1600" dirty="0"/>
          </a:p>
        </p:txBody>
      </p:sp>
      <p:sp>
        <p:nvSpPr>
          <p:cNvPr id="11" name="Snip and Round Single Corner Rectangle 10"/>
          <p:cNvSpPr/>
          <p:nvPr/>
        </p:nvSpPr>
        <p:spPr>
          <a:xfrm>
            <a:off x="5440391" y="5328250"/>
            <a:ext cx="1224951" cy="301924"/>
          </a:xfrm>
          <a:prstGeom prst="snip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Partition #</a:t>
            </a:r>
            <a:endParaRPr lang="en-US" sz="1600" dirty="0"/>
          </a:p>
        </p:txBody>
      </p:sp>
      <p:sp>
        <p:nvSpPr>
          <p:cNvPr id="12" name="Snip and Round Single Corner Rectangle 11"/>
          <p:cNvSpPr/>
          <p:nvPr/>
        </p:nvSpPr>
        <p:spPr>
          <a:xfrm>
            <a:off x="5449019" y="5776825"/>
            <a:ext cx="1224951" cy="301924"/>
          </a:xfrm>
          <a:prstGeom prst="snip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Partition #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6996022" y="4925685"/>
            <a:ext cx="1276709" cy="293298"/>
          </a:xfrm>
          <a:prstGeom prst="roundRect">
            <a:avLst/>
          </a:prstGeom>
        </p:spPr>
        <p:style>
          <a:lnRef idx="0">
            <a:schemeClr val="accent6"/>
          </a:lnRef>
          <a:fillRef idx="1001">
            <a:schemeClr val="dk2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#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044906" y="5776825"/>
            <a:ext cx="1276709" cy="293298"/>
          </a:xfrm>
          <a:prstGeom prst="roundRect">
            <a:avLst/>
          </a:prstGeom>
        </p:spPr>
        <p:style>
          <a:lnRef idx="0">
            <a:schemeClr val="accent6"/>
          </a:lnRef>
          <a:fillRef idx="1001">
            <a:schemeClr val="dk2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#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27653" y="5362757"/>
            <a:ext cx="1276709" cy="293298"/>
          </a:xfrm>
          <a:prstGeom prst="roundRect">
            <a:avLst/>
          </a:prstGeom>
        </p:spPr>
        <p:style>
          <a:lnRef idx="0">
            <a:schemeClr val="accent6"/>
          </a:lnRef>
          <a:fillRef idx="1001">
            <a:schemeClr val="dk2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#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607833" y="5495028"/>
            <a:ext cx="44857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570452" y="5052206"/>
            <a:ext cx="44857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630837" y="5923473"/>
            <a:ext cx="44857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966822" y="3752492"/>
            <a:ext cx="836762" cy="439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09954" y="4295956"/>
            <a:ext cx="802256" cy="388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295954" y="4684144"/>
            <a:ext cx="785003" cy="646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286662" y="3519577"/>
            <a:ext cx="1061049" cy="3278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actions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3395932" y="4595003"/>
            <a:ext cx="1061049" cy="3278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actions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5805579" y="1276710"/>
            <a:ext cx="1570008" cy="1682151"/>
          </a:xfrm>
          <a:prstGeom prst="rect">
            <a:avLst/>
          </a:prstGeom>
          <a:solidFill>
            <a:srgbClr val="0000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RDD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8" name="Snip and Round Single Corner Rectangle 37"/>
          <p:cNvSpPr/>
          <p:nvPr/>
        </p:nvSpPr>
        <p:spPr>
          <a:xfrm>
            <a:off x="5989608" y="1685027"/>
            <a:ext cx="1224951" cy="301924"/>
          </a:xfrm>
          <a:prstGeom prst="snip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Partition #</a:t>
            </a:r>
            <a:endParaRPr lang="en-US" sz="1600" dirty="0"/>
          </a:p>
        </p:txBody>
      </p:sp>
      <p:sp>
        <p:nvSpPr>
          <p:cNvPr id="39" name="Snip and Round Single Corner Rectangle 38"/>
          <p:cNvSpPr/>
          <p:nvPr/>
        </p:nvSpPr>
        <p:spPr>
          <a:xfrm>
            <a:off x="5986732" y="2070340"/>
            <a:ext cx="1224951" cy="301924"/>
          </a:xfrm>
          <a:prstGeom prst="snip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Partition #</a:t>
            </a:r>
            <a:endParaRPr lang="en-US" sz="1600" dirty="0"/>
          </a:p>
        </p:txBody>
      </p:sp>
      <p:sp>
        <p:nvSpPr>
          <p:cNvPr id="40" name="Snip and Round Single Corner Rectangle 39"/>
          <p:cNvSpPr/>
          <p:nvPr/>
        </p:nvSpPr>
        <p:spPr>
          <a:xfrm>
            <a:off x="5978106" y="2449903"/>
            <a:ext cx="1224951" cy="301924"/>
          </a:xfrm>
          <a:prstGeom prst="snip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Partition #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3726612" y="1630393"/>
            <a:ext cx="1595887" cy="362310"/>
          </a:xfrm>
          <a:prstGeom prst="rect">
            <a:avLst/>
          </a:prstGeom>
          <a:solidFill>
            <a:srgbClr val="0033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transformations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3740990" y="2058838"/>
            <a:ext cx="1595887" cy="362310"/>
          </a:xfrm>
          <a:prstGeom prst="rect">
            <a:avLst/>
          </a:prstGeom>
          <a:solidFill>
            <a:srgbClr val="0033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transformations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3732363" y="2481533"/>
            <a:ext cx="1595887" cy="362310"/>
          </a:xfrm>
          <a:prstGeom prst="rect">
            <a:avLst/>
          </a:prstGeom>
          <a:solidFill>
            <a:srgbClr val="0033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transformations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747623" y="2567796"/>
            <a:ext cx="1595887" cy="362310"/>
          </a:xfrm>
          <a:prstGeom prst="rect">
            <a:avLst/>
          </a:prstGeom>
          <a:solidFill>
            <a:srgbClr val="00808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Action</a:t>
            </a:r>
            <a:endParaRPr lang="en-US" sz="1400" dirty="0"/>
          </a:p>
        </p:txBody>
      </p:sp>
      <p:cxnSp>
        <p:nvCxnSpPr>
          <p:cNvPr id="57" name="Straight Arrow Connector 56"/>
          <p:cNvCxnSpPr/>
          <p:nvPr/>
        </p:nvCxnSpPr>
        <p:spPr>
          <a:xfrm rot="10800000" flipV="1">
            <a:off x="5426017" y="2639685"/>
            <a:ext cx="396815" cy="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5431767" y="2188235"/>
            <a:ext cx="396815" cy="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5403013" y="1823050"/>
            <a:ext cx="396815" cy="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V="1">
            <a:off x="2527540" y="1871931"/>
            <a:ext cx="1121434" cy="767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0800000" flipV="1">
            <a:off x="2587926" y="2294626"/>
            <a:ext cx="1078301" cy="41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0800000" flipV="1">
            <a:off x="2596552" y="2665561"/>
            <a:ext cx="1026543" cy="146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>
            <a:off x="1069676" y="3286664"/>
            <a:ext cx="724619" cy="20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548113" y="1802921"/>
            <a:ext cx="483080" cy="4572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1627517" y="1765540"/>
            <a:ext cx="483080" cy="4572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954657" y="4517366"/>
            <a:ext cx="483080" cy="4572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3180272" y="5578415"/>
            <a:ext cx="483080" cy="4572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6458310" y="4042914"/>
            <a:ext cx="483080" cy="4572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for ETL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6491"/>
            <a:ext cx="8596668" cy="4574871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5019</TotalTime>
  <Words>185</Words>
  <Application>Microsoft Office PowerPoint</Application>
  <PresentationFormat>Custom</PresentationFormat>
  <Paragraphs>134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Crash Course</vt:lpstr>
      <vt:lpstr>Spark components</vt:lpstr>
      <vt:lpstr>Spark Application </vt:lpstr>
      <vt:lpstr>Spark SQL Application </vt:lpstr>
      <vt:lpstr>Spark 2.0 application</vt:lpstr>
      <vt:lpstr>Spark SQL </vt:lpstr>
      <vt:lpstr>Catalyst</vt:lpstr>
      <vt:lpstr>Spark Applications</vt:lpstr>
      <vt:lpstr>Spark for ETL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Swagger</dc:creator>
  <cp:lastModifiedBy>Swagger</cp:lastModifiedBy>
  <cp:revision>158</cp:revision>
  <dcterms:created xsi:type="dcterms:W3CDTF">2014-09-12T02:18:09Z</dcterms:created>
  <dcterms:modified xsi:type="dcterms:W3CDTF">2017-12-07T04:07:41Z</dcterms:modified>
</cp:coreProperties>
</file>