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9"/>
  </p:notesMasterIdLst>
  <p:sldIdLst>
    <p:sldId id="256" r:id="rId2"/>
    <p:sldId id="258" r:id="rId3"/>
    <p:sldId id="259" r:id="rId4"/>
    <p:sldId id="260" r:id="rId5"/>
    <p:sldId id="300" r:id="rId6"/>
    <p:sldId id="261" r:id="rId7"/>
    <p:sldId id="262" r:id="rId8"/>
    <p:sldId id="263" r:id="rId9"/>
    <p:sldId id="301" r:id="rId10"/>
    <p:sldId id="264" r:id="rId11"/>
    <p:sldId id="302" r:id="rId12"/>
    <p:sldId id="265" r:id="rId13"/>
    <p:sldId id="266" r:id="rId14"/>
    <p:sldId id="267" r:id="rId15"/>
    <p:sldId id="303" r:id="rId16"/>
    <p:sldId id="268" r:id="rId17"/>
    <p:sldId id="271" r:id="rId18"/>
    <p:sldId id="304" r:id="rId19"/>
    <p:sldId id="269" r:id="rId20"/>
    <p:sldId id="270" r:id="rId21"/>
    <p:sldId id="272" r:id="rId22"/>
    <p:sldId id="273" r:id="rId23"/>
    <p:sldId id="274" r:id="rId24"/>
    <p:sldId id="275" r:id="rId25"/>
    <p:sldId id="276" r:id="rId26"/>
    <p:sldId id="277" r:id="rId27"/>
    <p:sldId id="278" r:id="rId28"/>
    <p:sldId id="279" r:id="rId29"/>
    <p:sldId id="280" r:id="rId30"/>
    <p:sldId id="281" r:id="rId31"/>
    <p:sldId id="282" r:id="rId32"/>
    <p:sldId id="284" r:id="rId33"/>
    <p:sldId id="283" r:id="rId34"/>
    <p:sldId id="285" r:id="rId35"/>
    <p:sldId id="286" r:id="rId36"/>
    <p:sldId id="287" r:id="rId37"/>
    <p:sldId id="288" r:id="rId38"/>
    <p:sldId id="289" r:id="rId39"/>
    <p:sldId id="290" r:id="rId40"/>
    <p:sldId id="299" r:id="rId41"/>
    <p:sldId id="292" r:id="rId42"/>
    <p:sldId id="293" r:id="rId43"/>
    <p:sldId id="294" r:id="rId44"/>
    <p:sldId id="295" r:id="rId45"/>
    <p:sldId id="297" r:id="rId46"/>
    <p:sldId id="298" r:id="rId47"/>
    <p:sldId id="30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16" autoAdjust="0"/>
    <p:restoredTop sz="94660"/>
  </p:normalViewPr>
  <p:slideViewPr>
    <p:cSldViewPr snapToGrid="0">
      <p:cViewPr varScale="1">
        <p:scale>
          <a:sx n="74" d="100"/>
          <a:sy n="74"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ig12620\Desktop\JAGRITIASSIGNMENT5\train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ig12620\Desktop\JAGRITIASSIGNMENT5\validate1.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Lift chart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Sheet1!$I$3</c:f>
              <c:strCache>
                <c:ptCount val="1"/>
                <c:pt idx="0">
                  <c:v>cum_actual%</c:v>
                </c:pt>
              </c:strCache>
            </c:strRef>
          </c:tx>
          <c:spPr>
            <a:ln w="28575" cap="rnd">
              <a:solidFill>
                <a:schemeClr val="accent1"/>
              </a:solidFill>
              <a:round/>
            </a:ln>
            <a:effectLst/>
          </c:spPr>
          <c:marker>
            <c:symbol val="none"/>
          </c:marker>
          <c:val>
            <c:numRef>
              <c:f>Sheet1!$I$4:$I$14</c:f>
              <c:numCache>
                <c:formatCode>General</c:formatCode>
                <c:ptCount val="11"/>
                <c:pt idx="1">
                  <c:v>10.148425244358634</c:v>
                </c:pt>
                <c:pt idx="2">
                  <c:v>20.010257029081693</c:v>
                </c:pt>
                <c:pt idx="3">
                  <c:v>30.001810063955592</c:v>
                </c:pt>
                <c:pt idx="4">
                  <c:v>40.569566791359961</c:v>
                </c:pt>
                <c:pt idx="5">
                  <c:v>50.015083866296607</c:v>
                </c:pt>
                <c:pt idx="6">
                  <c:v>59.919150476650174</c:v>
                </c:pt>
                <c:pt idx="7">
                  <c:v>69.575841679739355</c:v>
                </c:pt>
                <c:pt idx="8">
                  <c:v>80.137564860625076</c:v>
                </c:pt>
                <c:pt idx="9">
                  <c:v>89.969228912754915</c:v>
                </c:pt>
                <c:pt idx="10">
                  <c:v>100</c:v>
                </c:pt>
              </c:numCache>
            </c:numRef>
          </c:val>
          <c:smooth val="0"/>
        </c:ser>
        <c:ser>
          <c:idx val="1"/>
          <c:order val="1"/>
          <c:tx>
            <c:strRef>
              <c:f>Sheet1!$J$3</c:f>
              <c:strCache>
                <c:ptCount val="1"/>
                <c:pt idx="0">
                  <c:v>cum_observed%</c:v>
                </c:pt>
              </c:strCache>
            </c:strRef>
          </c:tx>
          <c:spPr>
            <a:ln w="28575" cap="rnd">
              <a:solidFill>
                <a:schemeClr val="accent2"/>
              </a:solidFill>
              <a:round/>
            </a:ln>
            <a:effectLst/>
          </c:spPr>
          <c:marker>
            <c:symbol val="none"/>
          </c:marker>
          <c:val>
            <c:numRef>
              <c:f>Sheet1!$J$4:$J$14</c:f>
              <c:numCache>
                <c:formatCode>General</c:formatCode>
                <c:ptCount val="11"/>
                <c:pt idx="1">
                  <c:v>14.320388349514563</c:v>
                </c:pt>
                <c:pt idx="2">
                  <c:v>27.184466019417474</c:v>
                </c:pt>
                <c:pt idx="3">
                  <c:v>38.33673990802248</c:v>
                </c:pt>
                <c:pt idx="4">
                  <c:v>49.374041900868676</c:v>
                </c:pt>
                <c:pt idx="5">
                  <c:v>59.453244762391414</c:v>
                </c:pt>
                <c:pt idx="6">
                  <c:v>69.379151762902396</c:v>
                </c:pt>
                <c:pt idx="7">
                  <c:v>77.618804292284096</c:v>
                </c:pt>
                <c:pt idx="8">
                  <c:v>86.06285130301481</c:v>
                </c:pt>
                <c:pt idx="9">
                  <c:v>93.561573837506373</c:v>
                </c:pt>
                <c:pt idx="10">
                  <c:v>99.999999999999986</c:v>
                </c:pt>
              </c:numCache>
            </c:numRef>
          </c:val>
          <c:smooth val="0"/>
        </c:ser>
        <c:dLbls>
          <c:showLegendKey val="0"/>
          <c:showVal val="0"/>
          <c:showCatName val="0"/>
          <c:showSerName val="0"/>
          <c:showPercent val="0"/>
          <c:showBubbleSize val="0"/>
        </c:dLbls>
        <c:smooth val="0"/>
        <c:axId val="78282016"/>
        <c:axId val="77436064"/>
      </c:lineChart>
      <c:catAx>
        <c:axId val="782820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36064"/>
        <c:crosses val="autoZero"/>
        <c:auto val="1"/>
        <c:lblAlgn val="ctr"/>
        <c:lblOffset val="100"/>
        <c:noMultiLvlLbl val="0"/>
      </c:catAx>
      <c:valAx>
        <c:axId val="77436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820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LIFT CHART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Sheet1!$I$3</c:f>
              <c:strCache>
                <c:ptCount val="1"/>
                <c:pt idx="0">
                  <c:v>cum_actual%</c:v>
                </c:pt>
              </c:strCache>
            </c:strRef>
          </c:tx>
          <c:spPr>
            <a:ln w="28575" cap="rnd">
              <a:solidFill>
                <a:schemeClr val="accent1"/>
              </a:solidFill>
              <a:round/>
            </a:ln>
            <a:effectLst/>
          </c:spPr>
          <c:marker>
            <c:symbol val="none"/>
          </c:marker>
          <c:val>
            <c:numRef>
              <c:f>Sheet1!$I$4:$I$14</c:f>
              <c:numCache>
                <c:formatCode>General</c:formatCode>
                <c:ptCount val="11"/>
                <c:pt idx="1">
                  <c:v>10.018401761742437</c:v>
                </c:pt>
                <c:pt idx="2">
                  <c:v>20.024736794473441</c:v>
                </c:pt>
                <c:pt idx="3">
                  <c:v>30.148722435065917</c:v>
                </c:pt>
                <c:pt idx="4">
                  <c:v>40.405442094784156</c:v>
                </c:pt>
                <c:pt idx="5">
                  <c:v>50.131225677999339</c:v>
                </c:pt>
                <c:pt idx="6">
                  <c:v>59.932426317535977</c:v>
                </c:pt>
                <c:pt idx="7">
                  <c:v>69.941778032519835</c:v>
                </c:pt>
                <c:pt idx="8">
                  <c:v>80.017496757066581</c:v>
                </c:pt>
                <c:pt idx="9">
                  <c:v>89.981598238257561</c:v>
                </c:pt>
                <c:pt idx="10">
                  <c:v>100</c:v>
                </c:pt>
              </c:numCache>
            </c:numRef>
          </c:val>
          <c:smooth val="0"/>
        </c:ser>
        <c:ser>
          <c:idx val="1"/>
          <c:order val="1"/>
          <c:tx>
            <c:strRef>
              <c:f>Sheet1!$J$3</c:f>
              <c:strCache>
                <c:ptCount val="1"/>
                <c:pt idx="0">
                  <c:v>cum_predicted%</c:v>
                </c:pt>
              </c:strCache>
            </c:strRef>
          </c:tx>
          <c:spPr>
            <a:ln w="28575" cap="rnd">
              <a:solidFill>
                <a:schemeClr val="accent2"/>
              </a:solidFill>
              <a:round/>
            </a:ln>
            <a:effectLst/>
          </c:spPr>
          <c:marker>
            <c:symbol val="none"/>
          </c:marker>
          <c:val>
            <c:numRef>
              <c:f>Sheet1!$J$4:$J$14</c:f>
              <c:numCache>
                <c:formatCode>General</c:formatCode>
                <c:ptCount val="11"/>
                <c:pt idx="1">
                  <c:v>14.334774866446198</c:v>
                </c:pt>
                <c:pt idx="2">
                  <c:v>27.244975833121345</c:v>
                </c:pt>
                <c:pt idx="3">
                  <c:v>38.628847621470364</c:v>
                </c:pt>
                <c:pt idx="4">
                  <c:v>49.86008649198677</c:v>
                </c:pt>
                <c:pt idx="5">
                  <c:v>59.488679725260745</c:v>
                </c:pt>
                <c:pt idx="6">
                  <c:v>69.0536759094378</c:v>
                </c:pt>
                <c:pt idx="7">
                  <c:v>77.702874586619174</c:v>
                </c:pt>
                <c:pt idx="8">
                  <c:v>85.906893920122101</c:v>
                </c:pt>
                <c:pt idx="9">
                  <c:v>93.818366827779187</c:v>
                </c:pt>
                <c:pt idx="10">
                  <c:v>100</c:v>
                </c:pt>
              </c:numCache>
            </c:numRef>
          </c:val>
          <c:smooth val="0"/>
        </c:ser>
        <c:dLbls>
          <c:showLegendKey val="0"/>
          <c:showVal val="0"/>
          <c:showCatName val="0"/>
          <c:showSerName val="0"/>
          <c:showPercent val="0"/>
          <c:showBubbleSize val="0"/>
        </c:dLbls>
        <c:smooth val="0"/>
        <c:axId val="245310896"/>
        <c:axId val="245311456"/>
      </c:lineChart>
      <c:catAx>
        <c:axId val="2453108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311456"/>
        <c:crosses val="autoZero"/>
        <c:auto val="1"/>
        <c:lblAlgn val="ctr"/>
        <c:lblOffset val="100"/>
        <c:noMultiLvlLbl val="0"/>
      </c:catAx>
      <c:valAx>
        <c:axId val="2453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3108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77A82-D3F9-4264-AAC3-D2535B95C0EF}" type="datetimeFigureOut">
              <a:rPr lang="en-US" smtClean="0"/>
              <a:t>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6AFFA-069A-45E2-A05A-296A74EBB5DD}" type="slidenum">
              <a:rPr lang="en-US" smtClean="0"/>
              <a:t>‹#›</a:t>
            </a:fld>
            <a:endParaRPr lang="en-US"/>
          </a:p>
        </p:txBody>
      </p:sp>
    </p:spTree>
    <p:extLst>
      <p:ext uri="{BB962C8B-B14F-4D97-AF65-F5344CB8AC3E}">
        <p14:creationId xmlns:p14="http://schemas.microsoft.com/office/powerpoint/2010/main" val="2278509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26AFFA-069A-45E2-A05A-296A74EBB5DD}" type="slidenum">
              <a:rPr lang="en-US" smtClean="0"/>
              <a:t>1</a:t>
            </a:fld>
            <a:endParaRPr lang="en-US"/>
          </a:p>
        </p:txBody>
      </p:sp>
    </p:spTree>
    <p:extLst>
      <p:ext uri="{BB962C8B-B14F-4D97-AF65-F5344CB8AC3E}">
        <p14:creationId xmlns:p14="http://schemas.microsoft.com/office/powerpoint/2010/main" val="221634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EBD7A2-C5E6-4A81-B19F-88DBBDB28261}"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14720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B79103-CE6F-416A-AB7D-D0BDE0A6E168}"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356639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301C1-0738-4F00-8F8B-68F10433781A}"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5727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F687C-3B2D-4A97-A7D0-1EC1621CAE16}"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665786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4C81B-17E3-4452-8E1F-D8FD785338B7}"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198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B9FC0-F36A-4615-8110-DCF964E5DB5A}"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905946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AD01EC-49EB-4812-ADF2-17E794A4E4D4}"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4036597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3FAC99-60B4-4479-B453-73FBADE22543}"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360903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8DFB81-E842-4CA6-A5C9-762C90C6D5CB}"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342513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077285-10EB-4173-B934-F26035439660}" type="datetime1">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155296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1D91AE-4ACD-494D-93F5-F1E0D54AAF0B}" type="datetime1">
              <a:rPr lang="en-US" smtClean="0"/>
              <a:t>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376466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788472-6B0C-46DC-AE17-B61B65ACA7EB}" type="datetime1">
              <a:rPr lang="en-US" smtClean="0"/>
              <a:t>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221141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C441E1-F6D6-4491-9D73-3986D442E13D}" type="datetime1">
              <a:rPr lang="en-US" smtClean="0"/>
              <a:t>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79547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D1E1D-2BA1-4067-9B8D-85FB5CD293E5}" type="datetime1">
              <a:rPr lang="en-US" smtClean="0"/>
              <a:t>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290560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B982E-83C8-4907-A5F0-A99762E7F6A2}" type="datetime1">
              <a:rPr lang="en-US" smtClean="0"/>
              <a:t>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207708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8E43C-7AF5-44C3-93AE-3AD704174558}" type="datetime1">
              <a:rPr lang="en-US" smtClean="0"/>
              <a:t>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25217-9FA9-4304-A69C-DFA5F80AC937}" type="slidenum">
              <a:rPr lang="en-US" smtClean="0"/>
              <a:t>‹#›</a:t>
            </a:fld>
            <a:endParaRPr lang="en-US"/>
          </a:p>
        </p:txBody>
      </p:sp>
    </p:spTree>
    <p:extLst>
      <p:ext uri="{BB962C8B-B14F-4D97-AF65-F5344CB8AC3E}">
        <p14:creationId xmlns:p14="http://schemas.microsoft.com/office/powerpoint/2010/main" val="18036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2A0A92-94C6-4B54-BB8B-545CCBE86F03}" type="datetime1">
              <a:rPr lang="en-US" smtClean="0"/>
              <a:t>2/4/2017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425217-9FA9-4304-A69C-DFA5F80AC937}" type="slidenum">
              <a:rPr lang="en-US" smtClean="0"/>
              <a:t>‹#›</a:t>
            </a:fld>
            <a:endParaRPr lang="en-US"/>
          </a:p>
        </p:txBody>
      </p:sp>
    </p:spTree>
    <p:extLst>
      <p:ext uri="{BB962C8B-B14F-4D97-AF65-F5344CB8AC3E}">
        <p14:creationId xmlns:p14="http://schemas.microsoft.com/office/powerpoint/2010/main" val="127397093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Churn Model</a:t>
            </a:r>
            <a:endParaRPr lang="en-US" dirty="0"/>
          </a:p>
        </p:txBody>
      </p:sp>
      <p:sp>
        <p:nvSpPr>
          <p:cNvPr id="3" name="Subtitle 2"/>
          <p:cNvSpPr>
            <a:spLocks noGrp="1"/>
          </p:cNvSpPr>
          <p:nvPr>
            <p:ph type="subTitle" idx="1"/>
          </p:nvPr>
        </p:nvSpPr>
        <p:spPr/>
        <p:txBody>
          <a:bodyPr>
            <a:normAutofit/>
          </a:bodyPr>
          <a:lstStyle/>
          <a:p>
            <a:r>
              <a:rPr lang="en-US" sz="3600" dirty="0" err="1" smtClean="0">
                <a:latin typeface="Times New Roman" panose="02020603050405020304" pitchFamily="18" charset="0"/>
                <a:cs typeface="Times New Roman" panose="02020603050405020304" pitchFamily="18" charset="0"/>
              </a:rPr>
              <a:t>Mobicom</a:t>
            </a:r>
            <a:endParaRPr lang="en-US" sz="3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168348" y="6493565"/>
            <a:ext cx="1124026" cy="369332"/>
          </a:xfrm>
          <a:prstGeom prst="rect">
            <a:avLst/>
          </a:prstGeom>
          <a:noFill/>
        </p:spPr>
        <p:txBody>
          <a:bodyPr wrap="none" rtlCol="0">
            <a:spAutoFit/>
          </a:bodyPr>
          <a:lstStyle/>
          <a:p>
            <a:r>
              <a:rPr lang="en-US" dirty="0" smtClean="0"/>
              <a:t>JIG12620</a:t>
            </a:r>
            <a:endParaRPr lang="en-US" dirty="0"/>
          </a:p>
        </p:txBody>
      </p:sp>
    </p:spTree>
    <p:extLst>
      <p:ext uri="{BB962C8B-B14F-4D97-AF65-F5344CB8AC3E}">
        <p14:creationId xmlns:p14="http://schemas.microsoft.com/office/powerpoint/2010/main" val="3519841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93781"/>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1122550"/>
            <a:ext cx="10515600" cy="6199094"/>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asl_flag</a:t>
            </a:r>
            <a:r>
              <a:rPr lang="en-US" sz="1400" dirty="0">
                <a:latin typeface="Times New Roman" panose="02020603050405020304" pitchFamily="18" charset="0"/>
                <a:cs typeface="Times New Roman" panose="02020603050405020304" pitchFamily="18" charset="0"/>
              </a:rPr>
              <a:t>="N"  then </a:t>
            </a:r>
            <a:r>
              <a:rPr lang="en-US" sz="1400" dirty="0" err="1">
                <a:latin typeface="Times New Roman" panose="02020603050405020304" pitchFamily="18" charset="0"/>
                <a:cs typeface="Times New Roman" panose="02020603050405020304" pitchFamily="18" charset="0"/>
              </a:rPr>
              <a:t>asl_flag_N</a:t>
            </a:r>
            <a:r>
              <a:rPr lang="en-US" sz="1400" dirty="0">
                <a:latin typeface="Times New Roman" panose="02020603050405020304" pitchFamily="18" charset="0"/>
                <a:cs typeface="Times New Roman" panose="02020603050405020304" pitchFamily="18" charset="0"/>
              </a:rPr>
              <a:t>=1;</a:t>
            </a:r>
          </a:p>
          <a:p>
            <a:pPr marL="0" indent="0">
              <a:buNone/>
            </a:pPr>
            <a:r>
              <a:rPr lang="en-US" sz="1400" dirty="0">
                <a:latin typeface="Times New Roman" panose="02020603050405020304" pitchFamily="18" charset="0"/>
                <a:cs typeface="Times New Roman" panose="02020603050405020304" pitchFamily="18" charset="0"/>
              </a:rPr>
              <a:t> else  </a:t>
            </a:r>
            <a:r>
              <a:rPr lang="en-US" sz="1400" dirty="0" err="1">
                <a:latin typeface="Times New Roman" panose="02020603050405020304" pitchFamily="18" charset="0"/>
                <a:cs typeface="Times New Roman" panose="02020603050405020304" pitchFamily="18" charset="0"/>
              </a:rPr>
              <a:t>asl_flag_N</a:t>
            </a:r>
            <a:r>
              <a:rPr lang="en-US" sz="1400" dirty="0">
                <a:latin typeface="Times New Roman" panose="02020603050405020304" pitchFamily="18" charset="0"/>
                <a:cs typeface="Times New Roman" panose="02020603050405020304" pitchFamily="18" charset="0"/>
              </a:rPr>
              <a:t>=0;</a:t>
            </a:r>
          </a:p>
          <a:p>
            <a:pPr marL="0" indent="0">
              <a:buNone/>
            </a:pPr>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asl_flag</a:t>
            </a:r>
            <a:r>
              <a:rPr lang="en-US" sz="1400" dirty="0">
                <a:latin typeface="Times New Roman" panose="02020603050405020304" pitchFamily="18" charset="0"/>
                <a:cs typeface="Times New Roman" panose="02020603050405020304" pitchFamily="18" charset="0"/>
              </a:rPr>
              <a:t>="Y" then </a:t>
            </a:r>
            <a:r>
              <a:rPr lang="en-US" sz="1400" dirty="0" err="1">
                <a:latin typeface="Times New Roman" panose="02020603050405020304" pitchFamily="18" charset="0"/>
                <a:cs typeface="Times New Roman" panose="02020603050405020304" pitchFamily="18" charset="0"/>
              </a:rPr>
              <a:t>asl_flag_Y</a:t>
            </a:r>
            <a:r>
              <a:rPr lang="en-US" sz="1400" dirty="0">
                <a:latin typeface="Times New Roman" panose="02020603050405020304" pitchFamily="18" charset="0"/>
                <a:cs typeface="Times New Roman" panose="02020603050405020304" pitchFamily="18" charset="0"/>
              </a:rPr>
              <a:t>=1;</a:t>
            </a:r>
          </a:p>
          <a:p>
            <a:pPr marL="0" indent="0">
              <a:buNone/>
            </a:pPr>
            <a:r>
              <a:rPr lang="en-US" sz="1400" dirty="0">
                <a:latin typeface="Times New Roman" panose="02020603050405020304" pitchFamily="18" charset="0"/>
                <a:cs typeface="Times New Roman" panose="02020603050405020304" pitchFamily="18" charset="0"/>
              </a:rPr>
              <a:t> else  </a:t>
            </a:r>
            <a:r>
              <a:rPr lang="en-US" sz="1400" dirty="0" err="1">
                <a:latin typeface="Times New Roman" panose="02020603050405020304" pitchFamily="18" charset="0"/>
                <a:cs typeface="Times New Roman" panose="02020603050405020304" pitchFamily="18" charset="0"/>
              </a:rPr>
              <a:t>asl_flag_Y</a:t>
            </a:r>
            <a:r>
              <a:rPr lang="en-US" sz="1400" dirty="0">
                <a:latin typeface="Times New Roman" panose="02020603050405020304" pitchFamily="18" charset="0"/>
                <a:cs typeface="Times New Roman" panose="02020603050405020304" pitchFamily="18" charset="0"/>
              </a:rPr>
              <a:t>=0;</a:t>
            </a:r>
          </a:p>
          <a:p>
            <a:pPr marL="0" indent="0">
              <a:buNone/>
            </a:pPr>
            <a:r>
              <a:rPr lang="en-US" sz="1400" dirty="0" smtClean="0">
                <a:latin typeface="Times New Roman" panose="02020603050405020304" pitchFamily="18" charset="0"/>
                <a:cs typeface="Times New Roman" panose="02020603050405020304" pitchFamily="18" charset="0"/>
              </a:rPr>
              <a:t>if </a:t>
            </a:r>
            <a:r>
              <a:rPr lang="en-US" sz="1400" dirty="0">
                <a:latin typeface="Times New Roman" panose="02020603050405020304" pitchFamily="18" charset="0"/>
                <a:cs typeface="Times New Roman" panose="02020603050405020304" pitchFamily="18" charset="0"/>
              </a:rPr>
              <a:t>age1 &lt;25 then age1_25=1;</a:t>
            </a:r>
          </a:p>
          <a:p>
            <a:pPr marL="0" indent="0">
              <a:buNone/>
            </a:pPr>
            <a:r>
              <a:rPr lang="en-US" sz="1400" dirty="0">
                <a:latin typeface="Times New Roman" panose="02020603050405020304" pitchFamily="18" charset="0"/>
                <a:cs typeface="Times New Roman" panose="02020603050405020304" pitchFamily="18" charset="0"/>
              </a:rPr>
              <a:t>   else age1_25=0;</a:t>
            </a:r>
          </a:p>
          <a:p>
            <a:pPr marL="0" indent="0">
              <a:buNone/>
            </a:pPr>
            <a:r>
              <a:rPr lang="en-US" sz="1400" dirty="0">
                <a:latin typeface="Times New Roman" panose="02020603050405020304" pitchFamily="18" charset="0"/>
                <a:cs typeface="Times New Roman" panose="02020603050405020304" pitchFamily="18" charset="0"/>
              </a:rPr>
              <a:t>   if 25 =&lt; age1 &lt; 50  then age1_50=1;</a:t>
            </a:r>
          </a:p>
          <a:p>
            <a:pPr marL="0" indent="0">
              <a:buNone/>
            </a:pPr>
            <a:r>
              <a:rPr lang="en-US" sz="1400" dirty="0">
                <a:latin typeface="Times New Roman" panose="02020603050405020304" pitchFamily="18" charset="0"/>
                <a:cs typeface="Times New Roman" panose="02020603050405020304" pitchFamily="18" charset="0"/>
              </a:rPr>
              <a:t>   else age1_50=0;</a:t>
            </a:r>
          </a:p>
          <a:p>
            <a:pPr marL="0" indent="0">
              <a:buNone/>
            </a:pPr>
            <a:r>
              <a:rPr lang="en-US" sz="1400" dirty="0">
                <a:latin typeface="Times New Roman" panose="02020603050405020304" pitchFamily="18" charset="0"/>
                <a:cs typeface="Times New Roman" panose="02020603050405020304" pitchFamily="18" charset="0"/>
              </a:rPr>
              <a:t>   if 50=&lt; age1 &lt; 75 then age1_75=1;</a:t>
            </a:r>
          </a:p>
          <a:p>
            <a:pPr marL="0" indent="0">
              <a:buNone/>
            </a:pPr>
            <a:r>
              <a:rPr lang="en-US" sz="1400" dirty="0">
                <a:latin typeface="Times New Roman" panose="02020603050405020304" pitchFamily="18" charset="0"/>
                <a:cs typeface="Times New Roman" panose="02020603050405020304" pitchFamily="18" charset="0"/>
              </a:rPr>
              <a:t>   else age1_75=0;</a:t>
            </a:r>
          </a:p>
          <a:p>
            <a:pPr marL="0" indent="0">
              <a:buNone/>
            </a:pPr>
            <a:r>
              <a:rPr lang="en-US" sz="1400" dirty="0">
                <a:latin typeface="Times New Roman" panose="02020603050405020304" pitchFamily="18" charset="0"/>
                <a:cs typeface="Times New Roman" panose="02020603050405020304" pitchFamily="18" charset="0"/>
              </a:rPr>
              <a:t>   if  75 =&lt; age1 =&lt; 99 then age1_99 =1;</a:t>
            </a:r>
          </a:p>
          <a:p>
            <a:pPr marL="0" indent="0">
              <a:buNone/>
            </a:pPr>
            <a:r>
              <a:rPr lang="en-US" sz="1400" dirty="0">
                <a:latin typeface="Times New Roman" panose="02020603050405020304" pitchFamily="18" charset="0"/>
                <a:cs typeface="Times New Roman" panose="02020603050405020304" pitchFamily="18" charset="0"/>
              </a:rPr>
              <a:t>   else age1_99=0</a:t>
            </a:r>
            <a:r>
              <a:rPr lang="en-US"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10</a:t>
            </a:fld>
            <a:endParaRPr lang="en-US"/>
          </a:p>
        </p:txBody>
      </p:sp>
    </p:spTree>
    <p:extLst>
      <p:ext uri="{BB962C8B-B14F-4D97-AF65-F5344CB8AC3E}">
        <p14:creationId xmlns:p14="http://schemas.microsoft.com/office/powerpoint/2010/main" val="386234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93781"/>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1083914"/>
            <a:ext cx="10515600" cy="6199094"/>
          </a:xfrm>
        </p:spPr>
        <p:txBody>
          <a:bodyPr>
            <a:noAutofit/>
          </a:bodyPr>
          <a:lstStyle/>
          <a:p>
            <a:pPr marL="0" indent="0">
              <a:buNone/>
            </a:pPr>
            <a:r>
              <a:rPr lang="en-US" sz="1400" dirty="0" smtClean="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prizm_social_one</a:t>
            </a:r>
            <a:r>
              <a:rPr lang="en-US" sz="1400" dirty="0">
                <a:latin typeface="Times New Roman" panose="02020603050405020304" pitchFamily="18" charset="0"/>
                <a:cs typeface="Times New Roman" panose="02020603050405020304" pitchFamily="18" charset="0"/>
              </a:rPr>
              <a:t> = "C" then </a:t>
            </a:r>
            <a:r>
              <a:rPr lang="en-US" sz="1400" dirty="0" err="1">
                <a:latin typeface="Times New Roman" panose="02020603050405020304" pitchFamily="18" charset="0"/>
                <a:cs typeface="Times New Roman" panose="02020603050405020304" pitchFamily="18" charset="0"/>
              </a:rPr>
              <a:t>prizm_social_one_C</a:t>
            </a:r>
            <a:r>
              <a:rPr lang="en-US" sz="1400" dirty="0">
                <a:latin typeface="Times New Roman" panose="02020603050405020304" pitchFamily="18" charset="0"/>
                <a:cs typeface="Times New Roman" panose="02020603050405020304" pitchFamily="18" charset="0"/>
              </a:rPr>
              <a:t>=1;</a:t>
            </a:r>
          </a:p>
          <a:p>
            <a:pPr marL="0" indent="0">
              <a:buNone/>
            </a:pPr>
            <a:r>
              <a:rPr lang="en-US" sz="1400" dirty="0">
                <a:latin typeface="Times New Roman" panose="02020603050405020304" pitchFamily="18" charset="0"/>
                <a:cs typeface="Times New Roman" panose="02020603050405020304" pitchFamily="18" charset="0"/>
              </a:rPr>
              <a:t>    else </a:t>
            </a:r>
            <a:r>
              <a:rPr lang="en-US" sz="1400" dirty="0" err="1">
                <a:latin typeface="Times New Roman" panose="02020603050405020304" pitchFamily="18" charset="0"/>
                <a:cs typeface="Times New Roman" panose="02020603050405020304" pitchFamily="18" charset="0"/>
              </a:rPr>
              <a:t>prizm_social_one_C</a:t>
            </a:r>
            <a:r>
              <a:rPr lang="en-US" sz="1400" dirty="0">
                <a:latin typeface="Times New Roman" panose="02020603050405020304" pitchFamily="18" charset="0"/>
                <a:cs typeface="Times New Roman" panose="02020603050405020304" pitchFamily="18" charset="0"/>
              </a:rPr>
              <a:t>=0;</a:t>
            </a:r>
          </a:p>
          <a:p>
            <a:pPr marL="0" indent="0">
              <a:buNone/>
            </a:pPr>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prizm_social_one</a:t>
            </a:r>
            <a:r>
              <a:rPr lang="en-US" sz="1400" dirty="0">
                <a:latin typeface="Times New Roman" panose="02020603050405020304" pitchFamily="18" charset="0"/>
                <a:cs typeface="Times New Roman" panose="02020603050405020304" pitchFamily="18" charset="0"/>
              </a:rPr>
              <a:t> = "R" then </a:t>
            </a:r>
            <a:r>
              <a:rPr lang="en-US" sz="1400" dirty="0" err="1">
                <a:latin typeface="Times New Roman" panose="02020603050405020304" pitchFamily="18" charset="0"/>
                <a:cs typeface="Times New Roman" panose="02020603050405020304" pitchFamily="18" charset="0"/>
              </a:rPr>
              <a:t>prizm_social_one_R</a:t>
            </a:r>
            <a:r>
              <a:rPr lang="en-US" sz="1400" dirty="0">
                <a:latin typeface="Times New Roman" panose="02020603050405020304" pitchFamily="18" charset="0"/>
                <a:cs typeface="Times New Roman" panose="02020603050405020304" pitchFamily="18" charset="0"/>
              </a:rPr>
              <a:t>=1;</a:t>
            </a:r>
          </a:p>
          <a:p>
            <a:pPr marL="0" indent="0">
              <a:buNone/>
            </a:pPr>
            <a:r>
              <a:rPr lang="en-US" sz="1400" dirty="0">
                <a:latin typeface="Times New Roman" panose="02020603050405020304" pitchFamily="18" charset="0"/>
                <a:cs typeface="Times New Roman" panose="02020603050405020304" pitchFamily="18" charset="0"/>
              </a:rPr>
              <a:t>    else </a:t>
            </a:r>
            <a:r>
              <a:rPr lang="en-US" sz="1400" dirty="0" err="1">
                <a:latin typeface="Times New Roman" panose="02020603050405020304" pitchFamily="18" charset="0"/>
                <a:cs typeface="Times New Roman" panose="02020603050405020304" pitchFamily="18" charset="0"/>
              </a:rPr>
              <a:t>prizm_social_one_R</a:t>
            </a:r>
            <a:r>
              <a:rPr lang="en-US" sz="1400" dirty="0">
                <a:latin typeface="Times New Roman" panose="02020603050405020304" pitchFamily="18" charset="0"/>
                <a:cs typeface="Times New Roman" panose="02020603050405020304" pitchFamily="18" charset="0"/>
              </a:rPr>
              <a:t>=0;</a:t>
            </a:r>
          </a:p>
          <a:p>
            <a:pPr marL="0" indent="0">
              <a:buNone/>
            </a:pPr>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prizm_social_one</a:t>
            </a:r>
            <a:r>
              <a:rPr lang="en-US" sz="1400" dirty="0">
                <a:latin typeface="Times New Roman" panose="02020603050405020304" pitchFamily="18" charset="0"/>
                <a:cs typeface="Times New Roman" panose="02020603050405020304" pitchFamily="18" charset="0"/>
              </a:rPr>
              <a:t> = "S" then </a:t>
            </a:r>
            <a:r>
              <a:rPr lang="en-US" sz="1400" dirty="0" err="1">
                <a:latin typeface="Times New Roman" panose="02020603050405020304" pitchFamily="18" charset="0"/>
                <a:cs typeface="Times New Roman" panose="02020603050405020304" pitchFamily="18" charset="0"/>
              </a:rPr>
              <a:t>prizm_social_one_S</a:t>
            </a:r>
            <a:r>
              <a:rPr lang="en-US" sz="1400" dirty="0">
                <a:latin typeface="Times New Roman" panose="02020603050405020304" pitchFamily="18" charset="0"/>
                <a:cs typeface="Times New Roman" panose="02020603050405020304" pitchFamily="18" charset="0"/>
              </a:rPr>
              <a:t>=1;</a:t>
            </a:r>
          </a:p>
          <a:p>
            <a:pPr marL="0" indent="0">
              <a:buNone/>
            </a:pPr>
            <a:r>
              <a:rPr lang="en-US" sz="1400" dirty="0">
                <a:latin typeface="Times New Roman" panose="02020603050405020304" pitchFamily="18" charset="0"/>
                <a:cs typeface="Times New Roman" panose="02020603050405020304" pitchFamily="18" charset="0"/>
              </a:rPr>
              <a:t>    else </a:t>
            </a:r>
            <a:r>
              <a:rPr lang="en-US" sz="1400" dirty="0" err="1">
                <a:latin typeface="Times New Roman" panose="02020603050405020304" pitchFamily="18" charset="0"/>
                <a:cs typeface="Times New Roman" panose="02020603050405020304" pitchFamily="18" charset="0"/>
              </a:rPr>
              <a:t>prizm_social_one_S</a:t>
            </a:r>
            <a:r>
              <a:rPr lang="en-US" sz="1400" dirty="0">
                <a:latin typeface="Times New Roman" panose="02020603050405020304" pitchFamily="18" charset="0"/>
                <a:cs typeface="Times New Roman" panose="02020603050405020304" pitchFamily="18" charset="0"/>
              </a:rPr>
              <a:t>=0;</a:t>
            </a:r>
          </a:p>
          <a:p>
            <a:pPr marL="0" indent="0">
              <a:buNone/>
            </a:pPr>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prizm_social_one</a:t>
            </a:r>
            <a:r>
              <a:rPr lang="en-US" sz="1400" dirty="0">
                <a:latin typeface="Times New Roman" panose="02020603050405020304" pitchFamily="18" charset="0"/>
                <a:cs typeface="Times New Roman" panose="02020603050405020304" pitchFamily="18" charset="0"/>
              </a:rPr>
              <a:t> = "T" then </a:t>
            </a:r>
            <a:r>
              <a:rPr lang="en-US" sz="1400" dirty="0" err="1">
                <a:latin typeface="Times New Roman" panose="02020603050405020304" pitchFamily="18" charset="0"/>
                <a:cs typeface="Times New Roman" panose="02020603050405020304" pitchFamily="18" charset="0"/>
              </a:rPr>
              <a:t>prizm_social_one_T</a:t>
            </a:r>
            <a:r>
              <a:rPr lang="en-US" sz="1400" dirty="0">
                <a:latin typeface="Times New Roman" panose="02020603050405020304" pitchFamily="18" charset="0"/>
                <a:cs typeface="Times New Roman" panose="02020603050405020304" pitchFamily="18" charset="0"/>
              </a:rPr>
              <a:t>=1;</a:t>
            </a:r>
          </a:p>
          <a:p>
            <a:pPr marL="0" indent="0">
              <a:buNone/>
            </a:pPr>
            <a:r>
              <a:rPr lang="en-US" sz="1400" dirty="0">
                <a:latin typeface="Times New Roman" panose="02020603050405020304" pitchFamily="18" charset="0"/>
                <a:cs typeface="Times New Roman" panose="02020603050405020304" pitchFamily="18" charset="0"/>
              </a:rPr>
              <a:t>    else </a:t>
            </a:r>
            <a:r>
              <a:rPr lang="en-US" sz="1400" dirty="0" err="1">
                <a:latin typeface="Times New Roman" panose="02020603050405020304" pitchFamily="18" charset="0"/>
                <a:cs typeface="Times New Roman" panose="02020603050405020304" pitchFamily="18" charset="0"/>
              </a:rPr>
              <a:t>prizm_social_one_T</a:t>
            </a:r>
            <a:r>
              <a:rPr lang="en-US" sz="1400" dirty="0">
                <a:latin typeface="Times New Roman" panose="02020603050405020304" pitchFamily="18" charset="0"/>
                <a:cs typeface="Times New Roman" panose="02020603050405020304" pitchFamily="18" charset="0"/>
              </a:rPr>
              <a:t>=0;</a:t>
            </a:r>
          </a:p>
          <a:p>
            <a:pPr marL="0" indent="0">
              <a:buNone/>
            </a:pPr>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prizm_social_one</a:t>
            </a:r>
            <a:r>
              <a:rPr lang="en-US" sz="1400" dirty="0">
                <a:latin typeface="Times New Roman" panose="02020603050405020304" pitchFamily="18" charset="0"/>
                <a:cs typeface="Times New Roman" panose="02020603050405020304" pitchFamily="18" charset="0"/>
              </a:rPr>
              <a:t> = "U" then </a:t>
            </a:r>
            <a:r>
              <a:rPr lang="en-US" sz="1400" dirty="0" err="1">
                <a:latin typeface="Times New Roman" panose="02020603050405020304" pitchFamily="18" charset="0"/>
                <a:cs typeface="Times New Roman" panose="02020603050405020304" pitchFamily="18" charset="0"/>
              </a:rPr>
              <a:t>prizm_social_one_U</a:t>
            </a:r>
            <a:r>
              <a:rPr lang="en-US" sz="1400" dirty="0">
                <a:latin typeface="Times New Roman" panose="02020603050405020304" pitchFamily="18" charset="0"/>
                <a:cs typeface="Times New Roman" panose="02020603050405020304" pitchFamily="18" charset="0"/>
              </a:rPr>
              <a:t>=1;</a:t>
            </a:r>
          </a:p>
          <a:p>
            <a:pPr marL="0" indent="0">
              <a:buNone/>
            </a:pPr>
            <a:r>
              <a:rPr lang="en-US" sz="1400" dirty="0">
                <a:latin typeface="Times New Roman" panose="02020603050405020304" pitchFamily="18" charset="0"/>
                <a:cs typeface="Times New Roman" panose="02020603050405020304" pitchFamily="18" charset="0"/>
              </a:rPr>
              <a:t>    else </a:t>
            </a:r>
            <a:r>
              <a:rPr lang="en-US" sz="1400" dirty="0" err="1">
                <a:latin typeface="Times New Roman" panose="02020603050405020304" pitchFamily="18" charset="0"/>
                <a:cs typeface="Times New Roman" panose="02020603050405020304" pitchFamily="18" charset="0"/>
              </a:rPr>
              <a:t>prizm_social_one_U</a:t>
            </a:r>
            <a:r>
              <a:rPr lang="en-US" sz="1400" dirty="0">
                <a:latin typeface="Times New Roman" panose="02020603050405020304" pitchFamily="18" charset="0"/>
                <a:cs typeface="Times New Roman" panose="02020603050405020304" pitchFamily="18" charset="0"/>
              </a:rPr>
              <a:t>=0;</a:t>
            </a:r>
          </a:p>
          <a:p>
            <a:pPr marL="0" indent="0">
              <a:buNone/>
            </a:pPr>
            <a:r>
              <a:rPr lang="en-US" sz="14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BD425217-9FA9-4304-A69C-DFA5F80AC937}" type="slidenum">
              <a:rPr lang="en-US" smtClean="0"/>
              <a:t>11</a:t>
            </a:fld>
            <a:endParaRPr lang="en-US"/>
          </a:p>
        </p:txBody>
      </p:sp>
    </p:spTree>
    <p:extLst>
      <p:ext uri="{BB962C8B-B14F-4D97-AF65-F5344CB8AC3E}">
        <p14:creationId xmlns:p14="http://schemas.microsoft.com/office/powerpoint/2010/main" val="114626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5459"/>
          </a:xfrm>
        </p:spPr>
        <p:txBody>
          <a:bodyPr>
            <a:normAutofit/>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Data </a:t>
            </a:r>
            <a:r>
              <a:rPr lang="en-US" dirty="0">
                <a:latin typeface="Times New Roman" panose="02020603050405020304" pitchFamily="18" charset="0"/>
                <a:cs typeface="Times New Roman" panose="02020603050405020304" pitchFamily="18" charset="0"/>
              </a:rPr>
              <a:t>Preparation </a:t>
            </a:r>
            <a:endParaRPr lang="en-US" dirty="0"/>
          </a:p>
        </p:txBody>
      </p:sp>
      <p:sp>
        <p:nvSpPr>
          <p:cNvPr id="3" name="Content Placeholder 2"/>
          <p:cNvSpPr>
            <a:spLocks noGrp="1"/>
          </p:cNvSpPr>
          <p:nvPr>
            <p:ph idx="1"/>
          </p:nvPr>
        </p:nvSpPr>
        <p:spPr>
          <a:xfrm>
            <a:off x="838200" y="627467"/>
            <a:ext cx="10515600" cy="6333565"/>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if area="ATLANTIC SOUTH AREA" then </a:t>
            </a:r>
            <a:r>
              <a:rPr lang="en-US" sz="1200" dirty="0" err="1">
                <a:latin typeface="Times New Roman" panose="02020603050405020304" pitchFamily="18" charset="0"/>
                <a:cs typeface="Times New Roman" panose="02020603050405020304" pitchFamily="18" charset="0"/>
              </a:rPr>
              <a:t>area_atlantic</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area_atlantic</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area="CALIFORNIA NORTH AREA" then </a:t>
            </a:r>
            <a:r>
              <a:rPr lang="en-US" sz="1200" dirty="0" err="1">
                <a:latin typeface="Times New Roman" panose="02020603050405020304" pitchFamily="18" charset="0"/>
                <a:cs typeface="Times New Roman" panose="02020603050405020304" pitchFamily="18" charset="0"/>
              </a:rPr>
              <a:t>area_california</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area_california</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area="CENTRAL/SOUTH TEXAS AREA" then </a:t>
            </a:r>
            <a:r>
              <a:rPr lang="en-US" sz="1200" dirty="0" err="1">
                <a:latin typeface="Times New Roman" panose="02020603050405020304" pitchFamily="18" charset="0"/>
                <a:cs typeface="Times New Roman" panose="02020603050405020304" pitchFamily="18" charset="0"/>
              </a:rPr>
              <a:t>area_central</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area_central</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area="CHICAGO AREA" then </a:t>
            </a:r>
            <a:r>
              <a:rPr lang="en-US" sz="1200" dirty="0" err="1">
                <a:latin typeface="Times New Roman" panose="02020603050405020304" pitchFamily="18" charset="0"/>
                <a:cs typeface="Times New Roman" panose="02020603050405020304" pitchFamily="18" charset="0"/>
              </a:rPr>
              <a:t>area_chicago</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area_chicago</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area="DALLAS AREA"  then </a:t>
            </a:r>
            <a:r>
              <a:rPr lang="en-US" sz="1200" dirty="0" err="1">
                <a:latin typeface="Times New Roman" panose="02020603050405020304" pitchFamily="18" charset="0"/>
                <a:cs typeface="Times New Roman" panose="02020603050405020304" pitchFamily="18" charset="0"/>
              </a:rPr>
              <a:t>area_dallas</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area_dallas</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area="DC/MARYLAND/VIRGINIA AREA" then </a:t>
            </a:r>
            <a:r>
              <a:rPr lang="en-US" sz="1200" dirty="0" err="1">
                <a:latin typeface="Times New Roman" panose="02020603050405020304" pitchFamily="18" charset="0"/>
                <a:cs typeface="Times New Roman" panose="02020603050405020304" pitchFamily="18" charset="0"/>
              </a:rPr>
              <a:t>area_dc</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area_dc</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area="GREAT LAKES AREA" then </a:t>
            </a:r>
            <a:r>
              <a:rPr lang="en-US" sz="1200" dirty="0" err="1">
                <a:latin typeface="Times New Roman" panose="02020603050405020304" pitchFamily="18" charset="0"/>
                <a:cs typeface="Times New Roman" panose="02020603050405020304" pitchFamily="18" charset="0"/>
              </a:rPr>
              <a:t>area_greatlakes</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area_greatlakes</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area="HOUSTON AREA" then </a:t>
            </a:r>
            <a:r>
              <a:rPr lang="en-US" sz="1200" dirty="0" err="1">
                <a:latin typeface="Times New Roman" panose="02020603050405020304" pitchFamily="18" charset="0"/>
                <a:cs typeface="Times New Roman" panose="02020603050405020304" pitchFamily="18" charset="0"/>
              </a:rPr>
              <a:t>area_houston</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area_houston</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area="LOS ANGELES AREA" then </a:t>
            </a:r>
            <a:r>
              <a:rPr lang="en-US" sz="1200" dirty="0" err="1">
                <a:latin typeface="Times New Roman" panose="02020603050405020304" pitchFamily="18" charset="0"/>
                <a:cs typeface="Times New Roman" panose="02020603050405020304" pitchFamily="18" charset="0"/>
              </a:rPr>
              <a:t>area_losangles</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area_losangles</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area="MIDWEST AREA" then </a:t>
            </a:r>
            <a:r>
              <a:rPr lang="en-US" sz="1200" dirty="0" err="1">
                <a:latin typeface="Times New Roman" panose="02020603050405020304" pitchFamily="18" charset="0"/>
                <a:cs typeface="Times New Roman" panose="02020603050405020304" pitchFamily="18" charset="0"/>
              </a:rPr>
              <a:t>area_midwestarea</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    else </a:t>
            </a:r>
            <a:r>
              <a:rPr lang="en-US" sz="1200" dirty="0" err="1">
                <a:latin typeface="Times New Roman" panose="02020603050405020304" pitchFamily="18" charset="0"/>
                <a:cs typeface="Times New Roman" panose="02020603050405020304" pitchFamily="18" charset="0"/>
              </a:rPr>
              <a:t>area_midwestarea</a:t>
            </a:r>
            <a:r>
              <a:rPr lang="en-US" sz="1200" dirty="0">
                <a:latin typeface="Times New Roman" panose="02020603050405020304" pitchFamily="18" charset="0"/>
                <a:cs typeface="Times New Roman" panose="02020603050405020304" pitchFamily="18" charset="0"/>
              </a:rPr>
              <a:t>=0</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12</a:t>
            </a:fld>
            <a:endParaRPr lang="en-US"/>
          </a:p>
        </p:txBody>
      </p:sp>
    </p:spTree>
    <p:extLst>
      <p:ext uri="{BB962C8B-B14F-4D97-AF65-F5344CB8AC3E}">
        <p14:creationId xmlns:p14="http://schemas.microsoft.com/office/powerpoint/2010/main" val="357352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934"/>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1118761"/>
            <a:ext cx="10515600" cy="5553634"/>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area="NEW ENGLAND AREA" then </a:t>
            </a:r>
            <a:r>
              <a:rPr lang="en-US" dirty="0" err="1">
                <a:latin typeface="Times New Roman" panose="02020603050405020304" pitchFamily="18" charset="0"/>
                <a:cs typeface="Times New Roman" panose="02020603050405020304" pitchFamily="18" charset="0"/>
              </a:rPr>
              <a:t>area_newengland</a:t>
            </a:r>
            <a:r>
              <a:rPr lang="en-US" dirty="0">
                <a:latin typeface="Times New Roman" panose="02020603050405020304" pitchFamily="18" charset="0"/>
                <a:cs typeface="Times New Roman" panose="02020603050405020304" pitchFamily="18" charset="0"/>
              </a:rPr>
              <a:t>=1;</a:t>
            </a:r>
          </a:p>
          <a:p>
            <a:pPr marL="0" indent="0">
              <a:buNone/>
            </a:pPr>
            <a:r>
              <a:rPr lang="en-US" dirty="0">
                <a:latin typeface="Times New Roman" panose="02020603050405020304" pitchFamily="18" charset="0"/>
                <a:cs typeface="Times New Roman" panose="02020603050405020304" pitchFamily="18" charset="0"/>
              </a:rPr>
              <a:t>    else </a:t>
            </a:r>
            <a:r>
              <a:rPr lang="en-US" sz="1500" dirty="0" err="1">
                <a:latin typeface="Times New Roman" panose="02020603050405020304" pitchFamily="18" charset="0"/>
                <a:cs typeface="Times New Roman" panose="02020603050405020304" pitchFamily="18" charset="0"/>
              </a:rPr>
              <a:t>area_newengland</a:t>
            </a:r>
            <a:r>
              <a:rPr lang="en-US" sz="15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if area="NEW YORK CITY AREA" then </a:t>
            </a:r>
            <a:r>
              <a:rPr lang="en-US" sz="2300" dirty="0" err="1">
                <a:latin typeface="Times New Roman" panose="02020603050405020304" pitchFamily="18" charset="0"/>
                <a:cs typeface="Times New Roman" panose="02020603050405020304" pitchFamily="18" charset="0"/>
              </a:rPr>
              <a:t>area_newyorkcity</a:t>
            </a:r>
            <a:r>
              <a:rPr lang="en-US" sz="2300" dirty="0">
                <a:latin typeface="Times New Roman" panose="02020603050405020304" pitchFamily="18" charset="0"/>
                <a:cs typeface="Times New Roman" panose="02020603050405020304" pitchFamily="18" charset="0"/>
              </a:rPr>
              <a:t>=1;</a:t>
            </a:r>
          </a:p>
          <a:p>
            <a:pPr marL="0" indent="0" algn="just">
              <a:buNone/>
            </a:pPr>
            <a:r>
              <a:rPr lang="en-US" sz="2300" dirty="0">
                <a:latin typeface="Times New Roman" panose="02020603050405020304" pitchFamily="18" charset="0"/>
                <a:cs typeface="Times New Roman" panose="02020603050405020304" pitchFamily="18" charset="0"/>
              </a:rPr>
              <a:t>    else </a:t>
            </a:r>
            <a:r>
              <a:rPr lang="en-US" sz="2300" dirty="0" err="1">
                <a:latin typeface="Times New Roman" panose="02020603050405020304" pitchFamily="18" charset="0"/>
                <a:cs typeface="Times New Roman" panose="02020603050405020304" pitchFamily="18" charset="0"/>
              </a:rPr>
              <a:t>area_newyorkcity</a:t>
            </a:r>
            <a:r>
              <a:rPr lang="en-US" sz="2300" dirty="0">
                <a:latin typeface="Times New Roman" panose="02020603050405020304" pitchFamily="18" charset="0"/>
                <a:cs typeface="Times New Roman" panose="02020603050405020304" pitchFamily="18" charset="0"/>
              </a:rPr>
              <a:t> =0;</a:t>
            </a:r>
          </a:p>
          <a:p>
            <a:pPr marL="0" indent="0" algn="just">
              <a:buNone/>
            </a:pPr>
            <a:r>
              <a:rPr lang="en-US" sz="2300" dirty="0">
                <a:latin typeface="Times New Roman" panose="02020603050405020304" pitchFamily="18" charset="0"/>
                <a:cs typeface="Times New Roman" panose="02020603050405020304" pitchFamily="18" charset="0"/>
              </a:rPr>
              <a:t>    if area="NORTH FLORIDA AREA" then </a:t>
            </a:r>
            <a:r>
              <a:rPr lang="en-US" sz="2300" dirty="0" err="1">
                <a:latin typeface="Times New Roman" panose="02020603050405020304" pitchFamily="18" charset="0"/>
                <a:cs typeface="Times New Roman" panose="02020603050405020304" pitchFamily="18" charset="0"/>
              </a:rPr>
              <a:t>area_northflorida</a:t>
            </a:r>
            <a:r>
              <a:rPr lang="en-US" sz="2300" dirty="0">
                <a:latin typeface="Times New Roman" panose="02020603050405020304" pitchFamily="18" charset="0"/>
                <a:cs typeface="Times New Roman" panose="02020603050405020304" pitchFamily="18" charset="0"/>
              </a:rPr>
              <a:t>=1;</a:t>
            </a:r>
          </a:p>
          <a:p>
            <a:pPr marL="0" indent="0" algn="just">
              <a:buNone/>
            </a:pPr>
            <a:r>
              <a:rPr lang="en-US" sz="2300" dirty="0">
                <a:latin typeface="Times New Roman" panose="02020603050405020304" pitchFamily="18" charset="0"/>
                <a:cs typeface="Times New Roman" panose="02020603050405020304" pitchFamily="18" charset="0"/>
              </a:rPr>
              <a:t>    else </a:t>
            </a:r>
            <a:r>
              <a:rPr lang="en-US" sz="2300" dirty="0" err="1">
                <a:latin typeface="Times New Roman" panose="02020603050405020304" pitchFamily="18" charset="0"/>
                <a:cs typeface="Times New Roman" panose="02020603050405020304" pitchFamily="18" charset="0"/>
              </a:rPr>
              <a:t>area_northflorida</a:t>
            </a:r>
            <a:r>
              <a:rPr lang="en-US" sz="2300" dirty="0">
                <a:latin typeface="Times New Roman" panose="02020603050405020304" pitchFamily="18" charset="0"/>
                <a:cs typeface="Times New Roman" panose="02020603050405020304" pitchFamily="18" charset="0"/>
              </a:rPr>
              <a:t>=0</a:t>
            </a:r>
            <a:r>
              <a:rPr lang="en-US" sz="2300" dirty="0" smtClean="0">
                <a:latin typeface="Times New Roman" panose="02020603050405020304" pitchFamily="18" charset="0"/>
                <a:cs typeface="Times New Roman" panose="02020603050405020304" pitchFamily="18" charset="0"/>
              </a:rPr>
              <a:t>;</a:t>
            </a:r>
          </a:p>
          <a:p>
            <a:pPr marL="0" indent="0" algn="just">
              <a:buNone/>
            </a:pPr>
            <a:r>
              <a:rPr lang="en-US" sz="2300" dirty="0" smtClean="0">
                <a:latin typeface="Times New Roman" panose="02020603050405020304" pitchFamily="18" charset="0"/>
                <a:cs typeface="Times New Roman" panose="02020603050405020304" pitchFamily="18" charset="0"/>
              </a:rPr>
              <a:t>   if </a:t>
            </a:r>
            <a:r>
              <a:rPr lang="en-US" sz="2300" dirty="0">
                <a:latin typeface="Times New Roman" panose="02020603050405020304" pitchFamily="18" charset="0"/>
                <a:cs typeface="Times New Roman" panose="02020603050405020304" pitchFamily="18" charset="0"/>
              </a:rPr>
              <a:t>area="NORTHWEST/ROCKY MOUNTAIN AREA" then </a:t>
            </a:r>
            <a:r>
              <a:rPr lang="en-US" sz="2300" dirty="0" err="1">
                <a:latin typeface="Times New Roman" panose="02020603050405020304" pitchFamily="18" charset="0"/>
                <a:cs typeface="Times New Roman" panose="02020603050405020304" pitchFamily="18" charset="0"/>
              </a:rPr>
              <a:t>area_northwest</a:t>
            </a:r>
            <a:r>
              <a:rPr lang="en-US" sz="2300" dirty="0">
                <a:latin typeface="Times New Roman" panose="02020603050405020304" pitchFamily="18" charset="0"/>
                <a:cs typeface="Times New Roman" panose="02020603050405020304" pitchFamily="18" charset="0"/>
              </a:rPr>
              <a:t>=1;</a:t>
            </a:r>
          </a:p>
          <a:p>
            <a:pPr marL="0" indent="0" algn="just">
              <a:buNone/>
            </a:pPr>
            <a:r>
              <a:rPr lang="en-US" sz="2300" dirty="0">
                <a:latin typeface="Times New Roman" panose="02020603050405020304" pitchFamily="18" charset="0"/>
                <a:cs typeface="Times New Roman" panose="02020603050405020304" pitchFamily="18" charset="0"/>
              </a:rPr>
              <a:t>    else </a:t>
            </a:r>
            <a:r>
              <a:rPr lang="en-US" sz="2300" dirty="0" err="1">
                <a:latin typeface="Times New Roman" panose="02020603050405020304" pitchFamily="18" charset="0"/>
                <a:cs typeface="Times New Roman" panose="02020603050405020304" pitchFamily="18" charset="0"/>
              </a:rPr>
              <a:t>area_northwest</a:t>
            </a:r>
            <a:r>
              <a:rPr lang="en-US" sz="2300" dirty="0">
                <a:latin typeface="Times New Roman" panose="02020603050405020304" pitchFamily="18" charset="0"/>
                <a:cs typeface="Times New Roman" panose="02020603050405020304" pitchFamily="18" charset="0"/>
              </a:rPr>
              <a:t>=0;</a:t>
            </a:r>
          </a:p>
          <a:p>
            <a:pPr marL="0" indent="0" algn="just">
              <a:buNone/>
            </a:pPr>
            <a:r>
              <a:rPr lang="en-US" sz="2300" dirty="0">
                <a:latin typeface="Times New Roman" panose="02020603050405020304" pitchFamily="18" charset="0"/>
                <a:cs typeface="Times New Roman" panose="02020603050405020304" pitchFamily="18" charset="0"/>
              </a:rPr>
              <a:t>    if area="OHIO AREA" then </a:t>
            </a:r>
            <a:r>
              <a:rPr lang="en-US" sz="2300" dirty="0" err="1">
                <a:latin typeface="Times New Roman" panose="02020603050405020304" pitchFamily="18" charset="0"/>
                <a:cs typeface="Times New Roman" panose="02020603050405020304" pitchFamily="18" charset="0"/>
              </a:rPr>
              <a:t>area_ohio</a:t>
            </a:r>
            <a:r>
              <a:rPr lang="en-US" sz="2300" dirty="0">
                <a:latin typeface="Times New Roman" panose="02020603050405020304" pitchFamily="18" charset="0"/>
                <a:cs typeface="Times New Roman" panose="02020603050405020304" pitchFamily="18" charset="0"/>
              </a:rPr>
              <a:t>=1;</a:t>
            </a:r>
          </a:p>
          <a:p>
            <a:pPr marL="0" indent="0" algn="just">
              <a:buNone/>
            </a:pPr>
            <a:r>
              <a:rPr lang="en-US" sz="2300" dirty="0">
                <a:latin typeface="Times New Roman" panose="02020603050405020304" pitchFamily="18" charset="0"/>
                <a:cs typeface="Times New Roman" panose="02020603050405020304" pitchFamily="18" charset="0"/>
              </a:rPr>
              <a:t>    else </a:t>
            </a:r>
            <a:r>
              <a:rPr lang="en-US" sz="2300" dirty="0" err="1">
                <a:latin typeface="Times New Roman" panose="02020603050405020304" pitchFamily="18" charset="0"/>
                <a:cs typeface="Times New Roman" panose="02020603050405020304" pitchFamily="18" charset="0"/>
              </a:rPr>
              <a:t>area_ohio</a:t>
            </a:r>
            <a:r>
              <a:rPr lang="en-US" sz="2300" dirty="0">
                <a:latin typeface="Times New Roman" panose="02020603050405020304" pitchFamily="18" charset="0"/>
                <a:cs typeface="Times New Roman" panose="02020603050405020304" pitchFamily="18" charset="0"/>
              </a:rPr>
              <a:t>=0;</a:t>
            </a:r>
          </a:p>
          <a:p>
            <a:pPr marL="0" indent="0" algn="just">
              <a:buNone/>
            </a:pPr>
            <a:r>
              <a:rPr lang="en-US" sz="2300" dirty="0">
                <a:latin typeface="Times New Roman" panose="02020603050405020304" pitchFamily="18" charset="0"/>
                <a:cs typeface="Times New Roman" panose="02020603050405020304" pitchFamily="18" charset="0"/>
              </a:rPr>
              <a:t>    if area="PHILADELPHIA AREA" then </a:t>
            </a:r>
            <a:r>
              <a:rPr lang="en-US" sz="2300" dirty="0" err="1">
                <a:latin typeface="Times New Roman" panose="02020603050405020304" pitchFamily="18" charset="0"/>
                <a:cs typeface="Times New Roman" panose="02020603050405020304" pitchFamily="18" charset="0"/>
              </a:rPr>
              <a:t>area_philadelphia</a:t>
            </a:r>
            <a:r>
              <a:rPr lang="en-US" sz="2300" dirty="0">
                <a:latin typeface="Times New Roman" panose="02020603050405020304" pitchFamily="18" charset="0"/>
                <a:cs typeface="Times New Roman" panose="02020603050405020304" pitchFamily="18" charset="0"/>
              </a:rPr>
              <a:t>=1;</a:t>
            </a:r>
          </a:p>
          <a:p>
            <a:pPr marL="0" indent="0" algn="just">
              <a:buNone/>
            </a:pPr>
            <a:r>
              <a:rPr lang="en-US" sz="2300" dirty="0">
                <a:latin typeface="Times New Roman" panose="02020603050405020304" pitchFamily="18" charset="0"/>
                <a:cs typeface="Times New Roman" panose="02020603050405020304" pitchFamily="18" charset="0"/>
              </a:rPr>
              <a:t>    else </a:t>
            </a:r>
            <a:r>
              <a:rPr lang="en-US" sz="2300" dirty="0" err="1">
                <a:latin typeface="Times New Roman" panose="02020603050405020304" pitchFamily="18" charset="0"/>
                <a:cs typeface="Times New Roman" panose="02020603050405020304" pitchFamily="18" charset="0"/>
              </a:rPr>
              <a:t>area_philadelphia</a:t>
            </a:r>
            <a:r>
              <a:rPr lang="en-US" sz="2300" dirty="0">
                <a:latin typeface="Times New Roman" panose="02020603050405020304" pitchFamily="18" charset="0"/>
                <a:cs typeface="Times New Roman" panose="02020603050405020304" pitchFamily="18" charset="0"/>
              </a:rPr>
              <a:t>=0;</a:t>
            </a:r>
          </a:p>
          <a:p>
            <a:pPr marL="0" indent="0" algn="just">
              <a:buNone/>
            </a:pPr>
            <a:r>
              <a:rPr lang="en-US" sz="2300" dirty="0">
                <a:latin typeface="Times New Roman" panose="02020603050405020304" pitchFamily="18" charset="0"/>
                <a:cs typeface="Times New Roman" panose="02020603050405020304" pitchFamily="18" charset="0"/>
              </a:rPr>
              <a:t>    if area="SOUTH FLORIDA AREA" then </a:t>
            </a:r>
            <a:r>
              <a:rPr lang="en-US" sz="2300" dirty="0" err="1">
                <a:latin typeface="Times New Roman" panose="02020603050405020304" pitchFamily="18" charset="0"/>
                <a:cs typeface="Times New Roman" panose="02020603050405020304" pitchFamily="18" charset="0"/>
              </a:rPr>
              <a:t>area_southflorida</a:t>
            </a:r>
            <a:r>
              <a:rPr lang="en-US" sz="2300" dirty="0">
                <a:latin typeface="Times New Roman" panose="02020603050405020304" pitchFamily="18" charset="0"/>
                <a:cs typeface="Times New Roman" panose="02020603050405020304" pitchFamily="18" charset="0"/>
              </a:rPr>
              <a:t>=1;</a:t>
            </a:r>
          </a:p>
          <a:p>
            <a:pPr marL="0" indent="0" algn="just">
              <a:buNone/>
            </a:pPr>
            <a:r>
              <a:rPr lang="en-US" sz="2300" dirty="0">
                <a:latin typeface="Times New Roman" panose="02020603050405020304" pitchFamily="18" charset="0"/>
                <a:cs typeface="Times New Roman" panose="02020603050405020304" pitchFamily="18" charset="0"/>
              </a:rPr>
              <a:t>    else </a:t>
            </a:r>
            <a:r>
              <a:rPr lang="en-US" sz="2300" dirty="0" err="1">
                <a:latin typeface="Times New Roman" panose="02020603050405020304" pitchFamily="18" charset="0"/>
                <a:cs typeface="Times New Roman" panose="02020603050405020304" pitchFamily="18" charset="0"/>
              </a:rPr>
              <a:t>area_southflorida</a:t>
            </a:r>
            <a:r>
              <a:rPr lang="en-US" sz="2300" dirty="0">
                <a:latin typeface="Times New Roman" panose="02020603050405020304" pitchFamily="18" charset="0"/>
                <a:cs typeface="Times New Roman" panose="02020603050405020304" pitchFamily="18" charset="0"/>
              </a:rPr>
              <a:t>=0;</a:t>
            </a:r>
          </a:p>
          <a:p>
            <a:pPr marL="0" indent="0" algn="just">
              <a:buNone/>
            </a:pPr>
            <a:r>
              <a:rPr lang="en-US" sz="2300" dirty="0">
                <a:latin typeface="Times New Roman" panose="02020603050405020304" pitchFamily="18" charset="0"/>
                <a:cs typeface="Times New Roman" panose="02020603050405020304" pitchFamily="18" charset="0"/>
              </a:rPr>
              <a:t>    if area="SOUTHWEST AREA" then </a:t>
            </a:r>
            <a:r>
              <a:rPr lang="en-US" sz="2300" dirty="0" err="1">
                <a:latin typeface="Times New Roman" panose="02020603050405020304" pitchFamily="18" charset="0"/>
                <a:cs typeface="Times New Roman" panose="02020603050405020304" pitchFamily="18" charset="0"/>
              </a:rPr>
              <a:t>area_southwest</a:t>
            </a:r>
            <a:r>
              <a:rPr lang="en-US" sz="2300" dirty="0">
                <a:latin typeface="Times New Roman" panose="02020603050405020304" pitchFamily="18" charset="0"/>
                <a:cs typeface="Times New Roman" panose="02020603050405020304" pitchFamily="18" charset="0"/>
              </a:rPr>
              <a:t>=1;</a:t>
            </a:r>
          </a:p>
          <a:p>
            <a:pPr marL="0" indent="0" algn="just">
              <a:buNone/>
            </a:pPr>
            <a:r>
              <a:rPr lang="en-US" sz="2300" dirty="0">
                <a:latin typeface="Times New Roman" panose="02020603050405020304" pitchFamily="18" charset="0"/>
                <a:cs typeface="Times New Roman" panose="02020603050405020304" pitchFamily="18" charset="0"/>
              </a:rPr>
              <a:t>    else </a:t>
            </a:r>
            <a:r>
              <a:rPr lang="en-US" sz="2300" dirty="0" err="1">
                <a:latin typeface="Times New Roman" panose="02020603050405020304" pitchFamily="18" charset="0"/>
                <a:cs typeface="Times New Roman" panose="02020603050405020304" pitchFamily="18" charset="0"/>
              </a:rPr>
              <a:t>area_southwest</a:t>
            </a:r>
            <a:r>
              <a:rPr lang="en-US" sz="2300" dirty="0">
                <a:latin typeface="Times New Roman" panose="02020603050405020304" pitchFamily="18" charset="0"/>
                <a:cs typeface="Times New Roman" panose="02020603050405020304" pitchFamily="18" charset="0"/>
              </a:rPr>
              <a:t>=0;</a:t>
            </a:r>
          </a:p>
          <a:p>
            <a:pPr marL="0" indent="0" algn="just">
              <a:buNone/>
            </a:pPr>
            <a:r>
              <a:rPr lang="en-US" sz="2300" dirty="0">
                <a:latin typeface="Times New Roman" panose="02020603050405020304" pitchFamily="18" charset="0"/>
                <a:cs typeface="Times New Roman" panose="02020603050405020304" pitchFamily="18" charset="0"/>
              </a:rPr>
              <a:t>    if area="TENNESSEE AREA" then </a:t>
            </a:r>
            <a:r>
              <a:rPr lang="en-US" sz="2300" dirty="0" err="1">
                <a:latin typeface="Times New Roman" panose="02020603050405020304" pitchFamily="18" charset="0"/>
                <a:cs typeface="Times New Roman" panose="02020603050405020304" pitchFamily="18" charset="0"/>
              </a:rPr>
              <a:t>area_tennessee</a:t>
            </a:r>
            <a:r>
              <a:rPr lang="en-US" sz="2300" dirty="0">
                <a:latin typeface="Times New Roman" panose="02020603050405020304" pitchFamily="18" charset="0"/>
                <a:cs typeface="Times New Roman" panose="02020603050405020304" pitchFamily="18" charset="0"/>
              </a:rPr>
              <a:t>=1;</a:t>
            </a:r>
          </a:p>
          <a:p>
            <a:pPr marL="0" indent="0" algn="just">
              <a:buNone/>
            </a:pPr>
            <a:r>
              <a:rPr lang="en-US" sz="2300" dirty="0">
                <a:latin typeface="Times New Roman" panose="02020603050405020304" pitchFamily="18" charset="0"/>
                <a:cs typeface="Times New Roman" panose="02020603050405020304" pitchFamily="18" charset="0"/>
              </a:rPr>
              <a:t>    else </a:t>
            </a:r>
            <a:r>
              <a:rPr lang="en-US" sz="2300" dirty="0" err="1">
                <a:latin typeface="Times New Roman" panose="02020603050405020304" pitchFamily="18" charset="0"/>
                <a:cs typeface="Times New Roman" panose="02020603050405020304" pitchFamily="18" charset="0"/>
              </a:rPr>
              <a:t>area_tennessee</a:t>
            </a:r>
            <a:r>
              <a:rPr lang="en-US" sz="2300" dirty="0">
                <a:latin typeface="Times New Roman" panose="02020603050405020304" pitchFamily="18" charset="0"/>
                <a:cs typeface="Times New Roman" panose="02020603050405020304" pitchFamily="18" charset="0"/>
              </a:rPr>
              <a:t>=0;</a:t>
            </a:r>
          </a:p>
        </p:txBody>
      </p:sp>
      <p:sp>
        <p:nvSpPr>
          <p:cNvPr id="5" name="Slide Number Placeholder 4"/>
          <p:cNvSpPr>
            <a:spLocks noGrp="1"/>
          </p:cNvSpPr>
          <p:nvPr>
            <p:ph type="sldNum" sz="quarter" idx="12"/>
          </p:nvPr>
        </p:nvSpPr>
        <p:spPr/>
        <p:txBody>
          <a:bodyPr/>
          <a:lstStyle/>
          <a:p>
            <a:fld id="{BD425217-9FA9-4304-A69C-DFA5F80AC937}" type="slidenum">
              <a:rPr lang="en-US" smtClean="0"/>
              <a:t>13</a:t>
            </a:fld>
            <a:endParaRPr lang="en-US"/>
          </a:p>
        </p:txBody>
      </p:sp>
    </p:spTree>
    <p:extLst>
      <p:ext uri="{BB962C8B-B14F-4D97-AF65-F5344CB8AC3E}">
        <p14:creationId xmlns:p14="http://schemas.microsoft.com/office/powerpoint/2010/main" val="17862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129"/>
            <a:ext cx="10515600" cy="564777"/>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833531"/>
            <a:ext cx="10515600" cy="6333565"/>
          </a:xfrm>
        </p:spPr>
        <p:txBody>
          <a:bodyPr>
            <a:noAutofit/>
          </a:bodyPr>
          <a:lstStyle/>
          <a:p>
            <a:pPr marL="0" indent="0">
              <a:buNone/>
            </a:pPr>
            <a:r>
              <a:rPr lang="en-US" sz="1400" dirty="0" smtClean="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eqpdays</a:t>
            </a:r>
            <a:r>
              <a:rPr lang="en-US" sz="1400" dirty="0">
                <a:latin typeface="Times New Roman" panose="02020603050405020304" pitchFamily="18" charset="0"/>
                <a:cs typeface="Times New Roman" panose="02020603050405020304" pitchFamily="18" charset="0"/>
              </a:rPr>
              <a:t> &lt; 450 then eqpdays450=1;</a:t>
            </a:r>
          </a:p>
          <a:p>
            <a:pPr marL="0" indent="0">
              <a:buNone/>
            </a:pPr>
            <a:r>
              <a:rPr lang="en-US" sz="1400" dirty="0">
                <a:latin typeface="Times New Roman" panose="02020603050405020304" pitchFamily="18" charset="0"/>
                <a:cs typeface="Times New Roman" panose="02020603050405020304" pitchFamily="18" charset="0"/>
              </a:rPr>
              <a:t>      else eqpdays450=0;</a:t>
            </a:r>
          </a:p>
          <a:p>
            <a:pPr marL="0" indent="0">
              <a:buNone/>
            </a:pPr>
            <a:r>
              <a:rPr lang="en-US" sz="1400" dirty="0">
                <a:latin typeface="Times New Roman" panose="02020603050405020304" pitchFamily="18" charset="0"/>
                <a:cs typeface="Times New Roman" panose="02020603050405020304" pitchFamily="18" charset="0"/>
              </a:rPr>
              <a:t>      if 450 =&lt; </a:t>
            </a:r>
            <a:r>
              <a:rPr lang="en-US" sz="1400" dirty="0" err="1">
                <a:latin typeface="Times New Roman" panose="02020603050405020304" pitchFamily="18" charset="0"/>
                <a:cs typeface="Times New Roman" panose="02020603050405020304" pitchFamily="18" charset="0"/>
              </a:rPr>
              <a:t>eqpdays</a:t>
            </a:r>
            <a:r>
              <a:rPr lang="en-US" sz="1400" dirty="0">
                <a:latin typeface="Times New Roman" panose="02020603050405020304" pitchFamily="18" charset="0"/>
                <a:cs typeface="Times New Roman" panose="02020603050405020304" pitchFamily="18" charset="0"/>
              </a:rPr>
              <a:t> &lt; 900then eqpdays900=1;</a:t>
            </a:r>
          </a:p>
          <a:p>
            <a:pPr marL="0" indent="0">
              <a:buNone/>
            </a:pPr>
            <a:r>
              <a:rPr lang="en-US" sz="1400" dirty="0">
                <a:latin typeface="Times New Roman" panose="02020603050405020304" pitchFamily="18" charset="0"/>
                <a:cs typeface="Times New Roman" panose="02020603050405020304" pitchFamily="18" charset="0"/>
              </a:rPr>
              <a:t>      else eqpdays900=0;</a:t>
            </a:r>
          </a:p>
          <a:p>
            <a:pPr marL="0" indent="0">
              <a:buNone/>
            </a:pPr>
            <a:r>
              <a:rPr lang="en-US" sz="1400" dirty="0">
                <a:latin typeface="Times New Roman" panose="02020603050405020304" pitchFamily="18" charset="0"/>
                <a:cs typeface="Times New Roman" panose="02020603050405020304" pitchFamily="18" charset="0"/>
              </a:rPr>
              <a:t>      if 900 =&lt; </a:t>
            </a:r>
            <a:r>
              <a:rPr lang="en-US" sz="1400" dirty="0" err="1">
                <a:latin typeface="Times New Roman" panose="02020603050405020304" pitchFamily="18" charset="0"/>
                <a:cs typeface="Times New Roman" panose="02020603050405020304" pitchFamily="18" charset="0"/>
              </a:rPr>
              <a:t>eqpdays</a:t>
            </a:r>
            <a:r>
              <a:rPr lang="en-US" sz="1400" dirty="0">
                <a:latin typeface="Times New Roman" panose="02020603050405020304" pitchFamily="18" charset="0"/>
                <a:cs typeface="Times New Roman" panose="02020603050405020304" pitchFamily="18" charset="0"/>
              </a:rPr>
              <a:t> &lt; 1350 then eqpdays1350=1;</a:t>
            </a:r>
          </a:p>
          <a:p>
            <a:pPr marL="0" indent="0">
              <a:buNone/>
            </a:pPr>
            <a:r>
              <a:rPr lang="en-US" sz="1400" dirty="0">
                <a:latin typeface="Times New Roman" panose="02020603050405020304" pitchFamily="18" charset="0"/>
                <a:cs typeface="Times New Roman" panose="02020603050405020304" pitchFamily="18" charset="0"/>
              </a:rPr>
              <a:t>      else eqpdays1350=0;</a:t>
            </a:r>
          </a:p>
          <a:p>
            <a:pPr marL="0" indent="0">
              <a:buNone/>
            </a:pPr>
            <a:r>
              <a:rPr lang="en-US" sz="1400" dirty="0">
                <a:latin typeface="Times New Roman" panose="02020603050405020304" pitchFamily="18" charset="0"/>
                <a:cs typeface="Times New Roman" panose="02020603050405020304" pitchFamily="18" charset="0"/>
              </a:rPr>
              <a:t>      if 1350 =&lt; </a:t>
            </a:r>
            <a:r>
              <a:rPr lang="en-US" sz="1400" dirty="0" err="1">
                <a:latin typeface="Times New Roman" panose="02020603050405020304" pitchFamily="18" charset="0"/>
                <a:cs typeface="Times New Roman" panose="02020603050405020304" pitchFamily="18" charset="0"/>
              </a:rPr>
              <a:t>eqpdays</a:t>
            </a:r>
            <a:r>
              <a:rPr lang="en-US" sz="1400" dirty="0">
                <a:latin typeface="Times New Roman" panose="02020603050405020304" pitchFamily="18" charset="0"/>
                <a:cs typeface="Times New Roman" panose="02020603050405020304" pitchFamily="18" charset="0"/>
              </a:rPr>
              <a:t> =&lt; 1823 then eqpdays1823=1;</a:t>
            </a:r>
          </a:p>
          <a:p>
            <a:pPr marL="0" indent="0">
              <a:buNone/>
            </a:pPr>
            <a:r>
              <a:rPr lang="en-US" sz="1400" dirty="0">
                <a:latin typeface="Times New Roman" panose="02020603050405020304" pitchFamily="18" charset="0"/>
                <a:cs typeface="Times New Roman" panose="02020603050405020304" pitchFamily="18" charset="0"/>
              </a:rPr>
              <a:t>      else eqpdays1823=0;</a:t>
            </a:r>
          </a:p>
          <a:p>
            <a:pPr marL="0"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hnd_price</a:t>
            </a:r>
            <a:r>
              <a:rPr lang="en-US" sz="1400" dirty="0">
                <a:latin typeface="Times New Roman" panose="02020603050405020304" pitchFamily="18" charset="0"/>
                <a:cs typeface="Times New Roman" panose="02020603050405020304" pitchFamily="18" charset="0"/>
              </a:rPr>
              <a:t> &lt; 150 then hnd_price150=1;</a:t>
            </a:r>
          </a:p>
          <a:p>
            <a:pPr marL="0" indent="0">
              <a:buNone/>
            </a:pPr>
            <a:r>
              <a:rPr lang="en-US" sz="1400" dirty="0">
                <a:latin typeface="Times New Roman" panose="02020603050405020304" pitchFamily="18" charset="0"/>
                <a:cs typeface="Times New Roman" panose="02020603050405020304" pitchFamily="18" charset="0"/>
              </a:rPr>
              <a:t>      else hnd_price150=0;</a:t>
            </a:r>
          </a:p>
          <a:p>
            <a:pPr marL="0" indent="0">
              <a:buNone/>
            </a:pPr>
            <a:r>
              <a:rPr lang="en-US" sz="1400" dirty="0">
                <a:latin typeface="Times New Roman" panose="02020603050405020304" pitchFamily="18" charset="0"/>
                <a:cs typeface="Times New Roman" panose="02020603050405020304" pitchFamily="18" charset="0"/>
              </a:rPr>
              <a:t>      if 150 =&lt; </a:t>
            </a:r>
            <a:r>
              <a:rPr lang="en-US" sz="1400" dirty="0" err="1">
                <a:latin typeface="Times New Roman" panose="02020603050405020304" pitchFamily="18" charset="0"/>
                <a:cs typeface="Times New Roman" panose="02020603050405020304" pitchFamily="18" charset="0"/>
              </a:rPr>
              <a:t>hnd_price</a:t>
            </a:r>
            <a:r>
              <a:rPr lang="en-US" sz="1400" dirty="0">
                <a:latin typeface="Times New Roman" panose="02020603050405020304" pitchFamily="18" charset="0"/>
                <a:cs typeface="Times New Roman" panose="02020603050405020304" pitchFamily="18" charset="0"/>
              </a:rPr>
              <a:t> &lt; 300 then hnd_price300=1;</a:t>
            </a:r>
          </a:p>
          <a:p>
            <a:pPr marL="0" indent="0">
              <a:buNone/>
            </a:pPr>
            <a:r>
              <a:rPr lang="en-US" sz="1400" dirty="0">
                <a:latin typeface="Times New Roman" panose="02020603050405020304" pitchFamily="18" charset="0"/>
                <a:cs typeface="Times New Roman" panose="02020603050405020304" pitchFamily="18" charset="0"/>
              </a:rPr>
              <a:t>      else hnd_price300=0</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14</a:t>
            </a:fld>
            <a:endParaRPr lang="en-US"/>
          </a:p>
        </p:txBody>
      </p:sp>
    </p:spTree>
    <p:extLst>
      <p:ext uri="{BB962C8B-B14F-4D97-AF65-F5344CB8AC3E}">
        <p14:creationId xmlns:p14="http://schemas.microsoft.com/office/powerpoint/2010/main" val="213278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129"/>
            <a:ext cx="10515600" cy="564777"/>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1129743"/>
            <a:ext cx="10515600" cy="633356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if 300 =&lt; </a:t>
            </a:r>
            <a:r>
              <a:rPr lang="en-US" sz="1400" dirty="0" err="1" smtClean="0">
                <a:latin typeface="Times New Roman" panose="02020603050405020304" pitchFamily="18" charset="0"/>
                <a:cs typeface="Times New Roman" panose="02020603050405020304" pitchFamily="18" charset="0"/>
              </a:rPr>
              <a:t>hnd_price</a:t>
            </a:r>
            <a:r>
              <a:rPr lang="en-US" sz="1400" dirty="0" smtClean="0">
                <a:latin typeface="Times New Roman" panose="02020603050405020304" pitchFamily="18" charset="0"/>
                <a:cs typeface="Times New Roman" panose="02020603050405020304" pitchFamily="18" charset="0"/>
              </a:rPr>
              <a:t> &lt; 500 then hnd_price500=1;</a:t>
            </a:r>
          </a:p>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else </a:t>
            </a:r>
            <a:r>
              <a:rPr lang="en-US" sz="1400" dirty="0" smtClean="0">
                <a:latin typeface="Times New Roman" panose="02020603050405020304" pitchFamily="18" charset="0"/>
                <a:cs typeface="Times New Roman" panose="02020603050405020304" pitchFamily="18" charset="0"/>
              </a:rPr>
              <a:t>hnd_price500=0;</a:t>
            </a:r>
          </a:p>
          <a:p>
            <a:pPr marL="0" indent="0">
              <a:buNone/>
            </a:pPr>
            <a:r>
              <a:rPr lang="en-US" sz="1400" dirty="0" smtClean="0">
                <a:latin typeface="Times New Roman" panose="02020603050405020304" pitchFamily="18" charset="0"/>
                <a:cs typeface="Times New Roman" panose="02020603050405020304" pitchFamily="18" charset="0"/>
              </a:rPr>
              <a:t>      if months &lt; 15 then months15=1;</a:t>
            </a:r>
          </a:p>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else months15=0;</a:t>
            </a:r>
          </a:p>
          <a:p>
            <a:pPr marL="0" indent="0">
              <a:buNone/>
            </a:pPr>
            <a:r>
              <a:rPr lang="en-US" sz="1400" dirty="0">
                <a:latin typeface="Times New Roman" panose="02020603050405020304" pitchFamily="18" charset="0"/>
                <a:cs typeface="Times New Roman" panose="02020603050405020304" pitchFamily="18" charset="0"/>
              </a:rPr>
              <a:t>     if  15 =&lt; months &lt; 30  then months30=1;</a:t>
            </a:r>
          </a:p>
          <a:p>
            <a:pPr marL="0" indent="0">
              <a:buNone/>
            </a:pPr>
            <a:r>
              <a:rPr lang="en-US" sz="1400" dirty="0">
                <a:latin typeface="Times New Roman" panose="02020603050405020304" pitchFamily="18" charset="0"/>
                <a:cs typeface="Times New Roman" panose="02020603050405020304" pitchFamily="18" charset="0"/>
              </a:rPr>
              <a:t>     else months30=0;</a:t>
            </a:r>
          </a:p>
          <a:p>
            <a:pPr marL="0" indent="0">
              <a:buNone/>
            </a:pPr>
            <a:r>
              <a:rPr lang="en-US" sz="1400" dirty="0">
                <a:latin typeface="Times New Roman" panose="02020603050405020304" pitchFamily="18" charset="0"/>
                <a:cs typeface="Times New Roman" panose="02020603050405020304" pitchFamily="18" charset="0"/>
              </a:rPr>
              <a:t>     if 30 =&lt; months &lt;45  then months45=1;</a:t>
            </a:r>
          </a:p>
          <a:p>
            <a:pPr marL="0" indent="0">
              <a:buNone/>
            </a:pPr>
            <a:r>
              <a:rPr lang="en-US" sz="1400" dirty="0">
                <a:latin typeface="Times New Roman" panose="02020603050405020304" pitchFamily="18" charset="0"/>
                <a:cs typeface="Times New Roman" panose="02020603050405020304" pitchFamily="18" charset="0"/>
              </a:rPr>
              <a:t>     else months45=0;</a:t>
            </a:r>
          </a:p>
          <a:p>
            <a:pPr marL="0" indent="0">
              <a:buNone/>
            </a:pPr>
            <a:r>
              <a:rPr lang="en-US" sz="1400" dirty="0">
                <a:latin typeface="Times New Roman" panose="02020603050405020304" pitchFamily="18" charset="0"/>
                <a:cs typeface="Times New Roman" panose="02020603050405020304" pitchFamily="18" charset="0"/>
              </a:rPr>
              <a:t>     if 45 =&lt; months =&lt; 60 then months60=1;</a:t>
            </a:r>
          </a:p>
          <a:p>
            <a:pPr marL="0" indent="0">
              <a:buNone/>
            </a:pPr>
            <a:r>
              <a:rPr lang="en-US" sz="1400" dirty="0">
                <a:latin typeface="Times New Roman" panose="02020603050405020304" pitchFamily="18" charset="0"/>
                <a:cs typeface="Times New Roman" panose="02020603050405020304" pitchFamily="18" charset="0"/>
              </a:rPr>
              <a:t>     else months60=0; </a:t>
            </a:r>
          </a:p>
          <a:p>
            <a:pPr marL="0" indent="0">
              <a:buNone/>
            </a:pPr>
            <a:r>
              <a:rPr lang="en-US" sz="14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BD425217-9FA9-4304-A69C-DFA5F80AC937}" type="slidenum">
              <a:rPr lang="en-US" smtClean="0"/>
              <a:t>15</a:t>
            </a:fld>
            <a:endParaRPr lang="en-US"/>
          </a:p>
        </p:txBody>
      </p:sp>
    </p:spTree>
    <p:extLst>
      <p:ext uri="{BB962C8B-B14F-4D97-AF65-F5344CB8AC3E}">
        <p14:creationId xmlns:p14="http://schemas.microsoft.com/office/powerpoint/2010/main" val="109294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9588"/>
          </a:xfrm>
        </p:spPr>
        <p:txBody>
          <a:bodyPr>
            <a:normAutofit/>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Data </a:t>
            </a:r>
            <a:r>
              <a:rPr lang="en-US" dirty="0">
                <a:latin typeface="Times New Roman" panose="02020603050405020304" pitchFamily="18" charset="0"/>
                <a:cs typeface="Times New Roman" panose="02020603050405020304" pitchFamily="18" charset="0"/>
              </a:rPr>
              <a:t>Preparation </a:t>
            </a:r>
            <a:endParaRPr lang="en-US" dirty="0"/>
          </a:p>
        </p:txBody>
      </p:sp>
      <p:sp>
        <p:nvSpPr>
          <p:cNvPr id="3" name="Content Placeholder 2"/>
          <p:cNvSpPr>
            <a:spLocks noGrp="1"/>
          </p:cNvSpPr>
          <p:nvPr>
            <p:ph idx="1"/>
          </p:nvPr>
        </p:nvSpPr>
        <p:spPr>
          <a:xfrm>
            <a:off x="488576" y="739589"/>
            <a:ext cx="10515600" cy="5889812"/>
          </a:xfrm>
        </p:spPr>
        <p:txBody>
          <a:bodyPr>
            <a:normAutofit fontScale="85000" lnSpcReduction="20000"/>
          </a:bodyPr>
          <a:lstStyle/>
          <a:p>
            <a:pPr marL="0" indent="0">
              <a:buNone/>
            </a:pPr>
            <a:r>
              <a:rPr lang="en-US" dirty="0"/>
              <a:t> </a:t>
            </a:r>
            <a:r>
              <a:rPr lang="en-US" dirty="0">
                <a:latin typeface="Times New Roman" panose="02020603050405020304" pitchFamily="18" charset="0"/>
                <a:cs typeface="Times New Roman" panose="02020603050405020304" pitchFamily="18" charset="0"/>
              </a:rPr>
              <a:t>if age2 &lt;25 then age2_25=1;</a:t>
            </a:r>
          </a:p>
          <a:p>
            <a:pPr marL="0" indent="0">
              <a:buNone/>
            </a:pPr>
            <a:r>
              <a:rPr lang="en-US" dirty="0">
                <a:latin typeface="Times New Roman" panose="02020603050405020304" pitchFamily="18" charset="0"/>
                <a:cs typeface="Times New Roman" panose="02020603050405020304" pitchFamily="18" charset="0"/>
              </a:rPr>
              <a:t>   else age2_25=0;</a:t>
            </a:r>
          </a:p>
          <a:p>
            <a:pPr marL="0" indent="0">
              <a:buNone/>
            </a:pPr>
            <a:r>
              <a:rPr lang="en-US" dirty="0">
                <a:latin typeface="Times New Roman" panose="02020603050405020304" pitchFamily="18" charset="0"/>
                <a:cs typeface="Times New Roman" panose="02020603050405020304" pitchFamily="18" charset="0"/>
              </a:rPr>
              <a:t>   if 25 =&lt; age2 &lt; 50  then age2_50=1;</a:t>
            </a:r>
          </a:p>
          <a:p>
            <a:pPr marL="0" indent="0">
              <a:buNone/>
            </a:pPr>
            <a:r>
              <a:rPr lang="en-US" dirty="0">
                <a:latin typeface="Times New Roman" panose="02020603050405020304" pitchFamily="18" charset="0"/>
                <a:cs typeface="Times New Roman" panose="02020603050405020304" pitchFamily="18" charset="0"/>
              </a:rPr>
              <a:t>   else age2_50=0;</a:t>
            </a:r>
          </a:p>
          <a:p>
            <a:pPr marL="0" indent="0">
              <a:buNone/>
            </a:pPr>
            <a:r>
              <a:rPr lang="en-US" dirty="0">
                <a:latin typeface="Times New Roman" panose="02020603050405020304" pitchFamily="18" charset="0"/>
                <a:cs typeface="Times New Roman" panose="02020603050405020304" pitchFamily="18" charset="0"/>
              </a:rPr>
              <a:t>   if 50=&lt; age2 &lt; 75 then age2_75=1;</a:t>
            </a:r>
          </a:p>
          <a:p>
            <a:pPr marL="0" indent="0">
              <a:buNone/>
            </a:pPr>
            <a:r>
              <a:rPr lang="en-US" dirty="0">
                <a:latin typeface="Times New Roman" panose="02020603050405020304" pitchFamily="18" charset="0"/>
                <a:cs typeface="Times New Roman" panose="02020603050405020304" pitchFamily="18" charset="0"/>
              </a:rPr>
              <a:t>   else age2_75=0;</a:t>
            </a:r>
          </a:p>
          <a:p>
            <a:pPr marL="0" indent="0">
              <a:buNone/>
            </a:pPr>
            <a:r>
              <a:rPr lang="en-US" dirty="0">
                <a:latin typeface="Times New Roman" panose="02020603050405020304" pitchFamily="18" charset="0"/>
                <a:cs typeface="Times New Roman" panose="02020603050405020304" pitchFamily="18" charset="0"/>
              </a:rPr>
              <a:t>   if  75 =&lt; age2 =&lt; 99 then age2_99 =1;</a:t>
            </a:r>
          </a:p>
          <a:p>
            <a:pPr marL="0" indent="0">
              <a:buNone/>
            </a:pPr>
            <a:r>
              <a:rPr lang="en-US" dirty="0">
                <a:latin typeface="Times New Roman" panose="02020603050405020304" pitchFamily="18" charset="0"/>
                <a:cs typeface="Times New Roman" panose="02020603050405020304" pitchFamily="18" charset="0"/>
              </a:rPr>
              <a:t>   else age2_99=0</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t>   data </a:t>
            </a:r>
            <a:r>
              <a:rPr lang="en-US" b="1" dirty="0"/>
              <a:t>telecomfinal2;/* low </a:t>
            </a:r>
            <a:r>
              <a:rPr lang="en-US" b="1" dirty="0" err="1"/>
              <a:t>montly</a:t>
            </a:r>
            <a:r>
              <a:rPr lang="en-US" b="1" dirty="0"/>
              <a:t> usage go hand in hand with churn*/</a:t>
            </a:r>
          </a:p>
          <a:p>
            <a:pPr marL="0" indent="0">
              <a:buNone/>
            </a:pPr>
            <a:r>
              <a:rPr lang="en-US" dirty="0"/>
              <a:t>    set telecomfinal2;</a:t>
            </a:r>
          </a:p>
          <a:p>
            <a:pPr marL="0" indent="0">
              <a:buNone/>
            </a:pPr>
            <a:r>
              <a:rPr lang="en-US" dirty="0"/>
              <a:t>     if </a:t>
            </a:r>
            <a:r>
              <a:rPr lang="en-US" dirty="0" err="1"/>
              <a:t>mou_Mean</a:t>
            </a:r>
            <a:r>
              <a:rPr lang="en-US" dirty="0"/>
              <a:t>&lt; 400 then mou_Mean400=1;</a:t>
            </a:r>
          </a:p>
          <a:p>
            <a:pPr marL="0" indent="0">
              <a:buNone/>
            </a:pPr>
            <a:r>
              <a:rPr lang="en-US" dirty="0"/>
              <a:t>     else mou_Mean400=0;</a:t>
            </a:r>
          </a:p>
          <a:p>
            <a:pPr marL="0" indent="0">
              <a:buNone/>
            </a:pPr>
            <a:r>
              <a:rPr lang="en-US" dirty="0"/>
              <a:t>     if 400 &lt; </a:t>
            </a:r>
            <a:r>
              <a:rPr lang="en-US" dirty="0" err="1"/>
              <a:t>mou_Mean</a:t>
            </a:r>
            <a:r>
              <a:rPr lang="en-US" dirty="0"/>
              <a:t> =&lt; 800 then mou_Mean800=1;</a:t>
            </a:r>
          </a:p>
          <a:p>
            <a:pPr marL="0" indent="0">
              <a:buNone/>
            </a:pPr>
            <a:r>
              <a:rPr lang="en-US" dirty="0"/>
              <a:t>     else mou_Mean800=0;</a:t>
            </a:r>
          </a:p>
          <a:p>
            <a:pPr marL="0" indent="0">
              <a:buNone/>
            </a:pPr>
            <a:r>
              <a:rPr lang="en-US" dirty="0"/>
              <a:t>     if 800 =&lt; </a:t>
            </a:r>
            <a:r>
              <a:rPr lang="en-US" dirty="0" err="1"/>
              <a:t>mou_Mean</a:t>
            </a:r>
            <a:r>
              <a:rPr lang="en-US" dirty="0"/>
              <a:t> =&lt; 12207 then mou_Mean12207=1;</a:t>
            </a:r>
          </a:p>
          <a:p>
            <a:pPr marL="0" indent="0">
              <a:buNone/>
            </a:pPr>
            <a:r>
              <a:rPr lang="en-US" dirty="0"/>
              <a:t>     else mou_Mean12207=0;</a:t>
            </a:r>
          </a:p>
          <a:p>
            <a:pPr marL="0" indent="0">
              <a:buNone/>
            </a:pPr>
            <a:r>
              <a:rPr lang="en-US" dirty="0"/>
              <a:t>     </a:t>
            </a:r>
            <a:r>
              <a:rPr lang="en-US" b="1" dirty="0"/>
              <a:t>run;</a:t>
            </a:r>
          </a:p>
          <a:p>
            <a:pPr marL="0" indent="0">
              <a:buNone/>
            </a:pPr>
            <a:r>
              <a:rPr lang="en-US" dirty="0"/>
              <a:t>     </a:t>
            </a:r>
          </a:p>
        </p:txBody>
      </p:sp>
      <p:sp>
        <p:nvSpPr>
          <p:cNvPr id="5" name="Slide Number Placeholder 4"/>
          <p:cNvSpPr>
            <a:spLocks noGrp="1"/>
          </p:cNvSpPr>
          <p:nvPr>
            <p:ph type="sldNum" sz="quarter" idx="12"/>
          </p:nvPr>
        </p:nvSpPr>
        <p:spPr/>
        <p:txBody>
          <a:bodyPr/>
          <a:lstStyle/>
          <a:p>
            <a:fld id="{BD425217-9FA9-4304-A69C-DFA5F80AC937}" type="slidenum">
              <a:rPr lang="en-US" smtClean="0"/>
              <a:t>16</a:t>
            </a:fld>
            <a:endParaRPr lang="en-US"/>
          </a:p>
        </p:txBody>
      </p:sp>
    </p:spTree>
    <p:extLst>
      <p:ext uri="{BB962C8B-B14F-4D97-AF65-F5344CB8AC3E}">
        <p14:creationId xmlns:p14="http://schemas.microsoft.com/office/powerpoint/2010/main" val="506731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973"/>
            <a:ext cx="10515600" cy="361016"/>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Data </a:t>
            </a:r>
            <a:r>
              <a:rPr lang="en-US" dirty="0">
                <a:latin typeface="Times New Roman" panose="02020603050405020304" pitchFamily="18" charset="0"/>
                <a:cs typeface="Times New Roman" panose="02020603050405020304" pitchFamily="18" charset="0"/>
              </a:rPr>
              <a:t>Preparation </a:t>
            </a:r>
            <a:endParaRPr lang="en-US" dirty="0"/>
          </a:p>
        </p:txBody>
      </p:sp>
      <p:sp>
        <p:nvSpPr>
          <p:cNvPr id="3" name="Content Placeholder 2"/>
          <p:cNvSpPr>
            <a:spLocks noGrp="1"/>
          </p:cNvSpPr>
          <p:nvPr>
            <p:ph idx="1"/>
          </p:nvPr>
        </p:nvSpPr>
        <p:spPr>
          <a:xfrm>
            <a:off x="838200" y="1006071"/>
            <a:ext cx="10515600" cy="6212540"/>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data telecomfinal2;</a:t>
            </a:r>
          </a:p>
          <a:p>
            <a:pPr marL="0" indent="0">
              <a:buNone/>
            </a:pPr>
            <a:r>
              <a:rPr lang="en-US" sz="1400" dirty="0">
                <a:latin typeface="Times New Roman" panose="02020603050405020304" pitchFamily="18" charset="0"/>
                <a:cs typeface="Times New Roman" panose="02020603050405020304" pitchFamily="18" charset="0"/>
              </a:rPr>
              <a:t>    set telecomfinal2;</a:t>
            </a:r>
          </a:p>
          <a:p>
            <a:pPr marL="0" indent="0">
              <a:buNone/>
            </a:pPr>
            <a:r>
              <a:rPr lang="en-US" sz="1400" dirty="0">
                <a:latin typeface="Times New Roman" panose="02020603050405020304" pitchFamily="18" charset="0"/>
                <a:cs typeface="Times New Roman" panose="02020603050405020304" pitchFamily="18" charset="0"/>
              </a:rPr>
              <a:t>     if income1=1 then income1_1=1;</a:t>
            </a:r>
          </a:p>
          <a:p>
            <a:pPr marL="0" indent="0">
              <a:buNone/>
            </a:pPr>
            <a:r>
              <a:rPr lang="en-US" sz="1400" dirty="0">
                <a:latin typeface="Times New Roman" panose="02020603050405020304" pitchFamily="18" charset="0"/>
                <a:cs typeface="Times New Roman" panose="02020603050405020304" pitchFamily="18" charset="0"/>
              </a:rPr>
              <a:t>     else income1_1=0;</a:t>
            </a:r>
          </a:p>
          <a:p>
            <a:pPr marL="0" indent="0">
              <a:buNone/>
            </a:pPr>
            <a:r>
              <a:rPr lang="en-US" sz="1400" dirty="0">
                <a:latin typeface="Times New Roman" panose="02020603050405020304" pitchFamily="18" charset="0"/>
                <a:cs typeface="Times New Roman" panose="02020603050405020304" pitchFamily="18" charset="0"/>
              </a:rPr>
              <a:t>     if income1=2 then income1_2=1;</a:t>
            </a:r>
          </a:p>
          <a:p>
            <a:pPr marL="0" indent="0">
              <a:buNone/>
            </a:pPr>
            <a:r>
              <a:rPr lang="en-US" sz="1400" dirty="0">
                <a:latin typeface="Times New Roman" panose="02020603050405020304" pitchFamily="18" charset="0"/>
                <a:cs typeface="Times New Roman" panose="02020603050405020304" pitchFamily="18" charset="0"/>
              </a:rPr>
              <a:t>     else income1_2=0;</a:t>
            </a:r>
          </a:p>
          <a:p>
            <a:pPr marL="0" indent="0">
              <a:buNone/>
            </a:pPr>
            <a:r>
              <a:rPr lang="en-US" sz="1400" dirty="0">
                <a:latin typeface="Times New Roman" panose="02020603050405020304" pitchFamily="18" charset="0"/>
                <a:cs typeface="Times New Roman" panose="02020603050405020304" pitchFamily="18" charset="0"/>
              </a:rPr>
              <a:t>    if income1=3 then income1_3=1;</a:t>
            </a:r>
          </a:p>
          <a:p>
            <a:pPr marL="0" indent="0">
              <a:buNone/>
            </a:pPr>
            <a:r>
              <a:rPr lang="en-US" sz="1400" dirty="0">
                <a:latin typeface="Times New Roman" panose="02020603050405020304" pitchFamily="18" charset="0"/>
                <a:cs typeface="Times New Roman" panose="02020603050405020304" pitchFamily="18" charset="0"/>
              </a:rPr>
              <a:t>     else income1_3=0;</a:t>
            </a:r>
          </a:p>
          <a:p>
            <a:pPr marL="0" indent="0">
              <a:buNone/>
            </a:pPr>
            <a:r>
              <a:rPr lang="en-US" sz="1400" dirty="0">
                <a:latin typeface="Times New Roman" panose="02020603050405020304" pitchFamily="18" charset="0"/>
                <a:cs typeface="Times New Roman" panose="02020603050405020304" pitchFamily="18" charset="0"/>
              </a:rPr>
              <a:t>    if income1=4 then income1_4=1;</a:t>
            </a:r>
          </a:p>
          <a:p>
            <a:pPr marL="0" indent="0">
              <a:buNone/>
            </a:pPr>
            <a:r>
              <a:rPr lang="en-US" sz="1400" dirty="0">
                <a:latin typeface="Times New Roman" panose="02020603050405020304" pitchFamily="18" charset="0"/>
                <a:cs typeface="Times New Roman" panose="02020603050405020304" pitchFamily="18" charset="0"/>
              </a:rPr>
              <a:t>     else income1_4=0;</a:t>
            </a:r>
          </a:p>
          <a:p>
            <a:pPr marL="0" indent="0">
              <a:buNone/>
            </a:pPr>
            <a:r>
              <a:rPr lang="en-US" sz="1400" dirty="0">
                <a:latin typeface="Times New Roman" panose="02020603050405020304" pitchFamily="18" charset="0"/>
                <a:cs typeface="Times New Roman" panose="02020603050405020304" pitchFamily="18" charset="0"/>
              </a:rPr>
              <a:t>    if income1=5 then income1_5=1;</a:t>
            </a:r>
          </a:p>
          <a:p>
            <a:pPr marL="0" indent="0">
              <a:buNone/>
            </a:pPr>
            <a:r>
              <a:rPr lang="en-US" sz="1400" dirty="0">
                <a:latin typeface="Times New Roman" panose="02020603050405020304" pitchFamily="18" charset="0"/>
                <a:cs typeface="Times New Roman" panose="02020603050405020304" pitchFamily="18" charset="0"/>
              </a:rPr>
              <a:t>     else income1_5=0</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17</a:t>
            </a:fld>
            <a:endParaRPr lang="en-US"/>
          </a:p>
        </p:txBody>
      </p:sp>
    </p:spTree>
    <p:extLst>
      <p:ext uri="{BB962C8B-B14F-4D97-AF65-F5344CB8AC3E}">
        <p14:creationId xmlns:p14="http://schemas.microsoft.com/office/powerpoint/2010/main" val="3152919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973"/>
            <a:ext cx="10515600" cy="361016"/>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Data </a:t>
            </a:r>
            <a:r>
              <a:rPr lang="en-US" dirty="0">
                <a:latin typeface="Times New Roman" panose="02020603050405020304" pitchFamily="18" charset="0"/>
                <a:cs typeface="Times New Roman" panose="02020603050405020304" pitchFamily="18" charset="0"/>
              </a:rPr>
              <a:t>Preparation </a:t>
            </a:r>
            <a:endParaRPr lang="en-US" dirty="0"/>
          </a:p>
        </p:txBody>
      </p:sp>
      <p:sp>
        <p:nvSpPr>
          <p:cNvPr id="3" name="Content Placeholder 2"/>
          <p:cNvSpPr>
            <a:spLocks noGrp="1"/>
          </p:cNvSpPr>
          <p:nvPr>
            <p:ph idx="1"/>
          </p:nvPr>
        </p:nvSpPr>
        <p:spPr>
          <a:xfrm>
            <a:off x="838200" y="864403"/>
            <a:ext cx="10515600" cy="6212540"/>
          </a:xfrm>
        </p:spPr>
        <p:txBody>
          <a:bodyPr>
            <a:noAutofit/>
          </a:bodyPr>
          <a:lstStyle/>
          <a:p>
            <a:pPr marL="0" indent="0">
              <a:buNone/>
            </a:pPr>
            <a:r>
              <a:rPr lang="en-US" sz="1400" dirty="0" smtClean="0">
                <a:latin typeface="Times New Roman" panose="02020603050405020304" pitchFamily="18" charset="0"/>
                <a:cs typeface="Times New Roman" panose="02020603050405020304" pitchFamily="18" charset="0"/>
              </a:rPr>
              <a:t>    if </a:t>
            </a:r>
            <a:r>
              <a:rPr lang="en-US" sz="1400" dirty="0">
                <a:latin typeface="Times New Roman" panose="02020603050405020304" pitchFamily="18" charset="0"/>
                <a:cs typeface="Times New Roman" panose="02020603050405020304" pitchFamily="18" charset="0"/>
              </a:rPr>
              <a:t>income1=6 then income1_6=1;</a:t>
            </a:r>
          </a:p>
          <a:p>
            <a:pPr marL="0" indent="0">
              <a:buNone/>
            </a:pPr>
            <a:r>
              <a:rPr lang="en-US" sz="1400" dirty="0">
                <a:latin typeface="Times New Roman" panose="02020603050405020304" pitchFamily="18" charset="0"/>
                <a:cs typeface="Times New Roman" panose="02020603050405020304" pitchFamily="18" charset="0"/>
              </a:rPr>
              <a:t>     else income1_6=0;</a:t>
            </a:r>
          </a:p>
          <a:p>
            <a:pPr marL="0" indent="0">
              <a:buNone/>
            </a:pPr>
            <a:r>
              <a:rPr lang="en-US" sz="1400" dirty="0">
                <a:latin typeface="Times New Roman" panose="02020603050405020304" pitchFamily="18" charset="0"/>
                <a:cs typeface="Times New Roman" panose="02020603050405020304" pitchFamily="18" charset="0"/>
              </a:rPr>
              <a:t>    if income1=7 then income1_7=1;</a:t>
            </a:r>
          </a:p>
          <a:p>
            <a:pPr marL="0" indent="0">
              <a:buNone/>
            </a:pPr>
            <a:r>
              <a:rPr lang="en-US" sz="1400" dirty="0">
                <a:latin typeface="Times New Roman" panose="02020603050405020304" pitchFamily="18" charset="0"/>
                <a:cs typeface="Times New Roman" panose="02020603050405020304" pitchFamily="18" charset="0"/>
              </a:rPr>
              <a:t>     else income1_7=0;</a:t>
            </a:r>
          </a:p>
          <a:p>
            <a:pPr marL="0" indent="0">
              <a:buNone/>
            </a:pPr>
            <a:r>
              <a:rPr lang="en-US" sz="1400" dirty="0">
                <a:latin typeface="Times New Roman" panose="02020603050405020304" pitchFamily="18" charset="0"/>
                <a:cs typeface="Times New Roman" panose="02020603050405020304" pitchFamily="18" charset="0"/>
              </a:rPr>
              <a:t>    if income1=8 then income1_8=1;</a:t>
            </a:r>
          </a:p>
          <a:p>
            <a:pPr marL="0" indent="0">
              <a:buNone/>
            </a:pPr>
            <a:r>
              <a:rPr lang="en-US" sz="1400" dirty="0">
                <a:latin typeface="Times New Roman" panose="02020603050405020304" pitchFamily="18" charset="0"/>
                <a:cs typeface="Times New Roman" panose="02020603050405020304" pitchFamily="18" charset="0"/>
              </a:rPr>
              <a:t>     else income1_8=0;</a:t>
            </a:r>
          </a:p>
          <a:p>
            <a:pPr marL="0" indent="0">
              <a:buNone/>
            </a:pPr>
            <a:r>
              <a:rPr lang="en-US" sz="1400" dirty="0">
                <a:latin typeface="Times New Roman" panose="02020603050405020304" pitchFamily="18" charset="0"/>
                <a:cs typeface="Times New Roman" panose="02020603050405020304" pitchFamily="18" charset="0"/>
              </a:rPr>
              <a:t>   if income1=9 then income1_9=1;</a:t>
            </a:r>
          </a:p>
          <a:p>
            <a:pPr marL="0" indent="0">
              <a:buNone/>
            </a:pPr>
            <a:r>
              <a:rPr lang="en-US" sz="1400" dirty="0">
                <a:latin typeface="Times New Roman" panose="02020603050405020304" pitchFamily="18" charset="0"/>
                <a:cs typeface="Times New Roman" panose="02020603050405020304" pitchFamily="18" charset="0"/>
              </a:rPr>
              <a:t>     else income1_9=0;</a:t>
            </a:r>
          </a:p>
          <a:p>
            <a:pPr marL="0" indent="0">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run;</a:t>
            </a:r>
          </a:p>
          <a:p>
            <a:pPr marL="0" indent="0">
              <a:buNone/>
            </a:pPr>
            <a:r>
              <a:rPr lang="en-US" sz="14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BD425217-9FA9-4304-A69C-DFA5F80AC937}" type="slidenum">
              <a:rPr lang="en-US" smtClean="0"/>
              <a:t>18</a:t>
            </a:fld>
            <a:endParaRPr lang="en-US"/>
          </a:p>
        </p:txBody>
      </p:sp>
    </p:spTree>
    <p:extLst>
      <p:ext uri="{BB962C8B-B14F-4D97-AF65-F5344CB8AC3E}">
        <p14:creationId xmlns:p14="http://schemas.microsoft.com/office/powerpoint/2010/main" val="29799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6851"/>
          </a:xfrm>
        </p:spPr>
        <p:txBody>
          <a:bodyPr>
            <a:normAutofit/>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1021976"/>
            <a:ext cx="10515600" cy="5154987"/>
          </a:xfrm>
        </p:spPr>
        <p:txBody>
          <a:bodyPr>
            <a:normAutofit fontScale="25000" lnSpcReduction="20000"/>
          </a:bodyPr>
          <a:lstStyle/>
          <a:p>
            <a:pPr marL="0" indent="0">
              <a:buNone/>
            </a:pPr>
            <a:r>
              <a:rPr lang="en-US" sz="7200" dirty="0" smtClean="0">
                <a:latin typeface="Times New Roman" panose="02020603050405020304" pitchFamily="18" charset="0"/>
                <a:cs typeface="Times New Roman" panose="02020603050405020304" pitchFamily="18" charset="0"/>
              </a:rPr>
              <a:t>/*Derived Variable*/</a:t>
            </a:r>
          </a:p>
          <a:p>
            <a:pPr marL="0" indent="0">
              <a:buNone/>
            </a:pPr>
            <a:r>
              <a:rPr lang="en-US" sz="4800" b="1" dirty="0" smtClean="0">
                <a:latin typeface="Times New Roman" panose="02020603050405020304" pitchFamily="18" charset="0"/>
                <a:cs typeface="Times New Roman" panose="02020603050405020304" pitchFamily="18" charset="0"/>
              </a:rPr>
              <a:t>data </a:t>
            </a:r>
            <a:r>
              <a:rPr lang="en-US" sz="4800" b="1" dirty="0">
                <a:latin typeface="Times New Roman" panose="02020603050405020304" pitchFamily="18" charset="0"/>
                <a:cs typeface="Times New Roman" panose="02020603050405020304" pitchFamily="18" charset="0"/>
              </a:rPr>
              <a:t>telecomfinal2;</a:t>
            </a:r>
          </a:p>
          <a:p>
            <a:pPr marL="0" indent="0">
              <a:buNone/>
            </a:pPr>
            <a:r>
              <a:rPr lang="en-US" sz="4800" dirty="0">
                <a:latin typeface="Times New Roman" panose="02020603050405020304" pitchFamily="18" charset="0"/>
                <a:cs typeface="Times New Roman" panose="02020603050405020304" pitchFamily="18" charset="0"/>
              </a:rPr>
              <a:t>    set telecomfinal2;</a:t>
            </a:r>
          </a:p>
          <a:p>
            <a:pPr marL="0" indent="0">
              <a:buNone/>
            </a:pPr>
            <a:r>
              <a:rPr lang="en-US" sz="4800" dirty="0">
                <a:latin typeface="Times New Roman" panose="02020603050405020304" pitchFamily="18" charset="0"/>
                <a:cs typeface="Times New Roman" panose="02020603050405020304" pitchFamily="18" charset="0"/>
              </a:rPr>
              <a:t>    rate_plan1= (</a:t>
            </a:r>
            <a:r>
              <a:rPr lang="en-US" sz="4800" dirty="0" err="1">
                <a:latin typeface="Times New Roman" panose="02020603050405020304" pitchFamily="18" charset="0"/>
                <a:cs typeface="Times New Roman" panose="02020603050405020304" pitchFamily="18" charset="0"/>
              </a:rPr>
              <a:t>ovrrev_Mean</a:t>
            </a:r>
            <a:r>
              <a:rPr lang="en-US" sz="4800" dirty="0">
                <a:latin typeface="Times New Roman" panose="02020603050405020304" pitchFamily="18" charset="0"/>
                <a:cs typeface="Times New Roman" panose="02020603050405020304" pitchFamily="18" charset="0"/>
              </a:rPr>
              <a:t>/</a:t>
            </a:r>
            <a:r>
              <a:rPr lang="en-US" sz="4800" dirty="0" err="1">
                <a:latin typeface="Times New Roman" panose="02020603050405020304" pitchFamily="18" charset="0"/>
                <a:cs typeface="Times New Roman" panose="02020603050405020304" pitchFamily="18" charset="0"/>
              </a:rPr>
              <a:t>totrev</a:t>
            </a:r>
            <a:r>
              <a:rPr lang="en-US" sz="4800" dirty="0">
                <a:latin typeface="Times New Roman" panose="02020603050405020304" pitchFamily="18" charset="0"/>
                <a:cs typeface="Times New Roman" panose="02020603050405020304" pitchFamily="18" charset="0"/>
              </a:rPr>
              <a:t>)*100;</a:t>
            </a:r>
          </a:p>
          <a:p>
            <a:pPr marL="0" indent="0">
              <a:buNone/>
            </a:pPr>
            <a:r>
              <a:rPr lang="en-US" sz="4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run;</a:t>
            </a:r>
          </a:p>
          <a:p>
            <a:pPr marL="0" indent="0">
              <a:buNone/>
            </a:pPr>
            <a:r>
              <a:rPr lang="en-US" sz="4800" dirty="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data telecomfinal2;</a:t>
            </a:r>
          </a:p>
          <a:p>
            <a:pPr marL="0" indent="0">
              <a:buNone/>
            </a:pPr>
            <a:r>
              <a:rPr lang="en-US" sz="4800" dirty="0">
                <a:latin typeface="Times New Roman" panose="02020603050405020304" pitchFamily="18" charset="0"/>
                <a:cs typeface="Times New Roman" panose="02020603050405020304" pitchFamily="18" charset="0"/>
              </a:rPr>
              <a:t>    set telecomfinal2;</a:t>
            </a:r>
          </a:p>
          <a:p>
            <a:pPr marL="0" indent="0">
              <a:buNone/>
            </a:pPr>
            <a:r>
              <a:rPr lang="en-US" sz="4800" dirty="0">
                <a:latin typeface="Times New Roman" panose="02020603050405020304" pitchFamily="18" charset="0"/>
                <a:cs typeface="Times New Roman" panose="02020603050405020304" pitchFamily="18" charset="0"/>
              </a:rPr>
              <a:t>    if rate_plan1 =&lt;12 then optimal_rate_plan1=1;</a:t>
            </a:r>
          </a:p>
          <a:p>
            <a:pPr marL="0" indent="0">
              <a:buNone/>
            </a:pPr>
            <a:r>
              <a:rPr lang="en-US" sz="4800" dirty="0">
                <a:latin typeface="Times New Roman" panose="02020603050405020304" pitchFamily="18" charset="0"/>
                <a:cs typeface="Times New Roman" panose="02020603050405020304" pitchFamily="18" charset="0"/>
              </a:rPr>
              <a:t>    else optimal_rate_plan1=0;</a:t>
            </a:r>
          </a:p>
          <a:p>
            <a:pPr marL="0" indent="0">
              <a:buNone/>
            </a:pPr>
            <a:r>
              <a:rPr lang="en-US" sz="4800" dirty="0">
                <a:latin typeface="Times New Roman" panose="02020603050405020304" pitchFamily="18" charset="0"/>
                <a:cs typeface="Times New Roman" panose="02020603050405020304" pitchFamily="18" charset="0"/>
              </a:rPr>
              <a:t>    if 16 &lt; rate_plan1 =&lt;34 then non_optimalrate_plan1=1;</a:t>
            </a:r>
          </a:p>
          <a:p>
            <a:pPr marL="0" indent="0">
              <a:buNone/>
            </a:pPr>
            <a:r>
              <a:rPr lang="en-US" sz="4800" dirty="0">
                <a:latin typeface="Times New Roman" panose="02020603050405020304" pitchFamily="18" charset="0"/>
                <a:cs typeface="Times New Roman" panose="02020603050405020304" pitchFamily="18" charset="0"/>
              </a:rPr>
              <a:t>    else non_optimalrate_plan1=0;</a:t>
            </a:r>
          </a:p>
          <a:p>
            <a:pPr marL="0" indent="0">
              <a:buNone/>
            </a:pPr>
            <a:r>
              <a:rPr lang="en-US" sz="4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run</a:t>
            </a:r>
            <a:r>
              <a:rPr lang="en-US" sz="4800" b="1" dirty="0" smtClean="0">
                <a:latin typeface="Times New Roman" panose="02020603050405020304" pitchFamily="18" charset="0"/>
                <a:cs typeface="Times New Roman" panose="02020603050405020304" pitchFamily="18" charset="0"/>
              </a:rPr>
              <a:t>;</a:t>
            </a:r>
          </a:p>
          <a:p>
            <a:pPr marL="0" indent="0">
              <a:buNone/>
            </a:pPr>
            <a:r>
              <a:rPr lang="en-US" sz="4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data telecomfinal2;</a:t>
            </a:r>
          </a:p>
          <a:p>
            <a:pPr marL="0" indent="0">
              <a:buNone/>
            </a:pPr>
            <a:r>
              <a:rPr lang="en-US" sz="4800" dirty="0">
                <a:latin typeface="Times New Roman" panose="02020603050405020304" pitchFamily="18" charset="0"/>
                <a:cs typeface="Times New Roman" panose="02020603050405020304" pitchFamily="18" charset="0"/>
              </a:rPr>
              <a:t>    set telecomfinal2;</a:t>
            </a:r>
          </a:p>
          <a:p>
            <a:pPr marL="0" indent="0">
              <a:buNone/>
            </a:pP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comp_plcd_call</a:t>
            </a:r>
            <a:r>
              <a:rPr lang="en-US" sz="4800" dirty="0">
                <a:latin typeface="Times New Roman" panose="02020603050405020304" pitchFamily="18" charset="0"/>
                <a:cs typeface="Times New Roman" panose="02020603050405020304" pitchFamily="18" charset="0"/>
              </a:rPr>
              <a:t>=(</a:t>
            </a:r>
            <a:r>
              <a:rPr lang="en-US" sz="4800" dirty="0" err="1">
                <a:latin typeface="Times New Roman" panose="02020603050405020304" pitchFamily="18" charset="0"/>
                <a:cs typeface="Times New Roman" panose="02020603050405020304" pitchFamily="18" charset="0"/>
              </a:rPr>
              <a:t>comp_vce_Mean</a:t>
            </a:r>
            <a:r>
              <a:rPr lang="en-US" sz="4800" dirty="0">
                <a:latin typeface="Times New Roman" panose="02020603050405020304" pitchFamily="18" charset="0"/>
                <a:cs typeface="Times New Roman" panose="02020603050405020304" pitchFamily="18" charset="0"/>
              </a:rPr>
              <a:t>/</a:t>
            </a:r>
            <a:r>
              <a:rPr lang="en-US" sz="4800" dirty="0" err="1">
                <a:latin typeface="Times New Roman" panose="02020603050405020304" pitchFamily="18" charset="0"/>
                <a:cs typeface="Times New Roman" panose="02020603050405020304" pitchFamily="18" charset="0"/>
              </a:rPr>
              <a:t>plcd_vce_Mean</a:t>
            </a:r>
            <a:r>
              <a:rPr lang="en-US" sz="4800" dirty="0">
                <a:latin typeface="Times New Roman" panose="02020603050405020304" pitchFamily="18" charset="0"/>
                <a:cs typeface="Times New Roman" panose="02020603050405020304" pitchFamily="18" charset="0"/>
              </a:rPr>
              <a:t>)*100;</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comp_plcd_call</a:t>
            </a:r>
            <a:r>
              <a:rPr lang="en-US" sz="4800" dirty="0">
                <a:latin typeface="Times New Roman" panose="02020603050405020304" pitchFamily="18" charset="0"/>
                <a:cs typeface="Times New Roman" panose="02020603050405020304" pitchFamily="18" charset="0"/>
              </a:rPr>
              <a:t> &lt;70 then </a:t>
            </a:r>
            <a:r>
              <a:rPr lang="en-US" sz="4800" dirty="0" err="1">
                <a:latin typeface="Times New Roman" panose="02020603050405020304" pitchFamily="18" charset="0"/>
                <a:cs typeface="Times New Roman" panose="02020603050405020304" pitchFamily="18" charset="0"/>
              </a:rPr>
              <a:t>comp_plcd_call_low</a:t>
            </a:r>
            <a:r>
              <a:rPr lang="en-US" sz="4800" dirty="0">
                <a:latin typeface="Times New Roman" panose="02020603050405020304" pitchFamily="18" charset="0"/>
                <a:cs typeface="Times New Roman" panose="02020603050405020304" pitchFamily="18" charset="0"/>
              </a:rPr>
              <a:t>=1;</a:t>
            </a:r>
          </a:p>
          <a:p>
            <a:pPr marL="0" indent="0">
              <a:buNone/>
            </a:pPr>
            <a:r>
              <a:rPr lang="en-US" sz="4800" dirty="0">
                <a:latin typeface="Times New Roman" panose="02020603050405020304" pitchFamily="18" charset="0"/>
                <a:cs typeface="Times New Roman" panose="02020603050405020304" pitchFamily="18" charset="0"/>
              </a:rPr>
              <a:t>   else </a:t>
            </a:r>
            <a:r>
              <a:rPr lang="en-US" sz="4800" dirty="0" err="1">
                <a:latin typeface="Times New Roman" panose="02020603050405020304" pitchFamily="18" charset="0"/>
                <a:cs typeface="Times New Roman" panose="02020603050405020304" pitchFamily="18" charset="0"/>
              </a:rPr>
              <a:t>comp_plcd_call_low</a:t>
            </a:r>
            <a:r>
              <a:rPr lang="en-US" sz="4800" dirty="0">
                <a:latin typeface="Times New Roman" panose="02020603050405020304" pitchFamily="18" charset="0"/>
                <a:cs typeface="Times New Roman" panose="02020603050405020304" pitchFamily="18" charset="0"/>
              </a:rPr>
              <a:t>=0;</a:t>
            </a:r>
          </a:p>
          <a:p>
            <a:pPr marL="0" indent="0">
              <a:buNone/>
            </a:pPr>
            <a:r>
              <a:rPr lang="en-US" sz="4800" dirty="0">
                <a:latin typeface="Times New Roman" panose="02020603050405020304" pitchFamily="18" charset="0"/>
                <a:cs typeface="Times New Roman" panose="02020603050405020304" pitchFamily="18" charset="0"/>
              </a:rPr>
              <a:t>   if 70 =&lt; </a:t>
            </a:r>
            <a:r>
              <a:rPr lang="en-US" sz="4800" dirty="0" err="1">
                <a:latin typeface="Times New Roman" panose="02020603050405020304" pitchFamily="18" charset="0"/>
                <a:cs typeface="Times New Roman" panose="02020603050405020304" pitchFamily="18" charset="0"/>
              </a:rPr>
              <a:t>comp_plcd_call</a:t>
            </a:r>
            <a:r>
              <a:rPr lang="en-US" sz="4800" dirty="0">
                <a:latin typeface="Times New Roman" panose="02020603050405020304" pitchFamily="18" charset="0"/>
                <a:cs typeface="Times New Roman" panose="02020603050405020304" pitchFamily="18" charset="0"/>
              </a:rPr>
              <a:t>=&lt; 100 then </a:t>
            </a:r>
            <a:r>
              <a:rPr lang="en-US" sz="4800" dirty="0" err="1">
                <a:latin typeface="Times New Roman" panose="02020603050405020304" pitchFamily="18" charset="0"/>
                <a:cs typeface="Times New Roman" panose="02020603050405020304" pitchFamily="18" charset="0"/>
              </a:rPr>
              <a:t>comp_plcd_call_high</a:t>
            </a:r>
            <a:r>
              <a:rPr lang="en-US" sz="4800" dirty="0">
                <a:latin typeface="Times New Roman" panose="02020603050405020304" pitchFamily="18" charset="0"/>
                <a:cs typeface="Times New Roman" panose="02020603050405020304" pitchFamily="18" charset="0"/>
              </a:rPr>
              <a:t>=1;</a:t>
            </a:r>
          </a:p>
          <a:p>
            <a:pPr marL="0" indent="0">
              <a:buNone/>
            </a:pPr>
            <a:r>
              <a:rPr lang="en-US" sz="4800" dirty="0">
                <a:latin typeface="Times New Roman" panose="02020603050405020304" pitchFamily="18" charset="0"/>
                <a:cs typeface="Times New Roman" panose="02020603050405020304" pitchFamily="18" charset="0"/>
              </a:rPr>
              <a:t>   else </a:t>
            </a:r>
            <a:r>
              <a:rPr lang="en-US" sz="4800" dirty="0" err="1">
                <a:latin typeface="Times New Roman" panose="02020603050405020304" pitchFamily="18" charset="0"/>
                <a:cs typeface="Times New Roman" panose="02020603050405020304" pitchFamily="18" charset="0"/>
              </a:rPr>
              <a:t>comp_plcd_call_high</a:t>
            </a:r>
            <a:r>
              <a:rPr lang="en-US" sz="4800" dirty="0">
                <a:latin typeface="Times New Roman" panose="02020603050405020304" pitchFamily="18" charset="0"/>
                <a:cs typeface="Times New Roman" panose="02020603050405020304" pitchFamily="18" charset="0"/>
              </a:rPr>
              <a:t>=0;</a:t>
            </a:r>
          </a:p>
          <a:p>
            <a:pPr marL="0" indent="0">
              <a:buNone/>
            </a:pPr>
            <a:r>
              <a:rPr lang="en-US" sz="4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run;</a:t>
            </a:r>
          </a:p>
          <a:p>
            <a:pPr marL="0" indent="0">
              <a:buNone/>
            </a:pPr>
            <a:r>
              <a:rPr lang="en-US" sz="4800" dirty="0">
                <a:latin typeface="Times New Roman" panose="02020603050405020304" pitchFamily="18" charset="0"/>
                <a:cs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rPr>
              <a:t>    </a:t>
            </a:r>
          </a:p>
          <a:p>
            <a:pPr marL="0" indent="0">
              <a:buNone/>
            </a:pPr>
            <a:r>
              <a:rPr lang="en-US" sz="2400" dirty="0"/>
              <a:t>    </a:t>
            </a:r>
          </a:p>
          <a:p>
            <a:pPr marL="0" indent="0">
              <a:buNone/>
            </a:pPr>
            <a:r>
              <a:rPr lang="en-US" sz="2400" dirty="0"/>
              <a:t> </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19</a:t>
            </a:fld>
            <a:endParaRPr lang="en-US"/>
          </a:p>
        </p:txBody>
      </p:sp>
    </p:spTree>
    <p:extLst>
      <p:ext uri="{BB962C8B-B14F-4D97-AF65-F5344CB8AC3E}">
        <p14:creationId xmlns:p14="http://schemas.microsoft.com/office/powerpoint/2010/main" val="176122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Churn </a:t>
            </a:r>
            <a:r>
              <a:rPr lang="en-US" sz="3200" dirty="0" err="1" smtClean="0">
                <a:latin typeface="Times New Roman" panose="02020603050405020304" pitchFamily="18" charset="0"/>
                <a:cs typeface="Times New Roman" panose="02020603050405020304" pitchFamily="18" charset="0"/>
              </a:rPr>
              <a:t>Model:Data</a:t>
            </a:r>
            <a:r>
              <a:rPr lang="en-US" sz="3200" dirty="0" smtClean="0">
                <a:latin typeface="Times New Roman" panose="02020603050405020304" pitchFamily="18" charset="0"/>
                <a:cs typeface="Times New Roman" panose="02020603050405020304" pitchFamily="18" charset="0"/>
              </a:rPr>
              <a:t> Exploration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8039"/>
            <a:ext cx="10515600" cy="5215944"/>
          </a:xfrm>
        </p:spPr>
        <p:txBody>
          <a:bodyPr>
            <a:normAutofit fontScale="85000" lnSpcReduction="20000"/>
          </a:bodyPr>
          <a:lstStyle/>
          <a:p>
            <a:pPr marL="0" indent="0">
              <a:buNone/>
            </a:pPr>
            <a:r>
              <a:rPr lang="en-US" sz="1600" b="1" dirty="0" err="1">
                <a:latin typeface="Times New Roman" panose="02020603050405020304" pitchFamily="18" charset="0"/>
                <a:cs typeface="Times New Roman" panose="02020603050405020304" pitchFamily="18" charset="0"/>
              </a:rPr>
              <a:t>proc</a:t>
            </a:r>
            <a:r>
              <a:rPr lang="en-US" sz="1600" b="1" dirty="0">
                <a:latin typeface="Times New Roman" panose="02020603050405020304" pitchFamily="18" charset="0"/>
                <a:cs typeface="Times New Roman" panose="02020603050405020304" pitchFamily="18" charset="0"/>
              </a:rPr>
              <a:t> import </a:t>
            </a:r>
            <a:r>
              <a:rPr lang="en-US" sz="1600" b="1" dirty="0" err="1">
                <a:latin typeface="Times New Roman" panose="02020603050405020304" pitchFamily="18" charset="0"/>
                <a:cs typeface="Times New Roman" panose="02020603050405020304" pitchFamily="18" charset="0"/>
              </a:rPr>
              <a:t>datafile</a:t>
            </a:r>
            <a:r>
              <a:rPr lang="en-US" sz="1600" b="1" dirty="0">
                <a:latin typeface="Times New Roman" panose="02020603050405020304" pitchFamily="18" charset="0"/>
                <a:cs typeface="Times New Roman" panose="02020603050405020304" pitchFamily="18" charset="0"/>
              </a:rPr>
              <a:t>="Z:\Assignments\Graded Assignment\Topic 13 - Final Case Study Implementation\telecomfinal.csv"</a:t>
            </a:r>
          </a:p>
          <a:p>
            <a:pPr marL="0" indent="0">
              <a:buNone/>
            </a:pPr>
            <a:r>
              <a:rPr lang="en-US" sz="1600" dirty="0">
                <a:latin typeface="Times New Roman" panose="02020603050405020304" pitchFamily="18" charset="0"/>
                <a:cs typeface="Times New Roman" panose="02020603050405020304" pitchFamily="18" charset="0"/>
              </a:rPr>
              <a:t>out=</a:t>
            </a:r>
            <a:r>
              <a:rPr lang="en-US" sz="1600" dirty="0" err="1">
                <a:latin typeface="Times New Roman" panose="02020603050405020304" pitchFamily="18" charset="0"/>
                <a:cs typeface="Times New Roman" panose="02020603050405020304" pitchFamily="18" charset="0"/>
              </a:rPr>
              <a:t>telecomfinal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dbms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csv</a:t>
            </a:r>
            <a:r>
              <a:rPr lang="en-US" sz="1600" dirty="0">
                <a:latin typeface="Times New Roman" panose="02020603050405020304" pitchFamily="18" charset="0"/>
                <a:cs typeface="Times New Roman" panose="02020603050405020304" pitchFamily="18" charset="0"/>
              </a:rPr>
              <a:t> replace;</a:t>
            </a:r>
          </a:p>
          <a:p>
            <a:pPr marL="0" indent="0">
              <a:buNone/>
            </a:pPr>
            <a:r>
              <a:rPr lang="en-US" sz="1600" b="1" dirty="0">
                <a:latin typeface="Times New Roman" panose="02020603050405020304" pitchFamily="18" charset="0"/>
                <a:cs typeface="Times New Roman" panose="02020603050405020304" pitchFamily="18" charset="0"/>
              </a:rPr>
              <a:t>run</a:t>
            </a:r>
            <a:r>
              <a:rPr lang="en-US" sz="1600" b="1" dirty="0" smtClean="0">
                <a:latin typeface="Times New Roman" panose="02020603050405020304" pitchFamily="18" charset="0"/>
                <a:cs typeface="Times New Roman" panose="02020603050405020304" pitchFamily="18" charset="0"/>
              </a:rPr>
              <a:t>;</a:t>
            </a:r>
          </a:p>
          <a:p>
            <a:pPr marL="0" indent="0">
              <a:buNone/>
            </a:pPr>
            <a:r>
              <a:rPr lang="en-US" sz="1600" b="1" dirty="0" err="1"/>
              <a:t>proc</a:t>
            </a:r>
            <a:r>
              <a:rPr lang="en-US" sz="1600" b="1" dirty="0"/>
              <a:t> contents data=</a:t>
            </a:r>
            <a:r>
              <a:rPr lang="en-US" sz="1600" b="1" dirty="0" err="1"/>
              <a:t>univariate</a:t>
            </a:r>
            <a:r>
              <a:rPr lang="en-US" sz="1600" b="1" dirty="0"/>
              <a:t>;</a:t>
            </a:r>
          </a:p>
          <a:p>
            <a:pPr marL="0" indent="0">
              <a:buNone/>
            </a:pPr>
            <a:r>
              <a:rPr lang="en-US" sz="1600" b="1" dirty="0"/>
              <a:t>run;</a:t>
            </a:r>
          </a:p>
          <a:p>
            <a:pPr marL="0" indent="0">
              <a:buNone/>
            </a:pPr>
            <a:r>
              <a:rPr lang="en-US" sz="1600" b="1" dirty="0" err="1"/>
              <a:t>proc</a:t>
            </a:r>
            <a:r>
              <a:rPr lang="en-US" sz="1600" b="1" dirty="0"/>
              <a:t> </a:t>
            </a:r>
            <a:r>
              <a:rPr lang="en-US" sz="1600" b="1" dirty="0" err="1"/>
              <a:t>univariate</a:t>
            </a:r>
            <a:r>
              <a:rPr lang="en-US" sz="1600" b="1" dirty="0"/>
              <a:t> data=</a:t>
            </a:r>
            <a:r>
              <a:rPr lang="en-US" sz="1600" b="1" dirty="0" err="1"/>
              <a:t>telecomfinal</a:t>
            </a:r>
            <a:r>
              <a:rPr lang="en-US" sz="1600" b="1" dirty="0"/>
              <a:t>;</a:t>
            </a:r>
          </a:p>
          <a:p>
            <a:pPr marL="0" indent="0">
              <a:buNone/>
            </a:pPr>
            <a:r>
              <a:rPr lang="en-US" sz="1600" b="1" dirty="0"/>
              <a:t>run;</a:t>
            </a:r>
          </a:p>
          <a:p>
            <a:pPr marL="0" indent="0">
              <a:buNone/>
            </a:pPr>
            <a:endParaRPr lang="en-US" sz="1600" dirty="0"/>
          </a:p>
          <a:p>
            <a:pPr marL="0" indent="0">
              <a:buNone/>
            </a:pPr>
            <a:r>
              <a:rPr lang="en-US" sz="1600" b="1" dirty="0" err="1"/>
              <a:t>proc</a:t>
            </a:r>
            <a:r>
              <a:rPr lang="en-US" sz="1600" b="1" dirty="0"/>
              <a:t> means data=</a:t>
            </a:r>
            <a:r>
              <a:rPr lang="en-US" sz="1600" b="1" dirty="0" err="1"/>
              <a:t>telecomfinal</a:t>
            </a:r>
            <a:r>
              <a:rPr lang="en-US" sz="1600" b="1" dirty="0"/>
              <a:t>;</a:t>
            </a:r>
          </a:p>
          <a:p>
            <a:pPr marL="0" indent="0">
              <a:buNone/>
            </a:pPr>
            <a:r>
              <a:rPr lang="en-US" sz="1600" b="1" dirty="0"/>
              <a:t>run</a:t>
            </a:r>
            <a:r>
              <a:rPr lang="en-US" sz="1600" b="1" dirty="0" smtClean="0"/>
              <a:t>;</a:t>
            </a:r>
            <a:endParaRPr lang="en-US" sz="1600" dirty="0"/>
          </a:p>
          <a:p>
            <a:pPr marL="0" indent="0">
              <a:buNone/>
            </a:pPr>
            <a:r>
              <a:rPr lang="en-US" sz="1600" b="1" dirty="0" err="1"/>
              <a:t>proc</a:t>
            </a:r>
            <a:r>
              <a:rPr lang="en-US" sz="1600" b="1" dirty="0"/>
              <a:t> </a:t>
            </a:r>
            <a:r>
              <a:rPr lang="en-US" sz="1600" b="1" dirty="0" err="1"/>
              <a:t>freq</a:t>
            </a:r>
            <a:r>
              <a:rPr lang="en-US" sz="1600" b="1" dirty="0"/>
              <a:t> data=</a:t>
            </a:r>
            <a:r>
              <a:rPr lang="en-US" sz="1600" b="1" dirty="0" err="1"/>
              <a:t>telecomfinal</a:t>
            </a:r>
            <a:r>
              <a:rPr lang="en-US" sz="1600" b="1" dirty="0"/>
              <a:t>;</a:t>
            </a:r>
          </a:p>
          <a:p>
            <a:pPr marL="0" indent="0">
              <a:buNone/>
            </a:pPr>
            <a:r>
              <a:rPr lang="en-US" sz="1600" dirty="0"/>
              <a:t>table </a:t>
            </a:r>
            <a:r>
              <a:rPr lang="en-US" sz="1600" dirty="0" err="1"/>
              <a:t>numbcars</a:t>
            </a:r>
            <a:r>
              <a:rPr lang="en-US" sz="1600" dirty="0"/>
              <a:t> occu1 </a:t>
            </a:r>
            <a:r>
              <a:rPr lang="en-US" sz="1600" dirty="0" err="1"/>
              <a:t>refurb_new</a:t>
            </a:r>
            <a:r>
              <a:rPr lang="en-US" sz="1600" dirty="0"/>
              <a:t> </a:t>
            </a:r>
            <a:r>
              <a:rPr lang="en-US" sz="1600" dirty="0" err="1"/>
              <a:t>retdays</a:t>
            </a:r>
            <a:r>
              <a:rPr lang="en-US" sz="1600" dirty="0"/>
              <a:t> </a:t>
            </a:r>
            <a:r>
              <a:rPr lang="en-US" sz="1600" dirty="0" err="1"/>
              <a:t>proptype</a:t>
            </a:r>
            <a:r>
              <a:rPr lang="en-US" sz="1600" dirty="0"/>
              <a:t> </a:t>
            </a:r>
            <a:r>
              <a:rPr lang="en-US" sz="1600" dirty="0" err="1"/>
              <a:t>prizm_social_one</a:t>
            </a:r>
            <a:r>
              <a:rPr lang="en-US" sz="1600" dirty="0"/>
              <a:t> </a:t>
            </a:r>
            <a:r>
              <a:rPr lang="en-US" sz="1600" dirty="0" err="1"/>
              <a:t>mailordr</a:t>
            </a:r>
            <a:r>
              <a:rPr lang="en-US" sz="1600" dirty="0"/>
              <a:t> </a:t>
            </a:r>
            <a:r>
              <a:rPr lang="en-US" sz="1600" dirty="0" err="1"/>
              <a:t>mailresp</a:t>
            </a:r>
            <a:r>
              <a:rPr lang="en-US" sz="1600" dirty="0"/>
              <a:t> marital income </a:t>
            </a:r>
            <a:r>
              <a:rPr lang="en-US" sz="1600" dirty="0" err="1"/>
              <a:t>hnd_webcap</a:t>
            </a:r>
            <a:r>
              <a:rPr lang="en-US" sz="1600" dirty="0"/>
              <a:t> ethnic </a:t>
            </a:r>
            <a:r>
              <a:rPr lang="en-US" sz="1600" dirty="0" err="1"/>
              <a:t>dwlltype</a:t>
            </a:r>
            <a:r>
              <a:rPr lang="en-US" sz="1600" dirty="0"/>
              <a:t> </a:t>
            </a:r>
            <a:r>
              <a:rPr lang="en-US" sz="1600" dirty="0" err="1"/>
              <a:t>dwllsize</a:t>
            </a:r>
            <a:r>
              <a:rPr lang="en-US" sz="1600" dirty="0"/>
              <a:t> </a:t>
            </a:r>
            <a:r>
              <a:rPr lang="en-US" sz="1600" dirty="0" err="1"/>
              <a:t>div_type</a:t>
            </a:r>
            <a:r>
              <a:rPr lang="en-US" sz="1600" dirty="0"/>
              <a:t> </a:t>
            </a:r>
          </a:p>
          <a:p>
            <a:pPr marL="0" indent="0">
              <a:buNone/>
            </a:pPr>
            <a:r>
              <a:rPr lang="en-US" sz="1600" dirty="0" err="1"/>
              <a:t>csa</a:t>
            </a:r>
            <a:r>
              <a:rPr lang="en-US" sz="1600" dirty="0"/>
              <a:t> </a:t>
            </a:r>
            <a:r>
              <a:rPr lang="en-US" sz="1600" dirty="0" err="1"/>
              <a:t>crclscod</a:t>
            </a:r>
            <a:r>
              <a:rPr lang="en-US" sz="1600" dirty="0"/>
              <a:t> children </a:t>
            </a:r>
            <a:r>
              <a:rPr lang="en-US" sz="1600" dirty="0" err="1"/>
              <a:t>cartype</a:t>
            </a:r>
            <a:r>
              <a:rPr lang="en-US" sz="1600" dirty="0"/>
              <a:t> </a:t>
            </a:r>
            <a:r>
              <a:rPr lang="en-US" sz="1600" dirty="0" err="1"/>
              <a:t>car_buy</a:t>
            </a:r>
            <a:r>
              <a:rPr lang="en-US" sz="1600" dirty="0"/>
              <a:t> </a:t>
            </a:r>
            <a:r>
              <a:rPr lang="en-US" sz="1600" dirty="0" err="1"/>
              <a:t>asl_flag</a:t>
            </a:r>
            <a:r>
              <a:rPr lang="en-US" sz="1600" dirty="0"/>
              <a:t> area;</a:t>
            </a:r>
          </a:p>
          <a:p>
            <a:pPr marL="0" indent="0">
              <a:buNone/>
            </a:pPr>
            <a:r>
              <a:rPr lang="en-US" sz="1600" b="1" dirty="0"/>
              <a:t>run;</a:t>
            </a:r>
          </a:p>
          <a:p>
            <a:pPr marL="0" indent="0">
              <a:buNone/>
            </a:pPr>
            <a:endParaRPr lang="en-US" sz="1600" dirty="0"/>
          </a:p>
          <a:p>
            <a:pPr marL="0" indent="0">
              <a:buNone/>
            </a:pPr>
            <a:r>
              <a:rPr lang="en-US" sz="1600" b="1" dirty="0" err="1"/>
              <a:t>proc</a:t>
            </a:r>
            <a:r>
              <a:rPr lang="en-US" sz="1600" b="1" dirty="0"/>
              <a:t> means </a:t>
            </a:r>
            <a:r>
              <a:rPr lang="en-US" sz="1600" b="1" dirty="0" err="1"/>
              <a:t>nmiss</a:t>
            </a:r>
            <a:r>
              <a:rPr lang="en-US" sz="1600" b="1" dirty="0"/>
              <a:t> mean data= </a:t>
            </a:r>
            <a:r>
              <a:rPr lang="en-US" sz="1600" b="1" dirty="0" err="1"/>
              <a:t>telecomfinal</a:t>
            </a:r>
            <a:r>
              <a:rPr lang="en-US" sz="1600" b="1" dirty="0"/>
              <a:t>;</a:t>
            </a:r>
          </a:p>
          <a:p>
            <a:pPr marL="0" indent="0">
              <a:buNone/>
            </a:pPr>
            <a:r>
              <a:rPr lang="en-US" sz="1600" b="1" dirty="0"/>
              <a:t>data</a:t>
            </a:r>
            <a:r>
              <a:rPr lang="en-US" sz="1600" b="1" dirty="0" smtClean="0"/>
              <a:t>;</a:t>
            </a:r>
            <a:r>
              <a:rPr lang="en-US" sz="1400" dirty="0"/>
              <a:t> </a:t>
            </a:r>
            <a:endParaRPr lang="en-US" sz="1600" b="1" dirty="0"/>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2</a:t>
            </a:fld>
            <a:endParaRPr lang="en-US"/>
          </a:p>
        </p:txBody>
      </p:sp>
    </p:spTree>
    <p:extLst>
      <p:ext uri="{BB962C8B-B14F-4D97-AF65-F5344CB8AC3E}">
        <p14:creationId xmlns:p14="http://schemas.microsoft.com/office/powerpoint/2010/main" val="346364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169"/>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941294"/>
            <a:ext cx="10515600" cy="5526741"/>
          </a:xfrm>
        </p:spPr>
        <p:txBody>
          <a:bodyPr>
            <a:normAutofit/>
          </a:bodyPr>
          <a:lstStyle/>
          <a:p>
            <a:pPr marL="0" indent="0">
              <a:buNone/>
            </a:pPr>
            <a:r>
              <a:rPr lang="en-US" b="1" dirty="0"/>
              <a:t>data telecomfinal2;</a:t>
            </a:r>
          </a:p>
          <a:p>
            <a:pPr marL="0" indent="0">
              <a:buNone/>
            </a:pPr>
            <a:r>
              <a:rPr lang="en-US" dirty="0"/>
              <a:t>    set telecomfinal2;</a:t>
            </a:r>
          </a:p>
          <a:p>
            <a:pPr marL="0" indent="0">
              <a:buNone/>
            </a:pPr>
            <a:r>
              <a:rPr lang="en-US" dirty="0"/>
              <a:t>    cost_per_min1=</a:t>
            </a:r>
            <a:r>
              <a:rPr lang="en-US" dirty="0" err="1"/>
              <a:t>totmrc_Mean</a:t>
            </a:r>
            <a:r>
              <a:rPr lang="en-US" dirty="0"/>
              <a:t>/</a:t>
            </a:r>
            <a:r>
              <a:rPr lang="en-US" dirty="0" err="1"/>
              <a:t>mou_Mean</a:t>
            </a:r>
            <a:r>
              <a:rPr lang="en-US" dirty="0"/>
              <a:t>;</a:t>
            </a:r>
          </a:p>
          <a:p>
            <a:pPr marL="0" indent="0">
              <a:buNone/>
            </a:pPr>
            <a:r>
              <a:rPr lang="en-US" dirty="0"/>
              <a:t>   </a:t>
            </a:r>
          </a:p>
          <a:p>
            <a:pPr marL="0" indent="0">
              <a:buNone/>
            </a:pPr>
            <a:r>
              <a:rPr lang="en-US" dirty="0"/>
              <a:t>    if </a:t>
            </a:r>
            <a:r>
              <a:rPr lang="en-US" dirty="0" err="1"/>
              <a:t>cost_per_min</a:t>
            </a:r>
            <a:r>
              <a:rPr lang="en-US" dirty="0"/>
              <a:t> &lt;150 then cost_per_min_100=1;</a:t>
            </a:r>
          </a:p>
          <a:p>
            <a:pPr marL="0" indent="0">
              <a:buNone/>
            </a:pPr>
            <a:r>
              <a:rPr lang="en-US" dirty="0"/>
              <a:t>    else cost_per_100=0;</a:t>
            </a:r>
          </a:p>
          <a:p>
            <a:pPr marL="0" indent="0">
              <a:buNone/>
            </a:pPr>
            <a:r>
              <a:rPr lang="en-US" dirty="0"/>
              <a:t>    if 100=&lt; </a:t>
            </a:r>
            <a:r>
              <a:rPr lang="en-US" dirty="0" err="1"/>
              <a:t>cost_per_min</a:t>
            </a:r>
            <a:r>
              <a:rPr lang="en-US" dirty="0"/>
              <a:t> &lt;200 then cost_per_min_200=1;</a:t>
            </a:r>
          </a:p>
          <a:p>
            <a:pPr marL="0" indent="0">
              <a:buNone/>
            </a:pPr>
            <a:r>
              <a:rPr lang="en-US" dirty="0"/>
              <a:t>    else cost_per_min_200=0;</a:t>
            </a:r>
          </a:p>
          <a:p>
            <a:pPr marL="0" indent="0">
              <a:buNone/>
            </a:pPr>
            <a:r>
              <a:rPr lang="en-US" dirty="0"/>
              <a:t>   </a:t>
            </a:r>
          </a:p>
          <a:p>
            <a:pPr marL="0" indent="0">
              <a:buNone/>
            </a:pPr>
            <a:r>
              <a:rPr lang="en-US" dirty="0"/>
              <a:t>    if 200=&lt; </a:t>
            </a:r>
            <a:r>
              <a:rPr lang="en-US" dirty="0" err="1"/>
              <a:t>cost_per_min</a:t>
            </a:r>
            <a:r>
              <a:rPr lang="en-US" dirty="0"/>
              <a:t> &lt;320 then cost_per_min_320=1;</a:t>
            </a:r>
          </a:p>
          <a:p>
            <a:pPr marL="0" indent="0">
              <a:buNone/>
            </a:pPr>
            <a:r>
              <a:rPr lang="en-US" dirty="0"/>
              <a:t>    else cost_per_min_320=0;</a:t>
            </a:r>
          </a:p>
          <a:p>
            <a:pPr marL="0" indent="0">
              <a:buNone/>
            </a:pPr>
            <a:r>
              <a:rPr lang="en-US" dirty="0"/>
              <a:t>    </a:t>
            </a:r>
            <a:r>
              <a:rPr lang="en-US" b="1" dirty="0"/>
              <a:t>run</a:t>
            </a:r>
            <a:r>
              <a:rPr lang="en-US" b="1" dirty="0" smtClean="0"/>
              <a:t>;</a:t>
            </a:r>
          </a:p>
          <a:p>
            <a:pPr marL="0" indent="0">
              <a:buNone/>
            </a:pPr>
            <a:endParaRPr lang="en-US" dirty="0"/>
          </a:p>
        </p:txBody>
      </p:sp>
      <p:sp>
        <p:nvSpPr>
          <p:cNvPr id="5" name="Slide Number Placeholder 4"/>
          <p:cNvSpPr>
            <a:spLocks noGrp="1"/>
          </p:cNvSpPr>
          <p:nvPr>
            <p:ph type="sldNum" sz="quarter" idx="12"/>
          </p:nvPr>
        </p:nvSpPr>
        <p:spPr/>
        <p:txBody>
          <a:bodyPr/>
          <a:lstStyle/>
          <a:p>
            <a:fld id="{BD425217-9FA9-4304-A69C-DFA5F80AC937}" type="slidenum">
              <a:rPr lang="en-US" smtClean="0"/>
              <a:t>20</a:t>
            </a:fld>
            <a:endParaRPr lang="en-US"/>
          </a:p>
        </p:txBody>
      </p:sp>
    </p:spTree>
    <p:extLst>
      <p:ext uri="{BB962C8B-B14F-4D97-AF65-F5344CB8AC3E}">
        <p14:creationId xmlns:p14="http://schemas.microsoft.com/office/powerpoint/2010/main" val="365578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Churn Model:</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splitting </a:t>
            </a:r>
            <a:r>
              <a:rPr lang="en-US" sz="4000" dirty="0">
                <a:latin typeface="Times New Roman" panose="02020603050405020304" pitchFamily="18" charset="0"/>
                <a:cs typeface="Times New Roman" panose="02020603050405020304" pitchFamily="18" charset="0"/>
              </a:rPr>
              <a:t>the dataset into train and validation dataset</a:t>
            </a:r>
          </a:p>
        </p:txBody>
      </p:sp>
      <p:sp>
        <p:nvSpPr>
          <p:cNvPr id="3" name="Content Placeholder 2"/>
          <p:cNvSpPr>
            <a:spLocks noGrp="1"/>
          </p:cNvSpPr>
          <p:nvPr>
            <p:ph idx="1"/>
          </p:nvPr>
        </p:nvSpPr>
        <p:spPr/>
        <p:txBody>
          <a:bodyPr>
            <a:normAutofit lnSpcReduction="10000"/>
          </a:bodyPr>
          <a:lstStyle/>
          <a:p>
            <a:pPr marL="0" indent="0">
              <a:buNone/>
            </a:pPr>
            <a:r>
              <a:rPr lang="en-US" b="1" dirty="0" err="1" smtClean="0"/>
              <a:t>proc</a:t>
            </a:r>
            <a:r>
              <a:rPr lang="en-US" b="1" dirty="0" smtClean="0"/>
              <a:t> </a:t>
            </a:r>
            <a:r>
              <a:rPr lang="en-US" b="1" dirty="0" err="1"/>
              <a:t>surveyselect</a:t>
            </a:r>
            <a:r>
              <a:rPr lang="en-US" b="1" dirty="0"/>
              <a:t> data=telecomfinal2</a:t>
            </a:r>
          </a:p>
          <a:p>
            <a:pPr marL="0" indent="0">
              <a:buNone/>
            </a:pPr>
            <a:r>
              <a:rPr lang="en-US" dirty="0"/>
              <a:t>   method= SRS out=sample </a:t>
            </a:r>
            <a:r>
              <a:rPr lang="en-US" dirty="0" err="1"/>
              <a:t>samprate</a:t>
            </a:r>
            <a:r>
              <a:rPr lang="en-US" dirty="0"/>
              <a:t>=0.5 </a:t>
            </a:r>
            <a:r>
              <a:rPr lang="en-US" dirty="0" err="1"/>
              <a:t>outall</a:t>
            </a:r>
            <a:r>
              <a:rPr lang="en-US" dirty="0"/>
              <a:t>;</a:t>
            </a:r>
          </a:p>
          <a:p>
            <a:pPr marL="0" indent="0">
              <a:buNone/>
            </a:pPr>
            <a:r>
              <a:rPr lang="en-US" dirty="0"/>
              <a:t>   </a:t>
            </a:r>
            <a:r>
              <a:rPr lang="en-US" b="1" dirty="0"/>
              <a:t>run;</a:t>
            </a:r>
          </a:p>
          <a:p>
            <a:pPr marL="0" indent="0">
              <a:buNone/>
            </a:pPr>
            <a:r>
              <a:rPr lang="en-US" dirty="0"/>
              <a:t>   </a:t>
            </a:r>
          </a:p>
          <a:p>
            <a:pPr marL="0" indent="0">
              <a:buNone/>
            </a:pPr>
            <a:r>
              <a:rPr lang="en-US" dirty="0"/>
              <a:t>   </a:t>
            </a:r>
            <a:r>
              <a:rPr lang="en-US" b="1" dirty="0"/>
              <a:t>data train validation;</a:t>
            </a:r>
          </a:p>
          <a:p>
            <a:pPr marL="0" indent="0">
              <a:buNone/>
            </a:pPr>
            <a:r>
              <a:rPr lang="en-US" dirty="0"/>
              <a:t>   set sample;</a:t>
            </a:r>
          </a:p>
          <a:p>
            <a:pPr marL="0" indent="0">
              <a:buNone/>
            </a:pPr>
            <a:r>
              <a:rPr lang="en-US" dirty="0"/>
              <a:t>   if selected=0 then output train;</a:t>
            </a:r>
          </a:p>
          <a:p>
            <a:pPr marL="0" indent="0">
              <a:buNone/>
            </a:pPr>
            <a:r>
              <a:rPr lang="en-US" dirty="0"/>
              <a:t>   else if selected=1 then output validation;</a:t>
            </a:r>
          </a:p>
          <a:p>
            <a:pPr marL="0" indent="0">
              <a:buNone/>
            </a:pPr>
            <a:r>
              <a:rPr lang="en-US" dirty="0"/>
              <a:t>   </a:t>
            </a:r>
            <a:r>
              <a:rPr lang="en-US" b="1" dirty="0"/>
              <a:t>run;</a:t>
            </a:r>
          </a:p>
          <a:p>
            <a:pPr marL="0" indent="0">
              <a:buNone/>
            </a:pPr>
            <a:r>
              <a:rPr lang="en-US" dirty="0"/>
              <a:t> </a:t>
            </a:r>
          </a:p>
        </p:txBody>
      </p:sp>
      <p:sp>
        <p:nvSpPr>
          <p:cNvPr id="5" name="Slide Number Placeholder 4"/>
          <p:cNvSpPr>
            <a:spLocks noGrp="1"/>
          </p:cNvSpPr>
          <p:nvPr>
            <p:ph type="sldNum" sz="quarter" idx="12"/>
          </p:nvPr>
        </p:nvSpPr>
        <p:spPr/>
        <p:txBody>
          <a:bodyPr/>
          <a:lstStyle/>
          <a:p>
            <a:fld id="{BD425217-9FA9-4304-A69C-DFA5F80AC937}" type="slidenum">
              <a:rPr lang="en-US" smtClean="0"/>
              <a:t>21</a:t>
            </a:fld>
            <a:endParaRPr lang="en-US"/>
          </a:p>
        </p:txBody>
      </p:sp>
    </p:spTree>
    <p:extLst>
      <p:ext uri="{BB962C8B-B14F-4D97-AF65-F5344CB8AC3E}">
        <p14:creationId xmlns:p14="http://schemas.microsoft.com/office/powerpoint/2010/main" val="49105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Churn </a:t>
            </a:r>
            <a:r>
              <a:rPr lang="en-US" sz="4000" dirty="0" smtClean="0">
                <a:latin typeface="Times New Roman" panose="02020603050405020304" pitchFamily="18" charset="0"/>
                <a:cs typeface="Times New Roman" panose="02020603050405020304" pitchFamily="18" charset="0"/>
              </a:rPr>
              <a:t>Model </a:t>
            </a:r>
            <a:r>
              <a:rPr lang="en-US" sz="3200" dirty="0" smtClean="0"/>
              <a:t>: Model </a:t>
            </a:r>
            <a:r>
              <a:rPr lang="en-US" sz="3200" dirty="0" smtClean="0"/>
              <a:t>building on training dataset</a:t>
            </a:r>
            <a:endParaRPr lang="en-US" sz="3200" dirty="0"/>
          </a:p>
        </p:txBody>
      </p:sp>
      <p:sp>
        <p:nvSpPr>
          <p:cNvPr id="3" name="Content Placeholder 2"/>
          <p:cNvSpPr>
            <a:spLocks noGrp="1"/>
          </p:cNvSpPr>
          <p:nvPr>
            <p:ph idx="1"/>
          </p:nvPr>
        </p:nvSpPr>
        <p:spPr>
          <a:xfrm>
            <a:off x="838200" y="1156447"/>
            <a:ext cx="10515600" cy="5553635"/>
          </a:xfrm>
        </p:spPr>
        <p:txBody>
          <a:bodyPr>
            <a:normAutofit/>
          </a:bodyPr>
          <a:lstStyle/>
          <a:p>
            <a:pPr marL="0" indent="0">
              <a:buNone/>
            </a:pPr>
            <a:r>
              <a:rPr lang="en-US" sz="2400" b="1" dirty="0" err="1">
                <a:latin typeface="Times New Roman" panose="02020603050405020304" pitchFamily="18" charset="0"/>
                <a:cs typeface="Times New Roman" panose="02020603050405020304" pitchFamily="18" charset="0"/>
              </a:rPr>
              <a:t>proc</a:t>
            </a:r>
            <a:r>
              <a:rPr lang="en-US" sz="2400" b="1" dirty="0">
                <a:latin typeface="Times New Roman" panose="02020603050405020304" pitchFamily="18" charset="0"/>
                <a:cs typeface="Times New Roman" panose="02020603050405020304" pitchFamily="18" charset="0"/>
              </a:rPr>
              <a:t> logistic data=train </a:t>
            </a:r>
            <a:r>
              <a:rPr lang="en-US" sz="2400" b="1" dirty="0" err="1">
                <a:latin typeface="Times New Roman" panose="02020603050405020304" pitchFamily="18" charset="0"/>
                <a:cs typeface="Times New Roman" panose="02020603050405020304" pitchFamily="18" charset="0"/>
              </a:rPr>
              <a:t>decending</a:t>
            </a:r>
            <a:r>
              <a:rPr lang="en-US" sz="2400" b="1" dirty="0">
                <a:latin typeface="Times New Roman" panose="02020603050405020304" pitchFamily="18" charset="0"/>
                <a:cs typeface="Times New Roman" panose="02020603050405020304" pitchFamily="18" charset="0"/>
              </a:rPr>
              <a:t> ;/*0= no churn 1=churn*/</a:t>
            </a:r>
          </a:p>
          <a:p>
            <a:pPr marL="0" indent="0">
              <a:buNone/>
            </a:pPr>
            <a:r>
              <a:rPr lang="en-US" sz="2400" dirty="0">
                <a:latin typeface="Times New Roman" panose="02020603050405020304" pitchFamily="18" charset="0"/>
                <a:cs typeface="Times New Roman" panose="02020603050405020304" pitchFamily="18" charset="0"/>
              </a:rPr>
              <a:t> model churn= </a:t>
            </a:r>
            <a:r>
              <a:rPr lang="en-US" sz="2400" dirty="0" err="1">
                <a:latin typeface="Times New Roman" panose="02020603050405020304" pitchFamily="18" charset="0"/>
                <a:cs typeface="Times New Roman" panose="02020603050405020304" pitchFamily="18" charset="0"/>
              </a:rPr>
              <a:t>refurb_new_N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hnd_webcap_wc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asl_flag_N</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age1_25 age2_25 age2_50 </a:t>
            </a:r>
            <a:r>
              <a:rPr lang="en-US" sz="2400" dirty="0" err="1">
                <a:latin typeface="Times New Roman" panose="02020603050405020304" pitchFamily="18" charset="0"/>
                <a:cs typeface="Times New Roman" panose="02020603050405020304" pitchFamily="18" charset="0"/>
              </a:rPr>
              <a:t>prizm_social_one_R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prizm_social_one_T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area_central</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area_midwestarea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area_southflorida</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area_tennessee</a:t>
            </a:r>
            <a:r>
              <a:rPr lang="en-US" sz="2400" dirty="0">
                <a:latin typeface="Times New Roman" panose="02020603050405020304" pitchFamily="18" charset="0"/>
                <a:cs typeface="Times New Roman" panose="02020603050405020304" pitchFamily="18" charset="0"/>
              </a:rPr>
              <a:t> months15   eqpdays900 </a:t>
            </a:r>
            <a:r>
              <a:rPr lang="en-US" sz="2400" dirty="0" err="1" smtClean="0">
                <a:latin typeface="Times New Roman" panose="02020603050405020304" pitchFamily="18" charset="0"/>
                <a:cs typeface="Times New Roman" panose="02020603050405020304" pitchFamily="18" charset="0"/>
              </a:rPr>
              <a:t>comp_plcd_call_low</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mou_Mean400  optimal_rate_plan1</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ctable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lackfit</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run</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rPr>
              <a:t>/*After several iteration got final model consisting all those variable having significant probability */</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22</a:t>
            </a:fld>
            <a:endParaRPr lang="en-US"/>
          </a:p>
        </p:txBody>
      </p:sp>
    </p:spTree>
    <p:extLst>
      <p:ext uri="{BB962C8B-B14F-4D97-AF65-F5344CB8AC3E}">
        <p14:creationId xmlns:p14="http://schemas.microsoft.com/office/powerpoint/2010/main" val="2034765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4428"/>
          </a:xfrm>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1552599"/>
              </p:ext>
            </p:extLst>
          </p:nvPr>
        </p:nvGraphicFramePr>
        <p:xfrm>
          <a:off x="591671" y="1129554"/>
          <a:ext cx="5620869" cy="1931670"/>
        </p:xfrm>
        <a:graphic>
          <a:graphicData uri="http://schemas.openxmlformats.org/drawingml/2006/table">
            <a:tbl>
              <a:tblPr/>
              <a:tblGrid>
                <a:gridCol w="1873623"/>
                <a:gridCol w="1873623"/>
                <a:gridCol w="1873623"/>
              </a:tblGrid>
              <a:tr h="220239">
                <a:tc gridSpan="3">
                  <a:txBody>
                    <a:bodyPr/>
                    <a:lstStyle/>
                    <a:p>
                      <a:pPr algn="ctr" fontAlgn="t"/>
                      <a:r>
                        <a:rPr lang="en-US" dirty="0">
                          <a:solidFill>
                            <a:srgbClr val="002288"/>
                          </a:solidFill>
                          <a:effectLst/>
                          <a:latin typeface="Verdana" panose="020B0604030504040204" pitchFamily="34" charset="0"/>
                        </a:rPr>
                        <a:t>Model Fit Statistics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r h="584772">
                <a:tc>
                  <a:txBody>
                    <a:bodyPr/>
                    <a:lstStyle/>
                    <a:p>
                      <a:pPr algn="ctr" fontAlgn="t"/>
                      <a:r>
                        <a:rPr lang="en-US" dirty="0">
                          <a:solidFill>
                            <a:srgbClr val="002288"/>
                          </a:solidFill>
                          <a:effectLst/>
                          <a:latin typeface="Verdana" panose="020B0604030504040204" pitchFamily="34" charset="0"/>
                        </a:rPr>
                        <a:t>Criterion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dirty="0">
                          <a:solidFill>
                            <a:srgbClr val="002288"/>
                          </a:solidFill>
                          <a:effectLst/>
                          <a:latin typeface="Verdana" panose="020B0604030504040204" pitchFamily="34" charset="0"/>
                        </a:rPr>
                        <a:t>Intercept only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Intercept and Covariates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220239">
                <a:tc>
                  <a:txBody>
                    <a:bodyPr/>
                    <a:lstStyle/>
                    <a:p>
                      <a:pPr algn="l" fontAlgn="t"/>
                      <a:r>
                        <a:rPr lang="en-US" dirty="0">
                          <a:solidFill>
                            <a:srgbClr val="000000"/>
                          </a:solidFill>
                          <a:effectLst/>
                          <a:latin typeface="Verdana" panose="020B0604030504040204" pitchFamily="34" charset="0"/>
                        </a:rPr>
                        <a:t>AIC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36239.716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35742.105</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20239">
                <a:tc>
                  <a:txBody>
                    <a:bodyPr/>
                    <a:lstStyle/>
                    <a:p>
                      <a:pPr algn="l" fontAlgn="t"/>
                      <a:r>
                        <a:rPr lang="en-US">
                          <a:solidFill>
                            <a:srgbClr val="000000"/>
                          </a:solidFill>
                          <a:effectLst/>
                          <a:latin typeface="Verdana" panose="020B0604030504040204" pitchFamily="34" charset="0"/>
                        </a:rPr>
                        <a:t>SC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36248.125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35901.871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20239">
                <a:tc>
                  <a:txBody>
                    <a:bodyPr/>
                    <a:lstStyle/>
                    <a:p>
                      <a:pPr algn="l" fontAlgn="t"/>
                      <a:r>
                        <a:rPr lang="en-US">
                          <a:solidFill>
                            <a:srgbClr val="000000"/>
                          </a:solidFill>
                          <a:effectLst/>
                          <a:latin typeface="Verdana" panose="020B0604030504040204" pitchFamily="34" charset="0"/>
                        </a:rPr>
                        <a:t>-2 Log L</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36237.716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35704.105</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5" name="Rectangle 1"/>
          <p:cNvSpPr>
            <a:spLocks noChangeArrowheads="1"/>
          </p:cNvSpPr>
          <p:nvPr/>
        </p:nvSpPr>
        <p:spPr bwMode="auto">
          <a:xfrm>
            <a:off x="-509461" y="-44815"/>
            <a:ext cx="5971273" cy="54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9331" tIns="179331" rIns="179331"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2288"/>
                </a:solidFill>
                <a:effectLst/>
                <a:latin typeface="Verdana" panose="020B060403050404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01014766"/>
              </p:ext>
            </p:extLst>
          </p:nvPr>
        </p:nvGraphicFramePr>
        <p:xfrm>
          <a:off x="605116" y="3936625"/>
          <a:ext cx="10748684" cy="1657350"/>
        </p:xfrm>
        <a:graphic>
          <a:graphicData uri="http://schemas.openxmlformats.org/drawingml/2006/table">
            <a:tbl>
              <a:tblPr/>
              <a:tblGrid>
                <a:gridCol w="2687171"/>
                <a:gridCol w="2687171"/>
                <a:gridCol w="2687171"/>
                <a:gridCol w="2687171"/>
              </a:tblGrid>
              <a:tr h="213551">
                <a:tc gridSpan="4">
                  <a:txBody>
                    <a:bodyPr/>
                    <a:lstStyle/>
                    <a:p>
                      <a:pPr algn="ctr" fontAlgn="t"/>
                      <a:r>
                        <a:rPr lang="en-US">
                          <a:solidFill>
                            <a:srgbClr val="002288"/>
                          </a:solidFill>
                          <a:effectLst/>
                          <a:latin typeface="Verdana" panose="020B0604030504040204" pitchFamily="34" charset="0"/>
                        </a:rPr>
                        <a:t>Testing Global Null Hypothesis: BETA=0</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13551">
                <a:tc>
                  <a:txBody>
                    <a:bodyPr/>
                    <a:lstStyle/>
                    <a:p>
                      <a:pPr algn="l" fontAlgn="t"/>
                      <a:r>
                        <a:rPr lang="en-US">
                          <a:solidFill>
                            <a:srgbClr val="002288"/>
                          </a:solidFill>
                          <a:effectLst/>
                          <a:latin typeface="Verdana" panose="020B0604030504040204" pitchFamily="34" charset="0"/>
                        </a:rPr>
                        <a:t>Test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2288"/>
                          </a:solidFill>
                          <a:effectLst/>
                          <a:latin typeface="Verdana" panose="020B0604030504040204" pitchFamily="34" charset="0"/>
                        </a:rPr>
                        <a:t>Chi-Square</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2288"/>
                          </a:solidFill>
                          <a:effectLst/>
                          <a:latin typeface="Verdana" panose="020B0604030504040204" pitchFamily="34" charset="0"/>
                        </a:rPr>
                        <a:t>DF</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Pr &gt; Chi-Square</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213551">
                <a:tc>
                  <a:txBody>
                    <a:bodyPr/>
                    <a:lstStyle/>
                    <a:p>
                      <a:pPr algn="l" fontAlgn="t"/>
                      <a:r>
                        <a:rPr lang="en-US">
                          <a:solidFill>
                            <a:srgbClr val="000000"/>
                          </a:solidFill>
                          <a:effectLst/>
                          <a:latin typeface="Verdana" panose="020B0604030504040204" pitchFamily="34" charset="0"/>
                        </a:rPr>
                        <a:t>Likelihood Ratio</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533.6108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&lt;.0001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13551">
                <a:tc>
                  <a:txBody>
                    <a:bodyPr/>
                    <a:lstStyle/>
                    <a:p>
                      <a:pPr algn="l" fontAlgn="t"/>
                      <a:r>
                        <a:rPr lang="en-US">
                          <a:solidFill>
                            <a:srgbClr val="000000"/>
                          </a:solidFill>
                          <a:effectLst/>
                          <a:latin typeface="Verdana" panose="020B0604030504040204" pitchFamily="34" charset="0"/>
                        </a:rPr>
                        <a:t>Score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528.4362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&lt;.0001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13551">
                <a:tc>
                  <a:txBody>
                    <a:bodyPr/>
                    <a:lstStyle/>
                    <a:p>
                      <a:pPr algn="l" fontAlgn="t"/>
                      <a:r>
                        <a:rPr lang="en-US">
                          <a:solidFill>
                            <a:srgbClr val="000000"/>
                          </a:solidFill>
                          <a:effectLst/>
                          <a:latin typeface="Verdana" panose="020B0604030504040204" pitchFamily="34" charset="0"/>
                        </a:rPr>
                        <a:t>Wald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518.3883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&lt;.0001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7" name="Rectangle 2"/>
          <p:cNvSpPr>
            <a:spLocks noChangeArrowheads="1"/>
          </p:cNvSpPr>
          <p:nvPr/>
        </p:nvSpPr>
        <p:spPr bwMode="auto">
          <a:xfrm>
            <a:off x="838200" y="3173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179331" rIns="179331"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2288"/>
                </a:solidFill>
                <a:effectLst/>
                <a:latin typeface="Verdana" panose="020B060403050404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519120771"/>
              </p:ext>
            </p:extLst>
          </p:nvPr>
        </p:nvGraphicFramePr>
        <p:xfrm>
          <a:off x="6387354" y="1129555"/>
          <a:ext cx="4966446" cy="1931670"/>
        </p:xfrm>
        <a:graphic>
          <a:graphicData uri="http://schemas.openxmlformats.org/drawingml/2006/table">
            <a:tbl>
              <a:tblPr/>
              <a:tblGrid>
                <a:gridCol w="1655482"/>
                <a:gridCol w="1655482"/>
                <a:gridCol w="1655482"/>
              </a:tblGrid>
              <a:tr h="323047">
                <a:tc gridSpan="3">
                  <a:txBody>
                    <a:bodyPr/>
                    <a:lstStyle/>
                    <a:p>
                      <a:pPr algn="ctr" fontAlgn="t"/>
                      <a:r>
                        <a:rPr lang="en-US">
                          <a:solidFill>
                            <a:srgbClr val="002288"/>
                          </a:solidFill>
                          <a:effectLst/>
                          <a:latin typeface="Verdana" panose="020B0604030504040204" pitchFamily="34" charset="0"/>
                        </a:rPr>
                        <a:t>Response Profile</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r h="590397">
                <a:tc>
                  <a:txBody>
                    <a:bodyPr/>
                    <a:lstStyle/>
                    <a:p>
                      <a:pPr algn="ctr" fontAlgn="t"/>
                      <a:r>
                        <a:rPr lang="en-US">
                          <a:solidFill>
                            <a:srgbClr val="002288"/>
                          </a:solidFill>
                          <a:effectLst/>
                          <a:latin typeface="Verdana" panose="020B0604030504040204" pitchFamily="34" charset="0"/>
                        </a:rPr>
                        <a:t>Ordered Value</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l" fontAlgn="t"/>
                      <a:r>
                        <a:rPr lang="en-US">
                          <a:solidFill>
                            <a:srgbClr val="002288"/>
                          </a:solidFill>
                          <a:effectLst/>
                          <a:latin typeface="Verdana" panose="020B0604030504040204" pitchFamily="34" charset="0"/>
                        </a:rPr>
                        <a:t>churn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Total Frequency</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323047">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1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7828</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23047">
                <a:tc>
                  <a:txBody>
                    <a:bodyPr/>
                    <a:lstStyle/>
                    <a:p>
                      <a:pPr algn="r" fontAlgn="t"/>
                      <a:r>
                        <a:rPr lang="en-US">
                          <a:solidFill>
                            <a:srgbClr val="000000"/>
                          </a:solidFill>
                          <a:effectLst/>
                          <a:latin typeface="Verdana" panose="020B0604030504040204" pitchFamily="34" charset="0"/>
                        </a:rPr>
                        <a:t>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25320</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23047">
                <a:tc gridSpan="3">
                  <a:txBody>
                    <a:bodyPr/>
                    <a:lstStyle/>
                    <a:p>
                      <a:pPr algn="ctr" fontAlgn="t"/>
                      <a:r>
                        <a:rPr lang="en-US" b="1" dirty="0">
                          <a:solidFill>
                            <a:srgbClr val="002288"/>
                          </a:solidFill>
                          <a:effectLst/>
                          <a:latin typeface="Verdana" panose="020B0604030504040204" pitchFamily="34" charset="0"/>
                        </a:rPr>
                        <a:t>Probability modeled is churn='1'.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bl>
          </a:graphicData>
        </a:graphic>
      </p:graphicFrame>
      <p:sp>
        <p:nvSpPr>
          <p:cNvPr id="9" name="Slide Number Placeholder 8"/>
          <p:cNvSpPr>
            <a:spLocks noGrp="1"/>
          </p:cNvSpPr>
          <p:nvPr>
            <p:ph type="sldNum" sz="quarter" idx="12"/>
          </p:nvPr>
        </p:nvSpPr>
        <p:spPr/>
        <p:txBody>
          <a:bodyPr/>
          <a:lstStyle/>
          <a:p>
            <a:fld id="{BD425217-9FA9-4304-A69C-DFA5F80AC937}" type="slidenum">
              <a:rPr lang="en-US" smtClean="0"/>
              <a:t>23</a:t>
            </a:fld>
            <a:endParaRPr lang="en-US"/>
          </a:p>
        </p:txBody>
      </p:sp>
    </p:spTree>
    <p:extLst>
      <p:ext uri="{BB962C8B-B14F-4D97-AF65-F5344CB8AC3E}">
        <p14:creationId xmlns:p14="http://schemas.microsoft.com/office/powerpoint/2010/main" val="598749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793375"/>
          </a:xfrm>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6346869"/>
              </p:ext>
            </p:extLst>
          </p:nvPr>
        </p:nvGraphicFramePr>
        <p:xfrm>
          <a:off x="838197" y="907599"/>
          <a:ext cx="10107708" cy="5708350"/>
        </p:xfrm>
        <a:graphic>
          <a:graphicData uri="http://schemas.openxmlformats.org/drawingml/2006/table">
            <a:tbl>
              <a:tblPr/>
              <a:tblGrid>
                <a:gridCol w="1684618"/>
                <a:gridCol w="1684618"/>
                <a:gridCol w="1684618"/>
                <a:gridCol w="1684618"/>
                <a:gridCol w="1684618"/>
                <a:gridCol w="1684618"/>
              </a:tblGrid>
              <a:tr h="154719">
                <a:tc gridSpan="6">
                  <a:txBody>
                    <a:bodyPr/>
                    <a:lstStyle/>
                    <a:p>
                      <a:pPr algn="ctr" fontAlgn="t"/>
                      <a:r>
                        <a:rPr lang="en-US" sz="1100">
                          <a:solidFill>
                            <a:srgbClr val="002288"/>
                          </a:solidFill>
                          <a:effectLst/>
                          <a:latin typeface="Verdana" panose="020B0604030504040204" pitchFamily="34" charset="0"/>
                        </a:rPr>
                        <a:t>Analysis of Maximum Likelihood Estimates</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7119">
                <a:tc>
                  <a:txBody>
                    <a:bodyPr/>
                    <a:lstStyle/>
                    <a:p>
                      <a:pPr algn="l" fontAlgn="t"/>
                      <a:r>
                        <a:rPr lang="en-US" sz="1100">
                          <a:solidFill>
                            <a:srgbClr val="002288"/>
                          </a:solidFill>
                          <a:effectLst/>
                          <a:latin typeface="Verdana" panose="020B0604030504040204" pitchFamily="34" charset="0"/>
                        </a:rPr>
                        <a:t>Parameter</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sz="1100">
                          <a:solidFill>
                            <a:srgbClr val="002288"/>
                          </a:solidFill>
                          <a:effectLst/>
                          <a:latin typeface="Verdana" panose="020B0604030504040204" pitchFamily="34" charset="0"/>
                        </a:rPr>
                        <a:t>DF</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sz="1100">
                          <a:solidFill>
                            <a:srgbClr val="002288"/>
                          </a:solidFill>
                          <a:effectLst/>
                          <a:latin typeface="Verdana" panose="020B0604030504040204" pitchFamily="34" charset="0"/>
                        </a:rPr>
                        <a:t>Estimate</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1100">
                          <a:solidFill>
                            <a:srgbClr val="002288"/>
                          </a:solidFill>
                          <a:effectLst/>
                          <a:latin typeface="Verdana" panose="020B0604030504040204" pitchFamily="34" charset="0"/>
                        </a:rPr>
                        <a:t>Standard Error</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1100">
                          <a:solidFill>
                            <a:srgbClr val="002288"/>
                          </a:solidFill>
                          <a:effectLst/>
                          <a:latin typeface="Verdana" panose="020B0604030504040204" pitchFamily="34" charset="0"/>
                        </a:rPr>
                        <a:t>Wald Chi-Square</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1100">
                          <a:solidFill>
                            <a:srgbClr val="002288"/>
                          </a:solidFill>
                          <a:effectLst/>
                          <a:latin typeface="Verdana" panose="020B0604030504040204" pitchFamily="34" charset="0"/>
                        </a:rPr>
                        <a:t>Pr &gt; ChiSq</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200877">
                <a:tc>
                  <a:txBody>
                    <a:bodyPr/>
                    <a:lstStyle/>
                    <a:p>
                      <a:pPr algn="l" fontAlgn="t"/>
                      <a:r>
                        <a:rPr lang="en-US" sz="1100">
                          <a:solidFill>
                            <a:srgbClr val="000000"/>
                          </a:solidFill>
                          <a:effectLst/>
                          <a:latin typeface="Verdana" panose="020B0604030504040204" pitchFamily="34" charset="0"/>
                        </a:rPr>
                        <a:t>Intercept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-1.5174</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0.1502</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102.0285</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&lt;.0001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00877">
                <a:tc>
                  <a:txBody>
                    <a:bodyPr/>
                    <a:lstStyle/>
                    <a:p>
                      <a:pPr algn="l" fontAlgn="t"/>
                      <a:r>
                        <a:rPr lang="en-US" sz="1100">
                          <a:solidFill>
                            <a:srgbClr val="000000"/>
                          </a:solidFill>
                          <a:effectLst/>
                          <a:latin typeface="Verdana" panose="020B0604030504040204" pitchFamily="34" charset="0"/>
                        </a:rPr>
                        <a:t>refurb_new_N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-0.2388</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0.0370</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41.6379</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&lt;.0001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7119">
                <a:tc>
                  <a:txBody>
                    <a:bodyPr/>
                    <a:lstStyle/>
                    <a:p>
                      <a:pPr algn="l" fontAlgn="t"/>
                      <a:r>
                        <a:rPr lang="en-US" sz="1100">
                          <a:solidFill>
                            <a:srgbClr val="000000"/>
                          </a:solidFill>
                          <a:effectLst/>
                          <a:latin typeface="Verdana" panose="020B0604030504040204" pitchFamily="34" charset="0"/>
                        </a:rPr>
                        <a:t>hnd_webcap_wc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0.2218</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0.0381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33.8646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&lt;.0001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00877">
                <a:tc>
                  <a:txBody>
                    <a:bodyPr/>
                    <a:lstStyle/>
                    <a:p>
                      <a:pPr algn="l" fontAlgn="t"/>
                      <a:r>
                        <a:rPr lang="en-US" sz="1100">
                          <a:solidFill>
                            <a:srgbClr val="000000"/>
                          </a:solidFill>
                          <a:effectLst/>
                          <a:latin typeface="Verdana" panose="020B0604030504040204" pitchFamily="34" charset="0"/>
                        </a:rPr>
                        <a:t>asl_flag_N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0.4769</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0.0422</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127.6301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&lt;.0001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00877">
                <a:tc>
                  <a:txBody>
                    <a:bodyPr/>
                    <a:lstStyle/>
                    <a:p>
                      <a:pPr algn="l" fontAlgn="t"/>
                      <a:r>
                        <a:rPr lang="en-US" sz="1100">
                          <a:solidFill>
                            <a:srgbClr val="000000"/>
                          </a:solidFill>
                          <a:effectLst/>
                          <a:latin typeface="Verdana" panose="020B0604030504040204" pitchFamily="34" charset="0"/>
                        </a:rPr>
                        <a:t>age1_25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0.1320</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0.0348</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14.3531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0.0002</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00877">
                <a:tc>
                  <a:txBody>
                    <a:bodyPr/>
                    <a:lstStyle/>
                    <a:p>
                      <a:pPr algn="l" fontAlgn="t"/>
                      <a:r>
                        <a:rPr lang="en-US" sz="1100">
                          <a:solidFill>
                            <a:srgbClr val="000000"/>
                          </a:solidFill>
                          <a:effectLst/>
                          <a:latin typeface="Verdana" panose="020B0604030504040204" pitchFamily="34" charset="0"/>
                        </a:rPr>
                        <a:t>age2_25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0.2041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0.0431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22.3849</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&lt;.0001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00877">
                <a:tc>
                  <a:txBody>
                    <a:bodyPr/>
                    <a:lstStyle/>
                    <a:p>
                      <a:pPr algn="l" fontAlgn="t"/>
                      <a:r>
                        <a:rPr lang="en-US" sz="1100">
                          <a:solidFill>
                            <a:srgbClr val="000000"/>
                          </a:solidFill>
                          <a:effectLst/>
                          <a:latin typeface="Verdana" panose="020B0604030504040204" pitchFamily="34" charset="0"/>
                        </a:rPr>
                        <a:t>age2_50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0.1614</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0.0422</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14.6472</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7119">
                <a:tc>
                  <a:txBody>
                    <a:bodyPr/>
                    <a:lstStyle/>
                    <a:p>
                      <a:pPr algn="l" fontAlgn="t"/>
                      <a:r>
                        <a:rPr lang="en-US" sz="1100">
                          <a:solidFill>
                            <a:srgbClr val="000000"/>
                          </a:solidFill>
                          <a:effectLst/>
                          <a:latin typeface="Verdana" panose="020B0604030504040204" pitchFamily="34" charset="0"/>
                        </a:rPr>
                        <a:t>prizm_social_one_R</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0.1556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0.0617</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6.3614</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0.0117</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7119">
                <a:tc>
                  <a:txBody>
                    <a:bodyPr/>
                    <a:lstStyle/>
                    <a:p>
                      <a:pPr algn="l" fontAlgn="t"/>
                      <a:r>
                        <a:rPr lang="en-US" sz="1100">
                          <a:solidFill>
                            <a:srgbClr val="000000"/>
                          </a:solidFill>
                          <a:effectLst/>
                          <a:latin typeface="Verdana" panose="020B0604030504040204" pitchFamily="34" charset="0"/>
                        </a:rPr>
                        <a:t>prizm_social_one_T</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0.1361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0.0365</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13.9066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0.0002</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00877">
                <a:tc>
                  <a:txBody>
                    <a:bodyPr/>
                    <a:lstStyle/>
                    <a:p>
                      <a:pPr algn="l" fontAlgn="t"/>
                      <a:r>
                        <a:rPr lang="en-US" sz="1100">
                          <a:solidFill>
                            <a:srgbClr val="000000"/>
                          </a:solidFill>
                          <a:effectLst/>
                          <a:latin typeface="Verdana" panose="020B0604030504040204" pitchFamily="34" charset="0"/>
                        </a:rPr>
                        <a:t>area_central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-0.1287</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0.0654</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3.8705</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0.0491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7119">
                <a:tc>
                  <a:txBody>
                    <a:bodyPr/>
                    <a:lstStyle/>
                    <a:p>
                      <a:pPr algn="l" fontAlgn="t"/>
                      <a:r>
                        <a:rPr lang="en-US" sz="1100">
                          <a:solidFill>
                            <a:srgbClr val="000000"/>
                          </a:solidFill>
                          <a:effectLst/>
                          <a:latin typeface="Verdana" panose="020B0604030504040204" pitchFamily="34" charset="0"/>
                        </a:rPr>
                        <a:t>area_midwestarea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-0.1768</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0.0546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10.4718</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0.0012</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7119">
                <a:tc>
                  <a:txBody>
                    <a:bodyPr/>
                    <a:lstStyle/>
                    <a:p>
                      <a:pPr algn="l" fontAlgn="t"/>
                      <a:r>
                        <a:rPr lang="en-US" sz="1100">
                          <a:solidFill>
                            <a:srgbClr val="000000"/>
                          </a:solidFill>
                          <a:effectLst/>
                          <a:latin typeface="Verdana" panose="020B0604030504040204" pitchFamily="34" charset="0"/>
                        </a:rPr>
                        <a:t>area_southflorida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0.2076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0.0704</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8.6942</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0.0032</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7119">
                <a:tc>
                  <a:txBody>
                    <a:bodyPr/>
                    <a:lstStyle/>
                    <a:p>
                      <a:pPr algn="l" fontAlgn="t"/>
                      <a:r>
                        <a:rPr lang="en-US" sz="1100">
                          <a:solidFill>
                            <a:srgbClr val="000000"/>
                          </a:solidFill>
                          <a:effectLst/>
                          <a:latin typeface="Verdana" panose="020B0604030504040204" pitchFamily="34" charset="0"/>
                        </a:rPr>
                        <a:t>area_tennessee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-0.2200</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0.0846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6.7566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0.0093</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00877">
                <a:tc>
                  <a:txBody>
                    <a:bodyPr/>
                    <a:lstStyle/>
                    <a:p>
                      <a:pPr algn="l" fontAlgn="t"/>
                      <a:r>
                        <a:rPr lang="en-US" sz="1100">
                          <a:solidFill>
                            <a:srgbClr val="000000"/>
                          </a:solidFill>
                          <a:effectLst/>
                          <a:latin typeface="Verdana" panose="020B0604030504040204" pitchFamily="34" charset="0"/>
                        </a:rPr>
                        <a:t>months15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0.1696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0.0333</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25.9712</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&lt;.0001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00877">
                <a:tc>
                  <a:txBody>
                    <a:bodyPr/>
                    <a:lstStyle/>
                    <a:p>
                      <a:pPr algn="l" fontAlgn="t"/>
                      <a:r>
                        <a:rPr lang="en-US" sz="1100">
                          <a:solidFill>
                            <a:srgbClr val="000000"/>
                          </a:solidFill>
                          <a:effectLst/>
                          <a:latin typeface="Verdana" panose="020B0604030504040204" pitchFamily="34" charset="0"/>
                        </a:rPr>
                        <a:t>eqpdays900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0.2900</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0.0354</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67.1613</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&lt;.0001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7119">
                <a:tc>
                  <a:txBody>
                    <a:bodyPr/>
                    <a:lstStyle/>
                    <a:p>
                      <a:pPr algn="l" fontAlgn="t"/>
                      <a:r>
                        <a:rPr lang="en-US" sz="1100">
                          <a:solidFill>
                            <a:srgbClr val="000000"/>
                          </a:solidFill>
                          <a:effectLst/>
                          <a:latin typeface="Verdana" panose="020B0604030504040204" pitchFamily="34" charset="0"/>
                        </a:rPr>
                        <a:t>comp_plcd_call_low</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0.2361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0.0283</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69.7119</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&lt;.0001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7119">
                <a:tc>
                  <a:txBody>
                    <a:bodyPr/>
                    <a:lstStyle/>
                    <a:p>
                      <a:pPr algn="l" fontAlgn="t"/>
                      <a:r>
                        <a:rPr lang="en-US" sz="1100">
                          <a:solidFill>
                            <a:srgbClr val="000000"/>
                          </a:solidFill>
                          <a:effectLst/>
                          <a:latin typeface="Verdana" panose="020B0604030504040204" pitchFamily="34" charset="0"/>
                        </a:rPr>
                        <a:t>mou_Mean400 </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0.1506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0.0277</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29.5865</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&lt;.0001</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7119">
                <a:tc>
                  <a:txBody>
                    <a:bodyPr/>
                    <a:lstStyle/>
                    <a:p>
                      <a:pPr algn="l" fontAlgn="t"/>
                      <a:r>
                        <a:rPr lang="en-US" sz="1100">
                          <a:solidFill>
                            <a:srgbClr val="000000"/>
                          </a:solidFill>
                          <a:effectLst/>
                          <a:latin typeface="Verdana" panose="020B0604030504040204" pitchFamily="34" charset="0"/>
                        </a:rPr>
                        <a:t>optimal_rate_plan1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1</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-0.4249</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0.1356</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100">
                          <a:solidFill>
                            <a:srgbClr val="000000"/>
                          </a:solidFill>
                          <a:effectLst/>
                          <a:latin typeface="Verdana" panose="020B0604030504040204" pitchFamily="34" charset="0"/>
                        </a:rPr>
                        <a:t>9.8134</a:t>
                      </a:r>
                    </a:p>
                  </a:txBody>
                  <a:tcPr marL="18038" marR="18038" marT="18038" marB="18038">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100" dirty="0">
                          <a:solidFill>
                            <a:srgbClr val="000000"/>
                          </a:solidFill>
                          <a:effectLst/>
                          <a:latin typeface="Verdana" panose="020B0604030504040204" pitchFamily="34" charset="0"/>
                        </a:rPr>
                        <a:t>0.0017</a:t>
                      </a:r>
                    </a:p>
                  </a:txBody>
                  <a:tcPr marL="18038" marR="18038" marT="18038" marB="18038">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5" name="Slide Number Placeholder 4"/>
          <p:cNvSpPr>
            <a:spLocks noGrp="1"/>
          </p:cNvSpPr>
          <p:nvPr>
            <p:ph type="sldNum" sz="quarter" idx="12"/>
          </p:nvPr>
        </p:nvSpPr>
        <p:spPr/>
        <p:txBody>
          <a:bodyPr/>
          <a:lstStyle/>
          <a:p>
            <a:fld id="{BD425217-9FA9-4304-A69C-DFA5F80AC937}" type="slidenum">
              <a:rPr lang="en-US" smtClean="0"/>
              <a:t>24</a:t>
            </a:fld>
            <a:endParaRPr lang="en-US"/>
          </a:p>
        </p:txBody>
      </p:sp>
    </p:spTree>
    <p:extLst>
      <p:ext uri="{BB962C8B-B14F-4D97-AF65-F5344CB8AC3E}">
        <p14:creationId xmlns:p14="http://schemas.microsoft.com/office/powerpoint/2010/main" val="299945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934"/>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a:t>
            </a:r>
            <a:endParaRPr lang="en-US" dirty="0"/>
          </a:p>
        </p:txBody>
      </p:sp>
      <p:sp>
        <p:nvSpPr>
          <p:cNvPr id="3" name="Content Placeholder 2"/>
          <p:cNvSpPr>
            <a:spLocks noGrp="1"/>
          </p:cNvSpPr>
          <p:nvPr>
            <p:ph idx="1"/>
          </p:nvPr>
        </p:nvSpPr>
        <p:spPr>
          <a:xfrm>
            <a:off x="838200" y="1129553"/>
            <a:ext cx="10515600" cy="5284694"/>
          </a:xfrm>
        </p:spPr>
        <p:txBody>
          <a:bodyPr>
            <a:normAutofit/>
          </a:bodyPr>
          <a:lstStyle/>
          <a:p>
            <a:r>
              <a:rPr lang="en-US" sz="2400" dirty="0" smtClean="0">
                <a:latin typeface="Times New Roman" panose="02020603050405020304" pitchFamily="18" charset="0"/>
                <a:cs typeface="Times New Roman" panose="02020603050405020304" pitchFamily="18" charset="0"/>
              </a:rPr>
              <a:t>We can see that each variables of given output have significant probability meant to say each and every variable influence the churn variable at </a:t>
            </a:r>
            <a:r>
              <a:rPr lang="en-US" sz="2400" dirty="0" err="1" smtClean="0">
                <a:latin typeface="Times New Roman" panose="02020603050405020304" pitchFamily="18" charset="0"/>
                <a:cs typeface="Times New Roman" panose="02020603050405020304" pitchFamily="18" charset="0"/>
              </a:rPr>
              <a:t>mobicom</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Variable like </a:t>
            </a:r>
            <a:r>
              <a:rPr lang="en-US" sz="2400" dirty="0" err="1" smtClean="0">
                <a:latin typeface="Times New Roman" panose="02020603050405020304" pitchFamily="18" charset="0"/>
                <a:cs typeface="Times New Roman" panose="02020603050405020304" pitchFamily="18" charset="0"/>
              </a:rPr>
              <a:t>refurb_new_N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area_central</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area_midwestarea</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area_Tennessee</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optimal_rate_plan1 having negative impact on churn behavior. As these variable increase by unit  then the LOG ODD RATIO of churn variable will decrease by respective amount given in output and vice versa.</a:t>
            </a:r>
          </a:p>
          <a:p>
            <a:r>
              <a:rPr lang="en-US" sz="2400" dirty="0" smtClean="0">
                <a:latin typeface="Times New Roman" panose="02020603050405020304" pitchFamily="18" charset="0"/>
                <a:cs typeface="Times New Roman" panose="02020603050405020304" pitchFamily="18" charset="0"/>
              </a:rPr>
              <a:t>Variable like </a:t>
            </a:r>
            <a:r>
              <a:rPr lang="en-US" sz="2400" dirty="0" err="1">
                <a:latin typeface="Times New Roman" panose="02020603050405020304" pitchFamily="18" charset="0"/>
                <a:cs typeface="Times New Roman" panose="02020603050405020304" pitchFamily="18" charset="0"/>
              </a:rPr>
              <a:t>hnd_webcap_wc</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asl_flag_N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age1_25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age2_25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age2_50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prizm_social_one_R</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prizm_social_one_T</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area_southflorida</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months15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eqpdays900 ,</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comp_plcd_call_low</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mou_Mean400 </a:t>
            </a:r>
            <a:r>
              <a:rPr lang="en-US" sz="2400" dirty="0" smtClean="0">
                <a:latin typeface="Times New Roman" panose="02020603050405020304" pitchFamily="18" charset="0"/>
                <a:cs typeface="Times New Roman" panose="02020603050405020304" pitchFamily="18" charset="0"/>
              </a:rPr>
              <a:t> having positive impact on churn behavior.</a:t>
            </a:r>
          </a:p>
          <a:p>
            <a:r>
              <a:rPr lang="en-US" sz="2400" dirty="0" smtClean="0">
                <a:latin typeface="Times New Roman" panose="02020603050405020304" pitchFamily="18" charset="0"/>
                <a:cs typeface="Times New Roman" panose="02020603050405020304" pitchFamily="18" charset="0"/>
              </a:rPr>
              <a:t>As these variable will increase by unit than LOG ODD RATIO of churn will increase </a:t>
            </a:r>
            <a:r>
              <a:rPr lang="en-US" sz="2400" dirty="0">
                <a:latin typeface="Times New Roman" panose="02020603050405020304" pitchFamily="18" charset="0"/>
                <a:cs typeface="Times New Roman" panose="02020603050405020304" pitchFamily="18" charset="0"/>
              </a:rPr>
              <a:t>by respective amount given in </a:t>
            </a:r>
            <a:r>
              <a:rPr lang="en-US" sz="2400" dirty="0" smtClean="0">
                <a:latin typeface="Times New Roman" panose="02020603050405020304" pitchFamily="18" charset="0"/>
                <a:cs typeface="Times New Roman" panose="02020603050405020304" pitchFamily="18" charset="0"/>
              </a:rPr>
              <a:t>output. so </a:t>
            </a:r>
            <a:r>
              <a:rPr lang="en-US" sz="2400" dirty="0" err="1" smtClean="0">
                <a:latin typeface="Times New Roman" panose="02020603050405020304" pitchFamily="18" charset="0"/>
                <a:cs typeface="Times New Roman" panose="02020603050405020304" pitchFamily="18" charset="0"/>
              </a:rPr>
              <a:t>mobicom</a:t>
            </a:r>
            <a:r>
              <a:rPr lang="en-US" sz="2400" dirty="0" smtClean="0">
                <a:latin typeface="Times New Roman" panose="02020603050405020304" pitchFamily="18" charset="0"/>
                <a:cs typeface="Times New Roman" panose="02020603050405020304" pitchFamily="18" charset="0"/>
              </a:rPr>
              <a:t> must work on the customers those fallen under these variable.</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25</a:t>
            </a:fld>
            <a:endParaRPr lang="en-US"/>
          </a:p>
        </p:txBody>
      </p:sp>
    </p:spTree>
    <p:extLst>
      <p:ext uri="{BB962C8B-B14F-4D97-AF65-F5344CB8AC3E}">
        <p14:creationId xmlns:p14="http://schemas.microsoft.com/office/powerpoint/2010/main" val="4107736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4462"/>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9195779"/>
              </p:ext>
            </p:extLst>
          </p:nvPr>
        </p:nvGraphicFramePr>
        <p:xfrm>
          <a:off x="1290916" y="911951"/>
          <a:ext cx="10062884" cy="5092332"/>
        </p:xfrm>
        <a:graphic>
          <a:graphicData uri="http://schemas.openxmlformats.org/drawingml/2006/table">
            <a:tbl>
              <a:tblPr/>
              <a:tblGrid>
                <a:gridCol w="2515721"/>
                <a:gridCol w="2515721"/>
                <a:gridCol w="2515721"/>
                <a:gridCol w="2515721"/>
              </a:tblGrid>
              <a:tr h="255084">
                <a:tc gridSpan="4">
                  <a:txBody>
                    <a:bodyPr/>
                    <a:lstStyle/>
                    <a:p>
                      <a:pPr algn="ctr" fontAlgn="t"/>
                      <a:r>
                        <a:rPr lang="en-US" sz="1400" dirty="0">
                          <a:solidFill>
                            <a:srgbClr val="002288"/>
                          </a:solidFill>
                          <a:effectLst/>
                          <a:latin typeface="Verdana" panose="020B0604030504040204" pitchFamily="34" charset="0"/>
                        </a:rPr>
                        <a:t>Odds Ratio Estimates</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67028">
                <a:tc>
                  <a:txBody>
                    <a:bodyPr/>
                    <a:lstStyle/>
                    <a:p>
                      <a:pPr algn="l" fontAlgn="t"/>
                      <a:r>
                        <a:rPr lang="en-US" sz="1400">
                          <a:solidFill>
                            <a:srgbClr val="002288"/>
                          </a:solidFill>
                          <a:effectLst/>
                          <a:latin typeface="Verdana" panose="020B0604030504040204" pitchFamily="34" charset="0"/>
                        </a:rPr>
                        <a:t>Effect</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1400">
                          <a:solidFill>
                            <a:srgbClr val="002288"/>
                          </a:solidFill>
                          <a:effectLst/>
                          <a:latin typeface="Verdana" panose="020B0604030504040204" pitchFamily="34" charset="0"/>
                        </a:rPr>
                        <a:t>Point Estimate</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1400">
                          <a:solidFill>
                            <a:srgbClr val="002288"/>
                          </a:solidFill>
                          <a:effectLst/>
                          <a:latin typeface="Verdana" panose="020B0604030504040204" pitchFamily="34" charset="0"/>
                        </a:rPr>
                        <a:t>Lower 95% Wald Confidence Limit</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1400">
                          <a:solidFill>
                            <a:srgbClr val="002288"/>
                          </a:solidFill>
                          <a:effectLst/>
                          <a:latin typeface="Verdana" panose="020B0604030504040204" pitchFamily="34" charset="0"/>
                        </a:rPr>
                        <a:t>Upper 95% Wald Confidence Limit</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255084">
                <a:tc>
                  <a:txBody>
                    <a:bodyPr/>
                    <a:lstStyle/>
                    <a:p>
                      <a:pPr algn="l" fontAlgn="t"/>
                      <a:r>
                        <a:rPr lang="en-US" sz="1400">
                          <a:solidFill>
                            <a:srgbClr val="000000"/>
                          </a:solidFill>
                          <a:effectLst/>
                          <a:latin typeface="Verdana" panose="020B0604030504040204" pitchFamily="34" charset="0"/>
                        </a:rPr>
                        <a:t>refurb_new_N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0.788</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0.732</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0.847</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hnd_webcap_wc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1.248</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1.159</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1.345</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asl_flag_N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dirty="0">
                          <a:solidFill>
                            <a:srgbClr val="000000"/>
                          </a:solidFill>
                          <a:effectLst/>
                          <a:latin typeface="Verdana" panose="020B0604030504040204" pitchFamily="34" charset="0"/>
                        </a:rPr>
                        <a:t>1.611</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1.483</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1.750</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age1_25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1.141</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1.066</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1.222</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age2_25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1.226</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1.127</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1.335</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age2_50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1.175</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1.082</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1.276</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prizm_social_one_R</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1.168</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1.035</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1.318</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prizm_social_one_T</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1.146</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1.067</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1.231</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area_central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0.879</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0.773</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1.000</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area_midwestarea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0.838</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0.753</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0.933</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area_southflorida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1.231</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1.072</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1.413</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area_tennessee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0.803</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0.680</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0.947</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months15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1.185</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1.110</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1.265</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eqpdays900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1.336</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1.247</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1.432</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comp_plcd_call_low</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1.266</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1.198</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1.338</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mou_Mean400 </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1.163</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1.101</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1.227</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55084">
                <a:tc>
                  <a:txBody>
                    <a:bodyPr/>
                    <a:lstStyle/>
                    <a:p>
                      <a:pPr algn="l" fontAlgn="t"/>
                      <a:r>
                        <a:rPr lang="en-US" sz="1400">
                          <a:solidFill>
                            <a:srgbClr val="000000"/>
                          </a:solidFill>
                          <a:effectLst/>
                          <a:latin typeface="Verdana" panose="020B0604030504040204" pitchFamily="34" charset="0"/>
                        </a:rPr>
                        <a:t>optimal_rate_plan1</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0.654</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400">
                          <a:solidFill>
                            <a:srgbClr val="000000"/>
                          </a:solidFill>
                          <a:effectLst/>
                          <a:latin typeface="Verdana" panose="020B0604030504040204" pitchFamily="34" charset="0"/>
                        </a:rPr>
                        <a:t>0.501</a:t>
                      </a:r>
                    </a:p>
                  </a:txBody>
                  <a:tcPr marL="21714" marR="21714" marT="21714" marB="21714">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400" dirty="0">
                          <a:solidFill>
                            <a:srgbClr val="000000"/>
                          </a:solidFill>
                          <a:effectLst/>
                          <a:latin typeface="Verdana" panose="020B0604030504040204" pitchFamily="34" charset="0"/>
                        </a:rPr>
                        <a:t>0.853</a:t>
                      </a:r>
                    </a:p>
                  </a:txBody>
                  <a:tcPr marL="21714" marR="21714" marT="21714" marB="21714">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5" name="Rectangle 1"/>
          <p:cNvSpPr>
            <a:spLocks noChangeArrowheads="1"/>
          </p:cNvSpPr>
          <p:nvPr/>
        </p:nvSpPr>
        <p:spPr bwMode="auto">
          <a:xfrm>
            <a:off x="-1235339" y="-44815"/>
            <a:ext cx="15353411" cy="54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9331" tIns="179331" rIns="179331"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2288"/>
                </a:solidFill>
                <a:effectLst/>
                <a:latin typeface="Verdana" panose="020B060403050404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BD425217-9FA9-4304-A69C-DFA5F80AC937}" type="slidenum">
              <a:rPr lang="en-US" smtClean="0"/>
              <a:t>26</a:t>
            </a:fld>
            <a:endParaRPr lang="en-US"/>
          </a:p>
        </p:txBody>
      </p:sp>
    </p:spTree>
    <p:extLst>
      <p:ext uri="{BB962C8B-B14F-4D97-AF65-F5344CB8AC3E}">
        <p14:creationId xmlns:p14="http://schemas.microsoft.com/office/powerpoint/2010/main" val="4249332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rmAutofit/>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Output(training </a:t>
            </a:r>
            <a:r>
              <a:rPr lang="en-US" dirty="0" smtClean="0">
                <a:latin typeface="Times New Roman" panose="02020603050405020304" pitchFamily="18" charset="0"/>
                <a:cs typeface="Times New Roman" panose="02020603050405020304" pitchFamily="18" charset="0"/>
              </a:rPr>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9593724"/>
              </p:ext>
            </p:extLst>
          </p:nvPr>
        </p:nvGraphicFramePr>
        <p:xfrm>
          <a:off x="838200" y="1438836"/>
          <a:ext cx="10515600" cy="2178425"/>
        </p:xfrm>
        <a:graphic>
          <a:graphicData uri="http://schemas.openxmlformats.org/drawingml/2006/table">
            <a:tbl>
              <a:tblPr/>
              <a:tblGrid>
                <a:gridCol w="2628900"/>
                <a:gridCol w="2628900"/>
                <a:gridCol w="2628900"/>
                <a:gridCol w="2628900"/>
              </a:tblGrid>
              <a:tr h="435685">
                <a:tc gridSpan="4">
                  <a:txBody>
                    <a:bodyPr/>
                    <a:lstStyle/>
                    <a:p>
                      <a:pPr algn="ctr" fontAlgn="t"/>
                      <a:r>
                        <a:rPr lang="en-US" dirty="0">
                          <a:solidFill>
                            <a:srgbClr val="002288"/>
                          </a:solidFill>
                          <a:effectLst/>
                          <a:latin typeface="Verdana" panose="020B0604030504040204" pitchFamily="34" charset="0"/>
                        </a:rPr>
                        <a:t>Association of Predicted Probabilities and Observed Responses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35685">
                <a:tc>
                  <a:txBody>
                    <a:bodyPr/>
                    <a:lstStyle/>
                    <a:p>
                      <a:pPr algn="l" fontAlgn="t"/>
                      <a:r>
                        <a:rPr lang="en-US">
                          <a:solidFill>
                            <a:srgbClr val="000000"/>
                          </a:solidFill>
                          <a:effectLst/>
                          <a:latin typeface="Verdana" panose="020B0604030504040204" pitchFamily="34" charset="0"/>
                        </a:rPr>
                        <a:t>Percent Concordant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57.9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Somer's D</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0.171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435685">
                <a:tc>
                  <a:txBody>
                    <a:bodyPr/>
                    <a:lstStyle/>
                    <a:p>
                      <a:pPr algn="l" fontAlgn="t"/>
                      <a:r>
                        <a:rPr lang="en-US">
                          <a:solidFill>
                            <a:srgbClr val="000000"/>
                          </a:solidFill>
                          <a:effectLst/>
                          <a:latin typeface="Verdana" panose="020B0604030504040204" pitchFamily="34" charset="0"/>
                        </a:rPr>
                        <a:t>Percent Discordant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40.8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Gamma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0.174</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435685">
                <a:tc>
                  <a:txBody>
                    <a:bodyPr/>
                    <a:lstStyle/>
                    <a:p>
                      <a:pPr algn="l" fontAlgn="t"/>
                      <a:r>
                        <a:rPr lang="en-US">
                          <a:solidFill>
                            <a:srgbClr val="000000"/>
                          </a:solidFill>
                          <a:effectLst/>
                          <a:latin typeface="Verdana" panose="020B0604030504040204" pitchFamily="34" charset="0"/>
                        </a:rPr>
                        <a:t>Percent Tied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1.4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Tau-a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0.062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435685">
                <a:tc>
                  <a:txBody>
                    <a:bodyPr/>
                    <a:lstStyle/>
                    <a:p>
                      <a:pPr algn="l" fontAlgn="t"/>
                      <a:r>
                        <a:rPr lang="en-US">
                          <a:solidFill>
                            <a:srgbClr val="000000"/>
                          </a:solidFill>
                          <a:effectLst/>
                          <a:latin typeface="Verdana" panose="020B0604030504040204" pitchFamily="34" charset="0"/>
                        </a:rPr>
                        <a:t>Pairs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1.982E8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c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l" fontAlgn="t"/>
                      <a:r>
                        <a:rPr lang="en-US" dirty="0">
                          <a:solidFill>
                            <a:srgbClr val="000000"/>
                          </a:solidFill>
                          <a:effectLst/>
                          <a:latin typeface="Verdana" panose="020B0604030504040204" pitchFamily="34" charset="0"/>
                        </a:rPr>
                        <a:t>0.586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179331" rIns="179331"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2288"/>
                </a:solidFill>
                <a:effectLst/>
                <a:latin typeface="Verdana" panose="020B060403050404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1453896" y="4289611"/>
            <a:ext cx="10038454" cy="1200329"/>
          </a:xfrm>
          <a:prstGeom prst="rect">
            <a:avLst/>
          </a:prstGeom>
          <a:noFill/>
        </p:spPr>
        <p:txBody>
          <a:bodyPr wrap="none" rtlCol="0">
            <a:spAutoFit/>
          </a:bodyPr>
          <a:lstStyle/>
          <a:p>
            <a:r>
              <a:rPr lang="en-US" b="1" dirty="0" smtClean="0">
                <a:solidFill>
                  <a:schemeClr val="accent5"/>
                </a:solidFill>
                <a:latin typeface="Times New Roman" panose="02020603050405020304" pitchFamily="18" charset="0"/>
                <a:cs typeface="Times New Roman" panose="02020603050405020304" pitchFamily="18" charset="0"/>
              </a:rPr>
              <a:t>Gap between Lower </a:t>
            </a:r>
            <a:r>
              <a:rPr lang="en-US" b="1" dirty="0">
                <a:solidFill>
                  <a:schemeClr val="accent5"/>
                </a:solidFill>
                <a:latin typeface="Times New Roman" panose="02020603050405020304" pitchFamily="18" charset="0"/>
                <a:cs typeface="Times New Roman" panose="02020603050405020304" pitchFamily="18" charset="0"/>
              </a:rPr>
              <a:t>95% Wald Confidence </a:t>
            </a:r>
            <a:r>
              <a:rPr lang="en-US" b="1" dirty="0" smtClean="0">
                <a:solidFill>
                  <a:schemeClr val="accent5"/>
                </a:solidFill>
                <a:latin typeface="Times New Roman" panose="02020603050405020304" pitchFamily="18" charset="0"/>
                <a:cs typeface="Times New Roman" panose="02020603050405020304" pitchFamily="18" charset="0"/>
              </a:rPr>
              <a:t>Limit and Upper 95</a:t>
            </a:r>
            <a:r>
              <a:rPr lang="en-US" b="1" dirty="0">
                <a:solidFill>
                  <a:schemeClr val="accent5"/>
                </a:solidFill>
                <a:latin typeface="Times New Roman" panose="02020603050405020304" pitchFamily="18" charset="0"/>
                <a:cs typeface="Times New Roman" panose="02020603050405020304" pitchFamily="18" charset="0"/>
              </a:rPr>
              <a:t>% Wald Confidence </a:t>
            </a:r>
            <a:r>
              <a:rPr lang="en-US" b="1" dirty="0" smtClean="0">
                <a:solidFill>
                  <a:schemeClr val="accent5"/>
                </a:solidFill>
                <a:latin typeface="Times New Roman" panose="02020603050405020304" pitchFamily="18" charset="0"/>
                <a:cs typeface="Times New Roman" panose="02020603050405020304" pitchFamily="18" charset="0"/>
              </a:rPr>
              <a:t>Limit is narrow</a:t>
            </a:r>
          </a:p>
          <a:p>
            <a:r>
              <a:rPr lang="en-US" b="1" dirty="0" smtClean="0">
                <a:solidFill>
                  <a:schemeClr val="accent5"/>
                </a:solidFill>
                <a:latin typeface="Times New Roman" panose="02020603050405020304" pitchFamily="18" charset="0"/>
                <a:cs typeface="Times New Roman" panose="02020603050405020304" pitchFamily="18" charset="0"/>
              </a:rPr>
              <a:t>And it does not contain 1 between the limits.</a:t>
            </a:r>
          </a:p>
          <a:p>
            <a:r>
              <a:rPr lang="en-US" b="1" dirty="0" smtClean="0">
                <a:solidFill>
                  <a:schemeClr val="accent5"/>
                </a:solidFill>
                <a:latin typeface="Times New Roman" panose="02020603050405020304" pitchFamily="18" charset="0"/>
                <a:cs typeface="Times New Roman" panose="02020603050405020304" pitchFamily="18" charset="0"/>
              </a:rPr>
              <a:t>Percent concordant is about 58% that shows model is moderately  good .</a:t>
            </a:r>
          </a:p>
          <a:p>
            <a:r>
              <a:rPr lang="en-US" b="1" dirty="0" smtClean="0">
                <a:solidFill>
                  <a:schemeClr val="accent5"/>
                </a:solidFill>
                <a:latin typeface="Times New Roman" panose="02020603050405020304" pitchFamily="18" charset="0"/>
                <a:cs typeface="Times New Roman" panose="02020603050405020304" pitchFamily="18" charset="0"/>
              </a:rPr>
              <a:t>Value of C is .586 that shows this model is  8.6% better than randomly picked model</a:t>
            </a:r>
            <a:endParaRPr lang="en-US" b="1" dirty="0">
              <a:solidFill>
                <a:schemeClr val="accent5"/>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D425217-9FA9-4304-A69C-DFA5F80AC937}" type="slidenum">
              <a:rPr lang="en-US" smtClean="0"/>
              <a:t>27</a:t>
            </a:fld>
            <a:endParaRPr lang="en-US"/>
          </a:p>
        </p:txBody>
      </p:sp>
    </p:spTree>
    <p:extLst>
      <p:ext uri="{BB962C8B-B14F-4D97-AF65-F5344CB8AC3E}">
        <p14:creationId xmlns:p14="http://schemas.microsoft.com/office/powerpoint/2010/main" val="303597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Output(training </a:t>
            </a:r>
            <a:r>
              <a:rPr lang="en-US" dirty="0">
                <a:latin typeface="Times New Roman" panose="02020603050405020304" pitchFamily="18" charset="0"/>
                <a:cs typeface="Times New Roman" panose="02020603050405020304" pitchFamily="18" charset="0"/>
              </a:rPr>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8582573"/>
              </p:ext>
            </p:extLst>
          </p:nvPr>
        </p:nvGraphicFramePr>
        <p:xfrm>
          <a:off x="838200" y="1075766"/>
          <a:ext cx="10515600" cy="4251960"/>
        </p:xfrm>
        <a:graphic>
          <a:graphicData uri="http://schemas.openxmlformats.org/drawingml/2006/table">
            <a:tbl>
              <a:tblPr/>
              <a:tblGrid>
                <a:gridCol w="1752600"/>
                <a:gridCol w="1752600"/>
                <a:gridCol w="1752600"/>
                <a:gridCol w="1752600"/>
                <a:gridCol w="1752600"/>
                <a:gridCol w="1752600"/>
              </a:tblGrid>
              <a:tr h="306101">
                <a:tc gridSpan="6">
                  <a:txBody>
                    <a:bodyPr/>
                    <a:lstStyle/>
                    <a:p>
                      <a:pPr algn="ctr" fontAlgn="t"/>
                      <a:r>
                        <a:rPr lang="en-US" dirty="0">
                          <a:solidFill>
                            <a:srgbClr val="002288"/>
                          </a:solidFill>
                          <a:effectLst/>
                          <a:latin typeface="Verdana" panose="020B0604030504040204" pitchFamily="34" charset="0"/>
                        </a:rPr>
                        <a:t>Partition for the </a:t>
                      </a:r>
                      <a:r>
                        <a:rPr lang="en-US" dirty="0" err="1">
                          <a:solidFill>
                            <a:srgbClr val="002288"/>
                          </a:solidFill>
                          <a:effectLst/>
                          <a:latin typeface="Verdana" panose="020B0604030504040204" pitchFamily="34" charset="0"/>
                        </a:rPr>
                        <a:t>Hosmer</a:t>
                      </a:r>
                      <a:r>
                        <a:rPr lang="en-US" dirty="0">
                          <a:solidFill>
                            <a:srgbClr val="002288"/>
                          </a:solidFill>
                          <a:effectLst/>
                          <a:latin typeface="Verdana" panose="020B0604030504040204" pitchFamily="34" charset="0"/>
                        </a:rPr>
                        <a:t> and </a:t>
                      </a:r>
                      <a:r>
                        <a:rPr lang="en-US" dirty="0" err="1">
                          <a:solidFill>
                            <a:srgbClr val="002288"/>
                          </a:solidFill>
                          <a:effectLst/>
                          <a:latin typeface="Verdana" panose="020B0604030504040204" pitchFamily="34" charset="0"/>
                        </a:rPr>
                        <a:t>Lemeshow</a:t>
                      </a:r>
                      <a:r>
                        <a:rPr lang="en-US" dirty="0">
                          <a:solidFill>
                            <a:srgbClr val="002288"/>
                          </a:solidFill>
                          <a:effectLst/>
                          <a:latin typeface="Verdana" panose="020B0604030504040204" pitchFamily="34" charset="0"/>
                        </a:rPr>
                        <a:t> Test</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59426">
                <a:tc>
                  <a:txBody>
                    <a:bodyPr/>
                    <a:lstStyle/>
                    <a:p>
                      <a:pPr algn="r" fontAlgn="t"/>
                      <a:r>
                        <a:rPr lang="en-US">
                          <a:solidFill>
                            <a:srgbClr val="002288"/>
                          </a:solidFill>
                          <a:effectLst/>
                          <a:latin typeface="Verdana" panose="020B0604030504040204" pitchFamily="34" charset="0"/>
                        </a:rPr>
                        <a:t>Group</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2288"/>
                          </a:solidFill>
                          <a:effectLst/>
                          <a:latin typeface="Verdana" panose="020B0604030504040204" pitchFamily="34" charset="0"/>
                        </a:rPr>
                        <a:t>Total</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Observed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Expected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Observed Nonevents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Expected Nonevents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306101">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3296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490.95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2796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2805.05</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6101">
                <a:tc>
                  <a:txBody>
                    <a:bodyPr/>
                    <a:lstStyle/>
                    <a:p>
                      <a:pPr algn="r" fontAlgn="t"/>
                      <a:r>
                        <a:rPr lang="en-US">
                          <a:solidFill>
                            <a:srgbClr val="000000"/>
                          </a:solidFill>
                          <a:effectLst/>
                          <a:latin typeface="Verdana" panose="020B0604030504040204" pitchFamily="34" charset="0"/>
                        </a:rPr>
                        <a:t>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3262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585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586.11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2677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2675.89</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6101">
                <a:tc>
                  <a:txBody>
                    <a:bodyPr/>
                    <a:lstStyle/>
                    <a:p>
                      <a:pPr algn="r" fontAlgn="t"/>
                      <a:r>
                        <a:rPr lang="en-US">
                          <a:solidFill>
                            <a:srgbClr val="000000"/>
                          </a:solidFill>
                          <a:effectLst/>
                          <a:latin typeface="Verdana" panose="020B0604030504040204" pitchFamily="34" charset="0"/>
                        </a:rPr>
                        <a:t>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3341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631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664.08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2710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2676.92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6101">
                <a:tc>
                  <a:txBody>
                    <a:bodyPr/>
                    <a:lstStyle/>
                    <a:p>
                      <a:pPr algn="r" fontAlgn="t"/>
                      <a:r>
                        <a:rPr lang="en-US">
                          <a:solidFill>
                            <a:srgbClr val="000000"/>
                          </a:solidFill>
                          <a:effectLst/>
                          <a:latin typeface="Verdana" panose="020B0604030504040204" pitchFamily="34" charset="0"/>
                        </a:rPr>
                        <a:t>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3376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683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716.64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2693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2659.36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6101">
                <a:tc>
                  <a:txBody>
                    <a:bodyPr/>
                    <a:lstStyle/>
                    <a:p>
                      <a:pPr algn="r" fontAlgn="t"/>
                      <a:r>
                        <a:rPr lang="en-US">
                          <a:solidFill>
                            <a:srgbClr val="000000"/>
                          </a:solidFill>
                          <a:effectLst/>
                          <a:latin typeface="Verdana" panose="020B0604030504040204" pitchFamily="34" charset="0"/>
                        </a:rPr>
                        <a:t>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3384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791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769.43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2593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2614.57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6101">
                <a:tc>
                  <a:txBody>
                    <a:bodyPr/>
                    <a:lstStyle/>
                    <a:p>
                      <a:pPr algn="r" fontAlgn="t"/>
                      <a:r>
                        <a:rPr lang="en-US">
                          <a:solidFill>
                            <a:srgbClr val="000000"/>
                          </a:solidFill>
                          <a:effectLst/>
                          <a:latin typeface="Verdana" panose="020B0604030504040204" pitchFamily="34" charset="0"/>
                        </a:rPr>
                        <a:t>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3315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830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797.19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2485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2517.81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6101">
                <a:tc>
                  <a:txBody>
                    <a:bodyPr/>
                    <a:lstStyle/>
                    <a:p>
                      <a:pPr algn="r" fontAlgn="t"/>
                      <a:r>
                        <a:rPr lang="en-US">
                          <a:solidFill>
                            <a:srgbClr val="000000"/>
                          </a:solidFill>
                          <a:effectLst/>
                          <a:latin typeface="Verdana" panose="020B0604030504040204" pitchFamily="34" charset="0"/>
                        </a:rPr>
                        <a:t>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3315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842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843.06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2473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2471.94</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6101">
                <a:tc>
                  <a:txBody>
                    <a:bodyPr/>
                    <a:lstStyle/>
                    <a:p>
                      <a:pPr algn="r" fontAlgn="t"/>
                      <a:r>
                        <a:rPr lang="en-US">
                          <a:solidFill>
                            <a:srgbClr val="000000"/>
                          </a:solidFill>
                          <a:effectLst/>
                          <a:latin typeface="Verdana" panose="020B0604030504040204" pitchFamily="34" charset="0"/>
                        </a:rPr>
                        <a:t>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3403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890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922.49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2513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2480.51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6101">
                <a:tc>
                  <a:txBody>
                    <a:bodyPr/>
                    <a:lstStyle/>
                    <a:p>
                      <a:pPr algn="r" fontAlgn="t"/>
                      <a:r>
                        <a:rPr lang="en-US">
                          <a:solidFill>
                            <a:srgbClr val="000000"/>
                          </a:solidFill>
                          <a:effectLst/>
                          <a:latin typeface="Verdana" panose="020B0604030504040204" pitchFamily="34" charset="0"/>
                        </a:rPr>
                        <a:t>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3163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978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926.87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2185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2236.13</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6101">
                <a:tc>
                  <a:txBody>
                    <a:bodyPr/>
                    <a:lstStyle/>
                    <a:p>
                      <a:pPr algn="r" fontAlgn="t"/>
                      <a:r>
                        <a:rPr lang="en-US">
                          <a:solidFill>
                            <a:srgbClr val="000000"/>
                          </a:solidFill>
                          <a:effectLst/>
                          <a:latin typeface="Verdana" panose="020B0604030504040204" pitchFamily="34" charset="0"/>
                        </a:rPr>
                        <a:t>10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3293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1098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1111.18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2195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2181.82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179331" rIns="179331"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2288"/>
                </a:solidFill>
                <a:effectLst/>
                <a:latin typeface="Verdana" panose="020B060403050404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95511683"/>
              </p:ext>
            </p:extLst>
          </p:nvPr>
        </p:nvGraphicFramePr>
        <p:xfrm>
          <a:off x="838200" y="5419838"/>
          <a:ext cx="10515600" cy="994410"/>
        </p:xfrm>
        <a:graphic>
          <a:graphicData uri="http://schemas.openxmlformats.org/drawingml/2006/table">
            <a:tbl>
              <a:tblPr/>
              <a:tblGrid>
                <a:gridCol w="3505200"/>
                <a:gridCol w="3505200"/>
                <a:gridCol w="3505200"/>
              </a:tblGrid>
              <a:tr h="300318">
                <a:tc gridSpan="3">
                  <a:txBody>
                    <a:bodyPr/>
                    <a:lstStyle/>
                    <a:p>
                      <a:pPr algn="ctr" fontAlgn="t"/>
                      <a:r>
                        <a:rPr lang="en-US" dirty="0" err="1">
                          <a:solidFill>
                            <a:srgbClr val="002288"/>
                          </a:solidFill>
                          <a:effectLst/>
                          <a:latin typeface="Verdana" panose="020B0604030504040204" pitchFamily="34" charset="0"/>
                        </a:rPr>
                        <a:t>Hosmer</a:t>
                      </a:r>
                      <a:r>
                        <a:rPr lang="en-US" dirty="0">
                          <a:solidFill>
                            <a:srgbClr val="002288"/>
                          </a:solidFill>
                          <a:effectLst/>
                          <a:latin typeface="Verdana" panose="020B0604030504040204" pitchFamily="34" charset="0"/>
                        </a:rPr>
                        <a:t> and </a:t>
                      </a:r>
                      <a:r>
                        <a:rPr lang="en-US" dirty="0" err="1">
                          <a:solidFill>
                            <a:srgbClr val="002288"/>
                          </a:solidFill>
                          <a:effectLst/>
                          <a:latin typeface="Verdana" panose="020B0604030504040204" pitchFamily="34" charset="0"/>
                        </a:rPr>
                        <a:t>Lemeshow</a:t>
                      </a:r>
                      <a:r>
                        <a:rPr lang="en-US" dirty="0">
                          <a:solidFill>
                            <a:srgbClr val="002288"/>
                          </a:solidFill>
                          <a:effectLst/>
                          <a:latin typeface="Verdana" panose="020B0604030504040204" pitchFamily="34" charset="0"/>
                        </a:rPr>
                        <a:t> Goodness-of-Fit Test</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r h="300318">
                <a:tc>
                  <a:txBody>
                    <a:bodyPr/>
                    <a:lstStyle/>
                    <a:p>
                      <a:pPr algn="r" fontAlgn="t"/>
                      <a:r>
                        <a:rPr lang="en-US">
                          <a:solidFill>
                            <a:srgbClr val="002288"/>
                          </a:solidFill>
                          <a:effectLst/>
                          <a:latin typeface="Verdana" panose="020B0604030504040204" pitchFamily="34" charset="0"/>
                        </a:rPr>
                        <a:t>Chi-Square</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dirty="0">
                          <a:solidFill>
                            <a:srgbClr val="002288"/>
                          </a:solidFill>
                          <a:effectLst/>
                          <a:latin typeface="Verdana" panose="020B0604030504040204" pitchFamily="34" charset="0"/>
                        </a:rPr>
                        <a:t>DF</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Pr &gt; Chi-Square</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300318">
                <a:tc>
                  <a:txBody>
                    <a:bodyPr/>
                    <a:lstStyle/>
                    <a:p>
                      <a:pPr algn="r" fontAlgn="t"/>
                      <a:r>
                        <a:rPr lang="en-US">
                          <a:solidFill>
                            <a:srgbClr val="000000"/>
                          </a:solidFill>
                          <a:effectLst/>
                          <a:latin typeface="Verdana" panose="020B0604030504040204" pitchFamily="34" charset="0"/>
                        </a:rPr>
                        <a:t>12.6191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0.1256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7" name="Slide Number Placeholder 6"/>
          <p:cNvSpPr>
            <a:spLocks noGrp="1"/>
          </p:cNvSpPr>
          <p:nvPr>
            <p:ph type="sldNum" sz="quarter" idx="12"/>
          </p:nvPr>
        </p:nvSpPr>
        <p:spPr/>
        <p:txBody>
          <a:bodyPr/>
          <a:lstStyle/>
          <a:p>
            <a:fld id="{BD425217-9FA9-4304-A69C-DFA5F80AC937}" type="slidenum">
              <a:rPr lang="en-US" smtClean="0"/>
              <a:t>28</a:t>
            </a:fld>
            <a:endParaRPr lang="en-US"/>
          </a:p>
        </p:txBody>
      </p:sp>
    </p:spTree>
    <p:extLst>
      <p:ext uri="{BB962C8B-B14F-4D97-AF65-F5344CB8AC3E}">
        <p14:creationId xmlns:p14="http://schemas.microsoft.com/office/powerpoint/2010/main" val="53349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Output(training </a:t>
            </a:r>
            <a:r>
              <a:rPr lang="en-US" dirty="0">
                <a:latin typeface="Times New Roman" panose="02020603050405020304" pitchFamily="18" charset="0"/>
                <a:cs typeface="Times New Roman" panose="02020603050405020304" pitchFamily="18" charset="0"/>
              </a:rPr>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7706782"/>
              </p:ext>
            </p:extLst>
          </p:nvPr>
        </p:nvGraphicFramePr>
        <p:xfrm>
          <a:off x="838200" y="1102660"/>
          <a:ext cx="10515600" cy="1264022"/>
        </p:xfrm>
        <a:graphic>
          <a:graphicData uri="http://schemas.openxmlformats.org/drawingml/2006/table">
            <a:tbl>
              <a:tblPr/>
              <a:tblGrid>
                <a:gridCol w="1051560"/>
                <a:gridCol w="1051560"/>
                <a:gridCol w="1051560"/>
                <a:gridCol w="1051560"/>
                <a:gridCol w="1051560"/>
                <a:gridCol w="1051560"/>
                <a:gridCol w="1051560"/>
                <a:gridCol w="1051560"/>
                <a:gridCol w="1051560"/>
                <a:gridCol w="1051560"/>
              </a:tblGrid>
              <a:tr h="345817">
                <a:tc gridSpan="10">
                  <a:txBody>
                    <a:bodyPr/>
                    <a:lstStyle/>
                    <a:p>
                      <a:pPr algn="ctr" fontAlgn="t"/>
                      <a:r>
                        <a:rPr lang="en-US">
                          <a:solidFill>
                            <a:srgbClr val="002288"/>
                          </a:solidFill>
                          <a:effectLst/>
                          <a:latin typeface="Verdana" panose="020B0604030504040204" pitchFamily="34" charset="0"/>
                        </a:rPr>
                        <a:t>Classification Table</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8205">
                <a:tc>
                  <a:txBody>
                    <a:bodyPr/>
                    <a:lstStyle/>
                    <a:p>
                      <a:pPr algn="ctr" fontAlgn="t"/>
                      <a:r>
                        <a:rPr lang="en-US">
                          <a:solidFill>
                            <a:srgbClr val="002288"/>
                          </a:solidFill>
                          <a:effectLst/>
                          <a:latin typeface="Verdana" panose="020B0604030504040204" pitchFamily="34" charset="0"/>
                        </a:rPr>
                        <a:t>Prob Level</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Correct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Correct Non-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Incorrect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Incorrect Non-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Percentage Correct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Sensi- tivity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Speci- ficity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False POS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dirty="0">
                          <a:solidFill>
                            <a:srgbClr val="002288"/>
                          </a:solidFill>
                          <a:effectLst/>
                          <a:latin typeface="Verdana" panose="020B0604030504040204" pitchFamily="34" charset="0"/>
                        </a:rPr>
                        <a:t>False NEG</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34272892"/>
              </p:ext>
            </p:extLst>
          </p:nvPr>
        </p:nvGraphicFramePr>
        <p:xfrm>
          <a:off x="838200" y="2353238"/>
          <a:ext cx="10515600" cy="2973936"/>
        </p:xfrm>
        <a:graphic>
          <a:graphicData uri="http://schemas.openxmlformats.org/drawingml/2006/table">
            <a:tbl>
              <a:tblPr/>
              <a:tblGrid>
                <a:gridCol w="1051560"/>
                <a:gridCol w="1051560"/>
                <a:gridCol w="1051560"/>
                <a:gridCol w="1051560"/>
                <a:gridCol w="1051560"/>
                <a:gridCol w="1051560"/>
                <a:gridCol w="1051560"/>
                <a:gridCol w="1051560"/>
                <a:gridCol w="1051560"/>
                <a:gridCol w="1051560"/>
              </a:tblGrid>
              <a:tr h="371742">
                <a:tc>
                  <a:txBody>
                    <a:bodyPr/>
                    <a:lstStyle/>
                    <a:p>
                      <a:pPr algn="r" fontAlgn="t"/>
                      <a:r>
                        <a:rPr lang="en-US" dirty="0">
                          <a:solidFill>
                            <a:srgbClr val="000000"/>
                          </a:solidFill>
                          <a:effectLst/>
                          <a:latin typeface="Verdana" panose="020B0604030504040204" pitchFamily="34" charset="0"/>
                        </a:rPr>
                        <a:t>0.400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25226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7785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99.6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68.6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71742">
                <a:tc>
                  <a:txBody>
                    <a:bodyPr/>
                    <a:lstStyle/>
                    <a:p>
                      <a:pPr algn="r" fontAlgn="t"/>
                      <a:r>
                        <a:rPr lang="en-US">
                          <a:solidFill>
                            <a:srgbClr val="000000"/>
                          </a:solidFill>
                          <a:effectLst/>
                          <a:latin typeface="Verdana" panose="020B0604030504040204" pitchFamily="34" charset="0"/>
                        </a:rPr>
                        <a:t>0.420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25285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7801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99.9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56.5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71742">
                <a:tc>
                  <a:txBody>
                    <a:bodyPr/>
                    <a:lstStyle/>
                    <a:p>
                      <a:pPr algn="r" fontAlgn="t"/>
                      <a:r>
                        <a:rPr lang="en-US">
                          <a:solidFill>
                            <a:srgbClr val="000000"/>
                          </a:solidFill>
                          <a:effectLst/>
                          <a:latin typeface="Verdana" panose="020B0604030504040204" pitchFamily="34" charset="0"/>
                        </a:rPr>
                        <a:t>0.440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25297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7814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99.9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62.2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71742">
                <a:tc>
                  <a:txBody>
                    <a:bodyPr/>
                    <a:lstStyle/>
                    <a:p>
                      <a:pPr algn="r" fontAlgn="t"/>
                      <a:r>
                        <a:rPr lang="en-US">
                          <a:solidFill>
                            <a:srgbClr val="000000"/>
                          </a:solidFill>
                          <a:effectLst/>
                          <a:latin typeface="Verdana" panose="020B0604030504040204" pitchFamily="34" charset="0"/>
                        </a:rPr>
                        <a:t>0.460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25314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7824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71742">
                <a:tc>
                  <a:txBody>
                    <a:bodyPr/>
                    <a:lstStyle/>
                    <a:p>
                      <a:pPr algn="r" fontAlgn="t"/>
                      <a:r>
                        <a:rPr lang="en-US">
                          <a:solidFill>
                            <a:srgbClr val="000000"/>
                          </a:solidFill>
                          <a:effectLst/>
                          <a:latin typeface="Verdana" panose="020B0604030504040204" pitchFamily="34" charset="0"/>
                        </a:rPr>
                        <a:t>0.480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25317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7826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23.6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71742">
                <a:tc>
                  <a:txBody>
                    <a:bodyPr/>
                    <a:lstStyle/>
                    <a:p>
                      <a:pPr algn="r" fontAlgn="t"/>
                      <a:r>
                        <a:rPr lang="en-US">
                          <a:solidFill>
                            <a:srgbClr val="000000"/>
                          </a:solidFill>
                          <a:effectLst/>
                          <a:latin typeface="Verdana" panose="020B0604030504040204" pitchFamily="34" charset="0"/>
                        </a:rPr>
                        <a:t>0.500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25319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7827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71742">
                <a:tc>
                  <a:txBody>
                    <a:bodyPr/>
                    <a:lstStyle/>
                    <a:p>
                      <a:pPr algn="r" fontAlgn="t"/>
                      <a:r>
                        <a:rPr lang="en-US">
                          <a:solidFill>
                            <a:srgbClr val="000000"/>
                          </a:solidFill>
                          <a:effectLst/>
                          <a:latin typeface="Verdana" panose="020B0604030504040204" pitchFamily="34" charset="0"/>
                        </a:rPr>
                        <a:t>0.520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25319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7827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71742">
                <a:tc>
                  <a:txBody>
                    <a:bodyPr/>
                    <a:lstStyle/>
                    <a:p>
                      <a:pPr algn="r" fontAlgn="t"/>
                      <a:r>
                        <a:rPr lang="en-US">
                          <a:solidFill>
                            <a:srgbClr val="000000"/>
                          </a:solidFill>
                          <a:effectLst/>
                          <a:latin typeface="Verdana" panose="020B0604030504040204" pitchFamily="34" charset="0"/>
                        </a:rPr>
                        <a:t>0.540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25320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7828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23.6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6" name="TextBox 5"/>
          <p:cNvSpPr txBox="1"/>
          <p:nvPr/>
        </p:nvSpPr>
        <p:spPr>
          <a:xfrm>
            <a:off x="2017059" y="5499847"/>
            <a:ext cx="7357463" cy="369332"/>
          </a:xfrm>
          <a:prstGeom prst="rect">
            <a:avLst/>
          </a:prstGeom>
          <a:noFill/>
        </p:spPr>
        <p:txBody>
          <a:bodyPr wrap="none" rtlCol="0">
            <a:spAutoFit/>
          </a:bodyPr>
          <a:lstStyle/>
          <a:p>
            <a:r>
              <a:rPr lang="en-US" dirty="0" smtClean="0"/>
              <a:t>At 0.50 probability level percentage correct is 76.4 % shows it is good model.</a:t>
            </a:r>
            <a:endParaRPr lang="en-US" dirty="0"/>
          </a:p>
        </p:txBody>
      </p:sp>
      <p:sp>
        <p:nvSpPr>
          <p:cNvPr id="7" name="Slide Number Placeholder 6"/>
          <p:cNvSpPr>
            <a:spLocks noGrp="1"/>
          </p:cNvSpPr>
          <p:nvPr>
            <p:ph type="sldNum" sz="quarter" idx="12"/>
          </p:nvPr>
        </p:nvSpPr>
        <p:spPr/>
        <p:txBody>
          <a:bodyPr/>
          <a:lstStyle/>
          <a:p>
            <a:fld id="{BD425217-9FA9-4304-A69C-DFA5F80AC937}" type="slidenum">
              <a:rPr lang="en-US" smtClean="0"/>
              <a:t>29</a:t>
            </a:fld>
            <a:endParaRPr lang="en-US"/>
          </a:p>
        </p:txBody>
      </p:sp>
    </p:spTree>
    <p:extLst>
      <p:ext uri="{BB962C8B-B14F-4D97-AF65-F5344CB8AC3E}">
        <p14:creationId xmlns:p14="http://schemas.microsoft.com/office/powerpoint/2010/main" val="133096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smtClean="0">
                <a:latin typeface="Times New Roman" panose="02020603050405020304" pitchFamily="18" charset="0"/>
                <a:cs typeface="Times New Roman" panose="02020603050405020304" pitchFamily="18" charset="0"/>
              </a:rPr>
              <a:t>Churn Model</a:t>
            </a:r>
            <a:r>
              <a:rPr lang="en-US" dirty="0" smtClean="0">
                <a:latin typeface="Times New Roman" panose="02020603050405020304" pitchFamily="18" charset="0"/>
                <a:cs typeface="Times New Roman" panose="02020603050405020304" pitchFamily="18" charset="0"/>
              </a:rPr>
              <a:t>: Data </a:t>
            </a:r>
            <a:r>
              <a:rPr lang="en-US" dirty="0" smtClean="0">
                <a:latin typeface="Times New Roman" panose="02020603050405020304" pitchFamily="18" charset="0"/>
                <a:cs typeface="Times New Roman" panose="02020603050405020304" pitchFamily="18" charset="0"/>
              </a:rPr>
              <a:t>Preparation </a:t>
            </a:r>
            <a:endParaRPr lang="en-US" dirty="0"/>
          </a:p>
        </p:txBody>
      </p:sp>
      <p:sp>
        <p:nvSpPr>
          <p:cNvPr id="3" name="Content Placeholder 2"/>
          <p:cNvSpPr>
            <a:spLocks noGrp="1"/>
          </p:cNvSpPr>
          <p:nvPr>
            <p:ph idx="1"/>
          </p:nvPr>
        </p:nvSpPr>
        <p:spPr>
          <a:xfrm>
            <a:off x="762000" y="1094704"/>
            <a:ext cx="10515600" cy="524170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*Outlier:</a:t>
            </a:r>
          </a:p>
          <a:p>
            <a:pPr marL="0" indent="0">
              <a:buNone/>
            </a:pPr>
            <a:r>
              <a:rPr lang="en-US" sz="1800" dirty="0">
                <a:latin typeface="Times New Roman" panose="02020603050405020304" pitchFamily="18" charset="0"/>
                <a:cs typeface="Times New Roman" panose="02020603050405020304" pitchFamily="18" charset="0"/>
              </a:rPr>
              <a:t>1</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totmrc_mean</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shows  </a:t>
            </a:r>
            <a:r>
              <a:rPr lang="en-US" sz="1800" dirty="0">
                <a:latin typeface="Times New Roman" panose="02020603050405020304" pitchFamily="18" charset="0"/>
                <a:cs typeface="Times New Roman" panose="02020603050405020304" pitchFamily="18" charset="0"/>
              </a:rPr>
              <a:t>Monthly Recurring Charge is the base cost of the calling plan regardless of actual minutes </a:t>
            </a:r>
            <a:r>
              <a:rPr lang="en-US" sz="1800" dirty="0" smtClean="0">
                <a:latin typeface="Times New Roman" panose="02020603050405020304" pitchFamily="18" charset="0"/>
                <a:cs typeface="Times New Roman" panose="02020603050405020304" pitchFamily="18" charset="0"/>
              </a:rPr>
              <a:t>used and have negative values that are outlier so imputed with global mean of this variable.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Negative value of this variable cannot be negative in </a:t>
            </a:r>
            <a:r>
              <a:rPr lang="en-US" sz="1800" dirty="0">
                <a:latin typeface="Times New Roman" panose="02020603050405020304" pitchFamily="18" charset="0"/>
                <a:cs typeface="Times New Roman" panose="02020603050405020304" pitchFamily="18" charset="0"/>
              </a:rPr>
              <a:t>telecom industry as company always charge some base </a:t>
            </a:r>
            <a:r>
              <a:rPr lang="en-US" sz="1800" dirty="0" smtClean="0">
                <a:latin typeface="Times New Roman" panose="02020603050405020304" pitchFamily="18" charset="0"/>
                <a:cs typeface="Times New Roman" panose="02020603050405020304" pitchFamily="18" charset="0"/>
              </a:rPr>
              <a:t>cost. </a:t>
            </a:r>
          </a:p>
          <a:p>
            <a:pPr marL="0" indent="0">
              <a:buNone/>
            </a:pPr>
            <a:r>
              <a:rPr lang="en-US" sz="1800" dirty="0" smtClean="0">
                <a:latin typeface="Times New Roman" panose="02020603050405020304" pitchFamily="18" charset="0"/>
                <a:cs typeface="Times New Roman" panose="02020603050405020304" pitchFamily="18" charset="0"/>
              </a:rPr>
              <a:t>2. </a:t>
            </a:r>
            <a:r>
              <a:rPr lang="en-US" sz="1800" dirty="0" err="1" smtClean="0">
                <a:latin typeface="Times New Roman" panose="02020603050405020304" pitchFamily="18" charset="0"/>
                <a:cs typeface="Times New Roman" panose="02020603050405020304" pitchFamily="18" charset="0"/>
              </a:rPr>
              <a:t>Change_Mou</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has some </a:t>
            </a:r>
            <a:r>
              <a:rPr lang="en-US" sz="1800" dirty="0" smtClean="0">
                <a:latin typeface="Times New Roman" panose="02020603050405020304" pitchFamily="18" charset="0"/>
                <a:cs typeface="Times New Roman" panose="02020603050405020304" pitchFamily="18" charset="0"/>
              </a:rPr>
              <a:t>negative </a:t>
            </a:r>
            <a:r>
              <a:rPr lang="en-US" sz="1800" dirty="0">
                <a:latin typeface="Times New Roman" panose="02020603050405020304" pitchFamily="18" charset="0"/>
                <a:cs typeface="Times New Roman" panose="02020603050405020304" pitchFamily="18" charset="0"/>
              </a:rPr>
              <a:t>values </a:t>
            </a: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it </a:t>
            </a:r>
            <a:r>
              <a:rPr lang="en-US" sz="1800" dirty="0" smtClean="0">
                <a:latin typeface="Times New Roman" panose="02020603050405020304" pitchFamily="18" charset="0"/>
                <a:cs typeface="Times New Roman" panose="02020603050405020304" pitchFamily="18" charset="0"/>
              </a:rPr>
              <a:t>shows Percentage </a:t>
            </a:r>
            <a:r>
              <a:rPr lang="en-US" sz="1800" dirty="0">
                <a:latin typeface="Times New Roman" panose="02020603050405020304" pitchFamily="18" charset="0"/>
                <a:cs typeface="Times New Roman" panose="02020603050405020304" pitchFamily="18" charset="0"/>
              </a:rPr>
              <a:t>change in monthly minutes of use </a:t>
            </a:r>
            <a:r>
              <a:rPr lang="en-US" dirty="0" smtClean="0">
                <a:latin typeface="Times New Roman" panose="02020603050405020304" pitchFamily="18" charset="0"/>
                <a:cs typeface="Times New Roman" panose="02020603050405020304" pitchFamily="18" charset="0"/>
              </a:rPr>
              <a:t>V</a:t>
            </a:r>
            <a:r>
              <a:rPr lang="en-US" sz="1800" dirty="0" smtClean="0">
                <a:latin typeface="Times New Roman" panose="02020603050405020304" pitchFamily="18" charset="0"/>
                <a:cs typeface="Times New Roman" panose="02020603050405020304" pitchFamily="18" charset="0"/>
              </a:rPr>
              <a:t>s. </a:t>
            </a:r>
            <a:r>
              <a:rPr lang="en-US" sz="1800" dirty="0">
                <a:latin typeface="Times New Roman" panose="02020603050405020304" pitchFamily="18" charset="0"/>
                <a:cs typeface="Times New Roman" panose="02020603050405020304" pitchFamily="18" charset="0"/>
              </a:rPr>
              <a:t>previous three month average that can be negative as some </a:t>
            </a:r>
            <a:r>
              <a:rPr lang="en-US" dirty="0">
                <a:latin typeface="Times New Roman" panose="02020603050405020304" pitchFamily="18" charset="0"/>
                <a:cs typeface="Times New Roman" panose="02020603050405020304" pitchFamily="18" charset="0"/>
              </a:rPr>
              <a:t>customer might be decreased their use of </a:t>
            </a:r>
            <a:r>
              <a:rPr lang="en-US" dirty="0" smtClean="0">
                <a:latin typeface="Times New Roman" panose="02020603050405020304" pitchFamily="18" charset="0"/>
                <a:cs typeface="Times New Roman" panose="02020603050405020304" pitchFamily="18" charset="0"/>
              </a:rPr>
              <a:t>minutes, therefore these values are treated as  </a:t>
            </a:r>
            <a:r>
              <a:rPr lang="en-US" dirty="0">
                <a:latin typeface="Times New Roman" panose="02020603050405020304" pitchFamily="18" charset="0"/>
                <a:cs typeface="Times New Roman" panose="02020603050405020304" pitchFamily="18" charset="0"/>
              </a:rPr>
              <a:t>outlier.</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3. </a:t>
            </a:r>
            <a:r>
              <a:rPr lang="en-US" sz="1800" dirty="0" err="1" smtClean="0">
                <a:latin typeface="Times New Roman" panose="02020603050405020304" pitchFamily="18" charset="0"/>
                <a:cs typeface="Times New Roman" panose="02020603050405020304" pitchFamily="18" charset="0"/>
              </a:rPr>
              <a:t>eqpdays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has negative values </a:t>
            </a:r>
            <a:r>
              <a:rPr lang="en-US" dirty="0" smtClean="0">
                <a:latin typeface="Times New Roman" panose="02020603050405020304" pitchFamily="18" charset="0"/>
                <a:cs typeface="Times New Roman" panose="02020603050405020304" pitchFamily="18" charset="0"/>
              </a:rPr>
              <a:t>and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a:t>
            </a:r>
            <a:r>
              <a:rPr lang="en-US" sz="1800" dirty="0" smtClean="0">
                <a:latin typeface="Times New Roman" panose="02020603050405020304" pitchFamily="18" charset="0"/>
                <a:cs typeface="Times New Roman" panose="02020603050405020304" pitchFamily="18" charset="0"/>
              </a:rPr>
              <a:t>shows Number </a:t>
            </a:r>
            <a:r>
              <a:rPr lang="en-US" sz="1800" dirty="0">
                <a:latin typeface="Times New Roman" panose="02020603050405020304" pitchFamily="18" charset="0"/>
                <a:cs typeface="Times New Roman" panose="02020603050405020304" pitchFamily="18" charset="0"/>
              </a:rPr>
              <a:t>of days (age) of current equipment that </a:t>
            </a:r>
            <a:r>
              <a:rPr lang="en-US" sz="1800" dirty="0" smtClean="0">
                <a:latin typeface="Times New Roman" panose="02020603050405020304" pitchFamily="18" charset="0"/>
                <a:cs typeface="Times New Roman" panose="02020603050405020304" pitchFamily="18" charset="0"/>
              </a:rPr>
              <a:t>is not possible to having </a:t>
            </a:r>
            <a:r>
              <a:rPr lang="en-US" sz="1800" dirty="0" smtClean="0">
                <a:latin typeface="Times New Roman" panose="02020603050405020304" pitchFamily="18" charset="0"/>
                <a:cs typeface="Times New Roman" panose="02020603050405020304" pitchFamily="18" charset="0"/>
              </a:rPr>
              <a:t>negative </a:t>
            </a:r>
            <a:r>
              <a:rPr lang="en-US" sz="1800" dirty="0" smtClean="0">
                <a:latin typeface="Times New Roman" panose="02020603050405020304" pitchFamily="18" charset="0"/>
                <a:cs typeface="Times New Roman" panose="02020603050405020304" pitchFamily="18" charset="0"/>
              </a:rPr>
              <a:t>values</a:t>
            </a:r>
            <a:r>
              <a:rPr lang="en-US" dirty="0" smtClean="0">
                <a:latin typeface="Times New Roman" panose="02020603050405020304" pitchFamily="18" charset="0"/>
                <a:cs typeface="Times New Roman" panose="02020603050405020304" pitchFamily="18" charset="0"/>
              </a:rPr>
              <a:t>, therefore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these are outlier </a:t>
            </a:r>
            <a:r>
              <a:rPr lang="en-US" sz="1800" dirty="0" smtClean="0">
                <a:latin typeface="Times New Roman" panose="02020603050405020304" pitchFamily="18" charset="0"/>
                <a:cs typeface="Times New Roman" panose="02020603050405020304" pitchFamily="18" charset="0"/>
              </a:rPr>
              <a:t>and will be </a:t>
            </a:r>
            <a:r>
              <a:rPr lang="en-US" sz="1800" dirty="0" smtClean="0">
                <a:latin typeface="Times New Roman" panose="02020603050405020304" pitchFamily="18" charset="0"/>
                <a:cs typeface="Times New Roman" panose="02020603050405020304" pitchFamily="18" charset="0"/>
              </a:rPr>
              <a:t>replaced </a:t>
            </a:r>
            <a:r>
              <a:rPr lang="en-US" sz="1800" dirty="0">
                <a:latin typeface="Times New Roman" panose="02020603050405020304" pitchFamily="18" charset="0"/>
                <a:cs typeface="Times New Roman" panose="02020603050405020304" pitchFamily="18" charset="0"/>
              </a:rPr>
              <a:t>with </a:t>
            </a:r>
            <a:r>
              <a:rPr lang="en-US" sz="1800" dirty="0" smtClean="0">
                <a:latin typeface="Times New Roman" panose="02020603050405020304" pitchFamily="18" charset="0"/>
                <a:cs typeface="Times New Roman" panose="02020603050405020304" pitchFamily="18" charset="0"/>
              </a:rPr>
              <a:t>ZERO.</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4</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rev_mean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has some negative values </a:t>
            </a: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it shows Mean monthly revenue (charge amount) and it </a:t>
            </a:r>
            <a:r>
              <a:rPr lang="en-US" sz="1800" dirty="0" smtClean="0">
                <a:latin typeface="Times New Roman" panose="02020603050405020304" pitchFamily="18" charset="0"/>
                <a:cs typeface="Times New Roman" panose="02020603050405020304" pitchFamily="18" charset="0"/>
              </a:rPr>
              <a:t>is possible </a:t>
            </a:r>
            <a:r>
              <a:rPr lang="en-US" sz="1800" dirty="0">
                <a:latin typeface="Times New Roman" panose="02020603050405020304" pitchFamily="18" charset="0"/>
                <a:cs typeface="Times New Roman" panose="02020603050405020304" pitchFamily="18" charset="0"/>
              </a:rPr>
              <a:t>as some customer </a:t>
            </a:r>
            <a:r>
              <a:rPr lang="en-US" sz="1800" dirty="0" smtClean="0">
                <a:latin typeface="Times New Roman" panose="02020603050405020304" pitchFamily="18" charset="0"/>
                <a:cs typeface="Times New Roman" panose="02020603050405020304" pitchFamily="18" charset="0"/>
              </a:rPr>
              <a:t>do not generate revenue </a:t>
            </a:r>
            <a:r>
              <a:rPr lang="en-US" sz="1800" dirty="0">
                <a:latin typeface="Times New Roman" panose="02020603050405020304" pitchFamily="18" charset="0"/>
                <a:cs typeface="Times New Roman" panose="02020603050405020304" pitchFamily="18" charset="0"/>
              </a:rPr>
              <a:t>but they </a:t>
            </a:r>
            <a:r>
              <a:rPr lang="en-US" sz="1800" dirty="0" smtClean="0">
                <a:latin typeface="Times New Roman" panose="02020603050405020304" pitchFamily="18" charset="0"/>
                <a:cs typeface="Times New Roman" panose="02020603050405020304" pitchFamily="18" charset="0"/>
              </a:rPr>
              <a:t>become bad </a:t>
            </a:r>
            <a:r>
              <a:rPr lang="en-US" sz="1800" dirty="0">
                <a:latin typeface="Times New Roman" panose="02020603050405020304" pitchFamily="18" charset="0"/>
                <a:cs typeface="Times New Roman" panose="02020603050405020304" pitchFamily="18" charset="0"/>
              </a:rPr>
              <a:t>debt for company </a:t>
            </a:r>
            <a:r>
              <a:rPr lang="en-US" sz="1800" dirty="0" smtClean="0">
                <a:latin typeface="Times New Roman" panose="02020603050405020304" pitchFamily="18" charset="0"/>
                <a:cs typeface="Times New Roman" panose="02020603050405020304" pitchFamily="18" charset="0"/>
              </a:rPr>
              <a:t>,therefore </a:t>
            </a:r>
            <a:r>
              <a:rPr lang="en-US" dirty="0" smtClean="0">
                <a:latin typeface="Times New Roman" panose="02020603050405020304" pitchFamily="18" charset="0"/>
                <a:cs typeface="Times New Roman" panose="02020603050405020304" pitchFamily="18" charset="0"/>
              </a:rPr>
              <a:t>these negative values</a:t>
            </a:r>
            <a:r>
              <a:rPr lang="en-US" sz="18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are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not </a:t>
            </a:r>
            <a:r>
              <a:rPr lang="en-US" sz="1800" dirty="0" smtClean="0">
                <a:latin typeface="Times New Roman" panose="02020603050405020304" pitchFamily="18" charset="0"/>
                <a:cs typeface="Times New Roman" panose="02020603050405020304" pitchFamily="18" charset="0"/>
              </a:rPr>
              <a:t>outlier.</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3</a:t>
            </a:fld>
            <a:endParaRPr lang="en-US"/>
          </a:p>
        </p:txBody>
      </p:sp>
    </p:spTree>
    <p:extLst>
      <p:ext uri="{BB962C8B-B14F-4D97-AF65-F5344CB8AC3E}">
        <p14:creationId xmlns:p14="http://schemas.microsoft.com/office/powerpoint/2010/main" val="2068358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Output(training </a:t>
            </a:r>
            <a:r>
              <a:rPr lang="en-US" dirty="0">
                <a:latin typeface="Times New Roman" panose="02020603050405020304" pitchFamily="18" charset="0"/>
                <a:cs typeface="Times New Roman" panose="02020603050405020304" pitchFamily="18" charset="0"/>
              </a:rPr>
              <a:t>dataset)</a:t>
            </a:r>
            <a:endParaRPr lang="en-US" dirty="0"/>
          </a:p>
        </p:txBody>
      </p:sp>
      <p:sp>
        <p:nvSpPr>
          <p:cNvPr id="3" name="Content Placeholder 2"/>
          <p:cNvSpPr>
            <a:spLocks noGrp="1"/>
          </p:cNvSpPr>
          <p:nvPr>
            <p:ph idx="1"/>
          </p:nvPr>
        </p:nvSpPr>
        <p:spPr>
          <a:xfrm>
            <a:off x="838200" y="1035424"/>
            <a:ext cx="10515600" cy="5141539"/>
          </a:xfrm>
        </p:spPr>
        <p:txBody>
          <a:bodyPr/>
          <a:lstStyle/>
          <a:p>
            <a:pPr marL="0" indent="0">
              <a:buNone/>
            </a:pPr>
            <a:r>
              <a:rPr lang="en-US" dirty="0" smtClean="0"/>
              <a:t>Lift chart: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7709918"/>
              </p:ext>
            </p:extLst>
          </p:nvPr>
        </p:nvGraphicFramePr>
        <p:xfrm>
          <a:off x="1344705" y="1990159"/>
          <a:ext cx="9117106" cy="3966887"/>
        </p:xfrm>
        <a:graphic>
          <a:graphicData uri="http://schemas.openxmlformats.org/drawingml/2006/table">
            <a:tbl>
              <a:tblPr/>
              <a:tblGrid>
                <a:gridCol w="1287561"/>
                <a:gridCol w="1416735"/>
                <a:gridCol w="437521"/>
                <a:gridCol w="987547"/>
                <a:gridCol w="987547"/>
                <a:gridCol w="800039"/>
                <a:gridCol w="800039"/>
                <a:gridCol w="800039"/>
                <a:gridCol w="800039"/>
                <a:gridCol w="800039"/>
              </a:tblGrid>
              <a:tr h="250910">
                <a:tc>
                  <a:txBody>
                    <a:bodyPr/>
                    <a:lstStyle/>
                    <a:p>
                      <a:pPr algn="l" fontAlgn="b"/>
                      <a:r>
                        <a:rPr lang="en-US" sz="1100" b="1" i="0" u="none" strike="noStrike" dirty="0">
                          <a:solidFill>
                            <a:srgbClr val="000000"/>
                          </a:solidFill>
                          <a:effectLst/>
                          <a:latin typeface="Calibri" panose="020F0502020204030204" pitchFamily="34" charset="0"/>
                        </a:rPr>
                        <a:t>Sum of _LEVEL_</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Column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l" fontAlgn="b"/>
                      <a:r>
                        <a:rPr lang="en-US" sz="1100" b="1" i="0" u="none" strike="noStrike">
                          <a:solidFill>
                            <a:srgbClr val="000000"/>
                          </a:solidFill>
                          <a:effectLst/>
                          <a:latin typeface="Calibri" panose="020F0502020204030204" pitchFamily="34" charset="0"/>
                        </a:rPr>
                        <a:t>observed 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l" fontAlgn="b"/>
                      <a:r>
                        <a:rPr lang="en-US" sz="1100" b="1" i="0" u="none" strike="noStrike">
                          <a:solidFill>
                            <a:srgbClr val="000000"/>
                          </a:solidFill>
                          <a:effectLst/>
                          <a:latin typeface="Calibri" panose="020F0502020204030204" pitchFamily="34" charset="0"/>
                        </a:rPr>
                        <a:t>%actual_churn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l" fontAlgn="b"/>
                      <a:r>
                        <a:rPr lang="en-US" sz="1100" b="1" i="0" u="none" strike="noStrike">
                          <a:solidFill>
                            <a:srgbClr val="000000"/>
                          </a:solidFill>
                          <a:effectLst/>
                          <a:latin typeface="Calibri" panose="020F0502020204030204" pitchFamily="34" charset="0"/>
                        </a:rPr>
                        <a:t>%observed_churn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l" fontAlgn="b"/>
                      <a:r>
                        <a:rPr lang="en-US" sz="1100" b="1" i="0" u="none" strike="noStrike">
                          <a:solidFill>
                            <a:srgbClr val="000000"/>
                          </a:solidFill>
                          <a:effectLst/>
                          <a:latin typeface="Calibri" panose="020F0502020204030204" pitchFamily="34" charset="0"/>
                        </a:rPr>
                        <a:t>cum_actual%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l" fontAlgn="b"/>
                      <a:r>
                        <a:rPr lang="en-US" sz="1100" b="1" i="0" u="none" strike="noStrike">
                          <a:solidFill>
                            <a:srgbClr val="000000"/>
                          </a:solidFill>
                          <a:effectLst/>
                          <a:latin typeface="Calibri" panose="020F0502020204030204" pitchFamily="34" charset="0"/>
                        </a:rPr>
                        <a:t>cum_observed%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454147">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Actual 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50910">
                <a:tc>
                  <a:txBody>
                    <a:bodyPr/>
                    <a:lstStyle/>
                    <a:p>
                      <a:pPr algn="l" fontAlgn="b"/>
                      <a:r>
                        <a:rPr lang="en-US" sz="1100" b="1"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3364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794.418728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10.14843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14.32039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10.14843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14.32039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2262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3269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771.984192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9.861832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12.86408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20.01026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27.18447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2439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3312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782.138772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9.991553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11.15227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30.00181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38.33674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2639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3503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827.243997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10.56776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11.0373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40.56957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49.37404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2342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3131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739.395077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9.445517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10.0792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50.01508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59.45324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2506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775.290334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9.904067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9.925907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59.91915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69.37915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2556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755.925787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9.656691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8.239653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69.57584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77.6188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2840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3501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826.771691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10.56172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8.444047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80.13756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86.06285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2672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769.622662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9.831664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7.498723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89.96923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93.56157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785.208761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10.03077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6.438426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25320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7828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33148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910">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Actual 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Slide Number Placeholder 5"/>
          <p:cNvSpPr>
            <a:spLocks noGrp="1"/>
          </p:cNvSpPr>
          <p:nvPr>
            <p:ph type="sldNum" sz="quarter" idx="12"/>
          </p:nvPr>
        </p:nvSpPr>
        <p:spPr/>
        <p:txBody>
          <a:bodyPr/>
          <a:lstStyle/>
          <a:p>
            <a:fld id="{BD425217-9FA9-4304-A69C-DFA5F80AC937}" type="slidenum">
              <a:rPr lang="en-US" smtClean="0"/>
              <a:t>30</a:t>
            </a:fld>
            <a:endParaRPr lang="en-US"/>
          </a:p>
        </p:txBody>
      </p:sp>
    </p:spTree>
    <p:extLst>
      <p:ext uri="{BB962C8B-B14F-4D97-AF65-F5344CB8AC3E}">
        <p14:creationId xmlns:p14="http://schemas.microsoft.com/office/powerpoint/2010/main" val="2233730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Lift chart</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8057094"/>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p:cNvSpPr>
            <a:spLocks noGrp="1"/>
          </p:cNvSpPr>
          <p:nvPr>
            <p:ph type="sldNum" sz="quarter" idx="12"/>
          </p:nvPr>
        </p:nvSpPr>
        <p:spPr/>
        <p:txBody>
          <a:bodyPr/>
          <a:lstStyle/>
          <a:p>
            <a:fld id="{BD425217-9FA9-4304-A69C-DFA5F80AC937}" type="slidenum">
              <a:rPr lang="en-US" smtClean="0"/>
              <a:t>31</a:t>
            </a:fld>
            <a:endParaRPr lang="en-US"/>
          </a:p>
        </p:txBody>
      </p:sp>
    </p:spTree>
    <p:extLst>
      <p:ext uri="{BB962C8B-B14F-4D97-AF65-F5344CB8AC3E}">
        <p14:creationId xmlns:p14="http://schemas.microsoft.com/office/powerpoint/2010/main" val="878456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Output(training </a:t>
            </a:r>
            <a:r>
              <a:rPr lang="en-US" dirty="0">
                <a:latin typeface="Times New Roman" panose="02020603050405020304" pitchFamily="18" charset="0"/>
                <a:cs typeface="Times New Roman" panose="02020603050405020304" pitchFamily="18" charset="0"/>
              </a:rPr>
              <a:t>dataset)</a:t>
            </a:r>
            <a:endParaRPr lang="en-US" dirty="0"/>
          </a:p>
        </p:txBody>
      </p:sp>
      <p:sp>
        <p:nvSpPr>
          <p:cNvPr id="3" name="Content Placeholder 2"/>
          <p:cNvSpPr>
            <a:spLocks noGrp="1"/>
          </p:cNvSpPr>
          <p:nvPr>
            <p:ph idx="1"/>
          </p:nvPr>
        </p:nvSpPr>
        <p:spPr/>
        <p:txBody>
          <a:bodyPr/>
          <a:lstStyle/>
          <a:p>
            <a:pPr marL="0" indent="0">
              <a:buNone/>
            </a:pPr>
            <a:r>
              <a:rPr lang="en-US" dirty="0" smtClean="0"/>
              <a:t>The more  gap between </a:t>
            </a:r>
            <a:r>
              <a:rPr lang="en-US" dirty="0" err="1" smtClean="0"/>
              <a:t>cum_actual</a:t>
            </a:r>
            <a:r>
              <a:rPr lang="en-US" dirty="0" smtClean="0"/>
              <a:t>% and </a:t>
            </a:r>
            <a:r>
              <a:rPr lang="en-US" dirty="0" err="1" smtClean="0"/>
              <a:t>cum_observed</a:t>
            </a:r>
            <a:r>
              <a:rPr lang="en-US" dirty="0" smtClean="0"/>
              <a:t>% the better the model is.</a:t>
            </a:r>
          </a:p>
          <a:p>
            <a:pPr marL="0" indent="0">
              <a:buNone/>
            </a:pPr>
            <a:r>
              <a:rPr lang="en-US" dirty="0" smtClean="0"/>
              <a:t>It seems churn model is good as per Lift chart graph.</a:t>
            </a:r>
            <a:endParaRPr lang="en-US" dirty="0"/>
          </a:p>
        </p:txBody>
      </p:sp>
      <p:sp>
        <p:nvSpPr>
          <p:cNvPr id="5" name="Slide Number Placeholder 4"/>
          <p:cNvSpPr>
            <a:spLocks noGrp="1"/>
          </p:cNvSpPr>
          <p:nvPr>
            <p:ph type="sldNum" sz="quarter" idx="12"/>
          </p:nvPr>
        </p:nvSpPr>
        <p:spPr/>
        <p:txBody>
          <a:bodyPr/>
          <a:lstStyle/>
          <a:p>
            <a:fld id="{BD425217-9FA9-4304-A69C-DFA5F80AC937}" type="slidenum">
              <a:rPr lang="en-US" smtClean="0"/>
              <a:t>32</a:t>
            </a:fld>
            <a:endParaRPr lang="en-US"/>
          </a:p>
        </p:txBody>
      </p:sp>
    </p:spTree>
    <p:extLst>
      <p:ext uri="{BB962C8B-B14F-4D97-AF65-F5344CB8AC3E}">
        <p14:creationId xmlns:p14="http://schemas.microsoft.com/office/powerpoint/2010/main" val="1664221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a:t>
            </a:r>
            <a:r>
              <a:rPr lang="en-US" sz="3200" dirty="0" smtClean="0">
                <a:latin typeface="Times New Roman" panose="02020603050405020304" pitchFamily="18" charset="0"/>
                <a:cs typeface="Times New Roman" panose="02020603050405020304" pitchFamily="18" charset="0"/>
              </a:rPr>
              <a:t>CODING  </a:t>
            </a:r>
            <a:r>
              <a:rPr lang="en-US" sz="3200" dirty="0">
                <a:latin typeface="Times New Roman" panose="02020603050405020304" pitchFamily="18" charset="0"/>
                <a:cs typeface="Times New Roman" panose="02020603050405020304" pitchFamily="18" charset="0"/>
              </a:rPr>
              <a:t>for FINAL MODEL</a:t>
            </a:r>
          </a:p>
        </p:txBody>
      </p:sp>
      <p:sp>
        <p:nvSpPr>
          <p:cNvPr id="3" name="Content Placeholder 2"/>
          <p:cNvSpPr>
            <a:spLocks noGrp="1"/>
          </p:cNvSpPr>
          <p:nvPr>
            <p:ph idx="1"/>
          </p:nvPr>
        </p:nvSpPr>
        <p:spPr/>
        <p:txBody>
          <a:bodyPr>
            <a:normAutofit/>
          </a:bodyPr>
          <a:lstStyle/>
          <a:p>
            <a:pPr marL="0" indent="0">
              <a:buNone/>
            </a:pPr>
            <a:r>
              <a:rPr lang="en-US" b="1" dirty="0" err="1"/>
              <a:t>proc</a:t>
            </a:r>
            <a:r>
              <a:rPr lang="en-US" b="1" dirty="0"/>
              <a:t> logistic data=train </a:t>
            </a:r>
            <a:r>
              <a:rPr lang="en-US" b="1" dirty="0" err="1"/>
              <a:t>outest</a:t>
            </a:r>
            <a:r>
              <a:rPr lang="en-US" b="1" dirty="0"/>
              <a:t>=</a:t>
            </a:r>
            <a:r>
              <a:rPr lang="en-US" b="1" dirty="0" err="1"/>
              <a:t>modelx</a:t>
            </a:r>
            <a:r>
              <a:rPr lang="en-US" b="1" dirty="0"/>
              <a:t> </a:t>
            </a:r>
            <a:r>
              <a:rPr lang="en-US" b="1" dirty="0" err="1"/>
              <a:t>outmodel</a:t>
            </a:r>
            <a:r>
              <a:rPr lang="en-US" b="1" dirty="0"/>
              <a:t>=</a:t>
            </a:r>
            <a:r>
              <a:rPr lang="en-US" b="1" dirty="0" err="1"/>
              <a:t>final_model</a:t>
            </a:r>
            <a:r>
              <a:rPr lang="en-US" b="1" dirty="0"/>
              <a:t>;</a:t>
            </a:r>
          </a:p>
          <a:p>
            <a:pPr marL="0" indent="0">
              <a:buNone/>
            </a:pPr>
            <a:r>
              <a:rPr lang="en-US" dirty="0"/>
              <a:t>    model churn=</a:t>
            </a:r>
            <a:r>
              <a:rPr lang="en-US" dirty="0" err="1"/>
              <a:t>refurb_new_N</a:t>
            </a:r>
            <a:r>
              <a:rPr lang="en-US" dirty="0"/>
              <a:t>  </a:t>
            </a:r>
            <a:r>
              <a:rPr lang="en-US" dirty="0" err="1"/>
              <a:t>hnd_webcap_wc</a:t>
            </a:r>
            <a:r>
              <a:rPr lang="en-US" dirty="0"/>
              <a:t>  </a:t>
            </a:r>
            <a:r>
              <a:rPr lang="en-US" dirty="0" err="1"/>
              <a:t>asl_flag_N</a:t>
            </a:r>
            <a:r>
              <a:rPr lang="en-US" dirty="0"/>
              <a:t> </a:t>
            </a:r>
          </a:p>
          <a:p>
            <a:pPr marL="0" indent="0">
              <a:buNone/>
            </a:pPr>
            <a:r>
              <a:rPr lang="en-US" dirty="0"/>
              <a:t>             age1_25 age2_25 age2_50 </a:t>
            </a:r>
            <a:r>
              <a:rPr lang="en-US" dirty="0" err="1"/>
              <a:t>prizm_social_one_R</a:t>
            </a:r>
            <a:r>
              <a:rPr lang="en-US" dirty="0"/>
              <a:t>  </a:t>
            </a:r>
            <a:r>
              <a:rPr lang="en-US" dirty="0" err="1"/>
              <a:t>prizm_social_one_T</a:t>
            </a:r>
            <a:r>
              <a:rPr lang="en-US" dirty="0"/>
              <a:t>   </a:t>
            </a:r>
            <a:r>
              <a:rPr lang="en-US" dirty="0" err="1"/>
              <a:t>area_central</a:t>
            </a:r>
            <a:r>
              <a:rPr lang="en-US" dirty="0"/>
              <a:t>  </a:t>
            </a:r>
            <a:r>
              <a:rPr lang="en-US" dirty="0" err="1"/>
              <a:t>area_midwestarea</a:t>
            </a:r>
            <a:r>
              <a:rPr lang="en-US" dirty="0"/>
              <a:t>  </a:t>
            </a:r>
            <a:r>
              <a:rPr lang="en-US" dirty="0" err="1"/>
              <a:t>area_southflorida</a:t>
            </a:r>
            <a:r>
              <a:rPr lang="en-US" dirty="0"/>
              <a:t>  </a:t>
            </a:r>
          </a:p>
          <a:p>
            <a:pPr marL="0" indent="0">
              <a:buNone/>
            </a:pPr>
            <a:r>
              <a:rPr lang="en-US" dirty="0"/>
              <a:t>            </a:t>
            </a:r>
            <a:r>
              <a:rPr lang="en-US" dirty="0" err="1"/>
              <a:t>area_tennessee</a:t>
            </a:r>
            <a:r>
              <a:rPr lang="en-US" dirty="0"/>
              <a:t> months15   eqpdays900    income1_7 optimal_rate_plan1    </a:t>
            </a:r>
            <a:r>
              <a:rPr lang="en-US" dirty="0" err="1"/>
              <a:t>comp_plcd_call_low</a:t>
            </a:r>
            <a:r>
              <a:rPr lang="en-US" dirty="0"/>
              <a:t> mou_Mean400 /</a:t>
            </a:r>
            <a:r>
              <a:rPr lang="en-US" dirty="0" err="1"/>
              <a:t>outroc</a:t>
            </a:r>
            <a:r>
              <a:rPr lang="en-US" dirty="0"/>
              <a:t>=roc;</a:t>
            </a:r>
          </a:p>
          <a:p>
            <a:pPr marL="0" indent="0">
              <a:buNone/>
            </a:pPr>
            <a:r>
              <a:rPr lang="en-US" dirty="0"/>
              <a:t>                      </a:t>
            </a:r>
          </a:p>
          <a:p>
            <a:pPr marL="0" indent="0">
              <a:buNone/>
            </a:pPr>
            <a:r>
              <a:rPr lang="en-US" dirty="0"/>
              <a:t>  output out =out1 p=predicted </a:t>
            </a:r>
            <a:r>
              <a:rPr lang="en-US" dirty="0" err="1"/>
              <a:t>xbeta</a:t>
            </a:r>
            <a:r>
              <a:rPr lang="en-US" dirty="0"/>
              <a:t>=</a:t>
            </a:r>
            <a:r>
              <a:rPr lang="en-US" dirty="0" err="1"/>
              <a:t>xb</a:t>
            </a:r>
            <a:r>
              <a:rPr lang="en-US" dirty="0"/>
              <a:t> </a:t>
            </a:r>
            <a:r>
              <a:rPr lang="en-US" dirty="0" err="1"/>
              <a:t>reschi</a:t>
            </a:r>
            <a:r>
              <a:rPr lang="en-US" dirty="0"/>
              <a:t>=</a:t>
            </a:r>
            <a:r>
              <a:rPr lang="en-US" dirty="0" err="1"/>
              <a:t>reschi</a:t>
            </a:r>
            <a:r>
              <a:rPr lang="en-US" dirty="0"/>
              <a:t>;</a:t>
            </a:r>
          </a:p>
          <a:p>
            <a:pPr marL="0" indent="0">
              <a:buNone/>
            </a:pPr>
            <a:r>
              <a:rPr lang="en-US" dirty="0"/>
              <a:t>  </a:t>
            </a:r>
            <a:r>
              <a:rPr lang="en-US" b="1" dirty="0"/>
              <a:t>run;</a:t>
            </a:r>
          </a:p>
          <a:p>
            <a:pPr marL="0" indent="0">
              <a:buNone/>
            </a:pPr>
            <a:r>
              <a:rPr lang="en-US" dirty="0"/>
              <a:t> </a:t>
            </a:r>
          </a:p>
        </p:txBody>
      </p:sp>
      <p:sp>
        <p:nvSpPr>
          <p:cNvPr id="5" name="Slide Number Placeholder 4"/>
          <p:cNvSpPr>
            <a:spLocks noGrp="1"/>
          </p:cNvSpPr>
          <p:nvPr>
            <p:ph type="sldNum" sz="quarter" idx="12"/>
          </p:nvPr>
        </p:nvSpPr>
        <p:spPr/>
        <p:txBody>
          <a:bodyPr/>
          <a:lstStyle/>
          <a:p>
            <a:fld id="{BD425217-9FA9-4304-A69C-DFA5F80AC937}" type="slidenum">
              <a:rPr lang="en-US" smtClean="0"/>
              <a:t>33</a:t>
            </a:fld>
            <a:endParaRPr lang="en-US"/>
          </a:p>
        </p:txBody>
      </p:sp>
    </p:spTree>
    <p:extLst>
      <p:ext uri="{BB962C8B-B14F-4D97-AF65-F5344CB8AC3E}">
        <p14:creationId xmlns:p14="http://schemas.microsoft.com/office/powerpoint/2010/main" val="405270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510"/>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Validation </a:t>
            </a:r>
            <a:r>
              <a:rPr lang="en-US" dirty="0" smtClean="0">
                <a:latin typeface="Times New Roman" panose="02020603050405020304" pitchFamily="18" charset="0"/>
                <a:cs typeface="Times New Roman" panose="02020603050405020304" pitchFamily="18" charset="0"/>
              </a:rPr>
              <a:t>dataset</a:t>
            </a:r>
            <a:endParaRPr lang="en-US" dirty="0"/>
          </a:p>
        </p:txBody>
      </p:sp>
      <p:sp>
        <p:nvSpPr>
          <p:cNvPr id="3" name="Content Placeholder 2"/>
          <p:cNvSpPr>
            <a:spLocks noGrp="1"/>
          </p:cNvSpPr>
          <p:nvPr>
            <p:ph idx="1"/>
          </p:nvPr>
        </p:nvSpPr>
        <p:spPr>
          <a:xfrm>
            <a:off x="838200" y="1223682"/>
            <a:ext cx="10515600" cy="5419165"/>
          </a:xfrm>
        </p:spPr>
        <p:txBody>
          <a:bodyPr/>
          <a:lstStyle/>
          <a:p>
            <a:pPr marL="0" indent="0">
              <a:buNone/>
            </a:pPr>
            <a:r>
              <a:rPr lang="en-US" dirty="0"/>
              <a:t> </a:t>
            </a:r>
            <a:r>
              <a:rPr lang="en-US" b="1" dirty="0" err="1"/>
              <a:t>proc</a:t>
            </a:r>
            <a:r>
              <a:rPr lang="en-US" b="1" dirty="0"/>
              <a:t> logistic data=validation </a:t>
            </a:r>
            <a:r>
              <a:rPr lang="en-US" b="1" dirty="0" err="1"/>
              <a:t>decending</a:t>
            </a:r>
            <a:r>
              <a:rPr lang="en-US" b="1" dirty="0"/>
              <a:t> ;</a:t>
            </a:r>
          </a:p>
          <a:p>
            <a:pPr marL="0" indent="0">
              <a:buNone/>
            </a:pPr>
            <a:r>
              <a:rPr lang="en-US" dirty="0"/>
              <a:t> model churn=</a:t>
            </a:r>
            <a:r>
              <a:rPr lang="en-US" dirty="0" err="1"/>
              <a:t>refurb_new_N</a:t>
            </a:r>
            <a:r>
              <a:rPr lang="en-US" dirty="0"/>
              <a:t>  </a:t>
            </a:r>
            <a:r>
              <a:rPr lang="en-US" dirty="0" err="1"/>
              <a:t>hnd_webcap_wc</a:t>
            </a:r>
            <a:r>
              <a:rPr lang="en-US" dirty="0"/>
              <a:t>  </a:t>
            </a:r>
            <a:r>
              <a:rPr lang="en-US" dirty="0" err="1"/>
              <a:t>asl_flag_N</a:t>
            </a:r>
            <a:r>
              <a:rPr lang="en-US" dirty="0"/>
              <a:t> </a:t>
            </a:r>
          </a:p>
          <a:p>
            <a:pPr marL="0" indent="0">
              <a:buNone/>
            </a:pPr>
            <a:r>
              <a:rPr lang="en-US" dirty="0"/>
              <a:t>                   age1_25 age2_25 age2_50 </a:t>
            </a:r>
            <a:r>
              <a:rPr lang="en-US" dirty="0" err="1"/>
              <a:t>prizm_social_one_R</a:t>
            </a:r>
            <a:r>
              <a:rPr lang="en-US" dirty="0"/>
              <a:t>  </a:t>
            </a:r>
            <a:r>
              <a:rPr lang="en-US" dirty="0" err="1"/>
              <a:t>prizm_social_one_T</a:t>
            </a:r>
            <a:r>
              <a:rPr lang="en-US" dirty="0"/>
              <a:t>   </a:t>
            </a:r>
            <a:r>
              <a:rPr lang="en-US" dirty="0" err="1"/>
              <a:t>area_central</a:t>
            </a:r>
            <a:r>
              <a:rPr lang="en-US" dirty="0"/>
              <a:t>   </a:t>
            </a:r>
          </a:p>
          <a:p>
            <a:pPr marL="0" indent="0">
              <a:buNone/>
            </a:pPr>
            <a:r>
              <a:rPr lang="en-US" dirty="0"/>
              <a:t>                    </a:t>
            </a:r>
            <a:r>
              <a:rPr lang="en-US" dirty="0" err="1"/>
              <a:t>area_midwestarea</a:t>
            </a:r>
            <a:r>
              <a:rPr lang="en-US" dirty="0"/>
              <a:t>  </a:t>
            </a:r>
            <a:r>
              <a:rPr lang="en-US" dirty="0" err="1"/>
              <a:t>area_southflorida</a:t>
            </a:r>
            <a:r>
              <a:rPr lang="en-US" dirty="0"/>
              <a:t> </a:t>
            </a:r>
          </a:p>
          <a:p>
            <a:pPr marL="0" indent="0">
              <a:buNone/>
            </a:pPr>
            <a:r>
              <a:rPr lang="en-US" dirty="0"/>
              <a:t>                     </a:t>
            </a:r>
            <a:r>
              <a:rPr lang="en-US" dirty="0" err="1"/>
              <a:t>area_tennessee</a:t>
            </a:r>
            <a:r>
              <a:rPr lang="en-US" dirty="0"/>
              <a:t> months15   eqpdays900      </a:t>
            </a:r>
            <a:r>
              <a:rPr lang="en-US" dirty="0" err="1"/>
              <a:t>comp_plcd_call_low</a:t>
            </a:r>
            <a:r>
              <a:rPr lang="en-US" dirty="0"/>
              <a:t> mou_Mean400 optimal_rate_plan1 </a:t>
            </a:r>
          </a:p>
          <a:p>
            <a:pPr marL="0" indent="0">
              <a:buNone/>
            </a:pPr>
            <a:r>
              <a:rPr lang="en-US" dirty="0"/>
              <a:t>                         /</a:t>
            </a:r>
            <a:r>
              <a:rPr lang="en-US" dirty="0" err="1"/>
              <a:t>ctable</a:t>
            </a:r>
            <a:r>
              <a:rPr lang="en-US" dirty="0"/>
              <a:t> </a:t>
            </a:r>
            <a:r>
              <a:rPr lang="en-US" dirty="0" err="1"/>
              <a:t>lackfit</a:t>
            </a:r>
            <a:r>
              <a:rPr lang="en-US" dirty="0"/>
              <a:t>;</a:t>
            </a:r>
          </a:p>
          <a:p>
            <a:pPr marL="0" indent="0">
              <a:buNone/>
            </a:pPr>
            <a:r>
              <a:rPr lang="en-US" dirty="0"/>
              <a:t>                      </a:t>
            </a:r>
            <a:r>
              <a:rPr lang="en-US" b="1" dirty="0"/>
              <a:t>run;</a:t>
            </a:r>
          </a:p>
          <a:p>
            <a:pPr marL="0" indent="0">
              <a:buNone/>
            </a:pPr>
            <a:r>
              <a:rPr lang="en-US" dirty="0"/>
              <a:t>  </a:t>
            </a:r>
          </a:p>
        </p:txBody>
      </p:sp>
      <p:sp>
        <p:nvSpPr>
          <p:cNvPr id="5" name="Slide Number Placeholder 4"/>
          <p:cNvSpPr>
            <a:spLocks noGrp="1"/>
          </p:cNvSpPr>
          <p:nvPr>
            <p:ph type="sldNum" sz="quarter" idx="12"/>
          </p:nvPr>
        </p:nvSpPr>
        <p:spPr/>
        <p:txBody>
          <a:bodyPr/>
          <a:lstStyle/>
          <a:p>
            <a:fld id="{BD425217-9FA9-4304-A69C-DFA5F80AC937}" type="slidenum">
              <a:rPr lang="en-US" smtClean="0"/>
              <a:t>34</a:t>
            </a:fld>
            <a:endParaRPr lang="en-US"/>
          </a:p>
        </p:txBody>
      </p:sp>
    </p:spTree>
    <p:extLst>
      <p:ext uri="{BB962C8B-B14F-4D97-AF65-F5344CB8AC3E}">
        <p14:creationId xmlns:p14="http://schemas.microsoft.com/office/powerpoint/2010/main" val="2489045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Validation </a:t>
            </a:r>
            <a:r>
              <a:rPr lang="en-US" dirty="0">
                <a:latin typeface="Times New Roman" panose="02020603050405020304" pitchFamily="18" charset="0"/>
                <a:cs typeface="Times New Roman" panose="02020603050405020304" pitchFamily="18" charset="0"/>
              </a:rPr>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2420569"/>
              </p:ext>
            </p:extLst>
          </p:nvPr>
        </p:nvGraphicFramePr>
        <p:xfrm>
          <a:off x="838200" y="1425388"/>
          <a:ext cx="5441577" cy="1931670"/>
        </p:xfrm>
        <a:graphic>
          <a:graphicData uri="http://schemas.openxmlformats.org/drawingml/2006/table">
            <a:tbl>
              <a:tblPr/>
              <a:tblGrid>
                <a:gridCol w="1813859"/>
                <a:gridCol w="1813859"/>
                <a:gridCol w="1813859"/>
              </a:tblGrid>
              <a:tr h="293050">
                <a:tc gridSpan="3">
                  <a:txBody>
                    <a:bodyPr/>
                    <a:lstStyle/>
                    <a:p>
                      <a:pPr algn="ctr" fontAlgn="t"/>
                      <a:r>
                        <a:rPr lang="en-US">
                          <a:solidFill>
                            <a:srgbClr val="002288"/>
                          </a:solidFill>
                          <a:effectLst/>
                          <a:latin typeface="Verdana" panose="020B0604030504040204" pitchFamily="34" charset="0"/>
                        </a:rPr>
                        <a:t>Model Fit Statistics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r h="535575">
                <a:tc>
                  <a:txBody>
                    <a:bodyPr/>
                    <a:lstStyle/>
                    <a:p>
                      <a:pPr algn="ctr" fontAlgn="t"/>
                      <a:r>
                        <a:rPr lang="en-US">
                          <a:solidFill>
                            <a:srgbClr val="002288"/>
                          </a:solidFill>
                          <a:effectLst/>
                          <a:latin typeface="Verdana" panose="020B0604030504040204" pitchFamily="34" charset="0"/>
                        </a:rPr>
                        <a:t>Criterion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Intercept only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Intercept and Covariates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293050">
                <a:tc>
                  <a:txBody>
                    <a:bodyPr/>
                    <a:lstStyle/>
                    <a:p>
                      <a:pPr algn="l" fontAlgn="t"/>
                      <a:r>
                        <a:rPr lang="en-US">
                          <a:solidFill>
                            <a:srgbClr val="000000"/>
                          </a:solidFill>
                          <a:effectLst/>
                          <a:latin typeface="Verdana" panose="020B0604030504040204" pitchFamily="34" charset="0"/>
                        </a:rPr>
                        <a:t>AIC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36319.889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35792.644</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93050">
                <a:tc>
                  <a:txBody>
                    <a:bodyPr/>
                    <a:lstStyle/>
                    <a:p>
                      <a:pPr algn="l" fontAlgn="t"/>
                      <a:r>
                        <a:rPr lang="en-US">
                          <a:solidFill>
                            <a:srgbClr val="000000"/>
                          </a:solidFill>
                          <a:effectLst/>
                          <a:latin typeface="Verdana" panose="020B0604030504040204" pitchFamily="34" charset="0"/>
                        </a:rPr>
                        <a:t>SC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36328.298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35944.002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93050">
                <a:tc>
                  <a:txBody>
                    <a:bodyPr/>
                    <a:lstStyle/>
                    <a:p>
                      <a:pPr algn="l" fontAlgn="t"/>
                      <a:r>
                        <a:rPr lang="en-US">
                          <a:solidFill>
                            <a:srgbClr val="000000"/>
                          </a:solidFill>
                          <a:effectLst/>
                          <a:latin typeface="Verdana" panose="020B0604030504040204" pitchFamily="34" charset="0"/>
                        </a:rPr>
                        <a:t>-2 Log L</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36317.889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35756.644</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265652"/>
              </p:ext>
            </p:extLst>
          </p:nvPr>
        </p:nvGraphicFramePr>
        <p:xfrm>
          <a:off x="838200" y="3815601"/>
          <a:ext cx="10515600" cy="1657350"/>
        </p:xfrm>
        <a:graphic>
          <a:graphicData uri="http://schemas.openxmlformats.org/drawingml/2006/table">
            <a:tbl>
              <a:tblPr/>
              <a:tblGrid>
                <a:gridCol w="2628900"/>
                <a:gridCol w="2628900"/>
                <a:gridCol w="2628900"/>
                <a:gridCol w="2628900"/>
              </a:tblGrid>
              <a:tr h="0">
                <a:tc gridSpan="4">
                  <a:txBody>
                    <a:bodyPr/>
                    <a:lstStyle/>
                    <a:p>
                      <a:pPr algn="ctr" fontAlgn="t"/>
                      <a:r>
                        <a:rPr lang="en-US" dirty="0">
                          <a:solidFill>
                            <a:srgbClr val="002288"/>
                          </a:solidFill>
                          <a:effectLst/>
                          <a:latin typeface="Verdana" panose="020B0604030504040204" pitchFamily="34" charset="0"/>
                        </a:rPr>
                        <a:t>Testing Global Null Hypothesis: BETA=0</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l" fontAlgn="t"/>
                      <a:r>
                        <a:rPr lang="en-US">
                          <a:solidFill>
                            <a:srgbClr val="002288"/>
                          </a:solidFill>
                          <a:effectLst/>
                          <a:latin typeface="Verdana" panose="020B0604030504040204" pitchFamily="34" charset="0"/>
                        </a:rPr>
                        <a:t>Test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2288"/>
                          </a:solidFill>
                          <a:effectLst/>
                          <a:latin typeface="Verdana" panose="020B0604030504040204" pitchFamily="34" charset="0"/>
                        </a:rPr>
                        <a:t>Chi-Square</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2288"/>
                          </a:solidFill>
                          <a:effectLst/>
                          <a:latin typeface="Verdana" panose="020B0604030504040204" pitchFamily="34" charset="0"/>
                        </a:rPr>
                        <a:t>DF</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Pr &gt; Chi-Square</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0">
                <a:tc>
                  <a:txBody>
                    <a:bodyPr/>
                    <a:lstStyle/>
                    <a:p>
                      <a:pPr algn="l" fontAlgn="t"/>
                      <a:r>
                        <a:rPr lang="en-US">
                          <a:solidFill>
                            <a:srgbClr val="000000"/>
                          </a:solidFill>
                          <a:effectLst/>
                          <a:latin typeface="Verdana" panose="020B0604030504040204" pitchFamily="34" charset="0"/>
                        </a:rPr>
                        <a:t>Likelihood Ratio</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561.2450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&lt;.0001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l" fontAlgn="t"/>
                      <a:r>
                        <a:rPr lang="en-US">
                          <a:solidFill>
                            <a:srgbClr val="000000"/>
                          </a:solidFill>
                          <a:effectLst/>
                          <a:latin typeface="Verdana" panose="020B0604030504040204" pitchFamily="34" charset="0"/>
                        </a:rPr>
                        <a:t>Score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557.4481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&lt;.0001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0">
                <a:tc>
                  <a:txBody>
                    <a:bodyPr/>
                    <a:lstStyle/>
                    <a:p>
                      <a:pPr algn="l" fontAlgn="t"/>
                      <a:r>
                        <a:rPr lang="en-US">
                          <a:solidFill>
                            <a:srgbClr val="000000"/>
                          </a:solidFill>
                          <a:effectLst/>
                          <a:latin typeface="Verdana" panose="020B0604030504040204" pitchFamily="34" charset="0"/>
                        </a:rPr>
                        <a:t>Wald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546.4356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&lt;.0001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6" name="Rectangle 1"/>
          <p:cNvSpPr>
            <a:spLocks noChangeArrowheads="1"/>
          </p:cNvSpPr>
          <p:nvPr/>
        </p:nvSpPr>
        <p:spPr bwMode="auto">
          <a:xfrm>
            <a:off x="838200" y="27968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179331" rIns="179331"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2288"/>
                </a:solidFill>
                <a:effectLst/>
                <a:latin typeface="Verdana" panose="020B060403050404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65592485"/>
              </p:ext>
            </p:extLst>
          </p:nvPr>
        </p:nvGraphicFramePr>
        <p:xfrm>
          <a:off x="6723530" y="1317811"/>
          <a:ext cx="4630269" cy="2057401"/>
        </p:xfrm>
        <a:graphic>
          <a:graphicData uri="http://schemas.openxmlformats.org/drawingml/2006/table">
            <a:tbl>
              <a:tblPr/>
              <a:tblGrid>
                <a:gridCol w="1543423"/>
                <a:gridCol w="1543423"/>
                <a:gridCol w="1543423"/>
              </a:tblGrid>
              <a:tr h="344865">
                <a:tc gridSpan="3">
                  <a:txBody>
                    <a:bodyPr/>
                    <a:lstStyle/>
                    <a:p>
                      <a:pPr algn="ctr" fontAlgn="t"/>
                      <a:r>
                        <a:rPr lang="en-US">
                          <a:solidFill>
                            <a:srgbClr val="002288"/>
                          </a:solidFill>
                          <a:effectLst/>
                          <a:latin typeface="Verdana" panose="020B0604030504040204" pitchFamily="34" charset="0"/>
                        </a:rPr>
                        <a:t>Response Profile</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r h="630270">
                <a:tc>
                  <a:txBody>
                    <a:bodyPr/>
                    <a:lstStyle/>
                    <a:p>
                      <a:pPr algn="ctr" fontAlgn="t"/>
                      <a:r>
                        <a:rPr lang="en-US">
                          <a:solidFill>
                            <a:srgbClr val="002288"/>
                          </a:solidFill>
                          <a:effectLst/>
                          <a:latin typeface="Verdana" panose="020B0604030504040204" pitchFamily="34" charset="0"/>
                        </a:rPr>
                        <a:t>Ordered Value</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l" fontAlgn="t"/>
                      <a:r>
                        <a:rPr lang="en-US">
                          <a:solidFill>
                            <a:srgbClr val="002288"/>
                          </a:solidFill>
                          <a:effectLst/>
                          <a:latin typeface="Verdana" panose="020B0604030504040204" pitchFamily="34" charset="0"/>
                        </a:rPr>
                        <a:t>churn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Total Frequency</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344865">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1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7862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4865">
                <a:tc>
                  <a:txBody>
                    <a:bodyPr/>
                    <a:lstStyle/>
                    <a:p>
                      <a:pPr algn="r" fontAlgn="t"/>
                      <a:r>
                        <a:rPr lang="en-US">
                          <a:solidFill>
                            <a:srgbClr val="000000"/>
                          </a:solidFill>
                          <a:effectLst/>
                          <a:latin typeface="Verdana" panose="020B0604030504040204" pitchFamily="34" charset="0"/>
                        </a:rPr>
                        <a:t>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25287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92536">
                <a:tc gridSpan="3">
                  <a:txBody>
                    <a:bodyPr/>
                    <a:lstStyle/>
                    <a:p>
                      <a:pPr algn="ctr" fontAlgn="t"/>
                      <a:r>
                        <a:rPr lang="en-US" b="1" dirty="0">
                          <a:solidFill>
                            <a:srgbClr val="002288"/>
                          </a:solidFill>
                          <a:effectLst/>
                          <a:latin typeface="Verdana" panose="020B0604030504040204" pitchFamily="34" charset="0"/>
                        </a:rPr>
                        <a:t>Probability modeled is churn='1'.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r>
            </a:tbl>
          </a:graphicData>
        </a:graphic>
      </p:graphicFrame>
      <p:sp>
        <p:nvSpPr>
          <p:cNvPr id="9" name="Slide Number Placeholder 8"/>
          <p:cNvSpPr>
            <a:spLocks noGrp="1"/>
          </p:cNvSpPr>
          <p:nvPr>
            <p:ph type="sldNum" sz="quarter" idx="12"/>
          </p:nvPr>
        </p:nvSpPr>
        <p:spPr/>
        <p:txBody>
          <a:bodyPr/>
          <a:lstStyle/>
          <a:p>
            <a:fld id="{BD425217-9FA9-4304-A69C-DFA5F80AC937}" type="slidenum">
              <a:rPr lang="en-US" smtClean="0"/>
              <a:t>35</a:t>
            </a:fld>
            <a:endParaRPr lang="en-US"/>
          </a:p>
        </p:txBody>
      </p:sp>
    </p:spTree>
    <p:extLst>
      <p:ext uri="{BB962C8B-B14F-4D97-AF65-F5344CB8AC3E}">
        <p14:creationId xmlns:p14="http://schemas.microsoft.com/office/powerpoint/2010/main" val="3114694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Validation </a:t>
            </a:r>
            <a:r>
              <a:rPr lang="en-US" dirty="0">
                <a:latin typeface="Times New Roman" panose="02020603050405020304" pitchFamily="18" charset="0"/>
                <a:cs typeface="Times New Roman" panose="02020603050405020304" pitchFamily="18" charset="0"/>
              </a:rPr>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1569246"/>
              </p:ext>
            </p:extLst>
          </p:nvPr>
        </p:nvGraphicFramePr>
        <p:xfrm>
          <a:off x="658902" y="1532000"/>
          <a:ext cx="11134170" cy="4872600"/>
        </p:xfrm>
        <a:graphic>
          <a:graphicData uri="http://schemas.openxmlformats.org/drawingml/2006/table">
            <a:tbl>
              <a:tblPr/>
              <a:tblGrid>
                <a:gridCol w="1855695"/>
                <a:gridCol w="1855695"/>
                <a:gridCol w="1855695"/>
                <a:gridCol w="1855695"/>
                <a:gridCol w="1855695"/>
                <a:gridCol w="1855695"/>
              </a:tblGrid>
              <a:tr h="172324">
                <a:tc gridSpan="6">
                  <a:txBody>
                    <a:bodyPr/>
                    <a:lstStyle/>
                    <a:p>
                      <a:pPr algn="ctr" fontAlgn="t"/>
                      <a:r>
                        <a:rPr lang="en-US" sz="800">
                          <a:solidFill>
                            <a:srgbClr val="002288"/>
                          </a:solidFill>
                          <a:effectLst/>
                          <a:latin typeface="Verdana" panose="020B0604030504040204" pitchFamily="34" charset="0"/>
                        </a:rPr>
                        <a:t>Analysis of Maximum Likelihood Estimates</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936">
                <a:tc>
                  <a:txBody>
                    <a:bodyPr/>
                    <a:lstStyle/>
                    <a:p>
                      <a:pPr algn="l" fontAlgn="t"/>
                      <a:r>
                        <a:rPr lang="en-US" sz="800">
                          <a:solidFill>
                            <a:srgbClr val="002288"/>
                          </a:solidFill>
                          <a:effectLst/>
                          <a:latin typeface="Verdana" panose="020B0604030504040204" pitchFamily="34" charset="0"/>
                        </a:rPr>
                        <a:t>Parameter</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sz="800">
                          <a:solidFill>
                            <a:srgbClr val="002288"/>
                          </a:solidFill>
                          <a:effectLst/>
                          <a:latin typeface="Verdana" panose="020B0604030504040204" pitchFamily="34" charset="0"/>
                        </a:rPr>
                        <a:t>DF</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sz="800">
                          <a:solidFill>
                            <a:srgbClr val="002288"/>
                          </a:solidFill>
                          <a:effectLst/>
                          <a:latin typeface="Verdana" panose="020B0604030504040204" pitchFamily="34" charset="0"/>
                        </a:rPr>
                        <a:t>Estimate</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800">
                          <a:solidFill>
                            <a:srgbClr val="002288"/>
                          </a:solidFill>
                          <a:effectLst/>
                          <a:latin typeface="Verdana" panose="020B0604030504040204" pitchFamily="34" charset="0"/>
                        </a:rPr>
                        <a:t>Standard Error</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800">
                          <a:solidFill>
                            <a:srgbClr val="002288"/>
                          </a:solidFill>
                          <a:effectLst/>
                          <a:latin typeface="Verdana" panose="020B0604030504040204" pitchFamily="34" charset="0"/>
                        </a:rPr>
                        <a:t>Wald Chi-Square</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800">
                          <a:solidFill>
                            <a:srgbClr val="002288"/>
                          </a:solidFill>
                          <a:effectLst/>
                          <a:latin typeface="Verdana" panose="020B0604030504040204" pitchFamily="34" charset="0"/>
                        </a:rPr>
                        <a:t>Pr &gt; ChiSq</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172324">
                <a:tc>
                  <a:txBody>
                    <a:bodyPr/>
                    <a:lstStyle/>
                    <a:p>
                      <a:pPr algn="l" fontAlgn="t"/>
                      <a:r>
                        <a:rPr lang="en-US" sz="800">
                          <a:solidFill>
                            <a:srgbClr val="000000"/>
                          </a:solidFill>
                          <a:effectLst/>
                          <a:latin typeface="Verdana" panose="020B0604030504040204" pitchFamily="34" charset="0"/>
                        </a:rPr>
                        <a:t>Intercept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-1.7223</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0.1586</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117.9772</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172324">
                <a:tc>
                  <a:txBody>
                    <a:bodyPr/>
                    <a:lstStyle/>
                    <a:p>
                      <a:pPr algn="l" fontAlgn="t"/>
                      <a:r>
                        <a:rPr lang="en-US" sz="800">
                          <a:solidFill>
                            <a:srgbClr val="000000"/>
                          </a:solidFill>
                          <a:effectLst/>
                          <a:latin typeface="Verdana" panose="020B0604030504040204" pitchFamily="34" charset="0"/>
                        </a:rPr>
                        <a:t>refurb_new_N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-0.2266</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0.0371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37.2177</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14936">
                <a:tc>
                  <a:txBody>
                    <a:bodyPr/>
                    <a:lstStyle/>
                    <a:p>
                      <a:pPr algn="l" fontAlgn="t"/>
                      <a:r>
                        <a:rPr lang="en-US" sz="800">
                          <a:solidFill>
                            <a:srgbClr val="000000"/>
                          </a:solidFill>
                          <a:effectLst/>
                          <a:latin typeface="Verdana" panose="020B0604030504040204" pitchFamily="34" charset="0"/>
                        </a:rPr>
                        <a:t>hnd_webcap_wc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0.2315</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0.0379</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37.3146</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172324">
                <a:tc>
                  <a:txBody>
                    <a:bodyPr/>
                    <a:lstStyle/>
                    <a:p>
                      <a:pPr algn="l" fontAlgn="t"/>
                      <a:r>
                        <a:rPr lang="en-US" sz="800">
                          <a:solidFill>
                            <a:srgbClr val="000000"/>
                          </a:solidFill>
                          <a:effectLst/>
                          <a:latin typeface="Verdana" panose="020B0604030504040204" pitchFamily="34" charset="0"/>
                        </a:rPr>
                        <a:t>asl_flag_N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0.4661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0.0424</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120.9197</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172324">
                <a:tc>
                  <a:txBody>
                    <a:bodyPr/>
                    <a:lstStyle/>
                    <a:p>
                      <a:pPr algn="l" fontAlgn="t"/>
                      <a:r>
                        <a:rPr lang="en-US" sz="800">
                          <a:solidFill>
                            <a:srgbClr val="000000"/>
                          </a:solidFill>
                          <a:effectLst/>
                          <a:latin typeface="Verdana" panose="020B0604030504040204" pitchFamily="34" charset="0"/>
                        </a:rPr>
                        <a:t>age1_25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0.2433</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0.0351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48.1155</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172324">
                <a:tc>
                  <a:txBody>
                    <a:bodyPr/>
                    <a:lstStyle/>
                    <a:p>
                      <a:pPr algn="l" fontAlgn="t"/>
                      <a:r>
                        <a:rPr lang="en-US" sz="800">
                          <a:solidFill>
                            <a:srgbClr val="000000"/>
                          </a:solidFill>
                          <a:effectLst/>
                          <a:latin typeface="Verdana" panose="020B0604030504040204" pitchFamily="34" charset="0"/>
                        </a:rPr>
                        <a:t>age2_25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0.1508</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0.0433</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12.1541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0.0005</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172324">
                <a:tc>
                  <a:txBody>
                    <a:bodyPr/>
                    <a:lstStyle/>
                    <a:p>
                      <a:pPr algn="l" fontAlgn="t"/>
                      <a:r>
                        <a:rPr lang="en-US" sz="800">
                          <a:solidFill>
                            <a:srgbClr val="000000"/>
                          </a:solidFill>
                          <a:effectLst/>
                          <a:latin typeface="Verdana" panose="020B0604030504040204" pitchFamily="34" charset="0"/>
                        </a:rPr>
                        <a:t>age2_50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0.1514</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0.0420</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12.9619</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0.0003</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14936">
                <a:tc>
                  <a:txBody>
                    <a:bodyPr/>
                    <a:lstStyle/>
                    <a:p>
                      <a:pPr algn="l" fontAlgn="t"/>
                      <a:r>
                        <a:rPr lang="en-US" sz="800">
                          <a:solidFill>
                            <a:srgbClr val="000000"/>
                          </a:solidFill>
                          <a:effectLst/>
                          <a:latin typeface="Verdana" panose="020B0604030504040204" pitchFamily="34" charset="0"/>
                        </a:rPr>
                        <a:t>prizm_social_one_R</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0.1594</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0.0612</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6.7836</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0.0092</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14936">
                <a:tc>
                  <a:txBody>
                    <a:bodyPr/>
                    <a:lstStyle/>
                    <a:p>
                      <a:pPr algn="l" fontAlgn="t"/>
                      <a:r>
                        <a:rPr lang="en-US" sz="800">
                          <a:solidFill>
                            <a:srgbClr val="000000"/>
                          </a:solidFill>
                          <a:effectLst/>
                          <a:latin typeface="Verdana" panose="020B0604030504040204" pitchFamily="34" charset="0"/>
                        </a:rPr>
                        <a:t>prizm_social_one_T</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0.1481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0.0366</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16.4107</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172324">
                <a:tc>
                  <a:txBody>
                    <a:bodyPr/>
                    <a:lstStyle/>
                    <a:p>
                      <a:pPr algn="l" fontAlgn="t"/>
                      <a:r>
                        <a:rPr lang="en-US" sz="800">
                          <a:solidFill>
                            <a:srgbClr val="000000"/>
                          </a:solidFill>
                          <a:effectLst/>
                          <a:latin typeface="Verdana" panose="020B0604030504040204" pitchFamily="34" charset="0"/>
                        </a:rPr>
                        <a:t>area_central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-0.1475</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0.0668</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4.8809</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0.0272</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14936">
                <a:tc>
                  <a:txBody>
                    <a:bodyPr/>
                    <a:lstStyle/>
                    <a:p>
                      <a:pPr algn="l" fontAlgn="t"/>
                      <a:r>
                        <a:rPr lang="en-US" sz="800">
                          <a:solidFill>
                            <a:srgbClr val="000000"/>
                          </a:solidFill>
                          <a:effectLst/>
                          <a:latin typeface="Verdana" panose="020B0604030504040204" pitchFamily="34" charset="0"/>
                        </a:rPr>
                        <a:t>area_midwestarea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-0.1570</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0.0552</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8.0766</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0.0045</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14936">
                <a:tc>
                  <a:txBody>
                    <a:bodyPr/>
                    <a:lstStyle/>
                    <a:p>
                      <a:pPr algn="l" fontAlgn="t"/>
                      <a:r>
                        <a:rPr lang="en-US" sz="800">
                          <a:solidFill>
                            <a:srgbClr val="000000"/>
                          </a:solidFill>
                          <a:effectLst/>
                          <a:latin typeface="Verdana" panose="020B0604030504040204" pitchFamily="34" charset="0"/>
                        </a:rPr>
                        <a:t>area_southflorida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0.2242</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0.0707</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10.0668</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0.0015</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14936">
                <a:tc>
                  <a:txBody>
                    <a:bodyPr/>
                    <a:lstStyle/>
                    <a:p>
                      <a:pPr algn="l" fontAlgn="t"/>
                      <a:r>
                        <a:rPr lang="en-US" sz="800">
                          <a:solidFill>
                            <a:srgbClr val="000000"/>
                          </a:solidFill>
                          <a:effectLst/>
                          <a:latin typeface="Verdana" panose="020B0604030504040204" pitchFamily="34" charset="0"/>
                        </a:rPr>
                        <a:t>area_tennessee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-0.2324</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0.0857</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7.3581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0.0067</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172324">
                <a:tc>
                  <a:txBody>
                    <a:bodyPr/>
                    <a:lstStyle/>
                    <a:p>
                      <a:pPr algn="l" fontAlgn="t"/>
                      <a:r>
                        <a:rPr lang="en-US" sz="800">
                          <a:solidFill>
                            <a:srgbClr val="000000"/>
                          </a:solidFill>
                          <a:effectLst/>
                          <a:latin typeface="Verdana" panose="020B0604030504040204" pitchFamily="34" charset="0"/>
                        </a:rPr>
                        <a:t>months15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0.1404</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0.0335</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17.5462</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172324">
                <a:tc>
                  <a:txBody>
                    <a:bodyPr/>
                    <a:lstStyle/>
                    <a:p>
                      <a:pPr algn="l" fontAlgn="t"/>
                      <a:r>
                        <a:rPr lang="en-US" sz="800">
                          <a:solidFill>
                            <a:srgbClr val="000000"/>
                          </a:solidFill>
                          <a:effectLst/>
                          <a:latin typeface="Verdana" panose="020B0604030504040204" pitchFamily="34" charset="0"/>
                        </a:rPr>
                        <a:t>eqpdays900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0.3193</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0.0352</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82.4289</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14936">
                <a:tc>
                  <a:txBody>
                    <a:bodyPr/>
                    <a:lstStyle/>
                    <a:p>
                      <a:pPr algn="l" fontAlgn="t"/>
                      <a:r>
                        <a:rPr lang="en-US" sz="800">
                          <a:solidFill>
                            <a:srgbClr val="000000"/>
                          </a:solidFill>
                          <a:effectLst/>
                          <a:latin typeface="Verdana" panose="020B0604030504040204" pitchFamily="34" charset="0"/>
                        </a:rPr>
                        <a:t>comp_plcd_call_low</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0.2315</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0.0283</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66.7383</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14936">
                <a:tc>
                  <a:txBody>
                    <a:bodyPr/>
                    <a:lstStyle/>
                    <a:p>
                      <a:pPr algn="l" fontAlgn="t"/>
                      <a:r>
                        <a:rPr lang="en-US" sz="800">
                          <a:solidFill>
                            <a:srgbClr val="000000"/>
                          </a:solidFill>
                          <a:effectLst/>
                          <a:latin typeface="Verdana" panose="020B0604030504040204" pitchFamily="34" charset="0"/>
                        </a:rPr>
                        <a:t>mou_Mean400 </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0.1315</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0.0276</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22.6416</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&lt;.0001</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14936">
                <a:tc>
                  <a:txBody>
                    <a:bodyPr/>
                    <a:lstStyle/>
                    <a:p>
                      <a:pPr algn="l" fontAlgn="t"/>
                      <a:r>
                        <a:rPr lang="en-US" sz="800">
                          <a:solidFill>
                            <a:srgbClr val="000000"/>
                          </a:solidFill>
                          <a:effectLst/>
                          <a:latin typeface="Verdana" panose="020B0604030504040204" pitchFamily="34" charset="0"/>
                        </a:rPr>
                        <a:t>optimal_rate_plan1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-0.2092</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0.1441</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800">
                          <a:solidFill>
                            <a:srgbClr val="000000"/>
                          </a:solidFill>
                          <a:effectLst/>
                          <a:latin typeface="Verdana" panose="020B0604030504040204" pitchFamily="34" charset="0"/>
                        </a:rPr>
                        <a:t>2.1079</a:t>
                      </a:r>
                    </a:p>
                  </a:txBody>
                  <a:tcPr marL="13266" marR="13266" marT="13266" marB="13266">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800" dirty="0">
                          <a:solidFill>
                            <a:srgbClr val="000000"/>
                          </a:solidFill>
                          <a:effectLst/>
                          <a:latin typeface="Verdana" panose="020B0604030504040204" pitchFamily="34" charset="0"/>
                        </a:rPr>
                        <a:t>0.1465</a:t>
                      </a:r>
                    </a:p>
                  </a:txBody>
                  <a:tcPr marL="13266" marR="13266" marT="13266" marB="13266">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5" name="Rectangle 1"/>
          <p:cNvSpPr>
            <a:spLocks noChangeArrowheads="1"/>
          </p:cNvSpPr>
          <p:nvPr/>
        </p:nvSpPr>
        <p:spPr bwMode="auto">
          <a:xfrm>
            <a:off x="-7784306" y="90488"/>
            <a:ext cx="27805818" cy="73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9331" tIns="179331" rIns="179331"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2288"/>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2288"/>
                </a:solidFill>
                <a:effectLst/>
                <a:latin typeface="Times New Roman" panose="02020603050405020304" pitchFamily="18" charset="0"/>
                <a:cs typeface="Times New Roman" panose="02020603050405020304" pitchFamily="18" charset="0"/>
              </a:rPr>
              <a:t>  </a:t>
            </a:r>
            <a:endParaRPr kumimoji="0" lang="en-US" sz="1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D425217-9FA9-4304-A69C-DFA5F80AC937}" type="slidenum">
              <a:rPr lang="en-US" smtClean="0"/>
              <a:t>36</a:t>
            </a:fld>
            <a:endParaRPr lang="en-US"/>
          </a:p>
        </p:txBody>
      </p:sp>
    </p:spTree>
    <p:extLst>
      <p:ext uri="{BB962C8B-B14F-4D97-AF65-F5344CB8AC3E}">
        <p14:creationId xmlns:p14="http://schemas.microsoft.com/office/powerpoint/2010/main" val="727644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510"/>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Validation </a:t>
            </a:r>
            <a:r>
              <a:rPr lang="en-US" dirty="0">
                <a:latin typeface="Times New Roman" panose="02020603050405020304" pitchFamily="18" charset="0"/>
                <a:cs typeface="Times New Roman" panose="02020603050405020304" pitchFamily="18" charset="0"/>
              </a:rPr>
              <a:t>dataset</a:t>
            </a:r>
            <a:endParaRPr lang="en-US" dirty="0"/>
          </a:p>
        </p:txBody>
      </p:sp>
      <p:sp>
        <p:nvSpPr>
          <p:cNvPr id="3" name="Content Placeholder 2"/>
          <p:cNvSpPr>
            <a:spLocks noGrp="1"/>
          </p:cNvSpPr>
          <p:nvPr>
            <p:ph idx="1"/>
          </p:nvPr>
        </p:nvSpPr>
        <p:spPr>
          <a:xfrm>
            <a:off x="838200" y="981636"/>
            <a:ext cx="10515600" cy="5714999"/>
          </a:xfrm>
        </p:spPr>
        <p:txBody>
          <a:bodyPr>
            <a:norm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Significance probability of variables </a:t>
            </a:r>
            <a:r>
              <a:rPr lang="en-US" dirty="0" err="1" smtClean="0">
                <a:latin typeface="Times New Roman" panose="02020603050405020304" pitchFamily="18" charset="0"/>
                <a:cs typeface="Times New Roman" panose="02020603050405020304" pitchFamily="18" charset="0"/>
              </a:rPr>
              <a:t>inValidation</a:t>
            </a:r>
            <a:r>
              <a:rPr lang="en-US" dirty="0" smtClean="0">
                <a:latin typeface="Times New Roman" panose="02020603050405020304" pitchFamily="18" charset="0"/>
                <a:cs typeface="Times New Roman" panose="02020603050405020304" pitchFamily="18" charset="0"/>
              </a:rPr>
              <a:t> data set are about same as training data set except optimal_rate_plan1.</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see that each variables of given output have significant probability meant to say each and every variable influence the churn variable at </a:t>
            </a:r>
            <a:r>
              <a:rPr lang="en-US" dirty="0" err="1">
                <a:latin typeface="Times New Roman" panose="02020603050405020304" pitchFamily="18" charset="0"/>
                <a:cs typeface="Times New Roman" panose="02020603050405020304" pitchFamily="18" charset="0"/>
              </a:rPr>
              <a:t>mobicom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Variable like </a:t>
            </a:r>
            <a:r>
              <a:rPr lang="en-US" dirty="0" err="1">
                <a:latin typeface="Times New Roman" panose="02020603050405020304" pitchFamily="18" charset="0"/>
                <a:cs typeface="Times New Roman" panose="02020603050405020304" pitchFamily="18" charset="0"/>
              </a:rPr>
              <a:t>refurb_new_N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area_central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area_midwestarea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area_Tennessee</a:t>
            </a:r>
            <a:r>
              <a:rPr lang="en-US" dirty="0">
                <a:latin typeface="Times New Roman" panose="02020603050405020304" pitchFamily="18" charset="0"/>
                <a:cs typeface="Times New Roman" panose="02020603050405020304" pitchFamily="18" charset="0"/>
              </a:rPr>
              <a:t>, optimal_rate_plan1 having negative impact on churn behavior. As these variable increase by unit  then the LOG ODD RATIO of churn variable will decrease by respective amount given in output and vice versa.</a:t>
            </a:r>
          </a:p>
          <a:p>
            <a:r>
              <a:rPr lang="en-US" dirty="0">
                <a:latin typeface="Times New Roman" panose="02020603050405020304" pitchFamily="18" charset="0"/>
                <a:cs typeface="Times New Roman" panose="02020603050405020304" pitchFamily="18" charset="0"/>
              </a:rPr>
              <a:t>Variable like </a:t>
            </a:r>
            <a:r>
              <a:rPr lang="en-US" dirty="0" err="1">
                <a:latin typeface="Times New Roman" panose="02020603050405020304" pitchFamily="18" charset="0"/>
                <a:cs typeface="Times New Roman" panose="02020603050405020304" pitchFamily="18" charset="0"/>
              </a:rPr>
              <a:t>hnd_webcap_wc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asl_flag_N</a:t>
            </a:r>
            <a:r>
              <a:rPr lang="en-US" dirty="0">
                <a:latin typeface="Times New Roman" panose="02020603050405020304" pitchFamily="18" charset="0"/>
                <a:cs typeface="Times New Roman" panose="02020603050405020304" pitchFamily="18" charset="0"/>
              </a:rPr>
              <a:t> , age1_25 , age2_25 , age2_50 , </a:t>
            </a:r>
            <a:r>
              <a:rPr lang="en-US" dirty="0" err="1">
                <a:latin typeface="Times New Roman" panose="02020603050405020304" pitchFamily="18" charset="0"/>
                <a:cs typeface="Times New Roman" panose="02020603050405020304" pitchFamily="18" charset="0"/>
              </a:rPr>
              <a:t>prizm_social_one_R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prizm_social_one_T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area_southflorida</a:t>
            </a:r>
            <a:r>
              <a:rPr lang="en-US" dirty="0">
                <a:latin typeface="Times New Roman" panose="02020603050405020304" pitchFamily="18" charset="0"/>
                <a:cs typeface="Times New Roman" panose="02020603050405020304" pitchFamily="18" charset="0"/>
              </a:rPr>
              <a:t> , months15 , eqpdays900 , </a:t>
            </a:r>
            <a:r>
              <a:rPr lang="en-US" dirty="0" err="1">
                <a:latin typeface="Times New Roman" panose="02020603050405020304" pitchFamily="18" charset="0"/>
                <a:cs typeface="Times New Roman" panose="02020603050405020304" pitchFamily="18" charset="0"/>
              </a:rPr>
              <a:t>comp_plcd_call_low</a:t>
            </a:r>
            <a:r>
              <a:rPr lang="en-US" dirty="0">
                <a:latin typeface="Times New Roman" panose="02020603050405020304" pitchFamily="18" charset="0"/>
                <a:cs typeface="Times New Roman" panose="02020603050405020304" pitchFamily="18" charset="0"/>
              </a:rPr>
              <a:t>, mou_Mean400  having positive impact on churn behavior.</a:t>
            </a:r>
          </a:p>
          <a:p>
            <a:r>
              <a:rPr lang="en-US" dirty="0">
                <a:latin typeface="Times New Roman" panose="02020603050405020304" pitchFamily="18" charset="0"/>
                <a:cs typeface="Times New Roman" panose="02020603050405020304" pitchFamily="18" charset="0"/>
              </a:rPr>
              <a:t>As these variable will increase by unit than LOG ODD RATIO of churn will increase by respective amount given in output. so </a:t>
            </a:r>
            <a:r>
              <a:rPr lang="en-US" dirty="0" err="1">
                <a:latin typeface="Times New Roman" panose="02020603050405020304" pitchFamily="18" charset="0"/>
                <a:cs typeface="Times New Roman" panose="02020603050405020304" pitchFamily="18" charset="0"/>
              </a:rPr>
              <a:t>mobicom</a:t>
            </a:r>
            <a:r>
              <a:rPr lang="en-US" dirty="0">
                <a:latin typeface="Times New Roman" panose="02020603050405020304" pitchFamily="18" charset="0"/>
                <a:cs typeface="Times New Roman" panose="02020603050405020304" pitchFamily="18" charset="0"/>
              </a:rPr>
              <a:t> must work on the customers those fallen under these variable.</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p:cNvSpPr>
            <a:spLocks noGrp="1"/>
          </p:cNvSpPr>
          <p:nvPr>
            <p:ph type="sldNum" sz="quarter" idx="12"/>
          </p:nvPr>
        </p:nvSpPr>
        <p:spPr/>
        <p:txBody>
          <a:bodyPr/>
          <a:lstStyle/>
          <a:p>
            <a:fld id="{BD425217-9FA9-4304-A69C-DFA5F80AC937}" type="slidenum">
              <a:rPr lang="en-US" smtClean="0"/>
              <a:t>37</a:t>
            </a:fld>
            <a:endParaRPr lang="en-US"/>
          </a:p>
        </p:txBody>
      </p:sp>
    </p:spTree>
    <p:extLst>
      <p:ext uri="{BB962C8B-B14F-4D97-AF65-F5344CB8AC3E}">
        <p14:creationId xmlns:p14="http://schemas.microsoft.com/office/powerpoint/2010/main" val="1767783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515600" cy="683746"/>
          </a:xfrm>
        </p:spPr>
        <p:txBody>
          <a:bodyPr>
            <a:normAutofit/>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Output(Validation </a:t>
            </a:r>
            <a:r>
              <a:rPr lang="en-US" dirty="0" smtClean="0">
                <a:latin typeface="Times New Roman" panose="02020603050405020304" pitchFamily="18" charset="0"/>
                <a:cs typeface="Times New Roman" panose="02020603050405020304" pitchFamily="18" charset="0"/>
              </a:rPr>
              <a:t>dataset)</a:t>
            </a:r>
            <a:endParaRPr lang="en-US" dirty="0"/>
          </a:p>
        </p:txBody>
      </p:sp>
      <p:graphicFrame>
        <p:nvGraphicFramePr>
          <p:cNvPr id="4" name="Content Placeholder 3"/>
          <p:cNvGraphicFramePr>
            <a:graphicFrameLocks noGrp="1"/>
          </p:cNvGraphicFramePr>
          <p:nvPr>
            <p:ph idx="1"/>
          </p:nvPr>
        </p:nvGraphicFramePr>
        <p:xfrm>
          <a:off x="1750060" y="1030790"/>
          <a:ext cx="8691880" cy="5469522"/>
        </p:xfrm>
        <a:graphic>
          <a:graphicData uri="http://schemas.openxmlformats.org/drawingml/2006/table">
            <a:tbl>
              <a:tblPr/>
              <a:tblGrid>
                <a:gridCol w="2172970"/>
                <a:gridCol w="2172970"/>
                <a:gridCol w="2172970"/>
                <a:gridCol w="2172970"/>
              </a:tblGrid>
              <a:tr h="273983">
                <a:tc gridSpan="4">
                  <a:txBody>
                    <a:bodyPr/>
                    <a:lstStyle/>
                    <a:p>
                      <a:pPr algn="ctr" fontAlgn="t"/>
                      <a:r>
                        <a:rPr lang="en-US" sz="1500">
                          <a:solidFill>
                            <a:srgbClr val="002288"/>
                          </a:solidFill>
                          <a:effectLst/>
                          <a:latin typeface="Verdana" panose="020B0604030504040204" pitchFamily="34" charset="0"/>
                        </a:rPr>
                        <a:t>Odds Ratio Estimates</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00728">
                <a:tc>
                  <a:txBody>
                    <a:bodyPr/>
                    <a:lstStyle/>
                    <a:p>
                      <a:pPr algn="l" fontAlgn="t"/>
                      <a:r>
                        <a:rPr lang="en-US" sz="1500">
                          <a:solidFill>
                            <a:srgbClr val="002288"/>
                          </a:solidFill>
                          <a:effectLst/>
                          <a:latin typeface="Verdana" panose="020B0604030504040204" pitchFamily="34" charset="0"/>
                        </a:rPr>
                        <a:t>Effect</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1500">
                          <a:solidFill>
                            <a:srgbClr val="002288"/>
                          </a:solidFill>
                          <a:effectLst/>
                          <a:latin typeface="Verdana" panose="020B0604030504040204" pitchFamily="34" charset="0"/>
                        </a:rPr>
                        <a:t>Point Estimate</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1500">
                          <a:solidFill>
                            <a:srgbClr val="002288"/>
                          </a:solidFill>
                          <a:effectLst/>
                          <a:latin typeface="Verdana" panose="020B0604030504040204" pitchFamily="34" charset="0"/>
                        </a:rPr>
                        <a:t>Lower 95% Wald Confidence Limit</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sz="1500">
                          <a:solidFill>
                            <a:srgbClr val="002288"/>
                          </a:solidFill>
                          <a:effectLst/>
                          <a:latin typeface="Verdana" panose="020B0604030504040204" pitchFamily="34" charset="0"/>
                        </a:rPr>
                        <a:t>Upper 95% Wald Confidence Limit</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273983">
                <a:tc>
                  <a:txBody>
                    <a:bodyPr/>
                    <a:lstStyle/>
                    <a:p>
                      <a:pPr algn="l" fontAlgn="t"/>
                      <a:r>
                        <a:rPr lang="en-US" sz="1500">
                          <a:solidFill>
                            <a:srgbClr val="000000"/>
                          </a:solidFill>
                          <a:effectLst/>
                          <a:latin typeface="Verdana" panose="020B0604030504040204" pitchFamily="34" charset="0"/>
                        </a:rPr>
                        <a:t>refurb_new_N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0.797</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0.741</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0.857</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hnd_webcap_wc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1.260</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1.170</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1.358</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asl_flag_N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1.594</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1.467</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1.732</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age1_25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1.275</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1.191</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1.366</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age2_25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1.163</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1.068</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1.266</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age2_50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1.163</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1.071</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1.263</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prizm_social_one_R</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1.173</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1.040</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1.322</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prizm_social_one_T</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1.160</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1.079</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1.246</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area_central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0.863</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0.757</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0.983</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area_midwestarea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0.855</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0.767</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0.952</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area_southflorida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1.251</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1.089</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1.437</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area_tennessee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0.793</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0.670</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0.938</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months15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1.151</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1.078</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1.229</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eqpdays900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1.376</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1.285</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1.474</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comp_plcd_call_low</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1.261</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1.192</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1.333</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mou_Mean400 </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1.141</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1.080</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1.204</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73983">
                <a:tc>
                  <a:txBody>
                    <a:bodyPr/>
                    <a:lstStyle/>
                    <a:p>
                      <a:pPr algn="l" fontAlgn="t"/>
                      <a:r>
                        <a:rPr lang="en-US" sz="1500">
                          <a:solidFill>
                            <a:srgbClr val="000000"/>
                          </a:solidFill>
                          <a:effectLst/>
                          <a:latin typeface="Verdana" panose="020B0604030504040204" pitchFamily="34" charset="0"/>
                        </a:rPr>
                        <a:t>optimal_rate_plan1</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0.811</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500">
                          <a:solidFill>
                            <a:srgbClr val="000000"/>
                          </a:solidFill>
                          <a:effectLst/>
                          <a:latin typeface="Verdana" panose="020B0604030504040204" pitchFamily="34" charset="0"/>
                        </a:rPr>
                        <a:t>0.612</a:t>
                      </a:r>
                    </a:p>
                  </a:txBody>
                  <a:tcPr marL="23619" marR="23619" marT="23619" marB="23619">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sz="1500" dirty="0">
                          <a:solidFill>
                            <a:srgbClr val="000000"/>
                          </a:solidFill>
                          <a:effectLst/>
                          <a:latin typeface="Verdana" panose="020B0604030504040204" pitchFamily="34" charset="0"/>
                        </a:rPr>
                        <a:t>1.076</a:t>
                      </a:r>
                    </a:p>
                  </a:txBody>
                  <a:tcPr marL="23619" marR="23619" marT="23619" marB="23619">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179331" rIns="179331"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2288"/>
                </a:solidFill>
                <a:effectLst/>
                <a:latin typeface="Verdana" panose="020B060403050404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BD425217-9FA9-4304-A69C-DFA5F80AC937}" type="slidenum">
              <a:rPr lang="en-US" smtClean="0"/>
              <a:t>38</a:t>
            </a:fld>
            <a:endParaRPr lang="en-US"/>
          </a:p>
        </p:txBody>
      </p:sp>
    </p:spTree>
    <p:extLst>
      <p:ext uri="{BB962C8B-B14F-4D97-AF65-F5344CB8AC3E}">
        <p14:creationId xmlns:p14="http://schemas.microsoft.com/office/powerpoint/2010/main" val="1621545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2381"/>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Output(Validation </a:t>
            </a:r>
            <a:r>
              <a:rPr lang="en-US" dirty="0">
                <a:latin typeface="Times New Roman" panose="02020603050405020304" pitchFamily="18" charset="0"/>
                <a:cs typeface="Times New Roman" panose="02020603050405020304" pitchFamily="18" charset="0"/>
              </a:rPr>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4917956"/>
              </p:ext>
            </p:extLst>
          </p:nvPr>
        </p:nvGraphicFramePr>
        <p:xfrm>
          <a:off x="838200" y="887505"/>
          <a:ext cx="10515600" cy="1657350"/>
        </p:xfrm>
        <a:graphic>
          <a:graphicData uri="http://schemas.openxmlformats.org/drawingml/2006/table">
            <a:tbl>
              <a:tblPr/>
              <a:tblGrid>
                <a:gridCol w="2628900"/>
                <a:gridCol w="2628900"/>
                <a:gridCol w="2628900"/>
                <a:gridCol w="2628900"/>
              </a:tblGrid>
              <a:tr h="309283">
                <a:tc gridSpan="4">
                  <a:txBody>
                    <a:bodyPr/>
                    <a:lstStyle/>
                    <a:p>
                      <a:pPr algn="ctr" fontAlgn="t"/>
                      <a:r>
                        <a:rPr lang="en-US" dirty="0">
                          <a:solidFill>
                            <a:srgbClr val="002288"/>
                          </a:solidFill>
                          <a:effectLst/>
                          <a:latin typeface="Verdana" panose="020B0604030504040204" pitchFamily="34" charset="0"/>
                        </a:rPr>
                        <a:t>Association of Predicted Probabilities and Observed Responses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9283">
                <a:tc>
                  <a:txBody>
                    <a:bodyPr/>
                    <a:lstStyle/>
                    <a:p>
                      <a:pPr algn="l" fontAlgn="t"/>
                      <a:r>
                        <a:rPr lang="en-US">
                          <a:solidFill>
                            <a:srgbClr val="000000"/>
                          </a:solidFill>
                          <a:effectLst/>
                          <a:latin typeface="Verdana" panose="020B0604030504040204" pitchFamily="34" charset="0"/>
                        </a:rPr>
                        <a:t>Percent Concordant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dirty="0">
                          <a:solidFill>
                            <a:srgbClr val="000000"/>
                          </a:solidFill>
                          <a:effectLst/>
                          <a:latin typeface="Verdana" panose="020B0604030504040204" pitchFamily="34" charset="0"/>
                        </a:rPr>
                        <a:t>57.7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Somer's D</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0.173</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9283">
                <a:tc>
                  <a:txBody>
                    <a:bodyPr/>
                    <a:lstStyle/>
                    <a:p>
                      <a:pPr algn="l" fontAlgn="t"/>
                      <a:r>
                        <a:rPr lang="en-US">
                          <a:solidFill>
                            <a:srgbClr val="000000"/>
                          </a:solidFill>
                          <a:effectLst/>
                          <a:latin typeface="Verdana" panose="020B0604030504040204" pitchFamily="34" charset="0"/>
                        </a:rPr>
                        <a:t>Percent Discordant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40.4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Gamma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0.177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9283">
                <a:tc>
                  <a:txBody>
                    <a:bodyPr/>
                    <a:lstStyle/>
                    <a:p>
                      <a:pPr algn="l" fontAlgn="t"/>
                      <a:r>
                        <a:rPr lang="en-US">
                          <a:solidFill>
                            <a:srgbClr val="000000"/>
                          </a:solidFill>
                          <a:effectLst/>
                          <a:latin typeface="Verdana" panose="020B0604030504040204" pitchFamily="34" charset="0"/>
                        </a:rPr>
                        <a:t>Percent Tied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1.9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Tau-a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0.063</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09283">
                <a:tc>
                  <a:txBody>
                    <a:bodyPr/>
                    <a:lstStyle/>
                    <a:p>
                      <a:pPr algn="l" fontAlgn="t"/>
                      <a:r>
                        <a:rPr lang="en-US" dirty="0">
                          <a:solidFill>
                            <a:srgbClr val="000000"/>
                          </a:solidFill>
                          <a:effectLst/>
                          <a:latin typeface="Verdana" panose="020B0604030504040204" pitchFamily="34" charset="0"/>
                        </a:rPr>
                        <a:t>Pairs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1.9881E8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l" fontAlgn="t"/>
                      <a:r>
                        <a:rPr lang="en-US">
                          <a:solidFill>
                            <a:srgbClr val="000000"/>
                          </a:solidFill>
                          <a:effectLst/>
                          <a:latin typeface="Verdana" panose="020B0604030504040204" pitchFamily="34" charset="0"/>
                        </a:rPr>
                        <a:t>c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l" fontAlgn="t"/>
                      <a:r>
                        <a:rPr lang="en-US" dirty="0">
                          <a:solidFill>
                            <a:srgbClr val="000000"/>
                          </a:solidFill>
                          <a:effectLst/>
                          <a:latin typeface="Verdana" panose="020B0604030504040204" pitchFamily="34" charset="0"/>
                        </a:rPr>
                        <a:t>0.587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78393113"/>
              </p:ext>
            </p:extLst>
          </p:nvPr>
        </p:nvGraphicFramePr>
        <p:xfrm>
          <a:off x="838200" y="2702861"/>
          <a:ext cx="10515600" cy="4437524"/>
        </p:xfrm>
        <a:graphic>
          <a:graphicData uri="http://schemas.openxmlformats.org/drawingml/2006/table">
            <a:tbl>
              <a:tblPr/>
              <a:tblGrid>
                <a:gridCol w="1752600"/>
                <a:gridCol w="1752600"/>
                <a:gridCol w="1752600"/>
                <a:gridCol w="1752600"/>
                <a:gridCol w="1752600"/>
                <a:gridCol w="1752600"/>
              </a:tblGrid>
              <a:tr h="345936">
                <a:tc gridSpan="6">
                  <a:txBody>
                    <a:bodyPr/>
                    <a:lstStyle/>
                    <a:p>
                      <a:pPr algn="ctr" fontAlgn="t"/>
                      <a:r>
                        <a:rPr lang="en-US" dirty="0">
                          <a:solidFill>
                            <a:srgbClr val="002288"/>
                          </a:solidFill>
                          <a:effectLst/>
                          <a:latin typeface="Verdana" panose="020B0604030504040204" pitchFamily="34" charset="0"/>
                        </a:rPr>
                        <a:t>Partition for the </a:t>
                      </a:r>
                      <a:r>
                        <a:rPr lang="en-US" dirty="0" err="1">
                          <a:solidFill>
                            <a:srgbClr val="002288"/>
                          </a:solidFill>
                          <a:effectLst/>
                          <a:latin typeface="Verdana" panose="020B0604030504040204" pitchFamily="34" charset="0"/>
                        </a:rPr>
                        <a:t>Hosmer</a:t>
                      </a:r>
                      <a:r>
                        <a:rPr lang="en-US" dirty="0">
                          <a:solidFill>
                            <a:srgbClr val="002288"/>
                          </a:solidFill>
                          <a:effectLst/>
                          <a:latin typeface="Verdana" panose="020B0604030504040204" pitchFamily="34" charset="0"/>
                        </a:rPr>
                        <a:t> and </a:t>
                      </a:r>
                      <a:r>
                        <a:rPr lang="en-US" dirty="0" err="1">
                          <a:solidFill>
                            <a:srgbClr val="002288"/>
                          </a:solidFill>
                          <a:effectLst/>
                          <a:latin typeface="Verdana" panose="020B0604030504040204" pitchFamily="34" charset="0"/>
                        </a:rPr>
                        <a:t>Lemeshow</a:t>
                      </a:r>
                      <a:r>
                        <a:rPr lang="en-US" dirty="0">
                          <a:solidFill>
                            <a:srgbClr val="002288"/>
                          </a:solidFill>
                          <a:effectLst/>
                          <a:latin typeface="Verdana" panose="020B0604030504040204" pitchFamily="34" charset="0"/>
                        </a:rPr>
                        <a:t> Test</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32228">
                <a:tc>
                  <a:txBody>
                    <a:bodyPr/>
                    <a:lstStyle/>
                    <a:p>
                      <a:pPr algn="r" fontAlgn="t"/>
                      <a:r>
                        <a:rPr lang="en-US">
                          <a:solidFill>
                            <a:srgbClr val="002288"/>
                          </a:solidFill>
                          <a:effectLst/>
                          <a:latin typeface="Verdana" panose="020B0604030504040204" pitchFamily="34" charset="0"/>
                        </a:rPr>
                        <a:t>Group</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2288"/>
                          </a:solidFill>
                          <a:effectLst/>
                          <a:latin typeface="Verdana" panose="020B0604030504040204" pitchFamily="34" charset="0"/>
                        </a:rPr>
                        <a:t>Total</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Observed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dirty="0">
                          <a:solidFill>
                            <a:srgbClr val="002288"/>
                          </a:solidFill>
                          <a:effectLst/>
                          <a:latin typeface="Verdana" panose="020B0604030504040204" pitchFamily="34" charset="0"/>
                        </a:rPr>
                        <a:t>Expected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Observed Nonevents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Expected Nonevents</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345936">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3330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490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499.89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2840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2830.11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5936">
                <a:tc>
                  <a:txBody>
                    <a:bodyPr/>
                    <a:lstStyle/>
                    <a:p>
                      <a:pPr algn="r" fontAlgn="t"/>
                      <a:r>
                        <a:rPr lang="en-US">
                          <a:solidFill>
                            <a:srgbClr val="000000"/>
                          </a:solidFill>
                          <a:effectLst/>
                          <a:latin typeface="Verdana" panose="020B0604030504040204" pitchFamily="34" charset="0"/>
                        </a:rPr>
                        <a:t>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3310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627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593.93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2683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2716.07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5936">
                <a:tc>
                  <a:txBody>
                    <a:bodyPr/>
                    <a:lstStyle/>
                    <a:p>
                      <a:pPr algn="r" fontAlgn="t"/>
                      <a:r>
                        <a:rPr lang="en-US">
                          <a:solidFill>
                            <a:srgbClr val="000000"/>
                          </a:solidFill>
                          <a:effectLst/>
                          <a:latin typeface="Verdana" panose="020B0604030504040204" pitchFamily="34" charset="0"/>
                        </a:rPr>
                        <a:t>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3371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646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665.54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2725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2705.46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5936">
                <a:tc>
                  <a:txBody>
                    <a:bodyPr/>
                    <a:lstStyle/>
                    <a:p>
                      <a:pPr algn="r" fontAlgn="t"/>
                      <a:r>
                        <a:rPr lang="en-US">
                          <a:solidFill>
                            <a:srgbClr val="000000"/>
                          </a:solidFill>
                          <a:effectLst/>
                          <a:latin typeface="Verdana" panose="020B0604030504040204" pitchFamily="34" charset="0"/>
                        </a:rPr>
                        <a:t>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3081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627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656.91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2454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2424.09</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5936">
                <a:tc>
                  <a:txBody>
                    <a:bodyPr/>
                    <a:lstStyle/>
                    <a:p>
                      <a:pPr algn="r" fontAlgn="t"/>
                      <a:r>
                        <a:rPr lang="en-US">
                          <a:solidFill>
                            <a:srgbClr val="000000"/>
                          </a:solidFill>
                          <a:effectLst/>
                          <a:latin typeface="Verdana" panose="020B0604030504040204" pitchFamily="34" charset="0"/>
                        </a:rPr>
                        <a:t>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3348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754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755.84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2594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2592.16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5936">
                <a:tc>
                  <a:txBody>
                    <a:bodyPr/>
                    <a:lstStyle/>
                    <a:p>
                      <a:pPr algn="r" fontAlgn="t"/>
                      <a:r>
                        <a:rPr lang="en-US">
                          <a:solidFill>
                            <a:srgbClr val="000000"/>
                          </a:solidFill>
                          <a:effectLst/>
                          <a:latin typeface="Verdana" panose="020B0604030504040204" pitchFamily="34" charset="0"/>
                        </a:rPr>
                        <a:t>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3311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794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791.77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2517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2519.23</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5936">
                <a:tc>
                  <a:txBody>
                    <a:bodyPr/>
                    <a:lstStyle/>
                    <a:p>
                      <a:pPr algn="r" fontAlgn="t"/>
                      <a:r>
                        <a:rPr lang="en-US">
                          <a:solidFill>
                            <a:srgbClr val="000000"/>
                          </a:solidFill>
                          <a:effectLst/>
                          <a:latin typeface="Verdana" panose="020B0604030504040204" pitchFamily="34" charset="0"/>
                        </a:rPr>
                        <a:t>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3316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846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846.09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2470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2469.91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5936">
                <a:tc>
                  <a:txBody>
                    <a:bodyPr/>
                    <a:lstStyle/>
                    <a:p>
                      <a:pPr algn="r" fontAlgn="t"/>
                      <a:r>
                        <a:rPr lang="en-US">
                          <a:solidFill>
                            <a:srgbClr val="000000"/>
                          </a:solidFill>
                          <a:effectLst/>
                          <a:latin typeface="Verdana" panose="020B0604030504040204" pitchFamily="34" charset="0"/>
                        </a:rPr>
                        <a:t>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3286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898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888.52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2388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2397.48</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5936">
                <a:tc>
                  <a:txBody>
                    <a:bodyPr/>
                    <a:lstStyle/>
                    <a:p>
                      <a:pPr algn="r" fontAlgn="t"/>
                      <a:r>
                        <a:rPr lang="en-US">
                          <a:solidFill>
                            <a:srgbClr val="000000"/>
                          </a:solidFill>
                          <a:effectLst/>
                          <a:latin typeface="Verdana" panose="020B0604030504040204" pitchFamily="34" charset="0"/>
                        </a:rPr>
                        <a:t>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3310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991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972.74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2319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2337.26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45936">
                <a:tc>
                  <a:txBody>
                    <a:bodyPr/>
                    <a:lstStyle/>
                    <a:p>
                      <a:pPr algn="r" fontAlgn="t"/>
                      <a:r>
                        <a:rPr lang="en-US">
                          <a:solidFill>
                            <a:srgbClr val="000000"/>
                          </a:solidFill>
                          <a:effectLst/>
                          <a:latin typeface="Verdana" panose="020B0604030504040204" pitchFamily="34" charset="0"/>
                        </a:rPr>
                        <a:t>10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3486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1189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1190.78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2297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2295.22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6" name="Rectangle 1"/>
          <p:cNvSpPr>
            <a:spLocks noChangeArrowheads="1"/>
          </p:cNvSpPr>
          <p:nvPr/>
        </p:nvSpPr>
        <p:spPr bwMode="auto">
          <a:xfrm>
            <a:off x="838200" y="1874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9331" tIns="179331" rIns="179331" bIns="179331"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smtClean="0">
              <a:ln>
                <a:noFill/>
              </a:ln>
              <a:solidFill>
                <a:srgbClr val="002288"/>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smtClean="0">
                <a:ln>
                  <a:noFill/>
                </a:ln>
                <a:solidFill>
                  <a:srgbClr val="002288"/>
                </a:solidFill>
                <a:effectLst/>
                <a:latin typeface="Verdana" panose="020B060403050404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Slide Number Placeholder 7"/>
          <p:cNvSpPr>
            <a:spLocks noGrp="1"/>
          </p:cNvSpPr>
          <p:nvPr>
            <p:ph type="sldNum" sz="quarter" idx="12"/>
          </p:nvPr>
        </p:nvSpPr>
        <p:spPr/>
        <p:txBody>
          <a:bodyPr/>
          <a:lstStyle/>
          <a:p>
            <a:fld id="{BD425217-9FA9-4304-A69C-DFA5F80AC937}" type="slidenum">
              <a:rPr lang="en-US" smtClean="0"/>
              <a:t>39</a:t>
            </a:fld>
            <a:endParaRPr lang="en-US"/>
          </a:p>
        </p:txBody>
      </p:sp>
    </p:spTree>
    <p:extLst>
      <p:ext uri="{BB962C8B-B14F-4D97-AF65-F5344CB8AC3E}">
        <p14:creationId xmlns:p14="http://schemas.microsoft.com/office/powerpoint/2010/main" val="92769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smtClean="0">
                <a:latin typeface="Times New Roman" panose="02020603050405020304" pitchFamily="18" charset="0"/>
                <a:cs typeface="Times New Roman" panose="02020603050405020304" pitchFamily="18" charset="0"/>
              </a:rPr>
              <a:t>Churn </a:t>
            </a:r>
            <a:r>
              <a:rPr lang="en-US" dirty="0" err="1" smtClean="0">
                <a:latin typeface="Times New Roman" panose="02020603050405020304" pitchFamily="18" charset="0"/>
                <a:cs typeface="Times New Roman" panose="02020603050405020304" pitchFamily="18" charset="0"/>
              </a:rPr>
              <a:t>Model:Data</a:t>
            </a:r>
            <a:r>
              <a:rPr lang="en-US" dirty="0" smtClean="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1223495"/>
            <a:ext cx="10515600" cy="5602310"/>
          </a:xfrm>
        </p:spPr>
        <p:txBody>
          <a:bodyPr>
            <a:noAutofit/>
          </a:bodyPr>
          <a:lstStyle/>
          <a:p>
            <a:pPr marL="0" indent="0">
              <a:buNone/>
            </a:pPr>
            <a:r>
              <a:rPr lang="en-US" sz="1050" b="1" dirty="0">
                <a:latin typeface="Arial" panose="020B0604020202020204" pitchFamily="34" charset="0"/>
                <a:cs typeface="Arial" panose="020B0604020202020204" pitchFamily="34" charset="0"/>
              </a:rPr>
              <a:t>data telecomfinal1;</a:t>
            </a:r>
          </a:p>
          <a:p>
            <a:pPr marL="0" indent="0">
              <a:buNone/>
            </a:pPr>
            <a:r>
              <a:rPr lang="en-US" sz="8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set </a:t>
            </a:r>
            <a:r>
              <a:rPr lang="en-US" sz="1200" dirty="0" err="1" smtClean="0">
                <a:latin typeface="Times New Roman" panose="02020603050405020304" pitchFamily="18" charset="0"/>
                <a:cs typeface="Times New Roman" panose="02020603050405020304" pitchFamily="18" charset="0"/>
              </a:rPr>
              <a:t>telecomfinal</a:t>
            </a:r>
            <a:r>
              <a:rPr lang="en-US" sz="1200" dirty="0" smtClean="0">
                <a:latin typeface="Times New Roman" panose="02020603050405020304" pitchFamily="18" charset="0"/>
                <a:cs typeface="Times New Roman" panose="02020603050405020304" pitchFamily="18" charset="0"/>
              </a:rPr>
              <a:t>;</a:t>
            </a:r>
          </a:p>
          <a:p>
            <a:pPr marL="0" indent="0">
              <a:buNone/>
            </a:pP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if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=-5 then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 =-4 then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=-3 then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=-2 then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=-1 then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=0</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=-26.915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=-8.71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=-6.1675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 =-6.05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=-5.33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 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=-2.2150000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=-1.6133333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=-1.61333333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=-1.613333333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 -1.4225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r>
              <a:rPr lang="en-US" sz="1200" dirty="0" smtClean="0">
                <a:latin typeface="Times New Roman" panose="02020603050405020304" pitchFamily="18" charset="0"/>
                <a:cs typeface="Times New Roman" panose="02020603050405020304" pitchFamily="18" charset="0"/>
              </a:rPr>
              <a:t>;</a:t>
            </a:r>
            <a:endParaRPr lang="en-US" sz="12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4</a:t>
            </a:fld>
            <a:endParaRPr lang="en-US"/>
          </a:p>
        </p:txBody>
      </p:sp>
    </p:spTree>
    <p:extLst>
      <p:ext uri="{BB962C8B-B14F-4D97-AF65-F5344CB8AC3E}">
        <p14:creationId xmlns:p14="http://schemas.microsoft.com/office/powerpoint/2010/main" val="2647411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Output(Validation </a:t>
            </a:r>
            <a:r>
              <a:rPr lang="en-US" dirty="0">
                <a:latin typeface="Times New Roman" panose="02020603050405020304" pitchFamily="18" charset="0"/>
                <a:cs typeface="Times New Roman" panose="02020603050405020304" pitchFamily="18" charset="0"/>
              </a:rPr>
              <a:t>dataset)</a:t>
            </a:r>
            <a:endParaRPr lang="en-US" dirty="0"/>
          </a:p>
        </p:txBody>
      </p:sp>
      <p:sp>
        <p:nvSpPr>
          <p:cNvPr id="3" name="Content Placeholder 2"/>
          <p:cNvSpPr>
            <a:spLocks noGrp="1"/>
          </p:cNvSpPr>
          <p:nvPr>
            <p:ph idx="1"/>
          </p:nvPr>
        </p:nvSpPr>
        <p:spPr/>
        <p:txBody>
          <a:bodyPr/>
          <a:lstStyle/>
          <a:p>
            <a:r>
              <a:rPr lang="en-US" b="1" dirty="0">
                <a:solidFill>
                  <a:schemeClr val="accent5"/>
                </a:solidFill>
                <a:latin typeface="Times New Roman" panose="02020603050405020304" pitchFamily="18" charset="0"/>
                <a:cs typeface="Times New Roman" panose="02020603050405020304" pitchFamily="18" charset="0"/>
              </a:rPr>
              <a:t>Gap between Lower 95% Wald Confidence Limit and Upper 95% Wald Confidence Limit is narrow</a:t>
            </a:r>
          </a:p>
          <a:p>
            <a:r>
              <a:rPr lang="en-US" b="1" dirty="0">
                <a:solidFill>
                  <a:schemeClr val="accent5"/>
                </a:solidFill>
                <a:latin typeface="Times New Roman" panose="02020603050405020304" pitchFamily="18" charset="0"/>
                <a:cs typeface="Times New Roman" panose="02020603050405020304" pitchFamily="18" charset="0"/>
              </a:rPr>
              <a:t>And it does not contain 1 between the limits.</a:t>
            </a:r>
          </a:p>
          <a:p>
            <a:r>
              <a:rPr lang="en-US" b="1" dirty="0">
                <a:solidFill>
                  <a:schemeClr val="accent5"/>
                </a:solidFill>
                <a:latin typeface="Times New Roman" panose="02020603050405020304" pitchFamily="18" charset="0"/>
                <a:cs typeface="Times New Roman" panose="02020603050405020304" pitchFamily="18" charset="0"/>
              </a:rPr>
              <a:t>Percent concordant is about 58% that shows model is moderately  good .</a:t>
            </a:r>
          </a:p>
          <a:p>
            <a:r>
              <a:rPr lang="en-US" b="1" dirty="0">
                <a:solidFill>
                  <a:schemeClr val="accent5"/>
                </a:solidFill>
                <a:latin typeface="Times New Roman" panose="02020603050405020304" pitchFamily="18" charset="0"/>
                <a:cs typeface="Times New Roman" panose="02020603050405020304" pitchFamily="18" charset="0"/>
              </a:rPr>
              <a:t>Value of C is .</a:t>
            </a:r>
            <a:r>
              <a:rPr lang="en-US" b="1" dirty="0" smtClean="0">
                <a:solidFill>
                  <a:schemeClr val="accent5"/>
                </a:solidFill>
                <a:latin typeface="Times New Roman" panose="02020603050405020304" pitchFamily="18" charset="0"/>
                <a:cs typeface="Times New Roman" panose="02020603050405020304" pitchFamily="18" charset="0"/>
              </a:rPr>
              <a:t>587 </a:t>
            </a:r>
            <a:r>
              <a:rPr lang="en-US" b="1" dirty="0">
                <a:solidFill>
                  <a:schemeClr val="accent5"/>
                </a:solidFill>
                <a:latin typeface="Times New Roman" panose="02020603050405020304" pitchFamily="18" charset="0"/>
                <a:cs typeface="Times New Roman" panose="02020603050405020304" pitchFamily="18" charset="0"/>
              </a:rPr>
              <a:t>that shows this model is  </a:t>
            </a:r>
            <a:r>
              <a:rPr lang="en-US" b="1" dirty="0" smtClean="0">
                <a:solidFill>
                  <a:schemeClr val="accent5"/>
                </a:solidFill>
                <a:latin typeface="Times New Roman" panose="02020603050405020304" pitchFamily="18" charset="0"/>
                <a:cs typeface="Times New Roman" panose="02020603050405020304" pitchFamily="18" charset="0"/>
              </a:rPr>
              <a:t>8.7% </a:t>
            </a:r>
            <a:r>
              <a:rPr lang="en-US" b="1" dirty="0">
                <a:solidFill>
                  <a:schemeClr val="accent5"/>
                </a:solidFill>
                <a:latin typeface="Times New Roman" panose="02020603050405020304" pitchFamily="18" charset="0"/>
                <a:cs typeface="Times New Roman" panose="02020603050405020304" pitchFamily="18" charset="0"/>
              </a:rPr>
              <a:t>better than randomly picked model</a:t>
            </a:r>
          </a:p>
          <a:p>
            <a:endParaRPr lang="en-US" dirty="0"/>
          </a:p>
        </p:txBody>
      </p:sp>
      <p:sp>
        <p:nvSpPr>
          <p:cNvPr id="4" name="Slide Number Placeholder 3"/>
          <p:cNvSpPr>
            <a:spLocks noGrp="1"/>
          </p:cNvSpPr>
          <p:nvPr>
            <p:ph type="sldNum" sz="quarter" idx="12"/>
          </p:nvPr>
        </p:nvSpPr>
        <p:spPr/>
        <p:txBody>
          <a:bodyPr/>
          <a:lstStyle/>
          <a:p>
            <a:fld id="{BD425217-9FA9-4304-A69C-DFA5F80AC937}" type="slidenum">
              <a:rPr lang="en-US" smtClean="0"/>
              <a:t>40</a:t>
            </a:fld>
            <a:endParaRPr lang="en-US"/>
          </a:p>
        </p:txBody>
      </p:sp>
    </p:spTree>
    <p:extLst>
      <p:ext uri="{BB962C8B-B14F-4D97-AF65-F5344CB8AC3E}">
        <p14:creationId xmlns:p14="http://schemas.microsoft.com/office/powerpoint/2010/main" val="1619237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20675"/>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Output(Validation </a:t>
            </a:r>
            <a:r>
              <a:rPr lang="en-US" dirty="0">
                <a:latin typeface="Times New Roman" panose="02020603050405020304" pitchFamily="18" charset="0"/>
                <a:cs typeface="Times New Roman" panose="02020603050405020304" pitchFamily="18" charset="0"/>
              </a:rPr>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0297667"/>
              </p:ext>
            </p:extLst>
          </p:nvPr>
        </p:nvGraphicFramePr>
        <p:xfrm>
          <a:off x="838200" y="981635"/>
          <a:ext cx="10515600" cy="1211580"/>
        </p:xfrm>
        <a:graphic>
          <a:graphicData uri="http://schemas.openxmlformats.org/drawingml/2006/table">
            <a:tbl>
              <a:tblPr/>
              <a:tblGrid>
                <a:gridCol w="1051560"/>
                <a:gridCol w="1051560"/>
                <a:gridCol w="1051560"/>
                <a:gridCol w="1051560"/>
                <a:gridCol w="1051560"/>
                <a:gridCol w="1051560"/>
                <a:gridCol w="1051560"/>
                <a:gridCol w="1051560"/>
                <a:gridCol w="1051560"/>
                <a:gridCol w="1051560"/>
              </a:tblGrid>
              <a:tr h="309029">
                <a:tc gridSpan="10">
                  <a:txBody>
                    <a:bodyPr/>
                    <a:lstStyle/>
                    <a:p>
                      <a:pPr algn="ctr" fontAlgn="t"/>
                      <a:r>
                        <a:rPr lang="en-US" dirty="0">
                          <a:solidFill>
                            <a:srgbClr val="002288"/>
                          </a:solidFill>
                          <a:effectLst/>
                          <a:latin typeface="Verdana" panose="020B0604030504040204" pitchFamily="34" charset="0"/>
                        </a:rPr>
                        <a:t>Classification Table</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20524">
                <a:tc>
                  <a:txBody>
                    <a:bodyPr/>
                    <a:lstStyle/>
                    <a:p>
                      <a:pPr algn="ctr" fontAlgn="t"/>
                      <a:r>
                        <a:rPr lang="en-US">
                          <a:solidFill>
                            <a:srgbClr val="002288"/>
                          </a:solidFill>
                          <a:effectLst/>
                          <a:latin typeface="Verdana" panose="020B0604030504040204" pitchFamily="34" charset="0"/>
                        </a:rPr>
                        <a:t>Prob Level</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Correct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Correct Non-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Incorrect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dirty="0">
                          <a:solidFill>
                            <a:srgbClr val="002288"/>
                          </a:solidFill>
                          <a:effectLst/>
                          <a:latin typeface="Verdana" panose="020B0604030504040204" pitchFamily="34" charset="0"/>
                        </a:rPr>
                        <a:t>Incorrect Non- events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Percentage Correct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Sensi- tivity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Speci- ficity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False POS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dirty="0">
                          <a:solidFill>
                            <a:srgbClr val="002288"/>
                          </a:solidFill>
                          <a:effectLst/>
                          <a:latin typeface="Verdana" panose="020B0604030504040204" pitchFamily="34" charset="0"/>
                        </a:rPr>
                        <a:t>False NEG</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92812745"/>
              </p:ext>
            </p:extLst>
          </p:nvPr>
        </p:nvGraphicFramePr>
        <p:xfrm>
          <a:off x="838200" y="2205317"/>
          <a:ext cx="10515600" cy="3287592"/>
        </p:xfrm>
        <a:graphic>
          <a:graphicData uri="http://schemas.openxmlformats.org/drawingml/2006/table">
            <a:tbl>
              <a:tblPr/>
              <a:tblGrid>
                <a:gridCol w="1051560"/>
                <a:gridCol w="1051560"/>
                <a:gridCol w="1051560"/>
                <a:gridCol w="1051560"/>
                <a:gridCol w="1051560"/>
                <a:gridCol w="1051560"/>
                <a:gridCol w="1051560"/>
                <a:gridCol w="1051560"/>
                <a:gridCol w="1051560"/>
                <a:gridCol w="1051560"/>
              </a:tblGrid>
              <a:tr h="365288">
                <a:tc>
                  <a:txBody>
                    <a:bodyPr/>
                    <a:lstStyle/>
                    <a:p>
                      <a:pPr algn="r" fontAlgn="t"/>
                      <a:r>
                        <a:rPr lang="en-US">
                          <a:solidFill>
                            <a:srgbClr val="000000"/>
                          </a:solidFill>
                          <a:effectLst/>
                          <a:latin typeface="Verdana" panose="020B0604030504040204" pitchFamily="34" charset="0"/>
                        </a:rPr>
                        <a:t>0.400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25119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168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7757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99.3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61.5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23.6</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5288">
                <a:tc>
                  <a:txBody>
                    <a:bodyPr/>
                    <a:lstStyle/>
                    <a:p>
                      <a:pPr algn="r" fontAlgn="t"/>
                      <a:r>
                        <a:rPr lang="en-US">
                          <a:solidFill>
                            <a:srgbClr val="000000"/>
                          </a:solidFill>
                          <a:effectLst/>
                          <a:latin typeface="Verdana" panose="020B0604030504040204" pitchFamily="34" charset="0"/>
                        </a:rPr>
                        <a:t>0.420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25241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7841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99.8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68.7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5288">
                <a:tc>
                  <a:txBody>
                    <a:bodyPr/>
                    <a:lstStyle/>
                    <a:p>
                      <a:pPr algn="r" fontAlgn="t"/>
                      <a:r>
                        <a:rPr lang="en-US">
                          <a:solidFill>
                            <a:srgbClr val="000000"/>
                          </a:solidFill>
                          <a:effectLst/>
                          <a:latin typeface="Verdana" panose="020B0604030504040204" pitchFamily="34" charset="0"/>
                        </a:rPr>
                        <a:t>0.440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25252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7849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99.9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72.9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5288">
                <a:tc>
                  <a:txBody>
                    <a:bodyPr/>
                    <a:lstStyle/>
                    <a:p>
                      <a:pPr algn="r" fontAlgn="t"/>
                      <a:r>
                        <a:rPr lang="en-US">
                          <a:solidFill>
                            <a:srgbClr val="000000"/>
                          </a:solidFill>
                          <a:effectLst/>
                          <a:latin typeface="Verdana" panose="020B0604030504040204" pitchFamily="34" charset="0"/>
                        </a:rPr>
                        <a:t>0.460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25269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7855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99.9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72.0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5288">
                <a:tc>
                  <a:txBody>
                    <a:bodyPr/>
                    <a:lstStyle/>
                    <a:p>
                      <a:pPr algn="r" fontAlgn="t"/>
                      <a:r>
                        <a:rPr lang="en-US">
                          <a:solidFill>
                            <a:srgbClr val="000000"/>
                          </a:solidFill>
                          <a:effectLst/>
                          <a:latin typeface="Verdana" panose="020B0604030504040204" pitchFamily="34" charset="0"/>
                        </a:rPr>
                        <a:t>0.480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25283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4</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7860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66.7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5288">
                <a:tc>
                  <a:txBody>
                    <a:bodyPr/>
                    <a:lstStyle/>
                    <a:p>
                      <a:pPr algn="r" fontAlgn="t"/>
                      <a:r>
                        <a:rPr lang="en-US">
                          <a:solidFill>
                            <a:srgbClr val="000000"/>
                          </a:solidFill>
                          <a:effectLst/>
                          <a:latin typeface="Verdana" panose="020B0604030504040204" pitchFamily="34" charset="0"/>
                        </a:rPr>
                        <a:t>0.500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25285</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7861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66.7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5288">
                <a:tc>
                  <a:txBody>
                    <a:bodyPr/>
                    <a:lstStyle/>
                    <a:p>
                      <a:pPr algn="r" fontAlgn="t"/>
                      <a:r>
                        <a:rPr lang="en-US">
                          <a:solidFill>
                            <a:srgbClr val="000000"/>
                          </a:solidFill>
                          <a:effectLst/>
                          <a:latin typeface="Verdana" panose="020B0604030504040204" pitchFamily="34" charset="0"/>
                        </a:rPr>
                        <a:t>0.520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25287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7861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5288">
                <a:tc>
                  <a:txBody>
                    <a:bodyPr/>
                    <a:lstStyle/>
                    <a:p>
                      <a:pPr algn="r" fontAlgn="t"/>
                      <a:r>
                        <a:rPr lang="en-US">
                          <a:solidFill>
                            <a:srgbClr val="000000"/>
                          </a:solidFill>
                          <a:effectLst/>
                          <a:latin typeface="Verdana" panose="020B0604030504040204" pitchFamily="34" charset="0"/>
                        </a:rPr>
                        <a:t>0.540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25287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7861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365288">
                <a:tc>
                  <a:txBody>
                    <a:bodyPr/>
                    <a:lstStyle/>
                    <a:p>
                      <a:pPr algn="r" fontAlgn="t"/>
                      <a:r>
                        <a:rPr lang="en-US">
                          <a:solidFill>
                            <a:srgbClr val="000000"/>
                          </a:solidFill>
                          <a:effectLst/>
                          <a:latin typeface="Verdana" panose="020B0604030504040204" pitchFamily="34" charset="0"/>
                        </a:rPr>
                        <a:t>0.560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25287</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7862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100.0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23.7</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7" name="TextBox 6"/>
          <p:cNvSpPr txBox="1"/>
          <p:nvPr/>
        </p:nvSpPr>
        <p:spPr>
          <a:xfrm>
            <a:off x="2124635" y="6131859"/>
            <a:ext cx="7357463" cy="646331"/>
          </a:xfrm>
          <a:prstGeom prst="rect">
            <a:avLst/>
          </a:prstGeom>
          <a:noFill/>
        </p:spPr>
        <p:txBody>
          <a:bodyPr wrap="none" rtlCol="0">
            <a:spAutoFit/>
          </a:bodyPr>
          <a:lstStyle/>
          <a:p>
            <a:r>
              <a:rPr lang="en-US" dirty="0"/>
              <a:t>At 0.50 probability level percentage correct is </a:t>
            </a:r>
            <a:r>
              <a:rPr lang="en-US" dirty="0" smtClean="0"/>
              <a:t>76.3 </a:t>
            </a:r>
            <a:r>
              <a:rPr lang="en-US" dirty="0"/>
              <a:t>% shows it is good model.</a:t>
            </a:r>
          </a:p>
          <a:p>
            <a:endParaRPr lang="en-US" dirty="0"/>
          </a:p>
        </p:txBody>
      </p:sp>
      <p:sp>
        <p:nvSpPr>
          <p:cNvPr id="9" name="Slide Number Placeholder 8"/>
          <p:cNvSpPr>
            <a:spLocks noGrp="1"/>
          </p:cNvSpPr>
          <p:nvPr>
            <p:ph type="sldNum" sz="quarter" idx="12"/>
          </p:nvPr>
        </p:nvSpPr>
        <p:spPr/>
        <p:txBody>
          <a:bodyPr/>
          <a:lstStyle/>
          <a:p>
            <a:fld id="{BD425217-9FA9-4304-A69C-DFA5F80AC937}" type="slidenum">
              <a:rPr lang="en-US" smtClean="0"/>
              <a:t>41</a:t>
            </a:fld>
            <a:endParaRPr lang="en-US"/>
          </a:p>
        </p:txBody>
      </p:sp>
    </p:spTree>
    <p:extLst>
      <p:ext uri="{BB962C8B-B14F-4D97-AF65-F5344CB8AC3E}">
        <p14:creationId xmlns:p14="http://schemas.microsoft.com/office/powerpoint/2010/main" val="1813070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Output(Validation </a:t>
            </a:r>
            <a:r>
              <a:rPr lang="en-US" dirty="0">
                <a:latin typeface="Times New Roman" panose="02020603050405020304" pitchFamily="18" charset="0"/>
                <a:cs typeface="Times New Roman" panose="02020603050405020304" pitchFamily="18" charset="0"/>
              </a:rPr>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6359955"/>
              </p:ext>
            </p:extLst>
          </p:nvPr>
        </p:nvGraphicFramePr>
        <p:xfrm>
          <a:off x="838200" y="860612"/>
          <a:ext cx="10515599" cy="4104929"/>
        </p:xfrm>
        <a:graphic>
          <a:graphicData uri="http://schemas.openxmlformats.org/drawingml/2006/table">
            <a:tbl>
              <a:tblPr/>
              <a:tblGrid>
                <a:gridCol w="1516248"/>
                <a:gridCol w="1668363"/>
                <a:gridCol w="515230"/>
                <a:gridCol w="1162948"/>
                <a:gridCol w="942135"/>
                <a:gridCol w="942135"/>
                <a:gridCol w="942135"/>
                <a:gridCol w="942135"/>
                <a:gridCol w="942135"/>
                <a:gridCol w="942135"/>
              </a:tblGrid>
              <a:tr h="1247429">
                <a:tc>
                  <a:txBody>
                    <a:bodyPr/>
                    <a:lstStyle/>
                    <a:p>
                      <a:pPr algn="l" fontAlgn="b"/>
                      <a:r>
                        <a:rPr lang="en-US" sz="1100" b="1" i="0" u="none" strike="noStrike">
                          <a:solidFill>
                            <a:srgbClr val="000000"/>
                          </a:solidFill>
                          <a:effectLst/>
                          <a:latin typeface="Calibri" panose="020F0502020204030204" pitchFamily="34" charset="0"/>
                        </a:rPr>
                        <a:t>Sum of _LEVEL_</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Column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l" fontAlgn="b"/>
                      <a:r>
                        <a:rPr lang="en-US" sz="1100" b="0" i="0" u="none" strike="noStrike">
                          <a:solidFill>
                            <a:srgbClr val="000000"/>
                          </a:solidFill>
                          <a:effectLst/>
                          <a:latin typeface="Calibri" panose="020F0502020204030204" pitchFamily="34" charset="0"/>
                        </a:rPr>
                        <a:t>actual_churn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l" fontAlgn="b"/>
                      <a:r>
                        <a:rPr lang="en-US" sz="1100" b="0" i="0" u="none" strike="noStrike">
                          <a:solidFill>
                            <a:srgbClr val="000000"/>
                          </a:solidFill>
                          <a:effectLst/>
                          <a:latin typeface="Calibri" panose="020F0502020204030204" pitchFamily="34" charset="0"/>
                        </a:rPr>
                        <a:t>predicted_churn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DDEBF7"/>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DDEBF7"/>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l" fontAlgn="b"/>
                      <a:r>
                        <a:rPr lang="en-US" sz="1100" b="0" i="0" u="none" strike="noStrike">
                          <a:solidFill>
                            <a:srgbClr val="000000"/>
                          </a:solidFill>
                          <a:effectLst/>
                          <a:latin typeface="Calibri" panose="020F0502020204030204" pitchFamily="34" charset="0"/>
                        </a:rPr>
                        <a:t>cum_actual%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l" fontAlgn="b"/>
                      <a:r>
                        <a:rPr lang="en-US" sz="1100" b="0" i="0" u="none" strike="noStrike">
                          <a:solidFill>
                            <a:srgbClr val="000000"/>
                          </a:solidFill>
                          <a:effectLst/>
                          <a:latin typeface="Calibri" panose="020F0502020204030204" pitchFamily="34" charset="0"/>
                        </a:rPr>
                        <a:t>cum_predicted%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190500">
                <a:tc>
                  <a:txBody>
                    <a:bodyPr/>
                    <a:lstStyle/>
                    <a:p>
                      <a:pPr algn="l" fontAlgn="b"/>
                      <a:r>
                        <a:rPr lang="en-US" sz="1100" b="1" i="0" u="none" strike="noStrike">
                          <a:solidFill>
                            <a:srgbClr val="000000"/>
                          </a:solidFill>
                          <a:effectLst/>
                          <a:latin typeface="Calibri" panose="020F0502020204030204" pitchFamily="34" charset="0"/>
                        </a:rPr>
                        <a:t>Row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vMerge="1">
                  <a:txBody>
                    <a:bodyPr/>
                    <a:lstStyle/>
                    <a:p>
                      <a:endParaRPr lang="en-US"/>
                    </a:p>
                  </a:txBody>
                  <a:tcPr/>
                </a:tc>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%predicted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vMerge="1">
                  <a:txBody>
                    <a:bodyPr/>
                    <a:lstStyle/>
                    <a:p>
                      <a:endParaRPr lang="en-US"/>
                    </a:p>
                  </a:txBody>
                  <a:tcPr/>
                </a:tc>
                <a:tc vMerge="1">
                  <a:txBody>
                    <a:bodyPr/>
                    <a:lstStyle/>
                    <a:p>
                      <a:endParaRPr lang="en-US"/>
                    </a:p>
                  </a:txBody>
                  <a:tcPr/>
                </a:tc>
              </a:tr>
              <a:tr h="190500">
                <a:tc>
                  <a:txBody>
                    <a:bodyPr/>
                    <a:lstStyle/>
                    <a:p>
                      <a:pPr algn="l"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787.6467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14.33477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14.33477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786.6981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10.00634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12.9102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20.02474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27.24498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795.9478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10.12399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11.38387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30.14872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38.62885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806.3833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10.25672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11.23124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40.40544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49.86009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764.6411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9.725784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9.628593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50.13123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59.48868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770.5704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9.801201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9.564996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59.93243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69.05368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786.9352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10.00935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8.649199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69.94178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77.70287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792.153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10.07572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8.204019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80.0175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85.90689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783.3777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9.964101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7.911473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89.9816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93.81837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787.6467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6.181633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1" i="0" u="none" strike="noStrike">
                          <a:solidFill>
                            <a:srgbClr val="000000"/>
                          </a:solidFill>
                          <a:effectLst/>
                          <a:latin typeface="Calibri" panose="020F050202020403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25287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7862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33149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100" b="0" i="0" u="none" strike="noStrike">
                          <a:solidFill>
                            <a:srgbClr val="000000"/>
                          </a:solidFill>
                          <a:effectLst/>
                          <a:latin typeface="Calibri" panose="020F0502020204030204" pitchFamily="34" charset="0"/>
                        </a:rPr>
                        <a:t>7862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Actual_churn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Slide Number Placeholder 5"/>
          <p:cNvSpPr>
            <a:spLocks noGrp="1"/>
          </p:cNvSpPr>
          <p:nvPr>
            <p:ph type="sldNum" sz="quarter" idx="12"/>
          </p:nvPr>
        </p:nvSpPr>
        <p:spPr/>
        <p:txBody>
          <a:bodyPr/>
          <a:lstStyle/>
          <a:p>
            <a:fld id="{BD425217-9FA9-4304-A69C-DFA5F80AC937}" type="slidenum">
              <a:rPr lang="en-US" smtClean="0"/>
              <a:t>42</a:t>
            </a:fld>
            <a:endParaRPr lang="en-US"/>
          </a:p>
        </p:txBody>
      </p:sp>
    </p:spTree>
    <p:extLst>
      <p:ext uri="{BB962C8B-B14F-4D97-AF65-F5344CB8AC3E}">
        <p14:creationId xmlns:p14="http://schemas.microsoft.com/office/powerpoint/2010/main" val="3740212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LIFT </a:t>
            </a:r>
            <a:r>
              <a:rPr lang="en-US" dirty="0" smtClean="0">
                <a:latin typeface="Times New Roman" panose="02020603050405020304" pitchFamily="18" charset="0"/>
                <a:cs typeface="Times New Roman" panose="02020603050405020304" pitchFamily="18" charset="0"/>
              </a:rPr>
              <a:t>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0585769"/>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p:cNvSpPr>
            <a:spLocks noGrp="1"/>
          </p:cNvSpPr>
          <p:nvPr>
            <p:ph type="sldNum" sz="quarter" idx="12"/>
          </p:nvPr>
        </p:nvSpPr>
        <p:spPr/>
        <p:txBody>
          <a:bodyPr/>
          <a:lstStyle/>
          <a:p>
            <a:fld id="{BD425217-9FA9-4304-A69C-DFA5F80AC937}" type="slidenum">
              <a:rPr lang="en-US" smtClean="0"/>
              <a:t>43</a:t>
            </a:fld>
            <a:endParaRPr lang="en-US"/>
          </a:p>
        </p:txBody>
      </p:sp>
    </p:spTree>
    <p:extLst>
      <p:ext uri="{BB962C8B-B14F-4D97-AF65-F5344CB8AC3E}">
        <p14:creationId xmlns:p14="http://schemas.microsoft.com/office/powerpoint/2010/main" val="3714290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LIFT </a:t>
            </a:r>
            <a:r>
              <a:rPr lang="en-US" dirty="0" smtClean="0">
                <a:latin typeface="Times New Roman" panose="02020603050405020304" pitchFamily="18" charset="0"/>
                <a:cs typeface="Times New Roman" panose="02020603050405020304" pitchFamily="18" charset="0"/>
              </a:rPr>
              <a:t>CHART</a:t>
            </a:r>
            <a:endParaRPr lang="en-US" dirty="0"/>
          </a:p>
        </p:txBody>
      </p:sp>
      <p:sp>
        <p:nvSpPr>
          <p:cNvPr id="3" name="Content Placeholder 2"/>
          <p:cNvSpPr>
            <a:spLocks noGrp="1"/>
          </p:cNvSpPr>
          <p:nvPr>
            <p:ph idx="1"/>
          </p:nvPr>
        </p:nvSpPr>
        <p:spPr/>
        <p:txBody>
          <a:bodyPr/>
          <a:lstStyle/>
          <a:p>
            <a:pPr marL="0" indent="0">
              <a:buNone/>
            </a:pPr>
            <a:r>
              <a:rPr lang="en-US" dirty="0" smtClean="0"/>
              <a:t>LIFT CHART of  validation dataset  is same as training dataset.</a:t>
            </a:r>
          </a:p>
          <a:p>
            <a:pPr marL="0" indent="0">
              <a:buNone/>
            </a:pPr>
            <a:r>
              <a:rPr lang="en-US" dirty="0" smtClean="0"/>
              <a:t>Therefore  this validation data set performance validate the churn model performance.</a:t>
            </a:r>
            <a:endParaRPr lang="en-US" dirty="0"/>
          </a:p>
        </p:txBody>
      </p:sp>
      <p:sp>
        <p:nvSpPr>
          <p:cNvPr id="5" name="Slide Number Placeholder 4"/>
          <p:cNvSpPr>
            <a:spLocks noGrp="1"/>
          </p:cNvSpPr>
          <p:nvPr>
            <p:ph type="sldNum" sz="quarter" idx="12"/>
          </p:nvPr>
        </p:nvSpPr>
        <p:spPr/>
        <p:txBody>
          <a:bodyPr/>
          <a:lstStyle/>
          <a:p>
            <a:fld id="{BD425217-9FA9-4304-A69C-DFA5F80AC937}" type="slidenum">
              <a:rPr lang="en-US" smtClean="0"/>
              <a:t>44</a:t>
            </a:fld>
            <a:endParaRPr lang="en-US"/>
          </a:p>
        </p:txBody>
      </p:sp>
    </p:spTree>
    <p:extLst>
      <p:ext uri="{BB962C8B-B14F-4D97-AF65-F5344CB8AC3E}">
        <p14:creationId xmlns:p14="http://schemas.microsoft.com/office/powerpoint/2010/main" val="3561916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SCORING </a:t>
            </a:r>
            <a:r>
              <a:rPr lang="en-US" dirty="0" smtClean="0">
                <a:latin typeface="Times New Roman" panose="02020603050405020304" pitchFamily="18" charset="0"/>
                <a:cs typeface="Times New Roman" panose="02020603050405020304" pitchFamily="18" charset="0"/>
              </a:rPr>
              <a:t>CORRECTNESS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a:t> </a:t>
            </a:r>
            <a:r>
              <a:rPr lang="en-US" b="1" dirty="0" err="1"/>
              <a:t>proc</a:t>
            </a:r>
            <a:r>
              <a:rPr lang="en-US" b="1" dirty="0"/>
              <a:t> logistic </a:t>
            </a:r>
            <a:r>
              <a:rPr lang="en-US" b="1" dirty="0" err="1"/>
              <a:t>inmodel</a:t>
            </a:r>
            <a:r>
              <a:rPr lang="en-US" b="1" dirty="0"/>
              <a:t>=</a:t>
            </a:r>
            <a:r>
              <a:rPr lang="en-US" b="1" dirty="0" err="1"/>
              <a:t>final_model</a:t>
            </a:r>
            <a:r>
              <a:rPr lang="en-US" b="1" dirty="0"/>
              <a:t>;</a:t>
            </a:r>
          </a:p>
          <a:p>
            <a:pPr marL="0" indent="0">
              <a:buNone/>
            </a:pPr>
            <a:r>
              <a:rPr lang="en-US" dirty="0"/>
              <a:t>  score data=validation out=validate2;</a:t>
            </a:r>
          </a:p>
          <a:p>
            <a:pPr marL="0" indent="0">
              <a:buNone/>
            </a:pPr>
            <a:r>
              <a:rPr lang="en-US" dirty="0"/>
              <a:t>  </a:t>
            </a:r>
            <a:r>
              <a:rPr lang="en-US" b="1" dirty="0"/>
              <a:t>run</a:t>
            </a:r>
            <a:r>
              <a:rPr lang="en-US" b="1" dirty="0" smtClean="0"/>
              <a:t>;</a:t>
            </a:r>
          </a:p>
          <a:p>
            <a:pPr marL="0" indent="0">
              <a:buNone/>
            </a:pPr>
            <a:r>
              <a:rPr lang="en-US" b="1" dirty="0"/>
              <a:t>data validate2;</a:t>
            </a:r>
          </a:p>
          <a:p>
            <a:pPr marL="0" indent="0">
              <a:buNone/>
            </a:pPr>
            <a:r>
              <a:rPr lang="en-US" dirty="0"/>
              <a:t>  set validate2;</a:t>
            </a:r>
          </a:p>
          <a:p>
            <a:pPr marL="0" indent="0">
              <a:buNone/>
            </a:pPr>
            <a:r>
              <a:rPr lang="en-US" dirty="0"/>
              <a:t>  length correctness $15;</a:t>
            </a:r>
          </a:p>
          <a:p>
            <a:pPr marL="0" indent="0">
              <a:buNone/>
            </a:pPr>
            <a:r>
              <a:rPr lang="en-US" dirty="0"/>
              <a:t>  if </a:t>
            </a:r>
            <a:r>
              <a:rPr lang="en-US" dirty="0" err="1"/>
              <a:t>F_churn</a:t>
            </a:r>
            <a:r>
              <a:rPr lang="en-US" dirty="0"/>
              <a:t>=0 and </a:t>
            </a:r>
            <a:r>
              <a:rPr lang="en-US" dirty="0" err="1"/>
              <a:t>I_churn</a:t>
            </a:r>
            <a:r>
              <a:rPr lang="en-US" dirty="0"/>
              <a:t>=0 then correctness= "TRUE </a:t>
            </a:r>
            <a:r>
              <a:rPr lang="en-US" dirty="0" err="1"/>
              <a:t>NOT_churn</a:t>
            </a:r>
            <a:r>
              <a:rPr lang="en-US" dirty="0"/>
              <a:t>";</a:t>
            </a:r>
          </a:p>
          <a:p>
            <a:pPr marL="0" indent="0">
              <a:buNone/>
            </a:pPr>
            <a:r>
              <a:rPr lang="en-US" dirty="0"/>
              <a:t>  else if </a:t>
            </a:r>
            <a:r>
              <a:rPr lang="en-US" dirty="0" err="1"/>
              <a:t>F_churn</a:t>
            </a:r>
            <a:r>
              <a:rPr lang="en-US" dirty="0"/>
              <a:t>=1 and </a:t>
            </a:r>
            <a:r>
              <a:rPr lang="en-US" dirty="0" err="1"/>
              <a:t>I_churn</a:t>
            </a:r>
            <a:r>
              <a:rPr lang="en-US" dirty="0"/>
              <a:t>= 1then correctness= "TRUE  churn";</a:t>
            </a:r>
          </a:p>
          <a:p>
            <a:pPr marL="0" indent="0">
              <a:buNone/>
            </a:pPr>
            <a:r>
              <a:rPr lang="en-US" dirty="0"/>
              <a:t>   else if </a:t>
            </a:r>
            <a:r>
              <a:rPr lang="en-US" dirty="0" err="1"/>
              <a:t>F_churn</a:t>
            </a:r>
            <a:r>
              <a:rPr lang="en-US" dirty="0"/>
              <a:t>=0 and </a:t>
            </a:r>
            <a:r>
              <a:rPr lang="en-US" dirty="0" err="1"/>
              <a:t>I_churn</a:t>
            </a:r>
            <a:r>
              <a:rPr lang="en-US" dirty="0"/>
              <a:t>=1 then correctness= "FALSE churn";</a:t>
            </a:r>
          </a:p>
          <a:p>
            <a:pPr marL="0" indent="0">
              <a:buNone/>
            </a:pPr>
            <a:r>
              <a:rPr lang="en-US" dirty="0"/>
              <a:t>   else if </a:t>
            </a:r>
            <a:r>
              <a:rPr lang="en-US" dirty="0" err="1"/>
              <a:t>F_churn</a:t>
            </a:r>
            <a:r>
              <a:rPr lang="en-US" dirty="0"/>
              <a:t>=1 and </a:t>
            </a:r>
            <a:r>
              <a:rPr lang="en-US" dirty="0" err="1"/>
              <a:t>I_churn</a:t>
            </a:r>
            <a:r>
              <a:rPr lang="en-US" dirty="0"/>
              <a:t>= 0 then correctness= "FALSE </a:t>
            </a:r>
            <a:r>
              <a:rPr lang="en-US" dirty="0" err="1"/>
              <a:t>NOT_churn</a:t>
            </a:r>
            <a:r>
              <a:rPr lang="en-US" dirty="0"/>
              <a:t>";</a:t>
            </a:r>
          </a:p>
          <a:p>
            <a:pPr marL="0" indent="0">
              <a:buNone/>
            </a:pPr>
            <a:r>
              <a:rPr lang="en-US" dirty="0"/>
              <a:t>   </a:t>
            </a:r>
            <a:r>
              <a:rPr lang="en-US" b="1" dirty="0"/>
              <a:t>PROC FREQ ;</a:t>
            </a:r>
          </a:p>
          <a:p>
            <a:pPr marL="0" indent="0">
              <a:buNone/>
            </a:pPr>
            <a:r>
              <a:rPr lang="en-US" dirty="0"/>
              <a:t>   TABLE correctness;</a:t>
            </a:r>
          </a:p>
          <a:p>
            <a:pPr marL="0" indent="0">
              <a:buNone/>
            </a:pPr>
            <a:r>
              <a:rPr lang="en-US" dirty="0"/>
              <a:t>  </a:t>
            </a:r>
            <a:r>
              <a:rPr lang="en-US" b="1" dirty="0"/>
              <a:t>RUN;</a:t>
            </a:r>
          </a:p>
          <a:p>
            <a:pPr marL="0" indent="0">
              <a:buNone/>
            </a:pPr>
            <a:r>
              <a:rPr lang="en-US" dirty="0"/>
              <a:t> </a:t>
            </a:r>
          </a:p>
        </p:txBody>
      </p:sp>
      <p:sp>
        <p:nvSpPr>
          <p:cNvPr id="5" name="Slide Number Placeholder 4"/>
          <p:cNvSpPr>
            <a:spLocks noGrp="1"/>
          </p:cNvSpPr>
          <p:nvPr>
            <p:ph type="sldNum" sz="quarter" idx="12"/>
          </p:nvPr>
        </p:nvSpPr>
        <p:spPr/>
        <p:txBody>
          <a:bodyPr/>
          <a:lstStyle/>
          <a:p>
            <a:fld id="{BD425217-9FA9-4304-A69C-DFA5F80AC937}" type="slidenum">
              <a:rPr lang="en-US" smtClean="0"/>
              <a:t>45</a:t>
            </a:fld>
            <a:endParaRPr lang="en-US"/>
          </a:p>
        </p:txBody>
      </p:sp>
    </p:spTree>
    <p:extLst>
      <p:ext uri="{BB962C8B-B14F-4D97-AF65-F5344CB8AC3E}">
        <p14:creationId xmlns:p14="http://schemas.microsoft.com/office/powerpoint/2010/main" val="1963833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Churn </a:t>
            </a:r>
            <a:r>
              <a:rPr lang="en-US" dirty="0" smtClean="0">
                <a:latin typeface="Times New Roman" panose="02020603050405020304" pitchFamily="18" charset="0"/>
                <a:cs typeface="Times New Roman" panose="02020603050405020304" pitchFamily="18" charset="0"/>
              </a:rPr>
              <a:t>Model :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8999709"/>
              </p:ext>
            </p:extLst>
          </p:nvPr>
        </p:nvGraphicFramePr>
        <p:xfrm>
          <a:off x="838200" y="1842247"/>
          <a:ext cx="10515600" cy="2480310"/>
        </p:xfrm>
        <a:graphic>
          <a:graphicData uri="http://schemas.openxmlformats.org/drawingml/2006/table">
            <a:tbl>
              <a:tblPr/>
              <a:tblGrid>
                <a:gridCol w="2103120"/>
                <a:gridCol w="2103120"/>
                <a:gridCol w="2103120"/>
                <a:gridCol w="2103120"/>
                <a:gridCol w="2103120"/>
              </a:tblGrid>
              <a:tr h="489362">
                <a:tc>
                  <a:txBody>
                    <a:bodyPr/>
                    <a:lstStyle/>
                    <a:p>
                      <a:pPr algn="ctr" fontAlgn="t"/>
                      <a:r>
                        <a:rPr lang="en-US" dirty="0">
                          <a:solidFill>
                            <a:srgbClr val="002288"/>
                          </a:solidFill>
                          <a:effectLst/>
                          <a:latin typeface="Verdana" panose="020B0604030504040204" pitchFamily="34" charset="0"/>
                        </a:rPr>
                        <a:t>correctness</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Frequency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Percent</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Cumulative Frequency</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ctr" fontAlgn="t"/>
                      <a:r>
                        <a:rPr lang="en-US">
                          <a:solidFill>
                            <a:srgbClr val="002288"/>
                          </a:solidFill>
                          <a:effectLst/>
                          <a:latin typeface="Verdana" panose="020B0604030504040204" pitchFamily="34" charset="0"/>
                        </a:rPr>
                        <a:t>Cumulative Percent</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r>
              <a:tr h="489362">
                <a:tc>
                  <a:txBody>
                    <a:bodyPr/>
                    <a:lstStyle/>
                    <a:p>
                      <a:pPr algn="l" fontAlgn="t"/>
                      <a:r>
                        <a:rPr lang="en-US" b="1">
                          <a:solidFill>
                            <a:srgbClr val="002288"/>
                          </a:solidFill>
                          <a:effectLst/>
                          <a:latin typeface="Verdana" panose="020B0604030504040204" pitchFamily="34" charset="0"/>
                        </a:rPr>
                        <a:t>FALSE NOT_churn</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dirty="0">
                          <a:solidFill>
                            <a:srgbClr val="000000"/>
                          </a:solidFill>
                          <a:effectLst/>
                          <a:latin typeface="Verdana" panose="020B0604030504040204" pitchFamily="34" charset="0"/>
                        </a:rPr>
                        <a:t>7861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7861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23.71</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7764">
                <a:tc>
                  <a:txBody>
                    <a:bodyPr/>
                    <a:lstStyle/>
                    <a:p>
                      <a:pPr algn="l" fontAlgn="t"/>
                      <a:r>
                        <a:rPr lang="en-US" b="1">
                          <a:solidFill>
                            <a:srgbClr val="002288"/>
                          </a:solidFill>
                          <a:effectLst/>
                          <a:latin typeface="Verdana" panose="020B0604030504040204" pitchFamily="34" charset="0"/>
                        </a:rPr>
                        <a:t>FALSE churn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7862</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267764">
                <a:tc>
                  <a:txBody>
                    <a:bodyPr/>
                    <a:lstStyle/>
                    <a:p>
                      <a:pPr algn="l" fontAlgn="t"/>
                      <a:r>
                        <a:rPr lang="en-US" b="1">
                          <a:solidFill>
                            <a:srgbClr val="002288"/>
                          </a:solidFill>
                          <a:effectLst/>
                          <a:latin typeface="Verdana" panose="020B0604030504040204" pitchFamily="34" charset="0"/>
                        </a:rPr>
                        <a:t>TRUE churn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1</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0.00</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7863</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23.72</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D3D3D3"/>
                    </a:solidFill>
                  </a:tcPr>
                </a:tc>
              </a:tr>
              <a:tr h="489362">
                <a:tc>
                  <a:txBody>
                    <a:bodyPr/>
                    <a:lstStyle/>
                    <a:p>
                      <a:pPr algn="l" fontAlgn="t"/>
                      <a:r>
                        <a:rPr lang="en-US" b="1">
                          <a:solidFill>
                            <a:srgbClr val="002288"/>
                          </a:solidFill>
                          <a:effectLst/>
                          <a:latin typeface="Verdana" panose="020B0604030504040204" pitchFamily="34" charset="0"/>
                        </a:rPr>
                        <a:t>TRUE NOT_churn </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B0B0B0"/>
                    </a:solidFill>
                  </a:tcPr>
                </a:tc>
                <a:tc>
                  <a:txBody>
                    <a:bodyPr/>
                    <a:lstStyle/>
                    <a:p>
                      <a:pPr algn="r" fontAlgn="t"/>
                      <a:r>
                        <a:rPr lang="en-US">
                          <a:solidFill>
                            <a:srgbClr val="000000"/>
                          </a:solidFill>
                          <a:effectLst/>
                          <a:latin typeface="Verdana" panose="020B0604030504040204" pitchFamily="34" charset="0"/>
                        </a:rPr>
                        <a:t>25286</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76.28</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a:solidFill>
                            <a:srgbClr val="000000"/>
                          </a:solidFill>
                          <a:effectLst/>
                          <a:latin typeface="Verdana" panose="020B0604030504040204" pitchFamily="34" charset="0"/>
                        </a:rPr>
                        <a:t>33149</a:t>
                      </a:r>
                    </a:p>
                  </a:txBody>
                  <a:tcPr marL="28575" marR="28575" marT="28575" marB="28575">
                    <a:lnL w="28575" cap="flat" cmpd="dbl"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c>
                  <a:txBody>
                    <a:bodyPr/>
                    <a:lstStyle/>
                    <a:p>
                      <a:pPr algn="r" fontAlgn="t"/>
                      <a:r>
                        <a:rPr lang="en-US" dirty="0">
                          <a:solidFill>
                            <a:srgbClr val="000000"/>
                          </a:solidFill>
                          <a:effectLst/>
                          <a:latin typeface="Verdana" panose="020B0604030504040204" pitchFamily="34" charset="0"/>
                        </a:rPr>
                        <a:t>100.00</a:t>
                      </a:r>
                    </a:p>
                  </a:txBody>
                  <a:tcPr marL="28575" marR="28575" marT="28575" marB="28575">
                    <a:lnL w="28575" cap="flat" cmpd="dbl" algn="ctr">
                      <a:solidFill>
                        <a:srgbClr val="000000"/>
                      </a:solidFill>
                      <a:prstDash val="solid"/>
                      <a:round/>
                      <a:headEnd type="none" w="med" len="med"/>
                      <a:tailEnd type="none" w="med" len="med"/>
                    </a:lnL>
                    <a:lnR w="14288" cap="flat" cmpd="sng" algn="ctr">
                      <a:solidFill>
                        <a:srgbClr val="FFFFFF"/>
                      </a:solidFill>
                      <a:prstDash val="solid"/>
                      <a:round/>
                      <a:headEnd type="none" w="med" len="med"/>
                      <a:tailEnd type="none" w="med" len="med"/>
                    </a:lnR>
                    <a:lnT w="28575" cap="flat" cmpd="dbl" algn="ctr">
                      <a:solidFill>
                        <a:srgbClr val="000000"/>
                      </a:solidFill>
                      <a:prstDash val="solid"/>
                      <a:round/>
                      <a:headEnd type="none" w="med" len="med"/>
                      <a:tailEnd type="none" w="med" len="med"/>
                    </a:lnT>
                    <a:lnB w="14288" cap="flat" cmpd="sng" algn="ctr">
                      <a:solidFill>
                        <a:srgbClr val="FFFFFF"/>
                      </a:solidFill>
                      <a:prstDash val="solid"/>
                      <a:round/>
                      <a:headEnd type="none" w="med" len="med"/>
                      <a:tailEnd type="none" w="med" len="med"/>
                    </a:lnB>
                    <a:solidFill>
                      <a:srgbClr val="D3D3D3"/>
                    </a:solidFill>
                  </a:tcPr>
                </a:tc>
              </a:tr>
            </a:tbl>
          </a:graphicData>
        </a:graphic>
      </p:graphicFrame>
      <p:sp>
        <p:nvSpPr>
          <p:cNvPr id="5" name="TextBox 4"/>
          <p:cNvSpPr txBox="1"/>
          <p:nvPr/>
        </p:nvSpPr>
        <p:spPr>
          <a:xfrm>
            <a:off x="1169894" y="4679576"/>
            <a:ext cx="8430385" cy="646331"/>
          </a:xfrm>
          <a:prstGeom prst="rect">
            <a:avLst/>
          </a:prstGeom>
          <a:noFill/>
        </p:spPr>
        <p:txBody>
          <a:bodyPr wrap="none" rtlCol="0">
            <a:spAutoFit/>
          </a:bodyPr>
          <a:lstStyle/>
          <a:p>
            <a:r>
              <a:rPr lang="en-US" b="1" dirty="0" smtClean="0">
                <a:solidFill>
                  <a:srgbClr val="002060"/>
                </a:solidFill>
              </a:rPr>
              <a:t>The performance of churn model is good and It is evident from % of correctness table .</a:t>
            </a:r>
          </a:p>
          <a:p>
            <a:r>
              <a:rPr lang="en-US" b="1" dirty="0" err="1" smtClean="0">
                <a:solidFill>
                  <a:srgbClr val="002060"/>
                </a:solidFill>
              </a:rPr>
              <a:t>False_churn</a:t>
            </a:r>
            <a:r>
              <a:rPr lang="en-US" b="1" dirty="0" smtClean="0">
                <a:solidFill>
                  <a:srgbClr val="002060"/>
                </a:solidFill>
              </a:rPr>
              <a:t> and </a:t>
            </a:r>
            <a:r>
              <a:rPr lang="en-US" b="1" dirty="0" err="1" smtClean="0">
                <a:solidFill>
                  <a:srgbClr val="002060"/>
                </a:solidFill>
              </a:rPr>
              <a:t>True_churn</a:t>
            </a:r>
            <a:r>
              <a:rPr lang="en-US" b="1" dirty="0" smtClean="0">
                <a:solidFill>
                  <a:srgbClr val="002060"/>
                </a:solidFill>
              </a:rPr>
              <a:t> is 0% and correctness of this model is about 76.3%.</a:t>
            </a:r>
            <a:endParaRPr lang="en-US" b="1" dirty="0">
              <a:solidFill>
                <a:srgbClr val="002060"/>
              </a:solidFill>
            </a:endParaRPr>
          </a:p>
        </p:txBody>
      </p:sp>
      <p:sp>
        <p:nvSpPr>
          <p:cNvPr id="7" name="Slide Number Placeholder 6"/>
          <p:cNvSpPr>
            <a:spLocks noGrp="1"/>
          </p:cNvSpPr>
          <p:nvPr>
            <p:ph type="sldNum" sz="quarter" idx="12"/>
          </p:nvPr>
        </p:nvSpPr>
        <p:spPr/>
        <p:txBody>
          <a:bodyPr/>
          <a:lstStyle/>
          <a:p>
            <a:fld id="{BD425217-9FA9-4304-A69C-DFA5F80AC937}" type="slidenum">
              <a:rPr lang="en-US" smtClean="0"/>
              <a:t>46</a:t>
            </a:fld>
            <a:endParaRPr lang="en-US"/>
          </a:p>
        </p:txBody>
      </p:sp>
    </p:spTree>
    <p:extLst>
      <p:ext uri="{BB962C8B-B14F-4D97-AF65-F5344CB8AC3E}">
        <p14:creationId xmlns:p14="http://schemas.microsoft.com/office/powerpoint/2010/main" val="3441557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4" name="Slide Number Placeholder 3"/>
          <p:cNvSpPr>
            <a:spLocks noGrp="1"/>
          </p:cNvSpPr>
          <p:nvPr>
            <p:ph type="sldNum" sz="quarter" idx="12"/>
          </p:nvPr>
        </p:nvSpPr>
        <p:spPr/>
        <p:txBody>
          <a:bodyPr/>
          <a:lstStyle/>
          <a:p>
            <a:fld id="{BD425217-9FA9-4304-A69C-DFA5F80AC937}" type="slidenum">
              <a:rPr lang="en-US" smtClean="0"/>
              <a:t>47</a:t>
            </a:fld>
            <a:endParaRPr lang="en-US"/>
          </a:p>
        </p:txBody>
      </p:sp>
    </p:spTree>
    <p:extLst>
      <p:ext uri="{BB962C8B-B14F-4D97-AF65-F5344CB8AC3E}">
        <p14:creationId xmlns:p14="http://schemas.microsoft.com/office/powerpoint/2010/main" val="230320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smtClean="0">
                <a:latin typeface="Times New Roman" panose="02020603050405020304" pitchFamily="18" charset="0"/>
                <a:cs typeface="Times New Roman" panose="02020603050405020304" pitchFamily="18" charset="0"/>
              </a:rPr>
              <a:t>Churn </a:t>
            </a:r>
            <a:r>
              <a:rPr lang="en-US" dirty="0" err="1" smtClean="0">
                <a:latin typeface="Times New Roman" panose="02020603050405020304" pitchFamily="18" charset="0"/>
                <a:cs typeface="Times New Roman" panose="02020603050405020304" pitchFamily="18" charset="0"/>
              </a:rPr>
              <a:t>Model:Data</a:t>
            </a:r>
            <a:r>
              <a:rPr lang="en-US" dirty="0" smtClean="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1094705"/>
            <a:ext cx="10515600" cy="5602310"/>
          </a:xfrm>
        </p:spPr>
        <p:txBody>
          <a:bodyPr>
            <a:noAutofit/>
          </a:bodyPr>
          <a:lstStyle/>
          <a:p>
            <a:pPr marL="0" indent="0">
              <a:buNone/>
            </a:pPr>
            <a:r>
              <a:rPr lang="en-US" sz="1200" dirty="0" smtClean="0">
                <a:latin typeface="Times New Roman" panose="02020603050405020304" pitchFamily="18" charset="0"/>
                <a:cs typeface="Times New Roman" panose="02020603050405020304" pitchFamily="18" charset="0"/>
              </a:rPr>
              <a:t>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 -0.27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 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 = -0.0825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 = -0.08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200" dirty="0" smtClean="0">
                <a:latin typeface="Times New Roman" panose="02020603050405020304" pitchFamily="18" charset="0"/>
                <a:cs typeface="Times New Roman" panose="02020603050405020304" pitchFamily="18" charset="0"/>
              </a:rPr>
              <a:t> if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 =0 then </a:t>
            </a:r>
            <a:r>
              <a:rPr lang="en-US" sz="1200" dirty="0" err="1" smtClean="0">
                <a:latin typeface="Times New Roman" panose="02020603050405020304" pitchFamily="18" charset="0"/>
                <a:cs typeface="Times New Roman" panose="02020603050405020304" pitchFamily="18" charset="0"/>
              </a:rPr>
              <a:t>totmrc_mean</a:t>
            </a:r>
            <a:r>
              <a:rPr lang="en-US" sz="1200" dirty="0" smtClean="0">
                <a:latin typeface="Times New Roman" panose="02020603050405020304" pitchFamily="18" charset="0"/>
                <a:cs typeface="Times New Roman" panose="02020603050405020304" pitchFamily="18" charset="0"/>
              </a:rPr>
              <a:t>=47.0073631;</a:t>
            </a:r>
          </a:p>
          <a:p>
            <a:pPr marL="0" indent="0">
              <a:buNone/>
            </a:pPr>
            <a:r>
              <a:rPr lang="en-US" sz="1000" dirty="0" smtClean="0">
                <a:latin typeface="Times New Roman" panose="02020603050405020304" pitchFamily="18" charset="0"/>
                <a:cs typeface="Times New Roman" panose="02020603050405020304" pitchFamily="18" charset="0"/>
              </a:rPr>
              <a:t> </a:t>
            </a:r>
            <a:r>
              <a:rPr lang="en-US" sz="1000" b="1" dirty="0" smtClean="0">
                <a:latin typeface="Times New Roman" panose="02020603050405020304" pitchFamily="18" charset="0"/>
                <a:cs typeface="Times New Roman" panose="02020603050405020304" pitchFamily="18" charset="0"/>
              </a:rPr>
              <a:t>run;</a:t>
            </a:r>
            <a:r>
              <a:rPr lang="en-US" sz="1000" dirty="0"/>
              <a:t> </a:t>
            </a:r>
            <a:endParaRPr lang="en-US" sz="1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5</a:t>
            </a:fld>
            <a:endParaRPr lang="en-US"/>
          </a:p>
        </p:txBody>
      </p:sp>
    </p:spTree>
    <p:extLst>
      <p:ext uri="{BB962C8B-B14F-4D97-AF65-F5344CB8AC3E}">
        <p14:creationId xmlns:p14="http://schemas.microsoft.com/office/powerpoint/2010/main" val="767284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208"/>
            <a:ext cx="10515600" cy="523517"/>
          </a:xfrm>
        </p:spPr>
        <p:txBody>
          <a:bodyPr>
            <a:normAutofit fontScale="90000"/>
          </a:bodyPr>
          <a:lstStyle/>
          <a:p>
            <a:r>
              <a:rPr lang="en-US" dirty="0" smtClean="0">
                <a:latin typeface="Times New Roman" panose="02020603050405020304" pitchFamily="18" charset="0"/>
                <a:cs typeface="Times New Roman" panose="02020603050405020304" pitchFamily="18" charset="0"/>
              </a:rPr>
              <a:t>Churn </a:t>
            </a:r>
            <a:r>
              <a:rPr lang="en-US" dirty="0" err="1" smtClean="0">
                <a:latin typeface="Times New Roman" panose="02020603050405020304" pitchFamily="18" charset="0"/>
                <a:cs typeface="Times New Roman" panose="02020603050405020304" pitchFamily="18" charset="0"/>
              </a:rPr>
              <a:t>Model:Data</a:t>
            </a:r>
            <a:r>
              <a:rPr lang="en-US" dirty="0" smtClean="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888642"/>
            <a:ext cx="10515600" cy="5640947"/>
          </a:xfrm>
        </p:spPr>
        <p:txBody>
          <a:bodyPr>
            <a:normAutofit fontScale="32500" lnSpcReduction="20000"/>
          </a:bodyPr>
          <a:lstStyle/>
          <a:p>
            <a:pPr marL="0" indent="0">
              <a:buNone/>
            </a:pPr>
            <a:r>
              <a:rPr lang="en-US" sz="4500" dirty="0" smtClean="0">
                <a:latin typeface="Times New Roman" panose="02020603050405020304" pitchFamily="18" charset="0"/>
                <a:cs typeface="Times New Roman" panose="02020603050405020304" pitchFamily="18" charset="0"/>
              </a:rPr>
              <a:t>*</a:t>
            </a:r>
            <a:r>
              <a:rPr lang="en-US" sz="4500" dirty="0">
                <a:latin typeface="Times New Roman" panose="02020603050405020304" pitchFamily="18" charset="0"/>
                <a:cs typeface="Times New Roman" panose="02020603050405020304" pitchFamily="18" charset="0"/>
              </a:rPr>
              <a:t>M</a:t>
            </a:r>
            <a:r>
              <a:rPr lang="en-US" sz="4500" dirty="0" smtClean="0">
                <a:latin typeface="Times New Roman" panose="02020603050405020304" pitchFamily="18" charset="0"/>
                <a:cs typeface="Times New Roman" panose="02020603050405020304" pitchFamily="18" charset="0"/>
              </a:rPr>
              <a:t>issing values: cutoff  =15%</a:t>
            </a:r>
          </a:p>
          <a:p>
            <a:pPr marL="0" indent="0">
              <a:buNone/>
            </a:pPr>
            <a:r>
              <a:rPr lang="en-US" sz="4800" b="1" dirty="0">
                <a:latin typeface="Times New Roman" panose="02020603050405020304" pitchFamily="18" charset="0"/>
                <a:cs typeface="Times New Roman" panose="02020603050405020304" pitchFamily="18" charset="0"/>
              </a:rPr>
              <a:t>data telecomfinal2;</a:t>
            </a:r>
          </a:p>
          <a:p>
            <a:pPr marL="0" indent="0">
              <a:buNone/>
            </a:pPr>
            <a:r>
              <a:rPr lang="en-US" sz="4800" dirty="0">
                <a:latin typeface="Times New Roman" panose="02020603050405020304" pitchFamily="18" charset="0"/>
                <a:cs typeface="Times New Roman" panose="02020603050405020304" pitchFamily="18" charset="0"/>
              </a:rPr>
              <a:t> set telecomfinal1;</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mou_Mean</a:t>
            </a:r>
            <a:r>
              <a:rPr lang="en-US" sz="4800" dirty="0">
                <a:latin typeface="Times New Roman" panose="02020603050405020304" pitchFamily="18" charset="0"/>
                <a:cs typeface="Times New Roman" panose="02020603050405020304" pitchFamily="18" charset="0"/>
              </a:rPr>
              <a:t>=. then </a:t>
            </a:r>
            <a:r>
              <a:rPr lang="en-US" sz="4800" dirty="0" err="1">
                <a:latin typeface="Times New Roman" panose="02020603050405020304" pitchFamily="18" charset="0"/>
                <a:cs typeface="Times New Roman" panose="02020603050405020304" pitchFamily="18" charset="0"/>
              </a:rPr>
              <a:t>mou_Mean</a:t>
            </a:r>
            <a:r>
              <a:rPr lang="en-US" sz="4800" dirty="0">
                <a:latin typeface="Times New Roman" panose="02020603050405020304" pitchFamily="18" charset="0"/>
                <a:cs typeface="Times New Roman" panose="02020603050405020304" pitchFamily="18" charset="0"/>
              </a:rPr>
              <a:t>=529.42;</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totmrc_Mean</a:t>
            </a:r>
            <a:r>
              <a:rPr lang="en-US" sz="4800" dirty="0">
                <a:latin typeface="Times New Roman" panose="02020603050405020304" pitchFamily="18" charset="0"/>
                <a:cs typeface="Times New Roman" panose="02020603050405020304" pitchFamily="18" charset="0"/>
              </a:rPr>
              <a:t>=. then </a:t>
            </a:r>
            <a:r>
              <a:rPr lang="en-US" sz="4800" dirty="0" err="1">
                <a:latin typeface="Times New Roman" panose="02020603050405020304" pitchFamily="18" charset="0"/>
                <a:cs typeface="Times New Roman" panose="02020603050405020304" pitchFamily="18" charset="0"/>
              </a:rPr>
              <a:t>totmrc_Mean</a:t>
            </a:r>
            <a:r>
              <a:rPr lang="en-US" sz="4800" dirty="0">
                <a:latin typeface="Times New Roman" panose="02020603050405020304" pitchFamily="18" charset="0"/>
                <a:cs typeface="Times New Roman" panose="02020603050405020304" pitchFamily="18" charset="0"/>
              </a:rPr>
              <a:t>=47.01;</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rev_Range</a:t>
            </a:r>
            <a:r>
              <a:rPr lang="en-US" sz="4800" dirty="0">
                <a:latin typeface="Times New Roman" panose="02020603050405020304" pitchFamily="18" charset="0"/>
                <a:cs typeface="Times New Roman" panose="02020603050405020304" pitchFamily="18" charset="0"/>
              </a:rPr>
              <a:t>=. then </a:t>
            </a:r>
            <a:r>
              <a:rPr lang="en-US" sz="4800" dirty="0" err="1">
                <a:latin typeface="Times New Roman" panose="02020603050405020304" pitchFamily="18" charset="0"/>
                <a:cs typeface="Times New Roman" panose="02020603050405020304" pitchFamily="18" charset="0"/>
              </a:rPr>
              <a:t>rev_Range</a:t>
            </a:r>
            <a:r>
              <a:rPr lang="en-US" sz="4800" dirty="0">
                <a:latin typeface="Times New Roman" panose="02020603050405020304" pitchFamily="18" charset="0"/>
                <a:cs typeface="Times New Roman" panose="02020603050405020304" pitchFamily="18" charset="0"/>
              </a:rPr>
              <a:t>=44.10;</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mou_Range</a:t>
            </a:r>
            <a:r>
              <a:rPr lang="en-US" sz="4800" dirty="0">
                <a:latin typeface="Times New Roman" panose="02020603050405020304" pitchFamily="18" charset="0"/>
                <a:cs typeface="Times New Roman" panose="02020603050405020304" pitchFamily="18" charset="0"/>
              </a:rPr>
              <a:t>=. then </a:t>
            </a:r>
            <a:r>
              <a:rPr lang="en-US" sz="4800" dirty="0" err="1">
                <a:latin typeface="Times New Roman" panose="02020603050405020304" pitchFamily="18" charset="0"/>
                <a:cs typeface="Times New Roman" panose="02020603050405020304" pitchFamily="18" charset="0"/>
              </a:rPr>
              <a:t>mou_Range</a:t>
            </a:r>
            <a:r>
              <a:rPr lang="en-US" sz="4800" dirty="0">
                <a:latin typeface="Times New Roman" panose="02020603050405020304" pitchFamily="18" charset="0"/>
                <a:cs typeface="Times New Roman" panose="02020603050405020304" pitchFamily="18" charset="0"/>
              </a:rPr>
              <a:t>=376.51;</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change_mou</a:t>
            </a:r>
            <a:r>
              <a:rPr lang="en-US" sz="4800" dirty="0">
                <a:latin typeface="Times New Roman" panose="02020603050405020304" pitchFamily="18" charset="0"/>
                <a:cs typeface="Times New Roman" panose="02020603050405020304" pitchFamily="18" charset="0"/>
              </a:rPr>
              <a:t>=. then </a:t>
            </a:r>
            <a:r>
              <a:rPr lang="en-US" sz="4800" dirty="0" err="1">
                <a:latin typeface="Times New Roman" panose="02020603050405020304" pitchFamily="18" charset="0"/>
                <a:cs typeface="Times New Roman" panose="02020603050405020304" pitchFamily="18" charset="0"/>
              </a:rPr>
              <a:t>change_mou</a:t>
            </a:r>
            <a:r>
              <a:rPr lang="en-US" sz="4800" dirty="0">
                <a:latin typeface="Times New Roman" panose="02020603050405020304" pitchFamily="18" charset="0"/>
                <a:cs typeface="Times New Roman" panose="02020603050405020304" pitchFamily="18" charset="0"/>
              </a:rPr>
              <a:t>=-9.19;</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ovrrev_Mean</a:t>
            </a:r>
            <a:r>
              <a:rPr lang="en-US" sz="4800" dirty="0">
                <a:latin typeface="Times New Roman" panose="02020603050405020304" pitchFamily="18" charset="0"/>
                <a:cs typeface="Times New Roman" panose="02020603050405020304" pitchFamily="18" charset="0"/>
              </a:rPr>
              <a:t>=. then </a:t>
            </a:r>
            <a:r>
              <a:rPr lang="en-US" sz="4800" dirty="0" err="1">
                <a:latin typeface="Times New Roman" panose="02020603050405020304" pitchFamily="18" charset="0"/>
                <a:cs typeface="Times New Roman" panose="02020603050405020304" pitchFamily="18" charset="0"/>
              </a:rPr>
              <a:t>ovrrev_Mean</a:t>
            </a:r>
            <a:r>
              <a:rPr lang="en-US" sz="4800" dirty="0">
                <a:latin typeface="Times New Roman" panose="02020603050405020304" pitchFamily="18" charset="0"/>
                <a:cs typeface="Times New Roman" panose="02020603050405020304" pitchFamily="18" charset="0"/>
              </a:rPr>
              <a:t>=13.2153508;</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rev_Mean</a:t>
            </a:r>
            <a:r>
              <a:rPr lang="en-US" sz="4800" dirty="0">
                <a:latin typeface="Times New Roman" panose="02020603050405020304" pitchFamily="18" charset="0"/>
                <a:cs typeface="Times New Roman" panose="02020603050405020304" pitchFamily="18" charset="0"/>
              </a:rPr>
              <a:t>=. then </a:t>
            </a:r>
            <a:r>
              <a:rPr lang="en-US" sz="4800" dirty="0" err="1">
                <a:latin typeface="Times New Roman" panose="02020603050405020304" pitchFamily="18" charset="0"/>
                <a:cs typeface="Times New Roman" panose="02020603050405020304" pitchFamily="18" charset="0"/>
              </a:rPr>
              <a:t>rev_Mean</a:t>
            </a:r>
            <a:r>
              <a:rPr lang="en-US" sz="4800" dirty="0">
                <a:latin typeface="Times New Roman" panose="02020603050405020304" pitchFamily="18" charset="0"/>
                <a:cs typeface="Times New Roman" panose="02020603050405020304" pitchFamily="18" charset="0"/>
              </a:rPr>
              <a:t>=59.0793053;</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ovrmou_Mean</a:t>
            </a:r>
            <a:r>
              <a:rPr lang="en-US" sz="4800" dirty="0">
                <a:latin typeface="Times New Roman" panose="02020603050405020304" pitchFamily="18" charset="0"/>
                <a:cs typeface="Times New Roman" panose="02020603050405020304" pitchFamily="18" charset="0"/>
              </a:rPr>
              <a:t>=. then </a:t>
            </a:r>
            <a:r>
              <a:rPr lang="en-US" sz="4800" dirty="0" err="1">
                <a:latin typeface="Times New Roman" panose="02020603050405020304" pitchFamily="18" charset="0"/>
                <a:cs typeface="Times New Roman" panose="02020603050405020304" pitchFamily="18" charset="0"/>
              </a:rPr>
              <a:t>ovrmou_Mean</a:t>
            </a:r>
            <a:r>
              <a:rPr lang="en-US" sz="4800" dirty="0">
                <a:latin typeface="Times New Roman" panose="02020603050405020304" pitchFamily="18" charset="0"/>
                <a:cs typeface="Times New Roman" panose="02020603050405020304" pitchFamily="18" charset="0"/>
              </a:rPr>
              <a:t>=40.1849949;</a:t>
            </a:r>
          </a:p>
          <a:p>
            <a:pPr marL="0" indent="0">
              <a:buNone/>
            </a:pPr>
            <a:r>
              <a:rPr lang="en-US" sz="4800" dirty="0">
                <a:latin typeface="Times New Roman" panose="02020603050405020304" pitchFamily="18" charset="0"/>
                <a:cs typeface="Times New Roman" panose="02020603050405020304" pitchFamily="18" charset="0"/>
              </a:rPr>
              <a:t> if avg6mou=. then avg6mou=521.3638642;</a:t>
            </a:r>
          </a:p>
          <a:p>
            <a:pPr marL="0" indent="0">
              <a:buNone/>
            </a:pPr>
            <a:r>
              <a:rPr lang="en-US" sz="4800" dirty="0">
                <a:latin typeface="Times New Roman" panose="02020603050405020304" pitchFamily="18" charset="0"/>
                <a:cs typeface="Times New Roman" panose="02020603050405020304" pitchFamily="18" charset="0"/>
              </a:rPr>
              <a:t> if avg6qty=. then avg6qty=182.2250432;</a:t>
            </a:r>
          </a:p>
          <a:p>
            <a:pPr marL="0" indent="0">
              <a:buNone/>
            </a:pPr>
            <a:r>
              <a:rPr lang="en-US" sz="4800" dirty="0">
                <a:latin typeface="Times New Roman" panose="02020603050405020304" pitchFamily="18" charset="0"/>
                <a:cs typeface="Times New Roman" panose="02020603050405020304" pitchFamily="18" charset="0"/>
              </a:rPr>
              <a:t> if age1=. then age1=31.3909126;</a:t>
            </a:r>
          </a:p>
          <a:p>
            <a:pPr marL="0" indent="0">
              <a:buNone/>
            </a:pPr>
            <a:r>
              <a:rPr lang="en-US" sz="4800" dirty="0">
                <a:latin typeface="Times New Roman" panose="02020603050405020304" pitchFamily="18" charset="0"/>
                <a:cs typeface="Times New Roman" panose="02020603050405020304" pitchFamily="18" charset="0"/>
              </a:rPr>
              <a:t> if age2=. then age2= 21.1353135 ;</a:t>
            </a:r>
          </a:p>
          <a:p>
            <a:pPr marL="0" indent="0">
              <a:buNone/>
            </a:pPr>
            <a:r>
              <a:rPr lang="en-US" sz="4800" dirty="0">
                <a:latin typeface="Times New Roman" panose="02020603050405020304" pitchFamily="18" charset="0"/>
                <a:cs typeface="Times New Roman" panose="02020603050405020304" pitchFamily="18" charset="0"/>
              </a:rPr>
              <a:t> if models=. then models=2;</a:t>
            </a:r>
          </a:p>
          <a:p>
            <a:pPr marL="0" indent="0">
              <a:buNone/>
            </a:pPr>
            <a:r>
              <a:rPr lang="en-US" sz="4800" dirty="0">
                <a:latin typeface="Times New Roman" panose="02020603050405020304" pitchFamily="18" charset="0"/>
                <a:cs typeface="Times New Roman" panose="02020603050405020304" pitchFamily="18" charset="0"/>
              </a:rPr>
              <a:t> if </a:t>
            </a:r>
            <a:r>
              <a:rPr lang="en-US" sz="4800" dirty="0" err="1">
                <a:latin typeface="Times New Roman" panose="02020603050405020304" pitchFamily="18" charset="0"/>
                <a:cs typeface="Times New Roman" panose="02020603050405020304" pitchFamily="18" charset="0"/>
              </a:rPr>
              <a:t>hnd_price</a:t>
            </a:r>
            <a:r>
              <a:rPr lang="en-US" sz="4800" dirty="0">
                <a:latin typeface="Times New Roman" panose="02020603050405020304" pitchFamily="18" charset="0"/>
                <a:cs typeface="Times New Roman" panose="02020603050405020304" pitchFamily="18" charset="0"/>
              </a:rPr>
              <a:t>=. then </a:t>
            </a:r>
            <a:r>
              <a:rPr lang="en-US" sz="4800" dirty="0" err="1">
                <a:latin typeface="Times New Roman" panose="02020603050405020304" pitchFamily="18" charset="0"/>
                <a:cs typeface="Times New Roman" panose="02020603050405020304" pitchFamily="18" charset="0"/>
              </a:rPr>
              <a:t>hnd_price</a:t>
            </a:r>
            <a:r>
              <a:rPr lang="en-US" sz="4800" dirty="0">
                <a:latin typeface="Times New Roman" panose="02020603050405020304" pitchFamily="18" charset="0"/>
                <a:cs typeface="Times New Roman" panose="02020603050405020304" pitchFamily="18" charset="0"/>
              </a:rPr>
              <a:t>=105.1650564</a:t>
            </a:r>
            <a:r>
              <a:rPr lang="en-US" sz="4800" dirty="0" smtClean="0">
                <a:latin typeface="Times New Roman" panose="02020603050405020304" pitchFamily="18" charset="0"/>
                <a:cs typeface="Times New Roman" panose="02020603050405020304" pitchFamily="18" charset="0"/>
              </a:rPr>
              <a:t>;</a:t>
            </a:r>
            <a:endParaRPr lang="en-US" sz="4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6</a:t>
            </a:fld>
            <a:endParaRPr lang="en-US"/>
          </a:p>
        </p:txBody>
      </p:sp>
    </p:spTree>
    <p:extLst>
      <p:ext uri="{BB962C8B-B14F-4D97-AF65-F5344CB8AC3E}">
        <p14:creationId xmlns:p14="http://schemas.microsoft.com/office/powerpoint/2010/main" val="1539840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785610"/>
            <a:ext cx="10515600" cy="5822576"/>
          </a:xfrm>
        </p:spPr>
        <p:txBody>
          <a:bodyPr>
            <a:noAutofit/>
          </a:bodyPr>
          <a:lstStyle/>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forgntvl</a:t>
            </a:r>
            <a:r>
              <a:rPr lang="en-US" sz="1200" dirty="0">
                <a:latin typeface="Times New Roman" panose="02020603050405020304" pitchFamily="18" charset="0"/>
                <a:cs typeface="Times New Roman" panose="02020603050405020304" pitchFamily="18" charset="0"/>
              </a:rPr>
              <a:t> =. then </a:t>
            </a:r>
            <a:r>
              <a:rPr lang="en-US" sz="1200" dirty="0" err="1">
                <a:latin typeface="Times New Roman" panose="02020603050405020304" pitchFamily="18" charset="0"/>
                <a:cs typeface="Times New Roman" panose="02020603050405020304" pitchFamily="18" charset="0"/>
              </a:rPr>
              <a:t>forgntvl</a:t>
            </a:r>
            <a:r>
              <a:rPr lang="en-US" sz="1200" dirty="0">
                <a:latin typeface="Times New Roman" panose="02020603050405020304" pitchFamily="18" charset="0"/>
                <a:cs typeface="Times New Roman" panose="02020603050405020304" pitchFamily="18" charset="0"/>
              </a:rPr>
              <a:t>=0.0583928;</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mtrcycle</a:t>
            </a:r>
            <a:r>
              <a:rPr lang="en-US" sz="1200" dirty="0">
                <a:latin typeface="Times New Roman" panose="02020603050405020304" pitchFamily="18" charset="0"/>
                <a:cs typeface="Times New Roman" panose="02020603050405020304" pitchFamily="18" charset="0"/>
              </a:rPr>
              <a:t>=. then </a:t>
            </a:r>
            <a:r>
              <a:rPr lang="en-US" sz="1200" dirty="0" err="1">
                <a:latin typeface="Times New Roman" panose="02020603050405020304" pitchFamily="18" charset="0"/>
                <a:cs typeface="Times New Roman" panose="02020603050405020304" pitchFamily="18" charset="0"/>
              </a:rPr>
              <a:t>mtrcycle</a:t>
            </a:r>
            <a:r>
              <a:rPr lang="en-US" sz="1200" dirty="0">
                <a:latin typeface="Times New Roman" panose="02020603050405020304" pitchFamily="18" charset="0"/>
                <a:cs typeface="Times New Roman" panose="02020603050405020304" pitchFamily="18" charset="0"/>
              </a:rPr>
              <a:t>=0.0134316;</a:t>
            </a:r>
          </a:p>
          <a:p>
            <a:pPr marL="0" indent="0">
              <a:buNone/>
            </a:pPr>
            <a:r>
              <a:rPr lang="en-US" sz="1200" dirty="0">
                <a:latin typeface="Times New Roman" panose="02020603050405020304" pitchFamily="18" charset="0"/>
                <a:cs typeface="Times New Roman" panose="02020603050405020304" pitchFamily="18" charset="0"/>
              </a:rPr>
              <a:t> if truck=. then truck=0.1897613;</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roam_Mean</a:t>
            </a:r>
            <a:r>
              <a:rPr lang="en-US" sz="1200" dirty="0">
                <a:latin typeface="Times New Roman" panose="02020603050405020304" pitchFamily="18" charset="0"/>
                <a:cs typeface="Times New Roman" panose="02020603050405020304" pitchFamily="18" charset="0"/>
              </a:rPr>
              <a:t>=. then </a:t>
            </a:r>
            <a:r>
              <a:rPr lang="en-US" sz="1200" dirty="0" err="1">
                <a:latin typeface="Times New Roman" panose="02020603050405020304" pitchFamily="18" charset="0"/>
                <a:cs typeface="Times New Roman" panose="02020603050405020304" pitchFamily="18" charset="0"/>
              </a:rPr>
              <a:t>roam_Mean</a:t>
            </a:r>
            <a:r>
              <a:rPr lang="en-US" sz="1200" dirty="0">
                <a:latin typeface="Times New Roman" panose="02020603050405020304" pitchFamily="18" charset="0"/>
                <a:cs typeface="Times New Roman" panose="02020603050405020304" pitchFamily="18" charset="0"/>
              </a:rPr>
              <a:t>=1.2614875;</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da_Mean</a:t>
            </a:r>
            <a:r>
              <a:rPr lang="en-US" sz="1200" dirty="0">
                <a:latin typeface="Times New Roman" panose="02020603050405020304" pitchFamily="18" charset="0"/>
                <a:cs typeface="Times New Roman" panose="02020603050405020304" pitchFamily="18" charset="0"/>
              </a:rPr>
              <a:t>=. then </a:t>
            </a:r>
            <a:r>
              <a:rPr lang="en-US" sz="1200" dirty="0" err="1">
                <a:latin typeface="Times New Roman" panose="02020603050405020304" pitchFamily="18" charset="0"/>
                <a:cs typeface="Times New Roman" panose="02020603050405020304" pitchFamily="18" charset="0"/>
              </a:rPr>
              <a:t>da_Mean</a:t>
            </a:r>
            <a:r>
              <a:rPr lang="en-US" sz="1200" dirty="0">
                <a:latin typeface="Times New Roman" panose="02020603050405020304" pitchFamily="18" charset="0"/>
                <a:cs typeface="Times New Roman" panose="02020603050405020304" pitchFamily="18" charset="0"/>
              </a:rPr>
              <a:t>=0.9042070;</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da_Range</a:t>
            </a:r>
            <a:r>
              <a:rPr lang="en-US" sz="1200" dirty="0">
                <a:latin typeface="Times New Roman" panose="02020603050405020304" pitchFamily="18" charset="0"/>
                <a:cs typeface="Times New Roman" panose="02020603050405020304" pitchFamily="18" charset="0"/>
              </a:rPr>
              <a:t>=. then </a:t>
            </a:r>
            <a:r>
              <a:rPr lang="en-US" sz="1200" dirty="0" err="1">
                <a:latin typeface="Times New Roman" panose="02020603050405020304" pitchFamily="18" charset="0"/>
                <a:cs typeface="Times New Roman" panose="02020603050405020304" pitchFamily="18" charset="0"/>
              </a:rPr>
              <a:t>da_Range</a:t>
            </a:r>
            <a:r>
              <a:rPr lang="en-US" sz="1200" dirty="0">
                <a:latin typeface="Times New Roman" panose="02020603050405020304" pitchFamily="18" charset="0"/>
                <a:cs typeface="Times New Roman" panose="02020603050405020304" pitchFamily="18" charset="0"/>
              </a:rPr>
              <a:t>=1.6450836;</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datovr_Mean</a:t>
            </a:r>
            <a:r>
              <a:rPr lang="en-US" sz="1200" dirty="0">
                <a:latin typeface="Times New Roman" panose="02020603050405020304" pitchFamily="18" charset="0"/>
                <a:cs typeface="Times New Roman" panose="02020603050405020304" pitchFamily="18" charset="0"/>
              </a:rPr>
              <a:t>=. then </a:t>
            </a:r>
            <a:r>
              <a:rPr lang="en-US" sz="1200" dirty="0" err="1">
                <a:latin typeface="Times New Roman" panose="02020603050405020304" pitchFamily="18" charset="0"/>
                <a:cs typeface="Times New Roman" panose="02020603050405020304" pitchFamily="18" charset="0"/>
              </a:rPr>
              <a:t>datovr_Mean</a:t>
            </a:r>
            <a:r>
              <a:rPr lang="en-US" sz="1200" dirty="0">
                <a:latin typeface="Times New Roman" panose="02020603050405020304" pitchFamily="18" charset="0"/>
                <a:cs typeface="Times New Roman" panose="02020603050405020304" pitchFamily="18" charset="0"/>
              </a:rPr>
              <a:t>=0.2540895;</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datovr_Range</a:t>
            </a:r>
            <a:r>
              <a:rPr lang="en-US" sz="1200" dirty="0">
                <a:latin typeface="Times New Roman" panose="02020603050405020304" pitchFamily="18" charset="0"/>
                <a:cs typeface="Times New Roman" panose="02020603050405020304" pitchFamily="18" charset="0"/>
              </a:rPr>
              <a:t>=. then </a:t>
            </a:r>
            <a:r>
              <a:rPr lang="en-US" sz="1200" dirty="0" err="1">
                <a:latin typeface="Times New Roman" panose="02020603050405020304" pitchFamily="18" charset="0"/>
                <a:cs typeface="Times New Roman" panose="02020603050405020304" pitchFamily="18" charset="0"/>
              </a:rPr>
              <a:t>datovr_Range</a:t>
            </a:r>
            <a:r>
              <a:rPr lang="en-US" sz="1200" dirty="0">
                <a:latin typeface="Times New Roman" panose="02020603050405020304" pitchFamily="18" charset="0"/>
                <a:cs typeface="Times New Roman" panose="02020603050405020304" pitchFamily="18" charset="0"/>
              </a:rPr>
              <a:t>=0.7277170;</a:t>
            </a:r>
          </a:p>
          <a:p>
            <a:pPr marL="0" indent="0">
              <a:buNone/>
            </a:pPr>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 then </a:t>
            </a:r>
            <a:r>
              <a:rPr lang="en-US" sz="1200" dirty="0" err="1">
                <a:latin typeface="Times New Roman" panose="02020603050405020304" pitchFamily="18" charset="0"/>
                <a:cs typeface="Times New Roman" panose="02020603050405020304" pitchFamily="18" charset="0"/>
              </a:rPr>
              <a:t>eqpdays</a:t>
            </a:r>
            <a:r>
              <a:rPr lang="en-US" sz="1200" dirty="0">
                <a:latin typeface="Times New Roman" panose="02020603050405020304" pitchFamily="18" charset="0"/>
                <a:cs typeface="Times New Roman" panose="02020603050405020304" pitchFamily="18" charset="0"/>
              </a:rPr>
              <a:t>=377.1488778;</a:t>
            </a:r>
          </a:p>
          <a:p>
            <a:pPr marL="0" indent="0">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run</a:t>
            </a:r>
            <a:r>
              <a:rPr lang="en-US" sz="1200" b="1" dirty="0" smtClean="0">
                <a:latin typeface="Times New Roman" panose="02020603050405020304" pitchFamily="18" charset="0"/>
                <a:cs typeface="Times New Roman" panose="02020603050405020304" pitchFamily="18" charset="0"/>
              </a:rPr>
              <a:t>;</a:t>
            </a:r>
          </a:p>
          <a:p>
            <a:pPr marL="0" indent="0">
              <a:buNone/>
            </a:pPr>
            <a:r>
              <a:rPr lang="en-US" sz="1400" b="1" dirty="0"/>
              <a:t>data telecomfinal1;</a:t>
            </a:r>
          </a:p>
          <a:p>
            <a:pPr marL="0" indent="0">
              <a:buNone/>
            </a:pPr>
            <a:r>
              <a:rPr lang="en-US" sz="1400" dirty="0"/>
              <a:t> set telecomfinal1;</a:t>
            </a:r>
          </a:p>
          <a:p>
            <a:pPr marL="0" indent="0">
              <a:buNone/>
            </a:pPr>
            <a:r>
              <a:rPr lang="en-US" sz="1400" dirty="0"/>
              <a:t> if </a:t>
            </a:r>
            <a:r>
              <a:rPr lang="en-US" sz="1400" dirty="0" err="1"/>
              <a:t>refurb_new</a:t>
            </a:r>
            <a:r>
              <a:rPr lang="en-US" sz="1400" dirty="0"/>
              <a:t>="NA" then </a:t>
            </a:r>
            <a:r>
              <a:rPr lang="en-US" sz="1400" dirty="0" err="1"/>
              <a:t>refurb_new</a:t>
            </a:r>
            <a:r>
              <a:rPr lang="en-US" sz="1400" dirty="0"/>
              <a:t>="N";</a:t>
            </a:r>
          </a:p>
          <a:p>
            <a:pPr marL="0" indent="0">
              <a:buNone/>
            </a:pPr>
            <a:r>
              <a:rPr lang="en-US" sz="1400" dirty="0"/>
              <a:t> if </a:t>
            </a:r>
            <a:r>
              <a:rPr lang="en-US" sz="1400" dirty="0" err="1"/>
              <a:t>prizm_social_one</a:t>
            </a:r>
            <a:r>
              <a:rPr lang="en-US" sz="1400" dirty="0"/>
              <a:t>="NA" then </a:t>
            </a:r>
            <a:r>
              <a:rPr lang="en-US" sz="1400" dirty="0" err="1"/>
              <a:t>prizm_social_one</a:t>
            </a:r>
            <a:r>
              <a:rPr lang="en-US" sz="1400" dirty="0"/>
              <a:t>="S";</a:t>
            </a:r>
          </a:p>
          <a:p>
            <a:pPr marL="0" indent="0">
              <a:buNone/>
            </a:pPr>
            <a:r>
              <a:rPr lang="en-US" sz="1400" dirty="0"/>
              <a:t> if marital="NA" then marital="U";</a:t>
            </a:r>
          </a:p>
          <a:p>
            <a:pPr marL="0" indent="0">
              <a:buNone/>
            </a:pPr>
            <a:r>
              <a:rPr lang="en-US" sz="1400" dirty="0"/>
              <a:t> if </a:t>
            </a:r>
            <a:r>
              <a:rPr lang="en-US" sz="1400" dirty="0" err="1"/>
              <a:t>hnd_webcap</a:t>
            </a:r>
            <a:r>
              <a:rPr lang="en-US" sz="1400" dirty="0"/>
              <a:t>="NA" then </a:t>
            </a:r>
            <a:r>
              <a:rPr lang="en-US" sz="1400" dirty="0" err="1"/>
              <a:t>hnd_webcap</a:t>
            </a:r>
            <a:r>
              <a:rPr lang="en-US" sz="1400" dirty="0"/>
              <a:t>="WCMB";</a:t>
            </a:r>
          </a:p>
          <a:p>
            <a:pPr marL="0" indent="0">
              <a:buNone/>
            </a:pPr>
            <a:r>
              <a:rPr lang="en-US" sz="1400" dirty="0"/>
              <a:t> if ethnic="NA" then ethnic="N" ;</a:t>
            </a:r>
          </a:p>
          <a:p>
            <a:pPr marL="0" indent="0">
              <a:buNone/>
            </a:pPr>
            <a:r>
              <a:rPr lang="en-US" sz="1400" dirty="0"/>
              <a:t> if </a:t>
            </a:r>
            <a:r>
              <a:rPr lang="en-US" sz="1400" dirty="0" err="1"/>
              <a:t>car_buy</a:t>
            </a:r>
            <a:r>
              <a:rPr lang="en-US" sz="1400" dirty="0"/>
              <a:t>="NA" then </a:t>
            </a:r>
            <a:r>
              <a:rPr lang="en-US" sz="1400" dirty="0" err="1"/>
              <a:t>car_buy</a:t>
            </a:r>
            <a:r>
              <a:rPr lang="en-US" sz="1400" dirty="0"/>
              <a:t>="UNKNOWN";</a:t>
            </a:r>
          </a:p>
          <a:p>
            <a:pPr marL="0" indent="0">
              <a:buNone/>
            </a:pPr>
            <a:r>
              <a:rPr lang="en-US" sz="1400" dirty="0"/>
              <a:t> if area="NA" then area="NEW YORK CITY AREA";</a:t>
            </a:r>
          </a:p>
          <a:p>
            <a:pPr marL="0" indent="0">
              <a:buNone/>
            </a:pPr>
            <a:r>
              <a:rPr lang="en-US" sz="1400" dirty="0" smtClean="0"/>
              <a:t> </a:t>
            </a:r>
            <a:r>
              <a:rPr lang="en-US" sz="1400" b="1" dirty="0"/>
              <a:t>run;</a:t>
            </a:r>
          </a:p>
          <a:p>
            <a:pPr marL="0" indent="0">
              <a:buNone/>
            </a:pPr>
            <a:r>
              <a:rPr lang="en-US" sz="1400" dirty="0"/>
              <a:t> </a:t>
            </a: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600" dirty="0"/>
          </a:p>
        </p:txBody>
      </p:sp>
      <p:sp>
        <p:nvSpPr>
          <p:cNvPr id="5" name="Slide Number Placeholder 4"/>
          <p:cNvSpPr>
            <a:spLocks noGrp="1"/>
          </p:cNvSpPr>
          <p:nvPr>
            <p:ph type="sldNum" sz="quarter" idx="12"/>
          </p:nvPr>
        </p:nvSpPr>
        <p:spPr/>
        <p:txBody>
          <a:bodyPr/>
          <a:lstStyle/>
          <a:p>
            <a:fld id="{BD425217-9FA9-4304-A69C-DFA5F80AC937}" type="slidenum">
              <a:rPr lang="en-US" smtClean="0"/>
              <a:t>7</a:t>
            </a:fld>
            <a:endParaRPr lang="en-US"/>
          </a:p>
        </p:txBody>
      </p:sp>
    </p:spTree>
    <p:extLst>
      <p:ext uri="{BB962C8B-B14F-4D97-AF65-F5344CB8AC3E}">
        <p14:creationId xmlns:p14="http://schemas.microsoft.com/office/powerpoint/2010/main" val="326167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698"/>
            <a:ext cx="10515600" cy="199651"/>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988833"/>
            <a:ext cx="10515600" cy="5836023"/>
          </a:xfrm>
        </p:spPr>
        <p:txBody>
          <a:bodyPr>
            <a:noAutofit/>
          </a:bodyPr>
          <a:lstStyle/>
          <a:p>
            <a:pPr marL="0" indent="0">
              <a:buNone/>
            </a:pPr>
            <a:r>
              <a:rPr lang="en-US" sz="1200" dirty="0" smtClean="0">
                <a:latin typeface="Times New Roman" panose="02020603050405020304" pitchFamily="18" charset="0"/>
                <a:cs typeface="Times New Roman" panose="02020603050405020304" pitchFamily="18" charset="0"/>
              </a:rPr>
              <a:t>/*Categorical and Continuous variables converted into Dummy variables*/</a:t>
            </a:r>
          </a:p>
          <a:p>
            <a:pPr marL="0" indent="0">
              <a:buNone/>
            </a:pPr>
            <a:r>
              <a:rPr lang="en-US" sz="1200" b="1" dirty="0">
                <a:latin typeface="Times New Roman" panose="02020603050405020304" pitchFamily="18" charset="0"/>
                <a:cs typeface="Times New Roman" panose="02020603050405020304" pitchFamily="18" charset="0"/>
              </a:rPr>
              <a:t>data telecomfinal2(drop=</a:t>
            </a:r>
            <a:r>
              <a:rPr lang="en-US" sz="1200" b="1" dirty="0" err="1">
                <a:latin typeface="Times New Roman" panose="02020603050405020304" pitchFamily="18" charset="0"/>
                <a:cs typeface="Times New Roman" panose="02020603050405020304" pitchFamily="18" charset="0"/>
              </a:rPr>
              <a:t>numbcars</a:t>
            </a:r>
            <a:r>
              <a:rPr lang="en-US" sz="1200" b="1" dirty="0">
                <a:latin typeface="Times New Roman" panose="02020603050405020304" pitchFamily="18" charset="0"/>
                <a:cs typeface="Times New Roman" panose="02020603050405020304" pitchFamily="18" charset="0"/>
              </a:rPr>
              <a:t> occu1 </a:t>
            </a:r>
            <a:r>
              <a:rPr lang="en-US" sz="1200" b="1" dirty="0" err="1">
                <a:latin typeface="Times New Roman" panose="02020603050405020304" pitchFamily="18" charset="0"/>
                <a:cs typeface="Times New Roman" panose="02020603050405020304" pitchFamily="18" charset="0"/>
              </a:rPr>
              <a:t>retdays</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mailresp</a:t>
            </a:r>
            <a:r>
              <a:rPr lang="en-US" sz="1200" b="1" dirty="0">
                <a:latin typeface="Times New Roman" panose="02020603050405020304" pitchFamily="18" charset="0"/>
                <a:cs typeface="Times New Roman" panose="02020603050405020304" pitchFamily="18" charset="0"/>
              </a:rPr>
              <a:t> income ethnic </a:t>
            </a:r>
            <a:r>
              <a:rPr lang="en-US" sz="1200" b="1" dirty="0" err="1">
                <a:latin typeface="Times New Roman" panose="02020603050405020304" pitchFamily="18" charset="0"/>
                <a:cs typeface="Times New Roman" panose="02020603050405020304" pitchFamily="18" charset="0"/>
              </a:rPr>
              <a:t>dwlltype</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dwllsize</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div_type</a:t>
            </a:r>
            <a:r>
              <a:rPr lang="en-US" sz="1200" b="1" dirty="0">
                <a:latin typeface="Times New Roman" panose="02020603050405020304" pitchFamily="18" charset="0"/>
                <a:cs typeface="Times New Roman" panose="02020603050405020304" pitchFamily="18" charset="0"/>
              </a:rPr>
              <a:t> children </a:t>
            </a:r>
            <a:r>
              <a:rPr lang="en-US" sz="1200" b="1" dirty="0" err="1">
                <a:latin typeface="Times New Roman" panose="02020603050405020304" pitchFamily="18" charset="0"/>
                <a:cs typeface="Times New Roman" panose="02020603050405020304" pitchFamily="18" charset="0"/>
              </a:rPr>
              <a:t>cartype</a:t>
            </a:r>
            <a:r>
              <a:rPr lang="en-US" sz="1200" b="1" dirty="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set telecomfinal1;</a:t>
            </a:r>
          </a:p>
          <a:p>
            <a:pPr marL="0" indent="0">
              <a:buNone/>
            </a:pPr>
            <a:r>
              <a:rPr lang="en-US" sz="1200" dirty="0">
                <a:latin typeface="Times New Roman" panose="02020603050405020304" pitchFamily="18" charset="0"/>
                <a:cs typeface="Times New Roman" panose="02020603050405020304" pitchFamily="18" charset="0"/>
              </a:rPr>
              <a:t>if </a:t>
            </a:r>
            <a:r>
              <a:rPr lang="en-US" sz="1200" dirty="0" err="1">
                <a:latin typeface="Times New Roman" panose="02020603050405020304" pitchFamily="18" charset="0"/>
                <a:cs typeface="Times New Roman" panose="02020603050405020304" pitchFamily="18" charset="0"/>
              </a:rPr>
              <a:t>refurb_new</a:t>
            </a:r>
            <a:r>
              <a:rPr lang="en-US" sz="1200" dirty="0">
                <a:latin typeface="Times New Roman" panose="02020603050405020304" pitchFamily="18" charset="0"/>
                <a:cs typeface="Times New Roman" panose="02020603050405020304" pitchFamily="18" charset="0"/>
              </a:rPr>
              <a:t>="N" then </a:t>
            </a:r>
            <a:r>
              <a:rPr lang="en-US" sz="1200" dirty="0" err="1">
                <a:latin typeface="Times New Roman" panose="02020603050405020304" pitchFamily="18" charset="0"/>
                <a:cs typeface="Times New Roman" panose="02020603050405020304" pitchFamily="18" charset="0"/>
              </a:rPr>
              <a:t>refurb_new_N</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refurb_new_N</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if </a:t>
            </a:r>
            <a:r>
              <a:rPr lang="en-US" sz="1200" dirty="0" err="1">
                <a:latin typeface="Times New Roman" panose="02020603050405020304" pitchFamily="18" charset="0"/>
                <a:cs typeface="Times New Roman" panose="02020603050405020304" pitchFamily="18" charset="0"/>
              </a:rPr>
              <a:t>refurb_new</a:t>
            </a:r>
            <a:r>
              <a:rPr lang="en-US" sz="1200" dirty="0">
                <a:latin typeface="Times New Roman" panose="02020603050405020304" pitchFamily="18" charset="0"/>
                <a:cs typeface="Times New Roman" panose="02020603050405020304" pitchFamily="18" charset="0"/>
              </a:rPr>
              <a:t>="R" then </a:t>
            </a:r>
            <a:r>
              <a:rPr lang="en-US" sz="1200" dirty="0" err="1">
                <a:latin typeface="Times New Roman" panose="02020603050405020304" pitchFamily="18" charset="0"/>
                <a:cs typeface="Times New Roman" panose="02020603050405020304" pitchFamily="18" charset="0"/>
              </a:rPr>
              <a:t>refurb_new_R</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refurb_new_R</a:t>
            </a:r>
            <a:r>
              <a:rPr lang="en-US" sz="1200" dirty="0">
                <a:latin typeface="Times New Roman" panose="02020603050405020304" pitchFamily="18" charset="0"/>
                <a:cs typeface="Times New Roman" panose="02020603050405020304" pitchFamily="18" charset="0"/>
              </a:rPr>
              <a:t>=0</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if marital="A" then </a:t>
            </a:r>
            <a:r>
              <a:rPr lang="en-US" sz="1200" dirty="0" err="1">
                <a:latin typeface="Times New Roman" panose="02020603050405020304" pitchFamily="18" charset="0"/>
                <a:cs typeface="Times New Roman" panose="02020603050405020304" pitchFamily="18" charset="0"/>
              </a:rPr>
              <a:t>marital_A</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marital_A</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if marital="B" then </a:t>
            </a:r>
            <a:r>
              <a:rPr lang="en-US" sz="1200" dirty="0" err="1">
                <a:latin typeface="Times New Roman" panose="02020603050405020304" pitchFamily="18" charset="0"/>
                <a:cs typeface="Times New Roman" panose="02020603050405020304" pitchFamily="18" charset="0"/>
              </a:rPr>
              <a:t>marital_B</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marital_B</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if marital="M" then </a:t>
            </a:r>
            <a:r>
              <a:rPr lang="en-US" sz="1200" dirty="0" err="1">
                <a:latin typeface="Times New Roman" panose="02020603050405020304" pitchFamily="18" charset="0"/>
                <a:cs typeface="Times New Roman" panose="02020603050405020304" pitchFamily="18" charset="0"/>
              </a:rPr>
              <a:t>marital_M</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marital_M</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if marital="s" then </a:t>
            </a:r>
            <a:r>
              <a:rPr lang="en-US" sz="1200" dirty="0" err="1">
                <a:latin typeface="Times New Roman" panose="02020603050405020304" pitchFamily="18" charset="0"/>
                <a:cs typeface="Times New Roman" panose="02020603050405020304" pitchFamily="18" charset="0"/>
              </a:rPr>
              <a:t>marital_S</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marital_S</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if marital="U" then </a:t>
            </a:r>
            <a:r>
              <a:rPr lang="en-US" sz="1200" dirty="0" err="1">
                <a:latin typeface="Times New Roman" panose="02020603050405020304" pitchFamily="18" charset="0"/>
                <a:cs typeface="Times New Roman" panose="02020603050405020304" pitchFamily="18" charset="0"/>
              </a:rPr>
              <a:t>marital_U</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marital_U</a:t>
            </a:r>
            <a:r>
              <a:rPr lang="en-US" sz="1200" dirty="0">
                <a:latin typeface="Times New Roman" panose="02020603050405020304" pitchFamily="18" charset="0"/>
                <a:cs typeface="Times New Roman" panose="02020603050405020304" pitchFamily="18" charset="0"/>
              </a:rPr>
              <a:t>=0</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425217-9FA9-4304-A69C-DFA5F80AC937}" type="slidenum">
              <a:rPr lang="en-US" smtClean="0"/>
              <a:t>8</a:t>
            </a:fld>
            <a:endParaRPr lang="en-US"/>
          </a:p>
        </p:txBody>
      </p:sp>
    </p:spTree>
    <p:extLst>
      <p:ext uri="{BB962C8B-B14F-4D97-AF65-F5344CB8AC3E}">
        <p14:creationId xmlns:p14="http://schemas.microsoft.com/office/powerpoint/2010/main" val="32406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698"/>
            <a:ext cx="10515600" cy="199651"/>
          </a:xfrm>
        </p:spPr>
        <p:txBody>
          <a:bodyPr>
            <a:normAutofit fontScale="90000"/>
          </a:bodyPr>
          <a:lstStyle/>
          <a:p>
            <a:r>
              <a:rPr lang="en-US" dirty="0">
                <a:latin typeface="Times New Roman" panose="02020603050405020304" pitchFamily="18" charset="0"/>
                <a:cs typeface="Times New Roman" panose="02020603050405020304" pitchFamily="18" charset="0"/>
              </a:rPr>
              <a:t>Churn </a:t>
            </a:r>
            <a:r>
              <a:rPr lang="en-US" dirty="0" err="1">
                <a:latin typeface="Times New Roman" panose="02020603050405020304" pitchFamily="18" charset="0"/>
                <a:cs typeface="Times New Roman" panose="02020603050405020304" pitchFamily="18" charset="0"/>
              </a:rPr>
              <a:t>Model:Data</a:t>
            </a:r>
            <a:r>
              <a:rPr lang="en-US" dirty="0">
                <a:latin typeface="Times New Roman" panose="02020603050405020304" pitchFamily="18" charset="0"/>
                <a:cs typeface="Times New Roman" panose="02020603050405020304" pitchFamily="18" charset="0"/>
              </a:rPr>
              <a:t> Preparation </a:t>
            </a:r>
            <a:endParaRPr lang="en-US" dirty="0"/>
          </a:p>
        </p:txBody>
      </p:sp>
      <p:sp>
        <p:nvSpPr>
          <p:cNvPr id="3" name="Content Placeholder 2"/>
          <p:cNvSpPr>
            <a:spLocks noGrp="1"/>
          </p:cNvSpPr>
          <p:nvPr>
            <p:ph idx="1"/>
          </p:nvPr>
        </p:nvSpPr>
        <p:spPr>
          <a:xfrm>
            <a:off x="838200" y="911559"/>
            <a:ext cx="10515600" cy="5836023"/>
          </a:xfrm>
        </p:spPr>
        <p:txBody>
          <a:bodyPr>
            <a:noAutofit/>
          </a:bodyPr>
          <a:lstStyle/>
          <a:p>
            <a:pPr marL="0" indent="0">
              <a:buNone/>
            </a:pPr>
            <a:r>
              <a:rPr lang="en-US" sz="1200" dirty="0" smtClean="0">
                <a:latin typeface="Times New Roman" panose="02020603050405020304" pitchFamily="18" charset="0"/>
                <a:cs typeface="Times New Roman" panose="02020603050405020304" pitchFamily="18" charset="0"/>
              </a:rPr>
              <a:t>if </a:t>
            </a:r>
            <a:r>
              <a:rPr lang="en-US" sz="1200" dirty="0" err="1">
                <a:latin typeface="Times New Roman" panose="02020603050405020304" pitchFamily="18" charset="0"/>
                <a:cs typeface="Times New Roman" panose="02020603050405020304" pitchFamily="18" charset="0"/>
              </a:rPr>
              <a:t>hnd_webcap</a:t>
            </a:r>
            <a:r>
              <a:rPr lang="en-US" sz="1200" dirty="0">
                <a:latin typeface="Times New Roman" panose="02020603050405020304" pitchFamily="18" charset="0"/>
                <a:cs typeface="Times New Roman" panose="02020603050405020304" pitchFamily="18" charset="0"/>
              </a:rPr>
              <a:t>="UNKW" then </a:t>
            </a:r>
            <a:r>
              <a:rPr lang="en-US" sz="1200" dirty="0" err="1">
                <a:latin typeface="Times New Roman" panose="02020603050405020304" pitchFamily="18" charset="0"/>
                <a:cs typeface="Times New Roman" panose="02020603050405020304" pitchFamily="18" charset="0"/>
              </a:rPr>
              <a:t>hnd_webcap_unkw</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hnd_webcap_unkw</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if </a:t>
            </a:r>
            <a:r>
              <a:rPr lang="en-US" sz="1200" dirty="0" err="1">
                <a:latin typeface="Times New Roman" panose="02020603050405020304" pitchFamily="18" charset="0"/>
                <a:cs typeface="Times New Roman" panose="02020603050405020304" pitchFamily="18" charset="0"/>
              </a:rPr>
              <a:t>hnd_webcap</a:t>
            </a:r>
            <a:r>
              <a:rPr lang="en-US" sz="1200" dirty="0">
                <a:latin typeface="Times New Roman" panose="02020603050405020304" pitchFamily="18" charset="0"/>
                <a:cs typeface="Times New Roman" panose="02020603050405020304" pitchFamily="18" charset="0"/>
              </a:rPr>
              <a:t>="WC" then </a:t>
            </a:r>
            <a:r>
              <a:rPr lang="en-US" sz="1200" dirty="0" err="1">
                <a:latin typeface="Times New Roman" panose="02020603050405020304" pitchFamily="18" charset="0"/>
                <a:cs typeface="Times New Roman" panose="02020603050405020304" pitchFamily="18" charset="0"/>
              </a:rPr>
              <a:t>hnd_webcap_wc</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hnd_webcap_wc</a:t>
            </a:r>
            <a:r>
              <a:rPr lang="en-US" sz="1200" dirty="0">
                <a:latin typeface="Times New Roman" panose="02020603050405020304" pitchFamily="18" charset="0"/>
                <a:cs typeface="Times New Roman" panose="02020603050405020304" pitchFamily="18" charset="0"/>
              </a:rPr>
              <a:t>=0;</a:t>
            </a:r>
          </a:p>
          <a:p>
            <a:pPr marL="0" indent="0">
              <a:buNone/>
            </a:pPr>
            <a:r>
              <a:rPr lang="en-US" sz="1200" dirty="0">
                <a:latin typeface="Times New Roman" panose="02020603050405020304" pitchFamily="18" charset="0"/>
                <a:cs typeface="Times New Roman" panose="02020603050405020304" pitchFamily="18" charset="0"/>
              </a:rPr>
              <a:t>if </a:t>
            </a:r>
            <a:r>
              <a:rPr lang="en-US" sz="1200" dirty="0" err="1">
                <a:latin typeface="Times New Roman" panose="02020603050405020304" pitchFamily="18" charset="0"/>
                <a:cs typeface="Times New Roman" panose="02020603050405020304" pitchFamily="18" charset="0"/>
              </a:rPr>
              <a:t>hnd_webcap</a:t>
            </a:r>
            <a:r>
              <a:rPr lang="en-US" sz="1200" dirty="0">
                <a:latin typeface="Times New Roman" panose="02020603050405020304" pitchFamily="18" charset="0"/>
                <a:cs typeface="Times New Roman" panose="02020603050405020304" pitchFamily="18" charset="0"/>
              </a:rPr>
              <a:t>="WCMB" then  </a:t>
            </a:r>
            <a:r>
              <a:rPr lang="en-US" sz="1200" dirty="0" err="1">
                <a:latin typeface="Times New Roman" panose="02020603050405020304" pitchFamily="18" charset="0"/>
                <a:cs typeface="Times New Roman" panose="02020603050405020304" pitchFamily="18" charset="0"/>
              </a:rPr>
              <a:t>hnd_webcap_wcmb</a:t>
            </a:r>
            <a:r>
              <a:rPr lang="en-US" sz="1200" dirty="0">
                <a:latin typeface="Times New Roman" panose="02020603050405020304" pitchFamily="18" charset="0"/>
                <a:cs typeface="Times New Roman" panose="02020603050405020304" pitchFamily="18" charset="0"/>
              </a:rPr>
              <a:t>=1;</a:t>
            </a:r>
          </a:p>
          <a:p>
            <a:pPr marL="0" indent="0">
              <a:buNone/>
            </a:pPr>
            <a:r>
              <a:rPr lang="en-US" sz="1200" dirty="0">
                <a:latin typeface="Times New Roman" panose="02020603050405020304" pitchFamily="18" charset="0"/>
                <a:cs typeface="Times New Roman" panose="02020603050405020304" pitchFamily="18" charset="0"/>
              </a:rPr>
              <a:t>else </a:t>
            </a:r>
            <a:r>
              <a:rPr lang="en-US" sz="1200" dirty="0" err="1">
                <a:latin typeface="Times New Roman" panose="02020603050405020304" pitchFamily="18" charset="0"/>
                <a:cs typeface="Times New Roman" panose="02020603050405020304" pitchFamily="18" charset="0"/>
              </a:rPr>
              <a:t>hnd_webcap_wcmb</a:t>
            </a:r>
            <a:r>
              <a:rPr lang="en-US" sz="1200" dirty="0">
                <a:latin typeface="Times New Roman" panose="02020603050405020304" pitchFamily="18" charset="0"/>
                <a:cs typeface="Times New Roman" panose="02020603050405020304" pitchFamily="18" charset="0"/>
              </a:rPr>
              <a:t>=0;</a:t>
            </a:r>
          </a:p>
        </p:txBody>
      </p:sp>
      <p:sp>
        <p:nvSpPr>
          <p:cNvPr id="5" name="Slide Number Placeholder 4"/>
          <p:cNvSpPr>
            <a:spLocks noGrp="1"/>
          </p:cNvSpPr>
          <p:nvPr>
            <p:ph type="sldNum" sz="quarter" idx="12"/>
          </p:nvPr>
        </p:nvSpPr>
        <p:spPr/>
        <p:txBody>
          <a:bodyPr/>
          <a:lstStyle/>
          <a:p>
            <a:fld id="{BD425217-9FA9-4304-A69C-DFA5F80AC937}" type="slidenum">
              <a:rPr lang="en-US" smtClean="0"/>
              <a:t>9</a:t>
            </a:fld>
            <a:endParaRPr lang="en-US"/>
          </a:p>
        </p:txBody>
      </p:sp>
    </p:spTree>
    <p:extLst>
      <p:ext uri="{BB962C8B-B14F-4D97-AF65-F5344CB8AC3E}">
        <p14:creationId xmlns:p14="http://schemas.microsoft.com/office/powerpoint/2010/main" val="26420627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357</TotalTime>
  <Words>4187</Words>
  <Application>Microsoft Office PowerPoint</Application>
  <PresentationFormat>Widescreen</PresentationFormat>
  <Paragraphs>1609</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Times New Roman</vt:lpstr>
      <vt:lpstr>Trebuchet MS</vt:lpstr>
      <vt:lpstr>Verdana</vt:lpstr>
      <vt:lpstr>Wingdings 3</vt:lpstr>
      <vt:lpstr>Facet</vt:lpstr>
      <vt:lpstr>Churn Model</vt:lpstr>
      <vt:lpstr>Churn Model:Data Exploration</vt:lpstr>
      <vt:lpstr>Churn Model: Data Preparation </vt:lpstr>
      <vt:lpstr>Churn Model:Data Preparation </vt:lpstr>
      <vt:lpstr>Churn Model:Data Preparation </vt:lpstr>
      <vt:lpstr>Churn Model:Data Preparation </vt:lpstr>
      <vt:lpstr>Churn Model:Data Preparation </vt:lpstr>
      <vt:lpstr>Churn Model:Data Preparation </vt:lpstr>
      <vt:lpstr>Churn Model:Data Preparation </vt:lpstr>
      <vt:lpstr>Churn Model:Data Preparation </vt:lpstr>
      <vt:lpstr>Churn Model:Data Preparation </vt:lpstr>
      <vt:lpstr>Churn Model : Data Preparation </vt:lpstr>
      <vt:lpstr>Churn Model:Data Preparation </vt:lpstr>
      <vt:lpstr>Churn Model:Data Preparation </vt:lpstr>
      <vt:lpstr>Churn Model:Data Preparation </vt:lpstr>
      <vt:lpstr>Churn Model : Data Preparation </vt:lpstr>
      <vt:lpstr>Churn Model : Data Preparation </vt:lpstr>
      <vt:lpstr>Churn Model : Data Preparation </vt:lpstr>
      <vt:lpstr>Churn Model:Data Preparation </vt:lpstr>
      <vt:lpstr>Churn Model:Data Preparation </vt:lpstr>
      <vt:lpstr>Churn Model: splitting the dataset into train and validation dataset</vt:lpstr>
      <vt:lpstr>Churn Model : Model building on training dataset</vt:lpstr>
      <vt:lpstr>Churn Model : Output</vt:lpstr>
      <vt:lpstr>Churn Model : Output</vt:lpstr>
      <vt:lpstr>Churn Model : Output</vt:lpstr>
      <vt:lpstr>Churn Model : Output</vt:lpstr>
      <vt:lpstr>Churn Model : Output(training dataset)</vt:lpstr>
      <vt:lpstr>Churn Model : Output(training dataset)</vt:lpstr>
      <vt:lpstr>Churn Model : Output(training dataset)</vt:lpstr>
      <vt:lpstr>Churn Model : Output(training dataset)</vt:lpstr>
      <vt:lpstr>Lift chart</vt:lpstr>
      <vt:lpstr>Churn Model : Output(training dataset)</vt:lpstr>
      <vt:lpstr>Churn Model : CODING  for FINAL MODEL</vt:lpstr>
      <vt:lpstr>Churn Model : Validation dataset</vt:lpstr>
      <vt:lpstr>Churn Model : Validation dataset</vt:lpstr>
      <vt:lpstr>Churn Model : Validation dataset</vt:lpstr>
      <vt:lpstr>Churn Model : Validation dataset</vt:lpstr>
      <vt:lpstr>Churn Model : Output(Validation dataset)</vt:lpstr>
      <vt:lpstr>Churn Model : Output(Validation dataset)</vt:lpstr>
      <vt:lpstr>Churn Model : Output(Validation dataset)</vt:lpstr>
      <vt:lpstr>Churn Model : Output(Validation dataset)</vt:lpstr>
      <vt:lpstr>Churn Model : Output(Validation dataset)</vt:lpstr>
      <vt:lpstr>Churn Model : LIFT CHART</vt:lpstr>
      <vt:lpstr>Churn Model : LIFT CHART</vt:lpstr>
      <vt:lpstr>Churn Model : SCORING CORRECTNESS</vt:lpstr>
      <vt:lpstr>Churn Model : CORRECTNESS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Jig12620</dc:creator>
  <cp:lastModifiedBy>Jig12620</cp:lastModifiedBy>
  <cp:revision>45</cp:revision>
  <dcterms:created xsi:type="dcterms:W3CDTF">2017-02-02T11:15:00Z</dcterms:created>
  <dcterms:modified xsi:type="dcterms:W3CDTF">2017-02-04T15:28:16Z</dcterms:modified>
</cp:coreProperties>
</file>