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0FF2-7D15-469F-B109-0658E2BEFB55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13C3-9CB3-478F-8003-96355DDC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6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613C3-9CB3-478F-8003-96355DDCE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613C3-9CB3-478F-8003-96355DDCE7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0AE1-E151-473C-BE2C-6594A2DAA43E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71CE-633A-46F7-BE83-17EE64F01F8A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356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71CE-633A-46F7-BE83-17EE64F01F8A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775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71CE-633A-46F7-BE83-17EE64F01F8A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0734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71CE-633A-46F7-BE83-17EE64F01F8A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3945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71CE-633A-46F7-BE83-17EE64F01F8A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321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4461-189D-4B20-9CC9-9733F48B9956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F35-6BCB-42BC-8B41-568DF4621032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9905-898A-404D-A385-1B4E7D623205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CC4C-7843-4671-BF04-12A600D09F06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5045-D18B-47C9-AE88-736CEEE80932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C7EB-E170-4F5D-B265-65420E847509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1A8-435F-4061-A83E-C1ED8C3509FD}" type="datetime1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5951-A244-4600-9120-12F7FA6FAB59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539-5F8B-42D3-9845-AF1B6C2EDD0A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9D1-0940-4EB3-94E1-856696238FAD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71CE-633A-46F7-BE83-17EE64F01F8A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E7FD35-5BE7-4D8E-AE2F-FE590DBC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GRADED ASSIGNMENT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ICICI BANK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Jig12620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5" y="-119320"/>
            <a:ext cx="10515600" cy="1325563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50921" y="1526462"/>
            <a:ext cx="637310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180687" y="206071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POPULATION=200</a:t>
            </a:r>
          </a:p>
          <a:p>
            <a:pPr algn="ctr"/>
            <a:r>
              <a:rPr lang="en-US" sz="1100" dirty="0" smtClean="0"/>
              <a:t>GOOD=50</a:t>
            </a:r>
          </a:p>
          <a:p>
            <a:pPr algn="ctr"/>
            <a:r>
              <a:rPr lang="en-US" sz="1100" dirty="0" smtClean="0"/>
              <a:t>BAD=150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3986524" y="2039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POPULATION=9800</a:t>
            </a:r>
          </a:p>
          <a:p>
            <a:pPr algn="ctr"/>
            <a:r>
              <a:rPr lang="en-US" sz="1100" dirty="0" smtClean="0"/>
              <a:t>GOOD=9450</a:t>
            </a:r>
          </a:p>
          <a:p>
            <a:pPr algn="ctr"/>
            <a:r>
              <a:rPr lang="en-US" sz="1100" dirty="0" smtClean="0"/>
              <a:t>BAD=350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92995" y="1566915"/>
            <a:ext cx="803564" cy="78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43592" y="277598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235755" y="3331661"/>
            <a:ext cx="11601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POPULATION=1000</a:t>
            </a:r>
          </a:p>
          <a:p>
            <a:pPr algn="ctr"/>
            <a:r>
              <a:rPr lang="en-US" sz="1100" dirty="0" smtClean="0"/>
              <a:t>GOOD=900</a:t>
            </a:r>
          </a:p>
          <a:p>
            <a:pPr algn="ctr"/>
            <a:r>
              <a:rPr lang="en-US" sz="1100" dirty="0" smtClean="0"/>
              <a:t>BAD=100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2677516" y="3241757"/>
            <a:ext cx="13090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POPULATION=8880</a:t>
            </a:r>
          </a:p>
          <a:p>
            <a:pPr algn="ctr"/>
            <a:r>
              <a:rPr lang="en-US" sz="1100" dirty="0" smtClean="0"/>
              <a:t>GOOD=250</a:t>
            </a:r>
          </a:p>
          <a:p>
            <a:pPr algn="ctr"/>
            <a:r>
              <a:rPr lang="en-US" sz="1100" dirty="0" smtClean="0"/>
              <a:t>BAD=250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18096" y="384944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202270" y="4621930"/>
            <a:ext cx="1321302" cy="81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POPULATION=8480</a:t>
            </a:r>
          </a:p>
          <a:p>
            <a:pPr algn="ctr"/>
            <a:r>
              <a:rPr lang="en-US" sz="1100" dirty="0" smtClean="0"/>
              <a:t>GOOD=8350</a:t>
            </a:r>
          </a:p>
          <a:p>
            <a:pPr algn="ctr"/>
            <a:r>
              <a:rPr lang="en-US" sz="1100" dirty="0" smtClean="0"/>
              <a:t>BAD=50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512068" y="2656156"/>
            <a:ext cx="554303" cy="67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61900" y="4621930"/>
            <a:ext cx="1199536" cy="771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POPULATION=150</a:t>
            </a:r>
          </a:p>
          <a:p>
            <a:pPr algn="ctr"/>
            <a:r>
              <a:rPr lang="en-US" sz="1100" dirty="0" smtClean="0"/>
              <a:t>GOOD=80</a:t>
            </a:r>
          </a:p>
          <a:p>
            <a:pPr algn="ctr"/>
            <a:r>
              <a:rPr lang="en-US" sz="1100" dirty="0" smtClean="0"/>
              <a:t>BAD=70</a:t>
            </a:r>
            <a:endParaRPr lang="en-US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1843716" y="4621930"/>
            <a:ext cx="1249243" cy="807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POPULATION=400</a:t>
            </a:r>
          </a:p>
          <a:p>
            <a:pPr algn="ctr"/>
            <a:r>
              <a:rPr lang="en-US" sz="1100" dirty="0" smtClean="0"/>
              <a:t>GOOD=200</a:t>
            </a:r>
          </a:p>
          <a:p>
            <a:pPr algn="ctr"/>
            <a:r>
              <a:rPr lang="en-US" sz="1100" dirty="0" smtClean="0"/>
              <a:t>BAD=200</a:t>
            </a:r>
            <a:endParaRPr lang="en-US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6116978" y="4643866"/>
            <a:ext cx="1206771" cy="785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POPULATION=850</a:t>
            </a:r>
          </a:p>
          <a:p>
            <a:pPr algn="ctr"/>
            <a:r>
              <a:rPr lang="en-US" sz="1100" dirty="0" smtClean="0"/>
              <a:t>GOOD=830</a:t>
            </a:r>
          </a:p>
          <a:p>
            <a:pPr algn="ctr"/>
            <a:r>
              <a:rPr lang="en-US" sz="1100" dirty="0" smtClean="0"/>
              <a:t>BAD=20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384532" y="4144480"/>
            <a:ext cx="553433" cy="60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37272" y="3916561"/>
            <a:ext cx="1186477" cy="133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3611" y="3751662"/>
            <a:ext cx="440430" cy="135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096559" y="8103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POPULATION=10000</a:t>
            </a:r>
          </a:p>
          <a:p>
            <a:pPr algn="ctr"/>
            <a:r>
              <a:rPr lang="en-US" sz="1100" dirty="0" smtClean="0"/>
              <a:t>GOOD=9500</a:t>
            </a:r>
          </a:p>
          <a:p>
            <a:pPr algn="ctr"/>
            <a:r>
              <a:rPr lang="en-US" sz="1100" dirty="0" smtClean="0"/>
              <a:t>BAD=500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292995" y="1518456"/>
            <a:ext cx="55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97656" y="3781357"/>
            <a:ext cx="55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35396" y="1489819"/>
            <a:ext cx="55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03046" y="3947316"/>
            <a:ext cx="55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3115" y="406139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2496" y="384944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3611" y="2108353"/>
            <a:ext cx="132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Income&gt;1.2*Installment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76542" y="3241757"/>
            <a:ext cx="225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#of other  loans?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9530" y="2816239"/>
            <a:ext cx="7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35755" y="2816239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601" y="425913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Income&lt;2.5*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0181" y="4300069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of other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loans???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iven decision tree is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icici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bank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rate of 2 to 5 tenure credit loan.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took sample of 1000 customers data from 2 to 5 years historic data.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did our analysis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basis of  response variable in terms of good and bad and four dependent variable &gt;1.2*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installment,&lt;2.5*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installment,#of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other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loan,default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prior loan.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3224"/>
            <a:ext cx="10515600" cy="1769640"/>
          </a:xfrm>
        </p:spPr>
        <p:txBody>
          <a:bodyPr/>
          <a:lstStyle/>
          <a:p>
            <a:r>
              <a:rPr lang="en-US" dirty="0" smtClean="0"/>
              <a:t>DECISION TREE(1</a:t>
            </a:r>
            <a:r>
              <a:rPr lang="en-US" baseline="30000" dirty="0" smtClean="0"/>
              <a:t>st</a:t>
            </a:r>
            <a:r>
              <a:rPr lang="en-US" dirty="0" smtClean="0"/>
              <a:t> Split)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461" y="1396416"/>
            <a:ext cx="10515600" cy="5694849"/>
          </a:xfrm>
        </p:spPr>
        <p:txBody>
          <a:bodyPr>
            <a:normAutofit/>
          </a:bodyPr>
          <a:lstStyle/>
          <a:p>
            <a:pPr marL="457200" lvl="8" indent="-457200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oot node consist 1000 observation in which 9500 are good loan and 500 is bad loan.</a:t>
            </a:r>
          </a:p>
          <a:p>
            <a:pPr marL="457200" lvl="8" indent="-457200">
              <a:spcBef>
                <a:spcPts val="1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first split 1000 observation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two on the basis of “&gt;1.2*monthly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installment”attribute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 terms of yes or no.</a:t>
            </a:r>
          </a:p>
          <a:p>
            <a:pPr marL="457200" lvl="8" indent="-457200">
              <a:spcBef>
                <a:spcPts val="1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node consist 9800 observation in which9450 is good loan and 350 is bad loan hence default rate is 3.57% and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node consist 200 observation  with 25% default rate.</a:t>
            </a:r>
          </a:p>
          <a:p>
            <a:pPr marL="0" lvl="8" indent="0">
              <a:spcBef>
                <a:spcPts val="1000"/>
              </a:spcBef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>
              <a:spcBef>
                <a:spcPts val="1000"/>
              </a:spcBef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prstClr val="white"/>
                </a:solidFill>
              </a:rPr>
              <a:t>bad=15opulation=200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prstClr val="white"/>
                </a:solidFill>
              </a:rPr>
              <a:t>GOOD=50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prstClr val="white"/>
                </a:solidFill>
              </a:rPr>
              <a:t>BAD=150</a:t>
            </a:r>
          </a:p>
          <a:p>
            <a:pPr marL="0" indent="0">
              <a:buNone/>
            </a:pPr>
            <a:endParaRPr lang="en-US" dirty="0" smtClean="0"/>
          </a:p>
          <a:p>
            <a:pPr marL="0" lvl="8" indent="0">
              <a:spcBef>
                <a:spcPts val="1000"/>
              </a:spcBef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05061" y="4469363"/>
            <a:ext cx="914400" cy="99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POPULATION=10000</a:t>
            </a:r>
          </a:p>
          <a:p>
            <a:pPr algn="ctr"/>
            <a:r>
              <a:rPr lang="en-US" sz="1100" dirty="0" smtClean="0"/>
              <a:t>GOOD=9500</a:t>
            </a:r>
          </a:p>
          <a:p>
            <a:pPr algn="ctr"/>
            <a:r>
              <a:rPr lang="en-US" sz="1100" dirty="0" smtClean="0"/>
              <a:t>BAD=500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227158" y="571961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POPULATION=9800</a:t>
            </a:r>
          </a:p>
          <a:p>
            <a:pPr algn="ctr"/>
            <a:r>
              <a:rPr lang="en-US" sz="1100" dirty="0" smtClean="0"/>
              <a:t>GOOD=9450</a:t>
            </a:r>
          </a:p>
          <a:p>
            <a:pPr algn="ctr"/>
            <a:r>
              <a:rPr lang="en-US" sz="1100" dirty="0" smtClean="0"/>
              <a:t>BAD=350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6979298" y="56730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POPULATION=200</a:t>
            </a:r>
          </a:p>
          <a:p>
            <a:pPr algn="ctr"/>
            <a:r>
              <a:rPr lang="en-US" sz="1100" dirty="0" smtClean="0"/>
              <a:t>GOOD=50</a:t>
            </a:r>
          </a:p>
          <a:p>
            <a:pPr algn="ctr"/>
            <a:r>
              <a:rPr lang="en-US" sz="1100" dirty="0" smtClean="0"/>
              <a:t>BAD=150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36737" y="4833257"/>
            <a:ext cx="1283736" cy="132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980993" y="4898571"/>
            <a:ext cx="541175" cy="82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87910" y="48985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8771" y="49885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4282" y="5898524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Income&lt;1.2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*Installment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en-US" dirty="0" smtClean="0"/>
              <a:t>DECISION TREE(2</a:t>
            </a:r>
            <a:r>
              <a:rPr lang="en-US" baseline="30000" dirty="0" smtClean="0"/>
              <a:t>nd</a:t>
            </a:r>
            <a:r>
              <a:rPr lang="en-US" dirty="0" smtClean="0"/>
              <a:t> split)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421086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Decision tree </a:t>
            </a:r>
            <a:r>
              <a:rPr lang="en-US" smtClean="0"/>
              <a:t>further split up </a:t>
            </a:r>
            <a:r>
              <a:rPr lang="en-US" dirty="0" smtClean="0"/>
              <a:t>into two node on the basis of” # of other loan” in terms of  &gt;=2 and &lt;2 .</a:t>
            </a:r>
          </a:p>
          <a:p>
            <a:r>
              <a:rPr lang="en-US" dirty="0" smtClean="0"/>
              <a:t>First  node consist 8800 0bservation in which 8550 are good and250 are bad observation hence total percentage of default is 2.84% and second node consist 1000 observation in which 900 are good and 100 are bad observation there for it’s having 10% default rate.</a:t>
            </a: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7738" y="3993502"/>
            <a:ext cx="1642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POPULATION=9800</a:t>
            </a:r>
          </a:p>
          <a:p>
            <a:pPr algn="ctr"/>
            <a:r>
              <a:rPr lang="en-US" sz="1200" dirty="0" smtClean="0"/>
              <a:t>GOOD=9450</a:t>
            </a:r>
          </a:p>
          <a:p>
            <a:pPr algn="ctr"/>
            <a:r>
              <a:rPr lang="en-US" sz="1200" dirty="0" smtClean="0"/>
              <a:t>BAD=350</a:t>
            </a:r>
          </a:p>
          <a:p>
            <a:pPr algn="ctr"/>
            <a:r>
              <a:rPr lang="en-US" sz="1200" dirty="0" smtClean="0"/>
              <a:t>%default=3.57%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109926" y="5355771"/>
            <a:ext cx="16981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POPULATION=1000</a:t>
            </a:r>
          </a:p>
          <a:p>
            <a:pPr algn="ctr"/>
            <a:r>
              <a:rPr lang="en-US" sz="1200" dirty="0" smtClean="0"/>
              <a:t>GOOD=900</a:t>
            </a:r>
          </a:p>
          <a:p>
            <a:pPr algn="ctr"/>
            <a:r>
              <a:rPr lang="en-US" sz="1200" dirty="0" smtClean="0"/>
              <a:t>BAD=100</a:t>
            </a:r>
          </a:p>
          <a:p>
            <a:pPr algn="ctr"/>
            <a:r>
              <a:rPr lang="en-US" sz="1200" dirty="0" smtClean="0"/>
              <a:t>%Default=10%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789785" y="5397759"/>
            <a:ext cx="16779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POPULATION=8880</a:t>
            </a:r>
          </a:p>
          <a:p>
            <a:pPr algn="ctr"/>
            <a:r>
              <a:rPr lang="en-US" sz="1200" dirty="0" smtClean="0"/>
              <a:t>GOOD=250</a:t>
            </a:r>
          </a:p>
          <a:p>
            <a:pPr algn="ctr"/>
            <a:r>
              <a:rPr lang="en-US" sz="1200" dirty="0" smtClean="0"/>
              <a:t>BAD=250</a:t>
            </a:r>
          </a:p>
          <a:p>
            <a:pPr algn="ctr"/>
            <a:r>
              <a:rPr lang="en-US" sz="1200" dirty="0" smtClean="0"/>
              <a:t>%default=2.84%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09925" y="4907902"/>
            <a:ext cx="914400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63886" y="4907902"/>
            <a:ext cx="503852" cy="76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3886" y="49079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3777" y="4601938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&gt;=2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67738" y="5105791"/>
            <a:ext cx="22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 smtClean="0"/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loans?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/>
          <a:lstStyle/>
          <a:p>
            <a:r>
              <a:rPr lang="en-US" dirty="0" smtClean="0"/>
              <a:t>DECISION TREE(3</a:t>
            </a:r>
            <a:r>
              <a:rPr lang="en-US" baseline="30000" dirty="0" smtClean="0"/>
              <a:t>rd</a:t>
            </a:r>
            <a:r>
              <a:rPr lang="en-US" dirty="0" smtClean="0"/>
              <a:t> Split)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5262465"/>
          </a:xfrm>
        </p:spPr>
        <p:txBody>
          <a:bodyPr/>
          <a:lstStyle/>
          <a:p>
            <a:r>
              <a:rPr lang="en-US" dirty="0" smtClean="0"/>
              <a:t>In 3</a:t>
            </a:r>
            <a:r>
              <a:rPr lang="en-US" baseline="30000" dirty="0" smtClean="0"/>
              <a:t>rd</a:t>
            </a:r>
            <a:r>
              <a:rPr lang="en-US" dirty="0" smtClean="0"/>
              <a:t> split two Decision node further split up on the basis of “Income&lt;2.5*Installment”  and “ default on prior loan ” in terms of yes and no.</a:t>
            </a:r>
          </a:p>
          <a:p>
            <a:r>
              <a:rPr lang="en-US" dirty="0" smtClean="0"/>
              <a:t>First decision node split into two terminal node having 400 and 8400 observation with 50% and 0.6% default rate.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51379" y="3536302"/>
            <a:ext cx="1405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POPULATION=8800</a:t>
            </a:r>
          </a:p>
          <a:p>
            <a:pPr algn="ctr"/>
            <a:r>
              <a:rPr lang="en-US" sz="1200" dirty="0" smtClean="0"/>
              <a:t>GOOD=8550</a:t>
            </a:r>
          </a:p>
          <a:p>
            <a:pPr algn="ctr"/>
            <a:r>
              <a:rPr lang="en-US" sz="1200" dirty="0" smtClean="0"/>
              <a:t>BAD=250</a:t>
            </a:r>
          </a:p>
          <a:p>
            <a:pPr algn="ctr"/>
            <a:r>
              <a:rPr lang="en-US" sz="1200" dirty="0" smtClean="0"/>
              <a:t>%default=2.84%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595118" y="3526971"/>
            <a:ext cx="149289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POPULATION=1000</a:t>
            </a:r>
          </a:p>
          <a:p>
            <a:pPr algn="ctr"/>
            <a:r>
              <a:rPr lang="en-US" sz="1200" dirty="0" smtClean="0"/>
              <a:t>GOOD=900</a:t>
            </a:r>
          </a:p>
          <a:p>
            <a:pPr algn="ctr"/>
            <a:r>
              <a:rPr lang="en-US" sz="1200" dirty="0" smtClean="0"/>
              <a:t>BAD=100</a:t>
            </a:r>
          </a:p>
          <a:p>
            <a:pPr algn="ctr"/>
            <a:r>
              <a:rPr lang="en-US" sz="1200" dirty="0" smtClean="0"/>
              <a:t>%Default=10%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42791" y="411013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651379" y="4450702"/>
            <a:ext cx="491413" cy="57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73615" y="4028491"/>
            <a:ext cx="914400" cy="112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34981" y="5046694"/>
            <a:ext cx="1458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POPULATION=8400</a:t>
            </a:r>
          </a:p>
          <a:p>
            <a:pPr algn="ctr"/>
            <a:r>
              <a:rPr lang="en-US" sz="1200" dirty="0" smtClean="0"/>
              <a:t>GOOD=8350</a:t>
            </a:r>
          </a:p>
          <a:p>
            <a:pPr algn="ctr"/>
            <a:r>
              <a:rPr lang="en-US" sz="1200" dirty="0" smtClean="0"/>
              <a:t>BAD=50</a:t>
            </a:r>
          </a:p>
          <a:p>
            <a:pPr algn="ctr"/>
            <a:r>
              <a:rPr lang="en-US" sz="1200" dirty="0" smtClean="0"/>
              <a:t>Default %=0.6%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89076" y="4995311"/>
            <a:ext cx="13537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POPULATION=400</a:t>
            </a:r>
          </a:p>
          <a:p>
            <a:pPr algn="ctr"/>
            <a:r>
              <a:rPr lang="en-US" sz="1200" dirty="0" smtClean="0"/>
              <a:t>GOOD=200</a:t>
            </a:r>
          </a:p>
          <a:p>
            <a:pPr algn="ctr"/>
            <a:r>
              <a:rPr lang="en-US" sz="1200" dirty="0" smtClean="0"/>
              <a:t>BAD=200</a:t>
            </a:r>
          </a:p>
          <a:p>
            <a:pPr algn="ctr"/>
            <a:r>
              <a:rPr lang="en-US" sz="1200" dirty="0" smtClean="0"/>
              <a:t>Default%=50%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151134" y="5019869"/>
            <a:ext cx="13957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POPULATION=150</a:t>
            </a:r>
          </a:p>
          <a:p>
            <a:pPr algn="ctr"/>
            <a:r>
              <a:rPr lang="en-US" sz="1200" dirty="0" smtClean="0"/>
              <a:t>GOOD=80</a:t>
            </a:r>
          </a:p>
          <a:p>
            <a:pPr algn="ctr"/>
            <a:r>
              <a:rPr lang="en-US" sz="1200" dirty="0" smtClean="0"/>
              <a:t>BAD=70</a:t>
            </a:r>
          </a:p>
          <a:p>
            <a:pPr algn="ctr"/>
            <a:r>
              <a:rPr lang="en-US" sz="1200" dirty="0" smtClean="0"/>
              <a:t>Default%=47%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849306" y="5019869"/>
            <a:ext cx="1339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POPULATION=850</a:t>
            </a:r>
          </a:p>
          <a:p>
            <a:pPr algn="ctr"/>
            <a:r>
              <a:rPr lang="en-US" sz="1200" dirty="0" smtClean="0"/>
              <a:t>GOOD=830</a:t>
            </a:r>
          </a:p>
          <a:p>
            <a:pPr algn="ctr"/>
            <a:r>
              <a:rPr lang="en-US" sz="1200" dirty="0" smtClean="0"/>
              <a:t>BAD=20</a:t>
            </a:r>
          </a:p>
          <a:p>
            <a:pPr algn="ctr"/>
            <a:r>
              <a:rPr lang="en-US" sz="1200" dirty="0" smtClean="0"/>
              <a:t>Default %=2.44%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595118" y="4441371"/>
            <a:ext cx="578497" cy="12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80761" y="45459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649" y="450746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56835" y="444409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on prior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loans??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9345" y="422016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08809" y="41766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53880" y="4508630"/>
            <a:ext cx="169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Income&lt;2.5*Installment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basis of decision tree found  a rule and selected nodes of least % of default which fulfill sole purpose of this analysis.</a:t>
            </a:r>
          </a:p>
          <a:p>
            <a:r>
              <a:rPr lang="en-US" dirty="0" smtClean="0"/>
              <a:t>In this analysis nodes having 8400 observations selected as final node as it have least percent of default rate approx. 0.6%.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FOR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with Income greater than 1.2*monthly Installment and 2.5*Monthly installment and those having less than 2 other loans are most suitable to giving loans as their default rate is 0.6%.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07903" y="3788229"/>
            <a:ext cx="3153746" cy="169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POPULATION=8400</a:t>
            </a:r>
          </a:p>
          <a:p>
            <a:pPr algn="ctr"/>
            <a:r>
              <a:rPr lang="en-US" smtClean="0"/>
              <a:t>GOOD=8350</a:t>
            </a:r>
          </a:p>
          <a:p>
            <a:pPr algn="ctr"/>
            <a:r>
              <a:rPr lang="en-US" smtClean="0"/>
              <a:t>BAD=50</a:t>
            </a:r>
          </a:p>
          <a:p>
            <a:pPr algn="ctr"/>
            <a:r>
              <a:rPr lang="en-US" smtClean="0"/>
              <a:t>Default %=0.6%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Decision Tree we got successful to reduce down the default rate from 5% to 0.6%.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Graded Assignment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FD35-5BE7-4D8E-AE2F-FE590DBCBB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595</Words>
  <Application>Microsoft Office PowerPoint</Application>
  <PresentationFormat>Widescreen</PresentationFormat>
  <Paragraphs>158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DECISION TREE GRADED ASSIGNMENT</vt:lpstr>
      <vt:lpstr>DECISION TREE</vt:lpstr>
      <vt:lpstr>DECISION TREE</vt:lpstr>
      <vt:lpstr>DECISION TREE(1st Split)</vt:lpstr>
      <vt:lpstr>DECISION TREE(2nd split)</vt:lpstr>
      <vt:lpstr>DECISION TREE(3rd Split)</vt:lpstr>
      <vt:lpstr>Decision tree </vt:lpstr>
      <vt:lpstr>RULE FOR MODEL </vt:lpstr>
      <vt:lpstr>DECISION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GRADED ASSIGNMENT</dc:title>
  <dc:creator>Jig12620</dc:creator>
  <cp:lastModifiedBy>Jig12620</cp:lastModifiedBy>
  <cp:revision>38</cp:revision>
  <dcterms:created xsi:type="dcterms:W3CDTF">2017-01-16T10:22:16Z</dcterms:created>
  <dcterms:modified xsi:type="dcterms:W3CDTF">2017-01-24T11:03:32Z</dcterms:modified>
</cp:coreProperties>
</file>