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12620\Desktop\jagriti\train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g12620\Desktop\jagriti\validate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Lift</a:t>
            </a:r>
            <a:r>
              <a:rPr lang="en-US" sz="1200" baseline="0"/>
              <a:t> chart</a:t>
            </a:r>
            <a:endParaRPr lang="en-US" sz="1200"/>
          </a:p>
        </c:rich>
      </c:tx>
      <c:layout>
        <c:manualLayout>
          <c:xMode val="edge"/>
          <c:yMode val="edge"/>
          <c:x val="0.45570643053078091"/>
          <c:y val="1.8068286742287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train2!$M$3</c:f>
              <c:strCache>
                <c:ptCount val="1"/>
                <c:pt idx="0">
                  <c:v>cum_actual%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train2!$M$4:$M$13</c:f>
              <c:numCache>
                <c:formatCode>General</c:formatCode>
                <c:ptCount val="10"/>
                <c:pt idx="0">
                  <c:v>9.9492006770000003</c:v>
                </c:pt>
                <c:pt idx="1">
                  <c:v>19.542406100000001</c:v>
                </c:pt>
                <c:pt idx="2">
                  <c:v>32.083572220000001</c:v>
                </c:pt>
                <c:pt idx="3">
                  <c:v>39.216810440000003</c:v>
                </c:pt>
                <c:pt idx="4">
                  <c:v>50.629991599999997</c:v>
                </c:pt>
                <c:pt idx="5">
                  <c:v>60.172531030000002</c:v>
                </c:pt>
                <c:pt idx="6">
                  <c:v>70.267063109999995</c:v>
                </c:pt>
                <c:pt idx="7">
                  <c:v>80.40292796</c:v>
                </c:pt>
                <c:pt idx="8">
                  <c:v>89.30947587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train2!$N$3</c:f>
              <c:strCache>
                <c:ptCount val="1"/>
                <c:pt idx="0">
                  <c:v>cum_predict%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train2!$N$4:$N$13</c:f>
              <c:numCache>
                <c:formatCode>General</c:formatCode>
                <c:ptCount val="10"/>
                <c:pt idx="0">
                  <c:v>37.31737013</c:v>
                </c:pt>
                <c:pt idx="1">
                  <c:v>53.449675319999997</c:v>
                </c:pt>
                <c:pt idx="2">
                  <c:v>67.897727270000004</c:v>
                </c:pt>
                <c:pt idx="3">
                  <c:v>77.637987010000003</c:v>
                </c:pt>
                <c:pt idx="4">
                  <c:v>87.479707790000006</c:v>
                </c:pt>
                <c:pt idx="5">
                  <c:v>93.120941560000006</c:v>
                </c:pt>
                <c:pt idx="6">
                  <c:v>97.443181820000007</c:v>
                </c:pt>
                <c:pt idx="7">
                  <c:v>98.25487013</c:v>
                </c:pt>
                <c:pt idx="8">
                  <c:v>99.370941560000006</c:v>
                </c:pt>
                <c:pt idx="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735232"/>
        <c:axId val="79486048"/>
      </c:lineChart>
      <c:catAx>
        <c:axId val="80735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86048"/>
        <c:crosses val="autoZero"/>
        <c:auto val="1"/>
        <c:lblAlgn val="ctr"/>
        <c:lblOffset val="100"/>
        <c:noMultiLvlLbl val="0"/>
      </c:catAx>
      <c:valAx>
        <c:axId val="7948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3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LIFT</a:t>
            </a:r>
            <a:r>
              <a:rPr lang="en-US" baseline="0"/>
              <a:t> CHART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validate3!$K$3</c:f>
              <c:strCache>
                <c:ptCount val="1"/>
                <c:pt idx="0">
                  <c:v>cum_act%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validate3!$K$4:$K$13</c:f>
              <c:numCache>
                <c:formatCode>General</c:formatCode>
                <c:ptCount val="10"/>
                <c:pt idx="0">
                  <c:v>9.8773333329999993</c:v>
                </c:pt>
                <c:pt idx="1">
                  <c:v>20.74</c:v>
                </c:pt>
                <c:pt idx="2">
                  <c:v>27.96</c:v>
                </c:pt>
                <c:pt idx="3">
                  <c:v>40.642666669999997</c:v>
                </c:pt>
                <c:pt idx="4">
                  <c:v>50.34</c:v>
                </c:pt>
                <c:pt idx="5">
                  <c:v>59.373333330000001</c:v>
                </c:pt>
                <c:pt idx="6">
                  <c:v>70.358666670000005</c:v>
                </c:pt>
                <c:pt idx="7">
                  <c:v>81.632000000000005</c:v>
                </c:pt>
                <c:pt idx="8">
                  <c:v>91.055999999999997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validate3!$L$3</c:f>
              <c:strCache>
                <c:ptCount val="1"/>
                <c:pt idx="0">
                  <c:v>cum_pred%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validate3!$L$4:$L$13</c:f>
              <c:numCache>
                <c:formatCode>General</c:formatCode>
                <c:ptCount val="10"/>
                <c:pt idx="0">
                  <c:v>37.66182817</c:v>
                </c:pt>
                <c:pt idx="1">
                  <c:v>53.687720669999997</c:v>
                </c:pt>
                <c:pt idx="2">
                  <c:v>64.613573950000003</c:v>
                </c:pt>
                <c:pt idx="3">
                  <c:v>78.109062379999997</c:v>
                </c:pt>
                <c:pt idx="4">
                  <c:v>86.818360139999996</c:v>
                </c:pt>
                <c:pt idx="5">
                  <c:v>92.408787759999996</c:v>
                </c:pt>
                <c:pt idx="6">
                  <c:v>97.077285209999999</c:v>
                </c:pt>
                <c:pt idx="7">
                  <c:v>98.901530010000002</c:v>
                </c:pt>
                <c:pt idx="8">
                  <c:v>99.646920359999996</c:v>
                </c:pt>
                <c:pt idx="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912688"/>
        <c:axId val="129913248"/>
      </c:lineChart>
      <c:catAx>
        <c:axId val="129912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13248"/>
        <c:crosses val="autoZero"/>
        <c:auto val="1"/>
        <c:lblAlgn val="ctr"/>
        <c:lblOffset val="100"/>
        <c:noMultiLvlLbl val="0"/>
      </c:catAx>
      <c:valAx>
        <c:axId val="12991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1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4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33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65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01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1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C62-9AAA-49D9-AA29-FBCA954E05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AFA2AD-9940-4252-9BBA-56DDD993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 smtClean="0">
                <a:solidFill>
                  <a:srgbClr val="FFC000"/>
                </a:solidFill>
              </a:rPr>
              <a:t>ogistic  Regression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Credit scoring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530" y="210577"/>
            <a:ext cx="10515600" cy="1325563"/>
          </a:xfrm>
        </p:spPr>
        <p:txBody>
          <a:bodyPr/>
          <a:lstStyle/>
          <a:p>
            <a:r>
              <a:rPr lang="en-US" dirty="0" smtClean="0"/>
              <a:t>OUTPUT OF THE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80990"/>
              </p:ext>
            </p:extLst>
          </p:nvPr>
        </p:nvGraphicFramePr>
        <p:xfrm>
          <a:off x="838200" y="1690689"/>
          <a:ext cx="10515600" cy="165735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253533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Model Fit Statistics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533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Criterion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Intercept only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Intercept and Covariates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5353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AIC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37052.170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31014.158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353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37061.395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31152.536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353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 Log L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37050.170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30984.158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41761"/>
              </p:ext>
            </p:extLst>
          </p:nvPr>
        </p:nvGraphicFramePr>
        <p:xfrm>
          <a:off x="838200" y="3627343"/>
          <a:ext cx="10515600" cy="165735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322729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Testing Global Null Hypothesis: BETA=0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Likelihood Ratio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6066.0118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Score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6053.2465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Wald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4129.6381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00766" y="1094702"/>
            <a:ext cx="61947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6530" y="210577"/>
            <a:ext cx="10515600" cy="1325563"/>
          </a:xfrm>
        </p:spPr>
        <p:txBody>
          <a:bodyPr/>
          <a:lstStyle/>
          <a:p>
            <a:r>
              <a:rPr lang="en-US" dirty="0" smtClean="0"/>
              <a:t>OUTPUT OF THE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21682"/>
              </p:ext>
            </p:extLst>
          </p:nvPr>
        </p:nvGraphicFramePr>
        <p:xfrm>
          <a:off x="1653990" y="1371218"/>
          <a:ext cx="8313606" cy="4629150"/>
        </p:xfrm>
        <a:graphic>
          <a:graphicData uri="http://schemas.openxmlformats.org/drawingml/2006/table">
            <a:tbl>
              <a:tblPr/>
              <a:tblGrid>
                <a:gridCol w="1385601"/>
                <a:gridCol w="1385601"/>
                <a:gridCol w="1385601"/>
                <a:gridCol w="1385601"/>
                <a:gridCol w="1385601"/>
                <a:gridCol w="1385601"/>
              </a:tblGrid>
              <a:tr h="587798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Analysis of Maximum Likelihood Estimates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6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Estimate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Standard Error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Wald Chi-Square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ChiSq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Intercept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-3.1302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0.1034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916.7283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age25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1.5542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0.0927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281.1518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age40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1.3679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0.0491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775.7563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age60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0.9741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0.0459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450.5673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creditln20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-0.2205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0.0930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5.6272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0.0177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non_offi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0.6469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0.0491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173.2787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officer2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0.8850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0.0669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175.2411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centr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-2.3567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0.0970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589.8566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south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-0.5547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0.0556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99.5422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east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-0.7033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0.0631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124.2402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west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1.1030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0.0443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620.1963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edu_phd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0.4124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0.0699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34.8005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edu_gradu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-0.8497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0.0617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189.6505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32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edu_prof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-0.7984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0.0598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178.4109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28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edu_matric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0.6750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0.0559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146.0308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00766" y="1094702"/>
            <a:ext cx="61947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6530" y="210577"/>
            <a:ext cx="10515600" cy="1325563"/>
          </a:xfrm>
        </p:spPr>
        <p:txBody>
          <a:bodyPr/>
          <a:lstStyle/>
          <a:p>
            <a:r>
              <a:rPr lang="en-US" dirty="0" smtClean="0"/>
              <a:t>OUTPUT OF THE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94328" y="1825622"/>
          <a:ext cx="8203344" cy="4351344"/>
        </p:xfrm>
        <a:graphic>
          <a:graphicData uri="http://schemas.openxmlformats.org/drawingml/2006/table">
            <a:tbl>
              <a:tblPr/>
              <a:tblGrid>
                <a:gridCol w="2050836"/>
                <a:gridCol w="2050836"/>
                <a:gridCol w="2050836"/>
                <a:gridCol w="2050836"/>
              </a:tblGrid>
              <a:tr h="258584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Odds Ratio Estimates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Effect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Point Estimate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Lower 95% Wald Confidence Limit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Upper 95% Wald Confidence Limit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age25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4.731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3.945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5.674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age40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3.927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3.567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4.324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age60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2.649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2.421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2.898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creditln20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0.802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0.668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0.962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non_offi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1.910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1.734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2.103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officer2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2.423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2.125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2.762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centr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0.078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0.115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south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0.574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0.515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0.640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east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0.495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0.437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0.560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west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3.013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2.763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3.287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edu_phd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1.510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1.317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1.732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edu_gradu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0.428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0.379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0.482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edu_prof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0.450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0.400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0.506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58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edu_matric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1.964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1.760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2.191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00766" y="1094702"/>
            <a:ext cx="61947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58345"/>
              </p:ext>
            </p:extLst>
          </p:nvPr>
        </p:nvGraphicFramePr>
        <p:xfrm>
          <a:off x="838200" y="1875315"/>
          <a:ext cx="11102790" cy="4251960"/>
        </p:xfrm>
        <a:graphic>
          <a:graphicData uri="http://schemas.openxmlformats.org/drawingml/2006/table">
            <a:tbl>
              <a:tblPr/>
              <a:tblGrid>
                <a:gridCol w="1850465"/>
                <a:gridCol w="1850465"/>
                <a:gridCol w="1850465"/>
                <a:gridCol w="1850465"/>
                <a:gridCol w="1850465"/>
                <a:gridCol w="1850465"/>
              </a:tblGrid>
              <a:tr h="261320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Partition for the </a:t>
                      </a:r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Hosmer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Lemeshow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Test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261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Group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Observed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Expected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Observed Nonevents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Expected Nonevents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7999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21.48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7964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7977.52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6718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38.12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6659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6679.88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7420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69.04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7369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7350.96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7590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147.65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7388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7442.35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7386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275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263.30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7111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7122.70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7059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396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336.30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6663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6722.70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6745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568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485.31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6177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6259.69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7745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700.22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7094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7044.78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7562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682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907.58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6880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6654.42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4582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8776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2140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2090.05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6636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6685.95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1" y="1830023"/>
            <a:ext cx="6963888" cy="5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6530" y="210577"/>
            <a:ext cx="10515600" cy="1325563"/>
          </a:xfrm>
        </p:spPr>
        <p:txBody>
          <a:bodyPr/>
          <a:lstStyle/>
          <a:p>
            <a:r>
              <a:rPr lang="en-US" dirty="0" smtClean="0"/>
              <a:t>OUTPUT OF THE MODEL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00766" y="1094702"/>
            <a:ext cx="61947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6530" y="210577"/>
            <a:ext cx="10515600" cy="1325563"/>
          </a:xfrm>
        </p:spPr>
        <p:txBody>
          <a:bodyPr/>
          <a:lstStyle/>
          <a:p>
            <a:r>
              <a:rPr lang="en-US" dirty="0" smtClean="0"/>
              <a:t>OUTPUT OF THE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857375"/>
              </p:ext>
            </p:extLst>
          </p:nvPr>
        </p:nvGraphicFramePr>
        <p:xfrm>
          <a:off x="1187824" y="2100628"/>
          <a:ext cx="8050305" cy="1738311"/>
        </p:xfrm>
        <a:graphic>
          <a:graphicData uri="http://schemas.openxmlformats.org/drawingml/2006/table">
            <a:tbl>
              <a:tblPr/>
              <a:tblGrid>
                <a:gridCol w="2683435"/>
                <a:gridCol w="2683435"/>
                <a:gridCol w="2683435"/>
              </a:tblGrid>
              <a:tr h="579437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Hosmer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Lemeshow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Goodness-of-Fit Test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7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579437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141.1380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9624" y="365125"/>
            <a:ext cx="9333688" cy="5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75372"/>
              </p:ext>
            </p:extLst>
          </p:nvPr>
        </p:nvGraphicFramePr>
        <p:xfrm>
          <a:off x="1156446" y="4410634"/>
          <a:ext cx="8081680" cy="2205990"/>
        </p:xfrm>
        <a:graphic>
          <a:graphicData uri="http://schemas.openxmlformats.org/drawingml/2006/table">
            <a:tbl>
              <a:tblPr/>
              <a:tblGrid>
                <a:gridCol w="2020420"/>
                <a:gridCol w="2020420"/>
                <a:gridCol w="2020420"/>
                <a:gridCol w="2020420"/>
              </a:tblGrid>
              <a:tr h="27798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Association of Predicted Probabilities and Observed Responses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3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Concordant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78.3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Somer's D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0.582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033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Discordant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20.1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Gamma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0.592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79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Tied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Tau-a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0.073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779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Pairs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3.5383E8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0.791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07182" y="3733715"/>
            <a:ext cx="9370066" cy="5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00766" y="1094702"/>
            <a:ext cx="61947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6530" y="210577"/>
            <a:ext cx="10515600" cy="1325563"/>
          </a:xfrm>
        </p:spPr>
        <p:txBody>
          <a:bodyPr/>
          <a:lstStyle/>
          <a:p>
            <a:r>
              <a:rPr lang="en-US" dirty="0" smtClean="0"/>
              <a:t>OUTPUT OF THE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515905"/>
              </p:ext>
            </p:extLst>
          </p:nvPr>
        </p:nvGraphicFramePr>
        <p:xfrm>
          <a:off x="838200" y="1690688"/>
          <a:ext cx="10515600" cy="1211580"/>
        </p:xfrm>
        <a:graphic>
          <a:graphicData uri="http://schemas.openxmlformats.org/drawingml/2006/table">
            <a:tbl>
              <a:tblPr/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0">
                <a:tc gridSpan="10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Classification Table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Prob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Level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Correct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Correct Non-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Incorrect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Incorrect Non-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Percentage Correct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Sensi- tivity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Speci- ficity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False POS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False NEG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34061"/>
              </p:ext>
            </p:extLst>
          </p:nvPr>
        </p:nvGraphicFramePr>
        <p:xfrm>
          <a:off x="838200" y="2971799"/>
          <a:ext cx="10515600" cy="2983230"/>
        </p:xfrm>
        <a:graphic>
          <a:graphicData uri="http://schemas.openxmlformats.org/drawingml/2006/table">
            <a:tbl>
              <a:tblPr/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0.400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69769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4703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99.8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69773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4709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99.8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0.440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69777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4712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99.8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32.1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0.460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69929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4879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69929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4879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0.500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69941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4894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69941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4936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0.540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69941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4936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4223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0.560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69941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4974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00766" y="1094702"/>
            <a:ext cx="61947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471"/>
            <a:ext cx="10515600" cy="1169893"/>
          </a:xfrm>
        </p:spPr>
        <p:txBody>
          <a:bodyPr/>
          <a:lstStyle/>
          <a:p>
            <a:r>
              <a:rPr lang="en-US" dirty="0" smtClean="0"/>
              <a:t>LOG FILE OUTPUT OF THE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816"/>
            <a:ext cx="10515600" cy="527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494       </a:t>
            </a:r>
            <a:r>
              <a:rPr lang="en-US" sz="1400" dirty="0"/>
              <a:t>ODS _ALL_ CLOSE;</a:t>
            </a:r>
          </a:p>
          <a:p>
            <a:pPr marL="0" indent="0">
              <a:buNone/>
            </a:pPr>
            <a:r>
              <a:rPr lang="en-US" sz="1400" dirty="0"/>
              <a:t>495       FILENAME WPSWBHTM TEMP;</a:t>
            </a:r>
          </a:p>
          <a:p>
            <a:pPr marL="0" indent="0">
              <a:buNone/>
            </a:pPr>
            <a:r>
              <a:rPr lang="en-US" sz="1400" dirty="0"/>
              <a:t>496       ODS HTML(ID=WBHTML) BODY=WPSWBHTM GPATH="C:\Users\Jig12620\AppData\Local\Temp\56\WPS T</a:t>
            </a:r>
          </a:p>
          <a:p>
            <a:pPr marL="0" indent="0">
              <a:buNone/>
            </a:pPr>
            <a:r>
              <a:rPr lang="en-US" sz="1400" dirty="0"/>
              <a:t>496     ! </a:t>
            </a:r>
            <a:r>
              <a:rPr lang="en-US" sz="1400" dirty="0" err="1"/>
              <a:t>emporary</a:t>
            </a:r>
            <a:r>
              <a:rPr lang="en-US" sz="1400" dirty="0"/>
              <a:t> Data\_TD4644";</a:t>
            </a:r>
          </a:p>
          <a:p>
            <a:pPr marL="0" indent="0">
              <a:buNone/>
            </a:pPr>
            <a:r>
              <a:rPr lang="en-US" sz="1400" dirty="0"/>
              <a:t>NOTE: Writing HTML(WBHTML) Body file WPSWBHTM</a:t>
            </a:r>
          </a:p>
          <a:p>
            <a:pPr marL="0" indent="0">
              <a:buNone/>
            </a:pPr>
            <a:r>
              <a:rPr lang="en-US" sz="1400" dirty="0"/>
              <a:t>497       </a:t>
            </a:r>
            <a:r>
              <a:rPr lang="en-US" sz="1400" dirty="0" err="1"/>
              <a:t>proc</a:t>
            </a:r>
            <a:r>
              <a:rPr lang="en-US" sz="1400" dirty="0"/>
              <a:t> logistic data=train </a:t>
            </a:r>
            <a:r>
              <a:rPr lang="en-US" sz="1400" dirty="0" err="1"/>
              <a:t>decending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498        model </a:t>
            </a:r>
            <a:r>
              <a:rPr lang="en-US" sz="1400" dirty="0" err="1"/>
              <a:t>NPA_status</a:t>
            </a:r>
            <a:r>
              <a:rPr lang="en-US" sz="1400" dirty="0"/>
              <a:t>= age25 age40 age60 creditln20   </a:t>
            </a:r>
            <a:r>
              <a:rPr lang="en-US" sz="1400" dirty="0" err="1"/>
              <a:t>non_offi</a:t>
            </a:r>
            <a:r>
              <a:rPr lang="en-US" sz="1400" dirty="0"/>
              <a:t>  officer2</a:t>
            </a:r>
          </a:p>
          <a:p>
            <a:pPr marL="0" indent="0">
              <a:buNone/>
            </a:pPr>
            <a:r>
              <a:rPr lang="en-US" sz="1400" dirty="0"/>
              <a:t>499         </a:t>
            </a:r>
            <a:r>
              <a:rPr lang="en-US" sz="1400" dirty="0" err="1"/>
              <a:t>centr</a:t>
            </a:r>
            <a:r>
              <a:rPr lang="en-US" sz="1400" dirty="0"/>
              <a:t> south  east west </a:t>
            </a:r>
            <a:r>
              <a:rPr lang="en-US" sz="1400" dirty="0" err="1"/>
              <a:t>edu_phd</a:t>
            </a:r>
            <a:r>
              <a:rPr lang="en-US" sz="1400" dirty="0"/>
              <a:t> </a:t>
            </a:r>
            <a:r>
              <a:rPr lang="en-US" sz="1400" dirty="0" err="1"/>
              <a:t>edu_gradu</a:t>
            </a:r>
            <a:r>
              <a:rPr lang="en-US" sz="1400" dirty="0"/>
              <a:t> </a:t>
            </a:r>
            <a:r>
              <a:rPr lang="en-US" sz="1400" dirty="0" err="1"/>
              <a:t>edu_prof</a:t>
            </a:r>
            <a:r>
              <a:rPr lang="en-US" sz="1400" dirty="0"/>
              <a:t> </a:t>
            </a:r>
            <a:r>
              <a:rPr lang="en-US" sz="1400" dirty="0" err="1"/>
              <a:t>edu_matric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500        /</a:t>
            </a:r>
            <a:r>
              <a:rPr lang="en-US" sz="1400" dirty="0" err="1"/>
              <a:t>ctable</a:t>
            </a:r>
            <a:r>
              <a:rPr lang="en-US" sz="1400" dirty="0"/>
              <a:t> </a:t>
            </a:r>
            <a:r>
              <a:rPr lang="en-US" sz="1400" dirty="0" err="1"/>
              <a:t>lackfit</a:t>
            </a:r>
            <a:r>
              <a:rPr lang="en-US" sz="1400" dirty="0"/>
              <a:t>;/*final model*/</a:t>
            </a:r>
          </a:p>
          <a:p>
            <a:pPr marL="0" indent="0">
              <a:buNone/>
            </a:pPr>
            <a:r>
              <a:rPr lang="en-US" sz="1400" dirty="0"/>
              <a:t>501        run;</a:t>
            </a:r>
          </a:p>
          <a:p>
            <a:pPr marL="0" indent="0">
              <a:buNone/>
            </a:pPr>
            <a:r>
              <a:rPr lang="en-US" sz="1400" dirty="0"/>
              <a:t>NOTE: 75001 observations were read from "</a:t>
            </a:r>
            <a:r>
              <a:rPr lang="en-US" sz="1400" dirty="0" err="1"/>
              <a:t>WORK.train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NOTE: 75000 observations were used in calculations</a:t>
            </a:r>
          </a:p>
          <a:p>
            <a:pPr marL="0" indent="0">
              <a:buNone/>
            </a:pPr>
            <a:r>
              <a:rPr lang="en-US" sz="1400" dirty="0"/>
              <a:t>NOTE: Procedure logistic step took :</a:t>
            </a:r>
          </a:p>
          <a:p>
            <a:pPr marL="0" indent="0">
              <a:buNone/>
            </a:pPr>
            <a:r>
              <a:rPr lang="en-US" sz="1400" dirty="0"/>
              <a:t>      real time : 1.060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cpu</a:t>
            </a:r>
            <a:r>
              <a:rPr lang="en-US" sz="1400" dirty="0"/>
              <a:t> time  : 1.060</a:t>
            </a:r>
          </a:p>
          <a:p>
            <a:pPr marL="0" indent="0">
              <a:buNone/>
            </a:pPr>
            <a:r>
              <a:rPr lang="en-US" sz="1400" dirty="0" smtClean="0"/>
              <a:t>502   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503       quit; run;</a:t>
            </a:r>
          </a:p>
          <a:p>
            <a:pPr marL="0" indent="0">
              <a:buNone/>
            </a:pPr>
            <a:r>
              <a:rPr lang="en-US" sz="1400" dirty="0"/>
              <a:t>504       ODS _ALL_ CLOSE;</a:t>
            </a:r>
          </a:p>
          <a:p>
            <a:endParaRPr lang="en-US" sz="1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0919" y="1098300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2" y="146183"/>
            <a:ext cx="11461127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LIFT CHART OF THE FINAL MODEL( TRAINING DATASET)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0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proc</a:t>
            </a:r>
            <a:r>
              <a:rPr lang="en-US" sz="1600" b="1" dirty="0"/>
              <a:t> logistic data=train </a:t>
            </a:r>
            <a:r>
              <a:rPr lang="en-US" sz="1600" b="1" dirty="0" err="1"/>
              <a:t>decending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/>
              <a:t> model </a:t>
            </a:r>
            <a:r>
              <a:rPr lang="en-US" sz="1600" dirty="0" err="1"/>
              <a:t>NPA_status</a:t>
            </a:r>
            <a:r>
              <a:rPr lang="en-US" sz="1600" dirty="0"/>
              <a:t>= age25 age40 age60 creditln20   </a:t>
            </a:r>
            <a:r>
              <a:rPr lang="en-US" sz="1600" dirty="0" err="1"/>
              <a:t>non_offi</a:t>
            </a:r>
            <a:r>
              <a:rPr lang="en-US" sz="1600" dirty="0"/>
              <a:t>  officer2 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centr</a:t>
            </a:r>
            <a:r>
              <a:rPr lang="en-US" sz="1600" dirty="0"/>
              <a:t> south  east west </a:t>
            </a:r>
            <a:r>
              <a:rPr lang="en-US" sz="1600" dirty="0" err="1"/>
              <a:t>edu_phd</a:t>
            </a:r>
            <a:r>
              <a:rPr lang="en-US" sz="1600" dirty="0"/>
              <a:t> </a:t>
            </a:r>
            <a:r>
              <a:rPr lang="en-US" sz="1600" dirty="0" err="1"/>
              <a:t>edu_gradu</a:t>
            </a:r>
            <a:r>
              <a:rPr lang="en-US" sz="1600" dirty="0"/>
              <a:t> </a:t>
            </a:r>
            <a:r>
              <a:rPr lang="en-US" sz="1600" dirty="0" err="1"/>
              <a:t>edu_prof</a:t>
            </a:r>
            <a:r>
              <a:rPr lang="en-US" sz="1600" dirty="0"/>
              <a:t> </a:t>
            </a:r>
            <a:r>
              <a:rPr lang="en-US" sz="1600" dirty="0" err="1"/>
              <a:t>edu_matric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output out=train p=predicted;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run;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/>
              <a:t>proc</a:t>
            </a:r>
            <a:r>
              <a:rPr lang="en-US" sz="1600" b="1" dirty="0"/>
              <a:t> rank data=train out=train1 groups=10 ties=mean;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var</a:t>
            </a:r>
            <a:r>
              <a:rPr lang="en-US" sz="1600" dirty="0"/>
              <a:t> predicted;</a:t>
            </a:r>
          </a:p>
          <a:p>
            <a:pPr marL="0" indent="0">
              <a:buNone/>
            </a:pPr>
            <a:r>
              <a:rPr lang="en-US" sz="1600" dirty="0"/>
              <a:t>  ranks </a:t>
            </a:r>
            <a:r>
              <a:rPr lang="en-US" sz="1600" dirty="0" err="1"/>
              <a:t>decile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run;  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 smtClean="0"/>
              <a:t>proc</a:t>
            </a:r>
            <a:r>
              <a:rPr lang="en-US" sz="1600" b="1" dirty="0" smtClean="0"/>
              <a:t> </a:t>
            </a:r>
            <a:r>
              <a:rPr lang="en-US" sz="1600" b="1" dirty="0"/>
              <a:t>export data=train1 (keep= </a:t>
            </a:r>
            <a:r>
              <a:rPr lang="en-US" sz="1600" b="1" dirty="0" err="1"/>
              <a:t>NPA_status</a:t>
            </a:r>
            <a:r>
              <a:rPr lang="en-US" sz="1600" b="1" dirty="0"/>
              <a:t> predicted _LEVEL_ </a:t>
            </a:r>
            <a:r>
              <a:rPr lang="en-US" sz="1600" b="1" dirty="0" err="1"/>
              <a:t>decile</a:t>
            </a:r>
            <a:r>
              <a:rPr lang="en-US" sz="1600" b="1" dirty="0"/>
              <a:t> ) </a:t>
            </a:r>
            <a:r>
              <a:rPr lang="en-US" sz="1600" b="1" dirty="0" err="1"/>
              <a:t>outfile</a:t>
            </a:r>
            <a:r>
              <a:rPr lang="en-US" sz="1600" b="1" dirty="0"/>
              <a:t>="C:\Users\Jig12620\Desktop\jagriti\train1.csv"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dbms</a:t>
            </a:r>
            <a:r>
              <a:rPr lang="en-US" sz="1600" dirty="0"/>
              <a:t>= </a:t>
            </a:r>
            <a:r>
              <a:rPr lang="en-US" sz="1600" dirty="0" err="1"/>
              <a:t>csv</a:t>
            </a:r>
            <a:r>
              <a:rPr lang="en-US" sz="1600" dirty="0"/>
              <a:t> replace;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/>
              <a:t>run;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724044"/>
              </p:ext>
            </p:extLst>
          </p:nvPr>
        </p:nvGraphicFramePr>
        <p:xfrm>
          <a:off x="365757" y="1408177"/>
          <a:ext cx="11393426" cy="5275126"/>
        </p:xfrm>
        <a:graphic>
          <a:graphicData uri="http://schemas.openxmlformats.org/drawingml/2006/table">
            <a:tbl>
              <a:tblPr/>
              <a:tblGrid>
                <a:gridCol w="781518"/>
                <a:gridCol w="1071797"/>
                <a:gridCol w="1027139"/>
                <a:gridCol w="1071797"/>
                <a:gridCol w="312608"/>
                <a:gridCol w="1071797"/>
                <a:gridCol w="1071797"/>
                <a:gridCol w="385177"/>
                <a:gridCol w="1071797"/>
                <a:gridCol w="1071797"/>
                <a:gridCol w="312608"/>
                <a:gridCol w="1071797"/>
                <a:gridCol w="1071797"/>
              </a:tblGrid>
              <a:tr h="917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_LEVEL_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615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NPA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NPA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cum_actual%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cum_predict%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490.2966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9.949201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37.31737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9.949201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37.31737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472.7532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9.593205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19.54241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53.44968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618.0287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12.54117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32.08357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67.89773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7.133238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9.74026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39.21681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77.63799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562.4416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11.41318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9.841721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50.62999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87.47971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470.2563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9.542539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5.641234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60.17253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497.4585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10.09453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4.32224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70.26706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97.44318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499.4954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10.13586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80.40293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98.25487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438.9147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8.906548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1.116071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89.30948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99.37094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71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526.829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10.69052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96215" y="1249250"/>
            <a:ext cx="61947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 OF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Actual </a:t>
            </a:r>
            <a:r>
              <a:rPr lang="en-US" dirty="0" smtClean="0"/>
              <a:t>NPA=4928/75001=0.06570579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888226"/>
              </p:ext>
            </p:extLst>
          </p:nvPr>
        </p:nvGraphicFramePr>
        <p:xfrm>
          <a:off x="2299447" y="2662517"/>
          <a:ext cx="6992471" cy="3845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540919" y="1291485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DATA EXPLORATION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5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proc</a:t>
            </a:r>
            <a:r>
              <a:rPr lang="en-US" sz="1800" b="1" dirty="0"/>
              <a:t> import </a:t>
            </a:r>
            <a:r>
              <a:rPr lang="en-US" sz="1800" b="1" dirty="0" err="1"/>
              <a:t>datafile</a:t>
            </a:r>
            <a:r>
              <a:rPr lang="en-US" sz="1800" b="1" dirty="0"/>
              <a:t>="Z:\Assignments\Graded Assignment\Topic 10 -  Regression Models\Credit.csv"</a:t>
            </a:r>
          </a:p>
          <a:p>
            <a:pPr marL="0" indent="0">
              <a:buNone/>
            </a:pPr>
            <a:r>
              <a:rPr lang="en-US" sz="1800" dirty="0"/>
              <a:t>out= credit </a:t>
            </a:r>
            <a:r>
              <a:rPr lang="en-US" sz="1800" dirty="0" err="1"/>
              <a:t>dbms</a:t>
            </a:r>
            <a:r>
              <a:rPr lang="en-US" sz="1800" dirty="0"/>
              <a:t>=</a:t>
            </a:r>
            <a:r>
              <a:rPr lang="en-US" sz="1800" dirty="0" err="1"/>
              <a:t>csv</a:t>
            </a:r>
            <a:r>
              <a:rPr lang="en-US" sz="1800" dirty="0"/>
              <a:t> replace;</a:t>
            </a:r>
          </a:p>
          <a:p>
            <a:pPr marL="0" indent="0">
              <a:buNone/>
            </a:pPr>
            <a:r>
              <a:rPr lang="en-US" sz="1800" b="1" dirty="0"/>
              <a:t>run</a:t>
            </a:r>
            <a:r>
              <a:rPr lang="en-US" sz="1800" b="1" dirty="0" smtClean="0"/>
              <a:t>;</a:t>
            </a:r>
          </a:p>
          <a:p>
            <a:pPr marL="0" indent="0">
              <a:buNone/>
            </a:pPr>
            <a:r>
              <a:rPr lang="en-US" sz="1800" b="1" dirty="0" err="1"/>
              <a:t>proc</a:t>
            </a:r>
            <a:r>
              <a:rPr lang="en-US" sz="1800" b="1" dirty="0"/>
              <a:t> contents data=credit;</a:t>
            </a:r>
          </a:p>
          <a:p>
            <a:pPr marL="0" indent="0">
              <a:buNone/>
            </a:pPr>
            <a:r>
              <a:rPr lang="en-US" sz="1800" b="1" dirty="0"/>
              <a:t>run;</a:t>
            </a:r>
          </a:p>
          <a:p>
            <a:pPr marL="0" indent="0">
              <a:buNone/>
            </a:pPr>
            <a:r>
              <a:rPr lang="en-US" sz="1800" b="1" dirty="0" err="1" smtClean="0"/>
              <a:t>proc</a:t>
            </a:r>
            <a:r>
              <a:rPr lang="en-US" sz="1800" b="1" dirty="0" smtClean="0"/>
              <a:t> </a:t>
            </a:r>
            <a:r>
              <a:rPr lang="en-US" sz="1800" b="1" dirty="0" err="1"/>
              <a:t>univariate</a:t>
            </a:r>
            <a:r>
              <a:rPr lang="en-US" sz="1800" b="1" dirty="0"/>
              <a:t> data=credit;</a:t>
            </a:r>
          </a:p>
          <a:p>
            <a:pPr marL="0" indent="0">
              <a:buNone/>
            </a:pPr>
            <a:r>
              <a:rPr lang="en-US" sz="1800" b="1" dirty="0"/>
              <a:t>run;</a:t>
            </a:r>
          </a:p>
          <a:p>
            <a:pPr marL="0" indent="0">
              <a:buNone/>
            </a:pPr>
            <a:r>
              <a:rPr lang="en-US" sz="1800" b="1" dirty="0" err="1" smtClean="0"/>
              <a:t>proc</a:t>
            </a:r>
            <a:r>
              <a:rPr lang="en-US" sz="1800" b="1" dirty="0" smtClean="0"/>
              <a:t> </a:t>
            </a:r>
            <a:r>
              <a:rPr lang="en-US" sz="1800" b="1" dirty="0"/>
              <a:t>means n </a:t>
            </a:r>
            <a:r>
              <a:rPr lang="en-US" sz="1800" b="1" dirty="0" err="1"/>
              <a:t>nmiss</a:t>
            </a:r>
            <a:r>
              <a:rPr lang="en-US" sz="1800" b="1" dirty="0"/>
              <a:t> mean </a:t>
            </a:r>
            <a:r>
              <a:rPr lang="en-US" sz="1800" b="1" dirty="0" err="1"/>
              <a:t>stddev</a:t>
            </a:r>
            <a:r>
              <a:rPr lang="en-US" sz="1800" b="1" dirty="0"/>
              <a:t> min max data=credit;</a:t>
            </a:r>
          </a:p>
          <a:p>
            <a:pPr marL="0" indent="0">
              <a:buNone/>
            </a:pPr>
            <a:r>
              <a:rPr lang="en-US" sz="1800" b="1" dirty="0"/>
              <a:t>run;</a:t>
            </a:r>
          </a:p>
          <a:p>
            <a:pPr marL="0" indent="0">
              <a:buNone/>
            </a:pPr>
            <a:r>
              <a:rPr lang="en-US" sz="1800" b="1" dirty="0" err="1" smtClean="0"/>
              <a:t>proc</a:t>
            </a:r>
            <a:r>
              <a:rPr lang="en-US" sz="1800" b="1" dirty="0" smtClean="0"/>
              <a:t> </a:t>
            </a:r>
            <a:r>
              <a:rPr lang="en-US" sz="1800" b="1" dirty="0" err="1"/>
              <a:t>freq</a:t>
            </a:r>
            <a:r>
              <a:rPr lang="en-US" sz="1800" b="1" dirty="0"/>
              <a:t> data=credit;</a:t>
            </a:r>
          </a:p>
          <a:p>
            <a:pPr marL="0" indent="0">
              <a:buNone/>
            </a:pPr>
            <a:r>
              <a:rPr lang="en-US" sz="1800" b="1" dirty="0" smtClean="0"/>
              <a:t>run</a:t>
            </a:r>
            <a:r>
              <a:rPr lang="en-US" sz="1800" b="1" dirty="0"/>
              <a:t>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00766" y="1403797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261381" cy="1320800"/>
          </a:xfrm>
        </p:spPr>
        <p:txBody>
          <a:bodyPr/>
          <a:lstStyle/>
          <a:p>
            <a:r>
              <a:rPr lang="en-US" dirty="0" smtClean="0"/>
              <a:t>FINAL LOGISTIC REGRESSION MODEL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proc</a:t>
            </a:r>
            <a:r>
              <a:rPr lang="en-US" sz="1800" b="1" dirty="0"/>
              <a:t> logistic data=train </a:t>
            </a:r>
            <a:r>
              <a:rPr lang="en-US" sz="1800" b="1" dirty="0" err="1"/>
              <a:t>outest</a:t>
            </a:r>
            <a:r>
              <a:rPr lang="en-US" sz="1800" b="1" dirty="0"/>
              <a:t>=</a:t>
            </a:r>
            <a:r>
              <a:rPr lang="en-US" sz="1800" b="1" dirty="0" err="1"/>
              <a:t>modelx</a:t>
            </a:r>
            <a:r>
              <a:rPr lang="en-US" sz="1800" b="1" dirty="0"/>
              <a:t> </a:t>
            </a:r>
            <a:r>
              <a:rPr lang="en-US" sz="1800" b="1" dirty="0" err="1"/>
              <a:t>outmodel</a:t>
            </a:r>
            <a:r>
              <a:rPr lang="en-US" sz="1800" b="1" dirty="0"/>
              <a:t>=</a:t>
            </a:r>
            <a:r>
              <a:rPr lang="en-US" sz="1800" b="1" dirty="0" err="1"/>
              <a:t>final_model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model </a:t>
            </a:r>
            <a:r>
              <a:rPr lang="en-US" sz="1800" dirty="0" err="1"/>
              <a:t>NPA_status</a:t>
            </a:r>
            <a:r>
              <a:rPr lang="en-US" sz="1800" dirty="0"/>
              <a:t>= age25 age40 age60 creditln20    </a:t>
            </a:r>
            <a:r>
              <a:rPr lang="en-US" sz="1800" dirty="0" err="1"/>
              <a:t>non_offi</a:t>
            </a:r>
            <a:r>
              <a:rPr lang="en-US" sz="1800" dirty="0"/>
              <a:t>  </a:t>
            </a:r>
            <a:r>
              <a:rPr lang="en-US" sz="1800" dirty="0" smtClean="0"/>
              <a:t>officer2 </a:t>
            </a:r>
            <a:r>
              <a:rPr lang="en-US" sz="1800" dirty="0" err="1"/>
              <a:t>centr</a:t>
            </a:r>
            <a:r>
              <a:rPr lang="en-US" sz="1800" dirty="0"/>
              <a:t> south  east west </a:t>
            </a:r>
            <a:r>
              <a:rPr lang="en-US" sz="1800" dirty="0" err="1"/>
              <a:t>edu_phd</a:t>
            </a:r>
            <a:r>
              <a:rPr lang="en-US" sz="1800" dirty="0"/>
              <a:t> </a:t>
            </a:r>
            <a:r>
              <a:rPr lang="en-US" sz="1800" dirty="0" err="1"/>
              <a:t>edu_gradu</a:t>
            </a:r>
            <a:r>
              <a:rPr lang="en-US" sz="1800" dirty="0"/>
              <a:t> </a:t>
            </a:r>
            <a:r>
              <a:rPr lang="en-US" sz="1800" dirty="0" err="1"/>
              <a:t>edu_prof</a:t>
            </a:r>
            <a:r>
              <a:rPr lang="en-US" sz="1800" dirty="0"/>
              <a:t> </a:t>
            </a:r>
            <a:r>
              <a:rPr lang="en-US" sz="1800" dirty="0" err="1"/>
              <a:t>edu_matric</a:t>
            </a:r>
            <a:r>
              <a:rPr lang="en-US" sz="1800" dirty="0"/>
              <a:t>/</a:t>
            </a:r>
            <a:r>
              <a:rPr lang="en-US" sz="1800" dirty="0" err="1"/>
              <a:t>outroc</a:t>
            </a:r>
            <a:r>
              <a:rPr lang="en-US" sz="1800" dirty="0"/>
              <a:t>=roc;</a:t>
            </a:r>
          </a:p>
          <a:p>
            <a:pPr marL="0" indent="0">
              <a:buNone/>
            </a:pPr>
            <a:r>
              <a:rPr lang="en-US" sz="1800" dirty="0"/>
              <a:t>  output out =out1 p=predicted </a:t>
            </a:r>
            <a:r>
              <a:rPr lang="en-US" sz="1800" dirty="0" err="1"/>
              <a:t>xbeta</a:t>
            </a:r>
            <a:r>
              <a:rPr lang="en-US" sz="1800" dirty="0"/>
              <a:t>=</a:t>
            </a:r>
            <a:r>
              <a:rPr lang="en-US" sz="1800" dirty="0" err="1"/>
              <a:t>xb</a:t>
            </a:r>
            <a:r>
              <a:rPr lang="en-US" sz="1800" dirty="0"/>
              <a:t> </a:t>
            </a:r>
            <a:r>
              <a:rPr lang="en-US" sz="1800" dirty="0" err="1"/>
              <a:t>reschi</a:t>
            </a:r>
            <a:r>
              <a:rPr lang="en-US" sz="1800" dirty="0"/>
              <a:t>=</a:t>
            </a:r>
            <a:r>
              <a:rPr lang="en-US" sz="1800" dirty="0" err="1"/>
              <a:t>reschi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run;</a:t>
            </a:r>
          </a:p>
          <a:p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11374" y="1265727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/>
          </a:bodyPr>
          <a:lstStyle/>
          <a:p>
            <a:r>
              <a:rPr lang="en-US" dirty="0" smtClean="0"/>
              <a:t>LOG OUTPUT FOR FINAL LOGISTIC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424"/>
            <a:ext cx="10515600" cy="5822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962       ODS _ALL_ CLOSE;</a:t>
            </a:r>
          </a:p>
          <a:p>
            <a:pPr marL="0" indent="0">
              <a:buNone/>
            </a:pPr>
            <a:r>
              <a:rPr lang="en-US" dirty="0"/>
              <a:t>963       FILENAME WPSWBHTM TEMP;</a:t>
            </a:r>
          </a:p>
          <a:p>
            <a:pPr marL="0" indent="0">
              <a:buNone/>
            </a:pPr>
            <a:r>
              <a:rPr lang="en-US" dirty="0"/>
              <a:t>964       ODS HTML(ID=WBHTML) BODY=WPSWBHTM GPATH="C:\Users\Jig12620\AppData\Local\Temp\111\WPS </a:t>
            </a:r>
          </a:p>
          <a:p>
            <a:pPr marL="0" indent="0">
              <a:buNone/>
            </a:pPr>
            <a:r>
              <a:rPr lang="en-US" dirty="0"/>
              <a:t>964     ! Temporary Data\_TD564";</a:t>
            </a:r>
          </a:p>
          <a:p>
            <a:pPr marL="0" indent="0">
              <a:buNone/>
            </a:pPr>
            <a:r>
              <a:rPr lang="en-US" dirty="0"/>
              <a:t>NOTE: Writing HTML(WBHTML) Body file WPSWBHTM</a:t>
            </a:r>
          </a:p>
          <a:p>
            <a:pPr marL="0" indent="0">
              <a:buNone/>
            </a:pPr>
            <a:r>
              <a:rPr lang="en-US" dirty="0"/>
              <a:t>965       </a:t>
            </a:r>
            <a:r>
              <a:rPr lang="en-US" dirty="0" err="1"/>
              <a:t>proc</a:t>
            </a:r>
            <a:r>
              <a:rPr lang="en-US" dirty="0"/>
              <a:t> logistic data=train </a:t>
            </a:r>
            <a:r>
              <a:rPr lang="en-US" dirty="0" err="1"/>
              <a:t>outest</a:t>
            </a:r>
            <a:r>
              <a:rPr lang="en-US" dirty="0"/>
              <a:t>=</a:t>
            </a:r>
            <a:r>
              <a:rPr lang="en-US" dirty="0" err="1"/>
              <a:t>modelx</a:t>
            </a:r>
            <a:r>
              <a:rPr lang="en-US" dirty="0"/>
              <a:t> </a:t>
            </a:r>
            <a:r>
              <a:rPr lang="en-US" dirty="0" err="1"/>
              <a:t>outmodel</a:t>
            </a:r>
            <a:r>
              <a:rPr lang="en-US" dirty="0"/>
              <a:t>=</a:t>
            </a:r>
            <a:r>
              <a:rPr lang="en-US" dirty="0" err="1"/>
              <a:t>final_model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966           model </a:t>
            </a:r>
            <a:r>
              <a:rPr lang="en-US" dirty="0" err="1"/>
              <a:t>NPA_status</a:t>
            </a:r>
            <a:r>
              <a:rPr lang="en-US" dirty="0"/>
              <a:t>= age25 age40 age60 creditln20    </a:t>
            </a:r>
            <a:r>
              <a:rPr lang="en-US" dirty="0" err="1"/>
              <a:t>non_offi</a:t>
            </a:r>
            <a:r>
              <a:rPr lang="en-US" dirty="0"/>
              <a:t>  officer2</a:t>
            </a:r>
          </a:p>
          <a:p>
            <a:pPr marL="0" indent="0">
              <a:buNone/>
            </a:pPr>
            <a:r>
              <a:rPr lang="en-US" dirty="0"/>
              <a:t>967         </a:t>
            </a:r>
            <a:r>
              <a:rPr lang="en-US" dirty="0" err="1"/>
              <a:t>centr</a:t>
            </a:r>
            <a:r>
              <a:rPr lang="en-US" dirty="0"/>
              <a:t> south  east west </a:t>
            </a:r>
            <a:r>
              <a:rPr lang="en-US" dirty="0" err="1"/>
              <a:t>edu_phd</a:t>
            </a:r>
            <a:r>
              <a:rPr lang="en-US" dirty="0"/>
              <a:t> </a:t>
            </a:r>
            <a:r>
              <a:rPr lang="en-US" dirty="0" err="1"/>
              <a:t>edu_gradu</a:t>
            </a:r>
            <a:r>
              <a:rPr lang="en-US" dirty="0"/>
              <a:t> </a:t>
            </a:r>
            <a:r>
              <a:rPr lang="en-US" dirty="0" err="1"/>
              <a:t>edu_prof</a:t>
            </a:r>
            <a:r>
              <a:rPr lang="en-US" dirty="0"/>
              <a:t> </a:t>
            </a:r>
            <a:r>
              <a:rPr lang="en-US" dirty="0" err="1"/>
              <a:t>edu_matric</a:t>
            </a:r>
            <a:r>
              <a:rPr lang="en-US" dirty="0"/>
              <a:t>/</a:t>
            </a:r>
            <a:r>
              <a:rPr lang="en-US" dirty="0" err="1"/>
              <a:t>outroc</a:t>
            </a:r>
            <a:r>
              <a:rPr lang="en-US" dirty="0"/>
              <a:t>=roc;</a:t>
            </a:r>
          </a:p>
          <a:p>
            <a:pPr marL="0" indent="0">
              <a:buNone/>
            </a:pPr>
            <a:r>
              <a:rPr lang="en-US" dirty="0"/>
              <a:t>968         output out =out1 p=predicted </a:t>
            </a:r>
            <a:r>
              <a:rPr lang="en-US" dirty="0" err="1"/>
              <a:t>xbeta</a:t>
            </a:r>
            <a:r>
              <a:rPr lang="en-US" dirty="0"/>
              <a:t>=</a:t>
            </a:r>
            <a:r>
              <a:rPr lang="en-US" dirty="0" err="1"/>
              <a:t>xb</a:t>
            </a:r>
            <a:r>
              <a:rPr lang="en-US" dirty="0"/>
              <a:t> </a:t>
            </a:r>
            <a:r>
              <a:rPr lang="en-US" dirty="0" err="1"/>
              <a:t>reschi</a:t>
            </a:r>
            <a:r>
              <a:rPr lang="en-US" dirty="0"/>
              <a:t>=</a:t>
            </a:r>
            <a:r>
              <a:rPr lang="en-US" dirty="0" err="1"/>
              <a:t>reschi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969         run;</a:t>
            </a:r>
          </a:p>
          <a:p>
            <a:pPr marL="0" indent="0">
              <a:buNone/>
            </a:pPr>
            <a:r>
              <a:rPr lang="en-US" dirty="0"/>
              <a:t>NOTE: 75001 observations were read from "</a:t>
            </a:r>
            <a:r>
              <a:rPr lang="en-US" dirty="0" err="1"/>
              <a:t>WORK.train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NOTE: 74999 observations were used in calculations</a:t>
            </a:r>
          </a:p>
          <a:p>
            <a:pPr marL="0" indent="0">
              <a:buNone/>
            </a:pPr>
            <a:r>
              <a:rPr lang="en-US" dirty="0"/>
              <a:t>NOTE: Data set "</a:t>
            </a:r>
            <a:r>
              <a:rPr lang="en-US" dirty="0" err="1"/>
              <a:t>WORK.roc</a:t>
            </a:r>
            <a:r>
              <a:rPr lang="en-US" dirty="0"/>
              <a:t>" has 210 observation(s) and 7 variable(s)</a:t>
            </a:r>
          </a:p>
          <a:p>
            <a:pPr marL="0" indent="0">
              <a:buNone/>
            </a:pPr>
            <a:r>
              <a:rPr lang="en-US" dirty="0"/>
              <a:t>NOTE: Data set "</a:t>
            </a:r>
            <a:r>
              <a:rPr lang="en-US" dirty="0" err="1"/>
              <a:t>WORK.final_model</a:t>
            </a:r>
            <a:r>
              <a:rPr lang="en-US" dirty="0"/>
              <a:t>" has 170 observation(s) and 6 variable(s)</a:t>
            </a:r>
          </a:p>
          <a:p>
            <a:pPr marL="0" indent="0">
              <a:buNone/>
            </a:pPr>
            <a:r>
              <a:rPr lang="en-US" dirty="0"/>
              <a:t>NOTE: Data set "</a:t>
            </a:r>
            <a:r>
              <a:rPr lang="en-US" dirty="0" err="1"/>
              <a:t>WORK.modelx</a:t>
            </a:r>
            <a:r>
              <a:rPr lang="en-US" dirty="0"/>
              <a:t>" has 1 observation(s) and 20 variable(s)</a:t>
            </a:r>
          </a:p>
          <a:p>
            <a:pPr marL="0" indent="0">
              <a:buNone/>
            </a:pPr>
            <a:r>
              <a:rPr lang="en-US" dirty="0"/>
              <a:t>NOTE: Data set "WORK.out1" has 75001 observation(s) and 49 variable(s)</a:t>
            </a:r>
          </a:p>
          <a:p>
            <a:pPr marL="0" indent="0">
              <a:buNone/>
            </a:pPr>
            <a:r>
              <a:rPr lang="en-US" dirty="0"/>
              <a:t>NOTE: Procedure logistic step took :</a:t>
            </a:r>
          </a:p>
          <a:p>
            <a:pPr marL="0" indent="0">
              <a:buNone/>
            </a:pPr>
            <a:r>
              <a:rPr lang="en-US" dirty="0"/>
              <a:t>      real time : 1.778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cpu</a:t>
            </a:r>
            <a:r>
              <a:rPr lang="en-US" dirty="0"/>
              <a:t> time  : 1.684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970       quit; run;</a:t>
            </a:r>
          </a:p>
          <a:p>
            <a:pPr marL="0" indent="0">
              <a:buNone/>
            </a:pPr>
            <a:r>
              <a:rPr lang="en-US" dirty="0"/>
              <a:t>971       ODS _ALL_ CLOSE;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0919" y="98238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proc</a:t>
            </a:r>
            <a:r>
              <a:rPr lang="en-US" sz="1800" b="1" dirty="0"/>
              <a:t> logistic data=validate </a:t>
            </a:r>
            <a:r>
              <a:rPr lang="en-US" sz="1800" b="1" dirty="0" err="1"/>
              <a:t>decending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/>
              <a:t>  model </a:t>
            </a:r>
            <a:r>
              <a:rPr lang="en-US" sz="1800" dirty="0" err="1"/>
              <a:t>NPA_status</a:t>
            </a:r>
            <a:r>
              <a:rPr lang="en-US" sz="1800" dirty="0"/>
              <a:t>= age25 age40 age60 creditln20  </a:t>
            </a:r>
            <a:r>
              <a:rPr lang="en-US" sz="1800" dirty="0" err="1"/>
              <a:t>non_offi</a:t>
            </a:r>
            <a:r>
              <a:rPr lang="en-US" sz="1800" dirty="0"/>
              <a:t>  officer2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centr</a:t>
            </a:r>
            <a:r>
              <a:rPr lang="en-US" sz="1800" dirty="0"/>
              <a:t> south  east west </a:t>
            </a:r>
            <a:r>
              <a:rPr lang="en-US" sz="1800" dirty="0" err="1"/>
              <a:t>edu_phd</a:t>
            </a:r>
            <a:r>
              <a:rPr lang="en-US" sz="1800" dirty="0"/>
              <a:t> </a:t>
            </a:r>
            <a:r>
              <a:rPr lang="en-US" sz="1800" dirty="0" err="1"/>
              <a:t>edu_gradu</a:t>
            </a:r>
            <a:r>
              <a:rPr lang="en-US" sz="1800" dirty="0"/>
              <a:t> </a:t>
            </a:r>
            <a:r>
              <a:rPr lang="en-US" sz="1800" dirty="0" err="1"/>
              <a:t>edu_prof</a:t>
            </a:r>
            <a:r>
              <a:rPr lang="en-US" sz="1800" dirty="0"/>
              <a:t> </a:t>
            </a:r>
            <a:r>
              <a:rPr lang="en-US" sz="1800" dirty="0" err="1"/>
              <a:t>edu_matric</a:t>
            </a:r>
            <a:r>
              <a:rPr lang="en-US" sz="1800" dirty="0"/>
              <a:t>/</a:t>
            </a:r>
            <a:r>
              <a:rPr lang="en-US" sz="1800" dirty="0" err="1"/>
              <a:t>ctable</a:t>
            </a:r>
            <a:r>
              <a:rPr lang="en-US" sz="1800" dirty="0"/>
              <a:t> </a:t>
            </a:r>
            <a:r>
              <a:rPr lang="en-US" sz="1800" dirty="0" err="1"/>
              <a:t>lackfit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b="1" dirty="0"/>
              <a:t>run;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0919" y="123996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6"/>
            <a:ext cx="10515600" cy="1325563"/>
          </a:xfrm>
        </p:spPr>
        <p:txBody>
          <a:bodyPr/>
          <a:lstStyle/>
          <a:p>
            <a:r>
              <a:rPr lang="en-US" dirty="0" smtClean="0"/>
              <a:t>OUTPUT OF VALIDATION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872968"/>
              </p:ext>
            </p:extLst>
          </p:nvPr>
        </p:nvGraphicFramePr>
        <p:xfrm>
          <a:off x="838200" y="1748118"/>
          <a:ext cx="4083423" cy="2336543"/>
        </p:xfrm>
        <a:graphic>
          <a:graphicData uri="http://schemas.openxmlformats.org/drawingml/2006/table">
            <a:tbl>
              <a:tblPr/>
              <a:tblGrid>
                <a:gridCol w="1361141"/>
                <a:gridCol w="1361141"/>
                <a:gridCol w="1361141"/>
              </a:tblGrid>
              <a:tr h="462023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Model Fit Statistics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332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Criterion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Intercept only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Intercept and Covariates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0839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AIC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37283.032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31314.829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0839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37292.257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31453.208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0839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 Log L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37281.032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31284.829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34309"/>
              </p:ext>
            </p:extLst>
          </p:nvPr>
        </p:nvGraphicFramePr>
        <p:xfrm>
          <a:off x="838200" y="4424081"/>
          <a:ext cx="10515600" cy="165735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306593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Testing Global Null Hypothesis: BETA=0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5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3065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Likelihood Ratio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5996.2029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65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Score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5946.2095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65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Wald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3995.2101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67181"/>
              </p:ext>
            </p:extLst>
          </p:nvPr>
        </p:nvGraphicFramePr>
        <p:xfrm>
          <a:off x="6884894" y="1639654"/>
          <a:ext cx="4267200" cy="2205990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422400"/>
              </a:tblGrid>
              <a:tr h="93078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Response Profile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10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Ordered Value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NPA_Status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Total Frequency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9307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5103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9307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17010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Probability modeled is </a:t>
                      </a:r>
                      <a:r>
                        <a:rPr lang="en-US" b="1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NPA_Status</a:t>
                      </a:r>
                      <a:r>
                        <a:rPr lang="en-US" b="1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='1'.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81016" y="1595633"/>
            <a:ext cx="4947478" cy="5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23456"/>
            <a:ext cx="10515600" cy="1325563"/>
          </a:xfrm>
        </p:spPr>
        <p:txBody>
          <a:bodyPr/>
          <a:lstStyle/>
          <a:p>
            <a:r>
              <a:rPr lang="en-US" dirty="0" smtClean="0"/>
              <a:t>OUTPUT OF VALIDATION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91531"/>
              </p:ext>
            </p:extLst>
          </p:nvPr>
        </p:nvGraphicFramePr>
        <p:xfrm>
          <a:off x="838200" y="1304364"/>
          <a:ext cx="10242174" cy="5069541"/>
        </p:xfrm>
        <a:graphic>
          <a:graphicData uri="http://schemas.openxmlformats.org/drawingml/2006/table">
            <a:tbl>
              <a:tblPr/>
              <a:tblGrid>
                <a:gridCol w="1707029"/>
                <a:gridCol w="1707029"/>
                <a:gridCol w="1707029"/>
                <a:gridCol w="1707029"/>
                <a:gridCol w="1707029"/>
                <a:gridCol w="1707029"/>
              </a:tblGrid>
              <a:tr h="284365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Analysis of Maximum Likelihood Estimates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Parameter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Estimate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Standard Error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Wald Chi-Square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ChiSq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Intercept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-3.0272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0.1026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871.3494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age25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1.4653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0.0936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245.2085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age40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1.2745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0.0476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715.4726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age60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0.8738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0.0444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387.3495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creditln20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-0.1929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0.0928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4.3237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0.0376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non_offi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0.5391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0.0480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125.8805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officer2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0.7838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0.0665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139.0717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centr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-2.5035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0.0993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635.3627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south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-0.6405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0.0556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132.7111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east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-0.8084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0.0641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158.9834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west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1.0497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0.0434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586.3660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edu_phd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0.4660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0.0695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44.9959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edu_gradu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-0.7052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0.0598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139.1648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edu_prof 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-0.7128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0.0588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146.7127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84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edu_matric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0.6532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0.0559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136.7715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1041" marR="21041" marT="21041" marB="21041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182640" y="-44815"/>
            <a:ext cx="16126762" cy="5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23456"/>
            <a:ext cx="10515600" cy="1325563"/>
          </a:xfrm>
        </p:spPr>
        <p:txBody>
          <a:bodyPr/>
          <a:lstStyle/>
          <a:p>
            <a:r>
              <a:rPr lang="en-US" dirty="0" smtClean="0"/>
              <a:t>OUTPUT OF VALIDATION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938227"/>
              </p:ext>
            </p:extLst>
          </p:nvPr>
        </p:nvGraphicFramePr>
        <p:xfrm>
          <a:off x="981634" y="1385044"/>
          <a:ext cx="9897036" cy="5123326"/>
        </p:xfrm>
        <a:graphic>
          <a:graphicData uri="http://schemas.openxmlformats.org/drawingml/2006/table">
            <a:tbl>
              <a:tblPr/>
              <a:tblGrid>
                <a:gridCol w="2474259"/>
                <a:gridCol w="2474259"/>
                <a:gridCol w="2474259"/>
                <a:gridCol w="2474259"/>
              </a:tblGrid>
              <a:tr h="30446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Odds Ratio Estimates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42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Effect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Point Estimate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Lower 95% Wald Confidence Limit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Upper 95% Wald Confidence Limit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age25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4.329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3.603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5.200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age40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3.577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3.258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3.927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age60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2.396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2.196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2.614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creditln20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0.825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0.687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0.989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non_offi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1.714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1.560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1.884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officer2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2.190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1.922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2.495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centr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0.082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0.067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0.099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south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0.527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0.473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0.588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east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0.446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0.393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0.505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west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2.857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2.624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3.110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edu_phd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1.594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1.391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1.826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edu_gradu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0.494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0.439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0.555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edu_prof 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0.490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0.437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0.550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04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edu_matric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1.922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1.722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2.144</a:t>
                      </a:r>
                    </a:p>
                  </a:txBody>
                  <a:tcPr marL="22292" marR="22292" marT="22292" marB="22292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23456"/>
            <a:ext cx="10515600" cy="1325563"/>
          </a:xfrm>
        </p:spPr>
        <p:txBody>
          <a:bodyPr/>
          <a:lstStyle/>
          <a:p>
            <a:r>
              <a:rPr lang="en-US" dirty="0" smtClean="0"/>
              <a:t>OUTPUT OF VALIDATION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961600"/>
              </p:ext>
            </p:extLst>
          </p:nvPr>
        </p:nvGraphicFramePr>
        <p:xfrm>
          <a:off x="838200" y="2191871"/>
          <a:ext cx="8346140" cy="3186738"/>
        </p:xfrm>
        <a:graphic>
          <a:graphicData uri="http://schemas.openxmlformats.org/drawingml/2006/table">
            <a:tbl>
              <a:tblPr/>
              <a:tblGrid>
                <a:gridCol w="2086535"/>
                <a:gridCol w="2086535"/>
                <a:gridCol w="2086535"/>
                <a:gridCol w="2086535"/>
              </a:tblGrid>
              <a:tr h="47883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Association of Predicted Probabilities and Observed Responses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51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Concordant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78.0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Somer's D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0.579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8751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Discordant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20.1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Gamma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7883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Percent Tied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Tau-a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0.073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47883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Pairs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3.5669E8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 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0.789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44815"/>
            <a:ext cx="9676685" cy="5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85640"/>
            <a:ext cx="10515600" cy="1325563"/>
          </a:xfrm>
        </p:spPr>
        <p:txBody>
          <a:bodyPr/>
          <a:lstStyle/>
          <a:p>
            <a:r>
              <a:rPr lang="en-US" dirty="0" smtClean="0"/>
              <a:t>OUTPUT OF VALIDATION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240099"/>
              </p:ext>
            </p:extLst>
          </p:nvPr>
        </p:nvGraphicFramePr>
        <p:xfrm>
          <a:off x="838200" y="1181448"/>
          <a:ext cx="9542928" cy="4251960"/>
        </p:xfrm>
        <a:graphic>
          <a:graphicData uri="http://schemas.openxmlformats.org/drawingml/2006/table">
            <a:tbl>
              <a:tblPr/>
              <a:tblGrid>
                <a:gridCol w="1590488"/>
                <a:gridCol w="1590488"/>
                <a:gridCol w="1590488"/>
                <a:gridCol w="1590488"/>
                <a:gridCol w="1590488"/>
                <a:gridCol w="1590488"/>
              </a:tblGrid>
              <a:tr h="328116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Partition for the </a:t>
                      </a:r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Hosmer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Lemeshow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Test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9659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Group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Total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Observed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Expected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Observed Nonevents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Expected Nonevents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6732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16.84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6712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6715.16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34.63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6962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6966.37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7789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63.09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7725.91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7670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143.20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7519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7526.80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6853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253.70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6634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6599.30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7376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340.64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6947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7035.36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6124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675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423.56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5449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5700.44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8007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702.96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7601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7304.04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7506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884.88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6608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6621.12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16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9943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2197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2239.56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7746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7703.44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44815"/>
            <a:ext cx="11064266" cy="54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9331" tIns="179331" rIns="179331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smtClean="0">
              <a:ln>
                <a:noFill/>
              </a:ln>
              <a:solidFill>
                <a:srgbClr val="0022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002288"/>
                </a:solidFill>
                <a:effectLst/>
                <a:latin typeface="Verdana" panose="020B0604030504040204" pitchFamily="34" charset="0"/>
              </a:rPr>
              <a:t> 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33679"/>
              </p:ext>
            </p:extLst>
          </p:nvPr>
        </p:nvGraphicFramePr>
        <p:xfrm>
          <a:off x="838200" y="5525986"/>
          <a:ext cx="9489141" cy="1170938"/>
        </p:xfrm>
        <a:graphic>
          <a:graphicData uri="http://schemas.openxmlformats.org/drawingml/2006/table">
            <a:tbl>
              <a:tblPr/>
              <a:tblGrid>
                <a:gridCol w="3163047"/>
                <a:gridCol w="3163047"/>
                <a:gridCol w="3163047"/>
              </a:tblGrid>
              <a:tr h="507998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Hosmer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and </a:t>
                      </a:r>
                      <a:r>
                        <a:rPr lang="en-US" dirty="0" err="1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Lemeshow</a:t>
                      </a:r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 Goodness-of-Fit Test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77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DF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 &gt; Chi-Square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  <a:tr h="31077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330.2334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&lt;.0001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40919" y="802083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23456"/>
            <a:ext cx="10515600" cy="1325563"/>
          </a:xfrm>
        </p:spPr>
        <p:txBody>
          <a:bodyPr/>
          <a:lstStyle/>
          <a:p>
            <a:r>
              <a:rPr lang="en-US" dirty="0" smtClean="0"/>
              <a:t>OUTPUT OF VALIDATION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03341"/>
              </p:ext>
            </p:extLst>
          </p:nvPr>
        </p:nvGraphicFramePr>
        <p:xfrm>
          <a:off x="838200" y="1815354"/>
          <a:ext cx="10515600" cy="1211580"/>
        </p:xfrm>
        <a:graphic>
          <a:graphicData uri="http://schemas.openxmlformats.org/drawingml/2006/table">
            <a:tbl>
              <a:tblPr/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242808">
                <a:tc gridSpan="10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Classification Table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4697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Prob Level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Correct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Correct Non-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Incorrect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Incorrect Non- events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Percentage Correct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Sensi- tivity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Speci- ficity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False POS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002288"/>
                          </a:solidFill>
                          <a:effectLst/>
                          <a:latin typeface="Verdana" panose="020B0604030504040204" pitchFamily="34" charset="0"/>
                        </a:rPr>
                        <a:t>False NEG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0B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12256"/>
              </p:ext>
            </p:extLst>
          </p:nvPr>
        </p:nvGraphicFramePr>
        <p:xfrm>
          <a:off x="838200" y="3099546"/>
          <a:ext cx="10515600" cy="3314700"/>
        </p:xfrm>
        <a:graphic>
          <a:graphicData uri="http://schemas.openxmlformats.org/drawingml/2006/table">
            <a:tbl>
              <a:tblPr/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0.420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69743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4774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99.8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0.440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69887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4926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5.9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0.460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69889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4926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69889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4973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0.500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4978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0.520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4978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2.4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0.540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5048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0.560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5048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93.3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1.1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0.580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5076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328108"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0.600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27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69898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5076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93.2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0.5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6.8</a:t>
                      </a:r>
                    </a:p>
                  </a:txBody>
                  <a:tcPr marL="28575" marR="28575" marT="28575" marB="28575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28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1258"/>
          </a:xfrm>
        </p:spPr>
        <p:txBody>
          <a:bodyPr/>
          <a:lstStyle/>
          <a:p>
            <a:r>
              <a:rPr lang="en-US" dirty="0" smtClean="0"/>
              <a:t>LIFT CHART FOR VALIDATION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985"/>
            <a:ext cx="10515600" cy="5163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proc</a:t>
            </a:r>
            <a:r>
              <a:rPr lang="en-US" sz="1800" b="1" dirty="0"/>
              <a:t> logistic data=validate </a:t>
            </a:r>
            <a:r>
              <a:rPr lang="en-US" sz="1800" b="1" dirty="0" err="1"/>
              <a:t>decending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/>
              <a:t>model </a:t>
            </a:r>
            <a:r>
              <a:rPr lang="en-US" sz="1800" dirty="0" err="1"/>
              <a:t>NPA_status</a:t>
            </a:r>
            <a:r>
              <a:rPr lang="en-US" sz="1800" dirty="0"/>
              <a:t>= age25 age40 age60 creditln20 creditln40   </a:t>
            </a:r>
            <a:r>
              <a:rPr lang="en-US" sz="1800" dirty="0" err="1"/>
              <a:t>non_offi</a:t>
            </a:r>
            <a:r>
              <a:rPr lang="en-US" sz="1800" dirty="0"/>
              <a:t>  officer2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centr</a:t>
            </a:r>
            <a:r>
              <a:rPr lang="en-US" sz="1800" dirty="0"/>
              <a:t> south  east west </a:t>
            </a:r>
            <a:r>
              <a:rPr lang="en-US" sz="1800" dirty="0" err="1"/>
              <a:t>edu_phd</a:t>
            </a:r>
            <a:r>
              <a:rPr lang="en-US" sz="1800" dirty="0"/>
              <a:t> </a:t>
            </a:r>
            <a:r>
              <a:rPr lang="en-US" sz="1800" dirty="0" err="1"/>
              <a:t>edu_gradu</a:t>
            </a:r>
            <a:r>
              <a:rPr lang="en-US" sz="1800" dirty="0"/>
              <a:t> </a:t>
            </a:r>
            <a:r>
              <a:rPr lang="en-US" sz="1800" dirty="0" err="1"/>
              <a:t>edu_prof</a:t>
            </a:r>
            <a:r>
              <a:rPr lang="en-US" sz="1800" dirty="0"/>
              <a:t> </a:t>
            </a:r>
            <a:r>
              <a:rPr lang="en-US" sz="1800" dirty="0" err="1"/>
              <a:t>edu_matric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output out =validate1 p=predicted;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run;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proc</a:t>
            </a:r>
            <a:r>
              <a:rPr lang="en-US" sz="1800" b="1" dirty="0"/>
              <a:t> rank data=validate1 out=validate1 groups=10 ties=mean;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predicted;</a:t>
            </a:r>
          </a:p>
          <a:p>
            <a:pPr marL="0" indent="0">
              <a:buNone/>
            </a:pPr>
            <a:r>
              <a:rPr lang="en-US" sz="1800" dirty="0"/>
              <a:t>  ranks </a:t>
            </a:r>
            <a:r>
              <a:rPr lang="en-US" sz="1800" dirty="0" err="1"/>
              <a:t>decile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run;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proc</a:t>
            </a:r>
            <a:r>
              <a:rPr lang="en-US" sz="1800" b="1" dirty="0"/>
              <a:t> export data=validate1(keep=</a:t>
            </a:r>
            <a:r>
              <a:rPr lang="en-US" sz="1800" b="1" dirty="0" err="1"/>
              <a:t>NPA_status</a:t>
            </a:r>
            <a:r>
              <a:rPr lang="en-US" sz="1800" b="1" dirty="0"/>
              <a:t> _LEVEL_ predicted </a:t>
            </a:r>
            <a:r>
              <a:rPr lang="en-US" sz="1800" b="1" dirty="0" err="1"/>
              <a:t>decile</a:t>
            </a:r>
            <a:r>
              <a:rPr lang="en-US" sz="1800" b="1" dirty="0"/>
              <a:t>)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outfile</a:t>
            </a:r>
            <a:r>
              <a:rPr lang="en-US" sz="1800" dirty="0"/>
              <a:t>="C:\Users\Jig12620\Desktop\jagriti\validate1.csv"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dbms</a:t>
            </a:r>
            <a:r>
              <a:rPr lang="en-US" sz="1800" dirty="0"/>
              <a:t>=</a:t>
            </a:r>
            <a:r>
              <a:rPr lang="en-US" sz="1800" dirty="0" err="1"/>
              <a:t>csv</a:t>
            </a:r>
            <a:r>
              <a:rPr lang="en-US" sz="1800" dirty="0"/>
              <a:t> replace;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run;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766" y="662256"/>
            <a:ext cx="10515600" cy="639427"/>
          </a:xfrm>
        </p:spPr>
        <p:txBody>
          <a:bodyPr>
            <a:noAutofit/>
          </a:bodyPr>
          <a:lstStyle/>
          <a:p>
            <a:r>
              <a:rPr lang="en-US" dirty="0" smtClean="0"/>
              <a:t>DATA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outlier  0 103 105 107 109 109 in age variable its pretty unobvious to give loan to such age group</a:t>
            </a:r>
          </a:p>
          <a:p>
            <a:pPr marL="0" indent="0">
              <a:buNone/>
            </a:pPr>
            <a:r>
              <a:rPr lang="en-US" sz="2000" dirty="0"/>
              <a:t> but here </a:t>
            </a:r>
            <a:r>
              <a:rPr lang="en-US" sz="2000" dirty="0" smtClean="0"/>
              <a:t>the(extreme </a:t>
            </a:r>
            <a:r>
              <a:rPr lang="en-US" sz="2000" dirty="0"/>
              <a:t>observation) maximum age gradually increasing and so it </a:t>
            </a:r>
            <a:r>
              <a:rPr lang="en-US" sz="2000" dirty="0" smtClean="0"/>
              <a:t>is </a:t>
            </a:r>
            <a:r>
              <a:rPr lang="en-US" sz="2000" dirty="0"/>
              <a:t>not </a:t>
            </a:r>
            <a:r>
              <a:rPr lang="en-US" sz="2000" dirty="0" smtClean="0"/>
              <a:t>seem </a:t>
            </a:r>
            <a:r>
              <a:rPr lang="en-US" sz="2000" dirty="0"/>
              <a:t>as </a:t>
            </a:r>
            <a:r>
              <a:rPr lang="en-US" sz="2000" dirty="0" smtClean="0"/>
              <a:t>outlier </a:t>
            </a:r>
            <a:r>
              <a:rPr lang="en-US" sz="2000" dirty="0"/>
              <a:t>and let it intact and min age o replaced with mean 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data credit1;</a:t>
            </a:r>
          </a:p>
          <a:p>
            <a:pPr marL="0" indent="0">
              <a:buNone/>
            </a:pPr>
            <a:r>
              <a:rPr lang="en-US" sz="2000" dirty="0"/>
              <a:t>set credit;</a:t>
            </a:r>
          </a:p>
          <a:p>
            <a:pPr marL="0" indent="0">
              <a:buNone/>
            </a:pPr>
            <a:r>
              <a:rPr lang="en-US" sz="2000" dirty="0"/>
              <a:t>if age=0 then age=52.29;</a:t>
            </a:r>
          </a:p>
          <a:p>
            <a:pPr marL="0" indent="0">
              <a:buNone/>
            </a:pPr>
            <a:r>
              <a:rPr lang="en-US" sz="2000" b="1" dirty="0"/>
              <a:t>run;</a:t>
            </a:r>
            <a:endParaRPr lang="en-US" sz="2000" dirty="0"/>
          </a:p>
          <a:p>
            <a:r>
              <a:rPr lang="en-US" sz="2000" dirty="0" smtClean="0"/>
              <a:t> At </a:t>
            </a:r>
            <a:r>
              <a:rPr lang="en-US" sz="2000" dirty="0"/>
              <a:t>the same time there are 2 missing values in </a:t>
            </a:r>
            <a:r>
              <a:rPr lang="en-US" sz="2000" dirty="0" smtClean="0"/>
              <a:t>each numeric </a:t>
            </a:r>
            <a:r>
              <a:rPr lang="en-US" sz="2000" dirty="0"/>
              <a:t>variable so ignored it as Credit is big dataset having 150002 </a:t>
            </a:r>
            <a:r>
              <a:rPr lang="en-US" sz="2000" dirty="0" smtClean="0"/>
              <a:t>observation</a:t>
            </a:r>
            <a:r>
              <a:rPr lang="en-US" sz="2000" dirty="0"/>
              <a:t> </a:t>
            </a:r>
            <a:r>
              <a:rPr lang="en-US" sz="2000" dirty="0" smtClean="0"/>
              <a:t>and one missing value in dependent variable so deleted that observation.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00766" y="1403797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1258"/>
          </a:xfrm>
        </p:spPr>
        <p:txBody>
          <a:bodyPr/>
          <a:lstStyle/>
          <a:p>
            <a:r>
              <a:rPr lang="en-US" dirty="0" smtClean="0"/>
              <a:t>LIFT CHART FOR VALIDATION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47555"/>
              </p:ext>
            </p:extLst>
          </p:nvPr>
        </p:nvGraphicFramePr>
        <p:xfrm>
          <a:off x="838200" y="1949826"/>
          <a:ext cx="9959784" cy="4391374"/>
        </p:xfrm>
        <a:graphic>
          <a:graphicData uri="http://schemas.openxmlformats.org/drawingml/2006/table">
            <a:tbl>
              <a:tblPr/>
              <a:tblGrid>
                <a:gridCol w="829982"/>
                <a:gridCol w="829982"/>
                <a:gridCol w="829982"/>
                <a:gridCol w="829982"/>
                <a:gridCol w="829982"/>
                <a:gridCol w="829982"/>
                <a:gridCol w="829982"/>
                <a:gridCol w="829982"/>
                <a:gridCol w="829982"/>
                <a:gridCol w="829982"/>
                <a:gridCol w="829982"/>
                <a:gridCol w="829982"/>
              </a:tblGrid>
              <a:tr h="5393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_LEVEL_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%pred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cum_act%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cum_pred%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503.5465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9.877333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37.66183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9.877333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37.66183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553.7787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10.86267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16.02589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53.68772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368.0756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10.92585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64.61357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646.5623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12.68267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13.49549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40.64267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78.10906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494.3701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9.697333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8.709298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86.81836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460.5193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5.590428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59.37333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92.40879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560.0323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10.98533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4.668497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70.35867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97.07729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574.7145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11.27333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1.824245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480.4355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99.64692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455.9651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97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1258"/>
          </a:xfrm>
        </p:spPr>
        <p:txBody>
          <a:bodyPr/>
          <a:lstStyle/>
          <a:p>
            <a:r>
              <a:rPr lang="en-US" dirty="0" smtClean="0"/>
              <a:t>LIFT CHART FOR VALIDATION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Actual Default=5098/75000=</a:t>
            </a:r>
            <a:r>
              <a:rPr lang="en-US" sz="1400" dirty="0"/>
              <a:t>0.067973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96796"/>
              </p:ext>
            </p:extLst>
          </p:nvPr>
        </p:nvGraphicFramePr>
        <p:xfrm>
          <a:off x="2528047" y="2595282"/>
          <a:ext cx="7570693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540919" y="1111179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b="1" dirty="0" err="1"/>
              <a:t>proc</a:t>
            </a:r>
            <a:r>
              <a:rPr lang="en-US" sz="1800" b="1" dirty="0"/>
              <a:t> logistic </a:t>
            </a:r>
            <a:r>
              <a:rPr lang="en-US" sz="1800" b="1" dirty="0" err="1"/>
              <a:t>inmodel</a:t>
            </a:r>
            <a:r>
              <a:rPr lang="en-US" sz="1800" b="1" dirty="0"/>
              <a:t>=</a:t>
            </a:r>
            <a:r>
              <a:rPr lang="en-US" sz="1800" b="1" dirty="0" err="1"/>
              <a:t>final_model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dirty="0"/>
              <a:t>  score data=validate out=validate2;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run;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0919" y="1227090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/>
              <a:t>data validate2;</a:t>
            </a:r>
          </a:p>
          <a:p>
            <a:pPr marL="0" indent="0">
              <a:buNone/>
            </a:pPr>
            <a:r>
              <a:rPr lang="en-US" sz="1800" dirty="0"/>
              <a:t>  set validate2;</a:t>
            </a:r>
          </a:p>
          <a:p>
            <a:pPr marL="0" indent="0">
              <a:buNone/>
            </a:pPr>
            <a:r>
              <a:rPr lang="en-US" sz="1800" dirty="0"/>
              <a:t>  length correctness $15;</a:t>
            </a:r>
          </a:p>
          <a:p>
            <a:pPr marL="0" indent="0">
              <a:buNone/>
            </a:pPr>
            <a:r>
              <a:rPr lang="en-US" sz="1800" dirty="0"/>
              <a:t>  if </a:t>
            </a:r>
            <a:r>
              <a:rPr lang="en-US" sz="1800" dirty="0" err="1"/>
              <a:t>F_NPA_Status</a:t>
            </a:r>
            <a:r>
              <a:rPr lang="en-US" sz="1800" dirty="0"/>
              <a:t>=0 and </a:t>
            </a:r>
            <a:r>
              <a:rPr lang="en-US" sz="1800" dirty="0" err="1"/>
              <a:t>I_NPA_Status</a:t>
            </a:r>
            <a:r>
              <a:rPr lang="en-US" sz="1800" dirty="0"/>
              <a:t>=0 then correctness= "TRUE NOT_NPA";</a:t>
            </a:r>
          </a:p>
          <a:p>
            <a:pPr marL="0" indent="0">
              <a:buNone/>
            </a:pPr>
            <a:r>
              <a:rPr lang="en-US" sz="1800" dirty="0"/>
              <a:t>  else if </a:t>
            </a:r>
            <a:r>
              <a:rPr lang="en-US" sz="1800" dirty="0" err="1"/>
              <a:t>F_NPA_Status</a:t>
            </a:r>
            <a:r>
              <a:rPr lang="en-US" sz="1800" dirty="0"/>
              <a:t>=1 and </a:t>
            </a:r>
            <a:r>
              <a:rPr lang="en-US" sz="1800" dirty="0" err="1"/>
              <a:t>I_NPA_Status</a:t>
            </a:r>
            <a:r>
              <a:rPr lang="en-US" sz="1800" dirty="0"/>
              <a:t>= 1then correctness= "TRUE  NPA";</a:t>
            </a:r>
          </a:p>
          <a:p>
            <a:pPr marL="0" indent="0">
              <a:buNone/>
            </a:pPr>
            <a:r>
              <a:rPr lang="en-US" sz="1800" dirty="0"/>
              <a:t>   else if </a:t>
            </a:r>
            <a:r>
              <a:rPr lang="en-US" sz="1800" dirty="0" err="1"/>
              <a:t>F_NPA_Status</a:t>
            </a:r>
            <a:r>
              <a:rPr lang="en-US" sz="1800" dirty="0"/>
              <a:t>=0 and </a:t>
            </a:r>
            <a:r>
              <a:rPr lang="en-US" sz="1800" dirty="0" err="1"/>
              <a:t>I_NPA_Status</a:t>
            </a:r>
            <a:r>
              <a:rPr lang="en-US" sz="1800" dirty="0"/>
              <a:t>=1 then correctness= "FALSE NPA";</a:t>
            </a:r>
          </a:p>
          <a:p>
            <a:pPr marL="0" indent="0">
              <a:buNone/>
            </a:pPr>
            <a:r>
              <a:rPr lang="en-US" sz="1800" dirty="0"/>
              <a:t>   else if </a:t>
            </a:r>
            <a:r>
              <a:rPr lang="en-US" sz="1800" dirty="0" err="1"/>
              <a:t>F_NPA_Status</a:t>
            </a:r>
            <a:r>
              <a:rPr lang="en-US" sz="1800" dirty="0"/>
              <a:t>=1 and </a:t>
            </a:r>
            <a:r>
              <a:rPr lang="en-US" sz="1800" dirty="0" err="1"/>
              <a:t>I_NPA_Status</a:t>
            </a:r>
            <a:r>
              <a:rPr lang="en-US" sz="1800" dirty="0"/>
              <a:t>= 0 then correctness= "FALSE NOT_NPA";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PROC FREQ;</a:t>
            </a:r>
          </a:p>
          <a:p>
            <a:pPr marL="0" indent="0">
              <a:buNone/>
            </a:pPr>
            <a:r>
              <a:rPr lang="en-US" sz="1800" dirty="0"/>
              <a:t>   TABLE correctness;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RUN;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40919" y="1265727"/>
            <a:ext cx="985233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1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828" y="477476"/>
            <a:ext cx="10515600" cy="1325563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NPA_status</a:t>
            </a:r>
            <a:r>
              <a:rPr lang="en-US" dirty="0" smtClean="0"/>
              <a:t> </a:t>
            </a:r>
            <a:r>
              <a:rPr lang="en-US" dirty="0"/>
              <a:t>is dependent variable and age </a:t>
            </a:r>
            <a:r>
              <a:rPr lang="en-US" dirty="0" smtClean="0"/>
              <a:t>, </a:t>
            </a:r>
            <a:r>
              <a:rPr lang="en-US" dirty="0" err="1"/>
              <a:t>NumberOfOpenCreditLinesAndLoans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NumberRealEstateLoansOrLines,Education</a:t>
            </a:r>
            <a:r>
              <a:rPr lang="en-US" dirty="0" smtClean="0"/>
              <a:t>, </a:t>
            </a:r>
            <a:r>
              <a:rPr lang="en-US" dirty="0" err="1" smtClean="0"/>
              <a:t>Occupation,Region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are independent variable and changed it as dummy variable &amp; income have many missing values so its not worth to take </a:t>
            </a:r>
            <a:r>
              <a:rPr lang="en-US" dirty="0" smtClean="0"/>
              <a:t>independent </a:t>
            </a:r>
            <a:r>
              <a:rPr lang="en-US" dirty="0"/>
              <a:t>variable yet it is </a:t>
            </a:r>
            <a:r>
              <a:rPr lang="en-US" dirty="0" smtClean="0"/>
              <a:t>important variable.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00766" y="1403797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07"/>
            <a:ext cx="10515600" cy="5280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data credit2;</a:t>
            </a:r>
          </a:p>
          <a:p>
            <a:pPr marL="0" indent="0">
              <a:buNone/>
            </a:pPr>
            <a:r>
              <a:rPr lang="en-US" sz="7200" dirty="0"/>
              <a:t>set credit1;</a:t>
            </a:r>
          </a:p>
          <a:p>
            <a:pPr marL="0" indent="0">
              <a:buNone/>
            </a:pPr>
            <a:r>
              <a:rPr lang="en-US" sz="7200" dirty="0"/>
              <a:t>if age=&lt;25 then age25=1;</a:t>
            </a:r>
          </a:p>
          <a:p>
            <a:pPr marL="0" indent="0">
              <a:buNone/>
            </a:pPr>
            <a:r>
              <a:rPr lang="en-US" sz="7200" dirty="0"/>
              <a:t>else age25=0;</a:t>
            </a:r>
          </a:p>
          <a:p>
            <a:pPr marL="0" indent="0">
              <a:buNone/>
            </a:pPr>
            <a:r>
              <a:rPr lang="en-US" sz="7200" dirty="0"/>
              <a:t>if 26=&lt;age=&lt;40 then age40=1;</a:t>
            </a:r>
          </a:p>
          <a:p>
            <a:pPr marL="0" indent="0">
              <a:buNone/>
            </a:pPr>
            <a:r>
              <a:rPr lang="en-US" sz="7200" dirty="0"/>
              <a:t>else age40=0;</a:t>
            </a:r>
          </a:p>
          <a:p>
            <a:pPr marL="0" indent="0">
              <a:buNone/>
            </a:pPr>
            <a:r>
              <a:rPr lang="en-US" sz="7200" dirty="0"/>
              <a:t>if 41=&lt;age=&lt;60 then age60=1;</a:t>
            </a:r>
          </a:p>
          <a:p>
            <a:pPr marL="0" indent="0">
              <a:buNone/>
            </a:pPr>
            <a:r>
              <a:rPr lang="en-US" sz="7200" dirty="0"/>
              <a:t>else age60=0;</a:t>
            </a:r>
          </a:p>
          <a:p>
            <a:pPr marL="0" indent="0">
              <a:buNone/>
            </a:pPr>
            <a:r>
              <a:rPr lang="en-US" sz="7200" dirty="0"/>
              <a:t>if 61=&lt;age=&lt;109 then age109=1;</a:t>
            </a:r>
          </a:p>
          <a:p>
            <a:pPr marL="0" indent="0">
              <a:buNone/>
            </a:pPr>
            <a:r>
              <a:rPr lang="en-US" sz="7200" dirty="0"/>
              <a:t>else age109=0;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if </a:t>
            </a:r>
            <a:r>
              <a:rPr lang="en-US" sz="7200" dirty="0" err="1"/>
              <a:t>NumberOfOpenCreditLinesAndLoans</a:t>
            </a:r>
            <a:r>
              <a:rPr lang="en-US" sz="7200" dirty="0"/>
              <a:t>=&lt;20 then creditln20=1;</a:t>
            </a:r>
          </a:p>
          <a:p>
            <a:pPr marL="0" indent="0">
              <a:buNone/>
            </a:pPr>
            <a:r>
              <a:rPr lang="en-US" sz="7200" dirty="0"/>
              <a:t>else creditln20=0;</a:t>
            </a:r>
          </a:p>
          <a:p>
            <a:pPr marL="0" indent="0">
              <a:buNone/>
            </a:pPr>
            <a:r>
              <a:rPr lang="en-US" sz="7200" dirty="0"/>
              <a:t>if 21=&lt;</a:t>
            </a:r>
            <a:r>
              <a:rPr lang="en-US" sz="7200" dirty="0" err="1"/>
              <a:t>NumberOfOpenCreditLinesAndLoans</a:t>
            </a:r>
            <a:r>
              <a:rPr lang="en-US" sz="7200" dirty="0"/>
              <a:t>=&lt;40 then creditln40=1;</a:t>
            </a:r>
          </a:p>
          <a:p>
            <a:pPr marL="0" indent="0">
              <a:buNone/>
            </a:pPr>
            <a:r>
              <a:rPr lang="en-US" sz="7200" dirty="0"/>
              <a:t>else creditln40=0;</a:t>
            </a:r>
          </a:p>
          <a:p>
            <a:pPr marL="0" indent="0">
              <a:buNone/>
            </a:pPr>
            <a:r>
              <a:rPr lang="en-US" sz="7200" dirty="0"/>
              <a:t>if 41=&lt;</a:t>
            </a:r>
            <a:r>
              <a:rPr lang="en-US" sz="7200" dirty="0" err="1"/>
              <a:t>NumberOfOpenCreditLinesAndLoans</a:t>
            </a:r>
            <a:r>
              <a:rPr lang="en-US" sz="7200" dirty="0"/>
              <a:t>=&lt;58 then creditln58=1;</a:t>
            </a:r>
          </a:p>
          <a:p>
            <a:pPr marL="0" indent="0">
              <a:buNone/>
            </a:pPr>
            <a:r>
              <a:rPr lang="en-US" sz="7200" dirty="0"/>
              <a:t>else creditln58=0;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828" y="65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PREPARATION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00766" y="991670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731098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 smtClean="0"/>
              <a:t>if </a:t>
            </a:r>
            <a:r>
              <a:rPr lang="en-US" sz="1600" dirty="0" err="1"/>
              <a:t>NumberRealEstateLoansOrLines</a:t>
            </a:r>
            <a:r>
              <a:rPr lang="en-US" sz="1600" dirty="0"/>
              <a:t>=&lt;20 then realstln20=1;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realstln20=0;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if 21=&lt;</a:t>
            </a:r>
            <a:r>
              <a:rPr lang="en-US" sz="1600" dirty="0" err="1"/>
              <a:t>NumberRealEstateLoansOrLines</a:t>
            </a:r>
            <a:r>
              <a:rPr lang="en-US" sz="1600" dirty="0"/>
              <a:t>=&lt;40 then realstln40=1;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realstln40=0;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if 41=&lt;</a:t>
            </a:r>
            <a:r>
              <a:rPr lang="en-US" sz="1600" dirty="0" err="1"/>
              <a:t>NumberRealEstateLoansOrLines</a:t>
            </a:r>
            <a:r>
              <a:rPr lang="en-US" sz="1600" dirty="0"/>
              <a:t>=&lt;54 then  realstln54=1;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realstln54=0;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if Occupation="Non-</a:t>
            </a:r>
            <a:r>
              <a:rPr lang="en-US" sz="1600" dirty="0" err="1"/>
              <a:t>offi</a:t>
            </a:r>
            <a:r>
              <a:rPr lang="en-US" sz="1600" dirty="0"/>
              <a:t>" then </a:t>
            </a:r>
            <a:r>
              <a:rPr lang="en-US" sz="1600" dirty="0" err="1"/>
              <a:t>non_offi</a:t>
            </a:r>
            <a:r>
              <a:rPr lang="en-US" sz="1600" dirty="0"/>
              <a:t>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</a:t>
            </a:r>
            <a:r>
              <a:rPr lang="en-US" sz="1600" dirty="0" err="1"/>
              <a:t>non_offi</a:t>
            </a:r>
            <a:r>
              <a:rPr lang="en-US" sz="1600" dirty="0"/>
              <a:t>=0;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if Occupation="Officer1" then officer1=1;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officer1=0;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if Occupation="Officer2" then officer2=1;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officer2=0;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if Occupation="Officer3" then officer3=1;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officer3=0;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if Occupation="</a:t>
            </a:r>
            <a:r>
              <a:rPr lang="en-US" sz="1600" dirty="0" err="1"/>
              <a:t>Self_Emp</a:t>
            </a:r>
            <a:r>
              <a:rPr lang="en-US" sz="1600" dirty="0"/>
              <a:t>" then </a:t>
            </a:r>
            <a:r>
              <a:rPr lang="en-US" sz="1600" dirty="0" err="1"/>
              <a:t>self_emp</a:t>
            </a:r>
            <a:r>
              <a:rPr lang="en-US" sz="1600" dirty="0"/>
              <a:t>=1;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else </a:t>
            </a:r>
            <a:r>
              <a:rPr lang="en-US" sz="1600" dirty="0" err="1"/>
              <a:t>self_emp</a:t>
            </a:r>
            <a:r>
              <a:rPr lang="en-US" sz="1600" dirty="0"/>
              <a:t>=0;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828" y="16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PREPARATION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00766" y="1094702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59822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Region="</a:t>
            </a:r>
            <a:r>
              <a:rPr lang="en-US" sz="1800" dirty="0" err="1"/>
              <a:t>Centr</a:t>
            </a:r>
            <a:r>
              <a:rPr lang="en-US" sz="1800" dirty="0"/>
              <a:t>" then </a:t>
            </a:r>
            <a:r>
              <a:rPr lang="en-US" sz="1800" dirty="0" err="1"/>
              <a:t>centr</a:t>
            </a:r>
            <a:r>
              <a:rPr lang="en-US" sz="1800" dirty="0"/>
              <a:t>=1;</a:t>
            </a:r>
          </a:p>
          <a:p>
            <a:pPr marL="0" indent="0">
              <a:buNone/>
            </a:pPr>
            <a:r>
              <a:rPr lang="en-US" sz="1800" dirty="0"/>
              <a:t>else </a:t>
            </a:r>
            <a:r>
              <a:rPr lang="en-US" sz="1800" dirty="0" err="1"/>
              <a:t>centr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if Region ="South" then south=1;</a:t>
            </a:r>
          </a:p>
          <a:p>
            <a:pPr marL="0" indent="0">
              <a:buNone/>
            </a:pPr>
            <a:r>
              <a:rPr lang="en-US" sz="1800" dirty="0"/>
              <a:t>else south=0;</a:t>
            </a:r>
          </a:p>
          <a:p>
            <a:pPr marL="0" indent="0">
              <a:buNone/>
            </a:pPr>
            <a:r>
              <a:rPr lang="en-US" sz="1800" dirty="0"/>
              <a:t>if Region="North" then north=1;</a:t>
            </a:r>
          </a:p>
          <a:p>
            <a:pPr marL="0" indent="0">
              <a:buNone/>
            </a:pPr>
            <a:r>
              <a:rPr lang="en-US" sz="1800" dirty="0"/>
              <a:t>north=0;</a:t>
            </a:r>
          </a:p>
          <a:p>
            <a:pPr marL="0" indent="0">
              <a:buNone/>
            </a:pPr>
            <a:r>
              <a:rPr lang="en-US" sz="1800" dirty="0"/>
              <a:t>if Region="East" then east=1;</a:t>
            </a:r>
          </a:p>
          <a:p>
            <a:pPr marL="0" indent="0">
              <a:buNone/>
            </a:pPr>
            <a:r>
              <a:rPr lang="en-US" sz="1800" dirty="0"/>
              <a:t>else east=0;</a:t>
            </a:r>
          </a:p>
          <a:p>
            <a:pPr marL="0" indent="0">
              <a:buNone/>
            </a:pPr>
            <a:r>
              <a:rPr lang="en-US" sz="1800" dirty="0"/>
              <a:t>if Region="West" then west=1;</a:t>
            </a:r>
          </a:p>
          <a:p>
            <a:pPr marL="0" indent="0">
              <a:buNone/>
            </a:pPr>
            <a:r>
              <a:rPr lang="en-US" sz="1800" dirty="0"/>
              <a:t>else west=0;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828" y="16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PREPARATION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00766" y="1094702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5982235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if Education="PhD" then </a:t>
            </a:r>
            <a:r>
              <a:rPr lang="en-US" sz="1800" dirty="0" err="1"/>
              <a:t>edu_phd</a:t>
            </a:r>
            <a:r>
              <a:rPr lang="en-US" sz="1800" dirty="0"/>
              <a:t>=1;</a:t>
            </a:r>
          </a:p>
          <a:p>
            <a:pPr marL="0" indent="0">
              <a:buNone/>
            </a:pPr>
            <a:r>
              <a:rPr lang="en-US" sz="1800" dirty="0"/>
              <a:t>else </a:t>
            </a:r>
            <a:r>
              <a:rPr lang="en-US" sz="1800" dirty="0" err="1"/>
              <a:t>edu_phd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if Education="Post-Grad" then </a:t>
            </a:r>
            <a:r>
              <a:rPr lang="en-US" sz="1800" dirty="0" err="1"/>
              <a:t>edu_pg</a:t>
            </a:r>
            <a:r>
              <a:rPr lang="en-US" sz="1800" dirty="0"/>
              <a:t>=1;</a:t>
            </a:r>
          </a:p>
          <a:p>
            <a:pPr marL="0" indent="0">
              <a:buNone/>
            </a:pPr>
            <a:r>
              <a:rPr lang="en-US" sz="1800" dirty="0"/>
              <a:t>else </a:t>
            </a:r>
            <a:r>
              <a:rPr lang="en-US" sz="1800" dirty="0" err="1"/>
              <a:t>edu_pg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if Education="Graduate" then </a:t>
            </a:r>
            <a:r>
              <a:rPr lang="en-US" sz="1800" dirty="0" err="1"/>
              <a:t>edu_gradu</a:t>
            </a:r>
            <a:r>
              <a:rPr lang="en-US" sz="1800" dirty="0"/>
              <a:t>=1;</a:t>
            </a:r>
          </a:p>
          <a:p>
            <a:pPr marL="0" indent="0">
              <a:buNone/>
            </a:pPr>
            <a:r>
              <a:rPr lang="en-US" sz="1800" dirty="0"/>
              <a:t>else </a:t>
            </a:r>
            <a:r>
              <a:rPr lang="en-US" sz="1800" dirty="0" err="1"/>
              <a:t>edu_gradu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if Education="Professional"  then </a:t>
            </a:r>
            <a:r>
              <a:rPr lang="en-US" sz="1800" dirty="0" err="1"/>
              <a:t>edu_prof</a:t>
            </a:r>
            <a:r>
              <a:rPr lang="en-US" sz="1800" dirty="0"/>
              <a:t>=1;</a:t>
            </a:r>
          </a:p>
          <a:p>
            <a:pPr marL="0" indent="0">
              <a:buNone/>
            </a:pPr>
            <a:r>
              <a:rPr lang="en-US" sz="1800" dirty="0"/>
              <a:t>else </a:t>
            </a:r>
            <a:r>
              <a:rPr lang="en-US" sz="1800" dirty="0" err="1"/>
              <a:t>edu_prof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if Education="Matric"  then </a:t>
            </a:r>
            <a:r>
              <a:rPr lang="en-US" sz="1800" dirty="0" err="1"/>
              <a:t>edu_matric</a:t>
            </a:r>
            <a:r>
              <a:rPr lang="en-US" sz="1800" dirty="0"/>
              <a:t>=1;</a:t>
            </a:r>
          </a:p>
          <a:p>
            <a:pPr marL="0" indent="0">
              <a:buNone/>
            </a:pPr>
            <a:r>
              <a:rPr lang="en-US" sz="1800" dirty="0"/>
              <a:t>else </a:t>
            </a:r>
            <a:r>
              <a:rPr lang="en-US" sz="1800" dirty="0" err="1"/>
              <a:t>edu_matric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b="1" dirty="0"/>
              <a:t>run;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6828" y="16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PREPARATION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00766" y="1094702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109" y="197700"/>
            <a:ext cx="8885349" cy="1325563"/>
          </a:xfrm>
        </p:spPr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629"/>
            <a:ext cx="10515600" cy="5358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Divided credit dataset into train and validate dataset.</a:t>
            </a:r>
          </a:p>
          <a:p>
            <a:pPr marL="0" indent="0">
              <a:buNone/>
            </a:pPr>
            <a:r>
              <a:rPr lang="en-US" sz="1600" b="1" dirty="0" err="1"/>
              <a:t>proc</a:t>
            </a:r>
            <a:r>
              <a:rPr lang="en-US" sz="1600" b="1" dirty="0"/>
              <a:t> </a:t>
            </a:r>
            <a:r>
              <a:rPr lang="en-US" sz="1600" b="1" dirty="0" err="1"/>
              <a:t>surveyselect</a:t>
            </a:r>
            <a:r>
              <a:rPr lang="en-US" sz="1600" b="1" dirty="0"/>
              <a:t> data=credit2 </a:t>
            </a:r>
          </a:p>
          <a:p>
            <a:pPr marL="0" indent="0">
              <a:buNone/>
            </a:pPr>
            <a:r>
              <a:rPr lang="en-US" sz="1600" dirty="0"/>
              <a:t> method=SRS Out= </a:t>
            </a:r>
            <a:r>
              <a:rPr lang="en-US" sz="1600" dirty="0" err="1"/>
              <a:t>creditsamp</a:t>
            </a:r>
            <a:r>
              <a:rPr lang="en-US" sz="1600" dirty="0"/>
              <a:t> </a:t>
            </a:r>
            <a:r>
              <a:rPr lang="en-US" sz="1600" dirty="0" err="1"/>
              <a:t>samprate</a:t>
            </a:r>
            <a:r>
              <a:rPr lang="en-US" sz="1600" dirty="0"/>
              <a:t>=0.5 </a:t>
            </a:r>
            <a:r>
              <a:rPr lang="en-US" sz="1600" dirty="0" err="1"/>
              <a:t>outall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b="1" dirty="0"/>
              <a:t>run;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/>
              <a:t>data train validate;</a:t>
            </a:r>
          </a:p>
          <a:p>
            <a:pPr marL="0" indent="0">
              <a:buNone/>
            </a:pPr>
            <a:r>
              <a:rPr lang="en-US" sz="1600" dirty="0"/>
              <a:t>set </a:t>
            </a:r>
            <a:r>
              <a:rPr lang="en-US" sz="1600" dirty="0" err="1" smtClean="0"/>
              <a:t>creditsamp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if </a:t>
            </a:r>
            <a:r>
              <a:rPr lang="en-US" sz="1600" dirty="0" err="1" smtClean="0"/>
              <a:t>select</a:t>
            </a:r>
            <a:r>
              <a:rPr lang="en-US" sz="1600" dirty="0" err="1"/>
              <a:t>else</a:t>
            </a:r>
            <a:r>
              <a:rPr lang="en-US" sz="1600" dirty="0"/>
              <a:t> </a:t>
            </a:r>
            <a:r>
              <a:rPr lang="en-US" sz="1600" dirty="0" err="1" smtClean="0"/>
              <a:t>ed</a:t>
            </a:r>
            <a:r>
              <a:rPr lang="en-US" sz="1600" dirty="0" smtClean="0"/>
              <a:t>=0 then output train;</a:t>
            </a:r>
          </a:p>
          <a:p>
            <a:pPr marL="0" indent="0">
              <a:buNone/>
            </a:pPr>
            <a:r>
              <a:rPr lang="en-US" sz="1600" dirty="0" smtClean="0"/>
              <a:t>if  </a:t>
            </a:r>
            <a:r>
              <a:rPr lang="en-US" sz="1600" dirty="0"/>
              <a:t>selected=1 then output validate;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/>
              <a:t>run</a:t>
            </a:r>
            <a:r>
              <a:rPr lang="en-US" sz="1600" b="1" dirty="0" smtClean="0"/>
              <a:t>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After different  iteration found final logistic Regression Model</a:t>
            </a:r>
          </a:p>
          <a:p>
            <a:pPr marL="0" indent="0">
              <a:buNone/>
            </a:pPr>
            <a:r>
              <a:rPr lang="en-US" sz="1600" b="1" dirty="0" err="1"/>
              <a:t>proc</a:t>
            </a:r>
            <a:r>
              <a:rPr lang="en-US" sz="1600" b="1" dirty="0"/>
              <a:t> logistic data=train </a:t>
            </a:r>
            <a:r>
              <a:rPr lang="en-US" sz="1600" b="1" dirty="0" err="1"/>
              <a:t>decending</a:t>
            </a:r>
            <a:r>
              <a:rPr lang="en-US" sz="1600" b="1" dirty="0"/>
              <a:t>;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model </a:t>
            </a:r>
            <a:r>
              <a:rPr lang="en-US" sz="1600" dirty="0" err="1"/>
              <a:t>NPA_status</a:t>
            </a:r>
            <a:r>
              <a:rPr lang="en-US" sz="1600" dirty="0"/>
              <a:t>= age25 age40 age60 creditln20 </a:t>
            </a:r>
            <a:r>
              <a:rPr lang="en-US" sz="1600" dirty="0" smtClean="0"/>
              <a:t>  </a:t>
            </a:r>
            <a:r>
              <a:rPr lang="en-US" sz="1600" dirty="0" err="1"/>
              <a:t>non_offi</a:t>
            </a:r>
            <a:r>
              <a:rPr lang="en-US" sz="1600" dirty="0"/>
              <a:t>  officer2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/>
              <a:t>centr</a:t>
            </a:r>
            <a:r>
              <a:rPr lang="en-US" sz="1600" dirty="0"/>
              <a:t> south  east west </a:t>
            </a:r>
            <a:r>
              <a:rPr lang="en-US" sz="1600" dirty="0" err="1"/>
              <a:t>edu_phd</a:t>
            </a:r>
            <a:r>
              <a:rPr lang="en-US" sz="1600" dirty="0"/>
              <a:t> </a:t>
            </a:r>
            <a:r>
              <a:rPr lang="en-US" sz="1600" dirty="0" err="1"/>
              <a:t>edu_gradu</a:t>
            </a:r>
            <a:r>
              <a:rPr lang="en-US" sz="1600" dirty="0"/>
              <a:t> </a:t>
            </a:r>
            <a:r>
              <a:rPr lang="en-US" sz="1600" dirty="0" err="1"/>
              <a:t>edu_prof</a:t>
            </a:r>
            <a:r>
              <a:rPr lang="en-US" sz="1600" dirty="0"/>
              <a:t> </a:t>
            </a:r>
            <a:r>
              <a:rPr lang="en-US" sz="1600" dirty="0" err="1"/>
              <a:t>edu_matric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/</a:t>
            </a:r>
            <a:r>
              <a:rPr lang="en-US" sz="1600" dirty="0" err="1"/>
              <a:t>ctable</a:t>
            </a:r>
            <a:r>
              <a:rPr lang="en-US" sz="1600" dirty="0"/>
              <a:t> </a:t>
            </a:r>
            <a:r>
              <a:rPr lang="en-US" sz="1600" dirty="0" err="1"/>
              <a:t>lackfit</a:t>
            </a:r>
            <a:r>
              <a:rPr lang="en-US" sz="1600" dirty="0"/>
              <a:t>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00766" y="1094702"/>
            <a:ext cx="52288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2571</Words>
  <Application>Microsoft Office PowerPoint</Application>
  <PresentationFormat>Widescreen</PresentationFormat>
  <Paragraphs>1353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Trebuchet MS</vt:lpstr>
      <vt:lpstr>Verdana</vt:lpstr>
      <vt:lpstr>Wingdings 3</vt:lpstr>
      <vt:lpstr>Facet</vt:lpstr>
      <vt:lpstr>Logistic  Regression</vt:lpstr>
      <vt:lpstr>    DATA EXPLORATION   </vt:lpstr>
      <vt:lpstr>DATA EXPLORATION </vt:lpstr>
      <vt:lpstr>DATA PREPARATION</vt:lpstr>
      <vt:lpstr>PowerPoint Presentation</vt:lpstr>
      <vt:lpstr>PowerPoint Presentation</vt:lpstr>
      <vt:lpstr>PowerPoint Presentation</vt:lpstr>
      <vt:lpstr>PowerPoint Presentation</vt:lpstr>
      <vt:lpstr>REGRESSION MODEL</vt:lpstr>
      <vt:lpstr>OUTPUT OF THE MODEL</vt:lpstr>
      <vt:lpstr>OUTPUT OF THE MODEL</vt:lpstr>
      <vt:lpstr>OUTPUT OF THE MODEL</vt:lpstr>
      <vt:lpstr>OUTPUT OF THE MODEL</vt:lpstr>
      <vt:lpstr>OUTPUT OF THE MODEL</vt:lpstr>
      <vt:lpstr>OUTPUT OF THE MODEL</vt:lpstr>
      <vt:lpstr>LOG FILE OUTPUT OF THE FINAL MODEL</vt:lpstr>
      <vt:lpstr>LIFT CHART OF THE FINAL MODEL( TRAINING DATASET)</vt:lpstr>
      <vt:lpstr>LIFT CHART</vt:lpstr>
      <vt:lpstr>LIFT CHART OF TRAINING DATASET</vt:lpstr>
      <vt:lpstr>FINAL LOGISTIC REGRESSION MODEL CODE</vt:lpstr>
      <vt:lpstr>LOG OUTPUT FOR FINAL LOGISTIC MODEL</vt:lpstr>
      <vt:lpstr>VALIDATION</vt:lpstr>
      <vt:lpstr>OUTPUT OF VALIDATION DATASET</vt:lpstr>
      <vt:lpstr>OUTPUT OF VALIDATION DATASET</vt:lpstr>
      <vt:lpstr>OUTPUT OF VALIDATION DATASET</vt:lpstr>
      <vt:lpstr>OUTPUT OF VALIDATION DATASET</vt:lpstr>
      <vt:lpstr>OUTPUT OF VALIDATION DATASET</vt:lpstr>
      <vt:lpstr>OUTPUT OF VALIDATION DATASET</vt:lpstr>
      <vt:lpstr>LIFT CHART FOR VALIDATION DATASET</vt:lpstr>
      <vt:lpstr>LIFT CHART FOR VALIDATION DATASET</vt:lpstr>
      <vt:lpstr>LIFT CHART FOR VALIDATION DATASET</vt:lpstr>
      <vt:lpstr>SCORING</vt:lpstr>
      <vt:lpstr>CHECKING CORRECTNESS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 Regression</dc:title>
  <dc:creator>Jig12620</dc:creator>
  <cp:lastModifiedBy>Jig12620</cp:lastModifiedBy>
  <cp:revision>27</cp:revision>
  <dcterms:created xsi:type="dcterms:W3CDTF">2017-01-03T13:23:15Z</dcterms:created>
  <dcterms:modified xsi:type="dcterms:W3CDTF">2017-01-16T15:37:09Z</dcterms:modified>
</cp:coreProperties>
</file>