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86FF"/>
    <a:srgbClr val="FAA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DA70-1923-D2A2-8261-1CA565F55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093605-172F-3F3F-D709-51B422F213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C22F2F-6EDF-0AFE-6C1D-A6DF94B9073F}"/>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844381A7-0F55-758C-395B-E8968C741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419B7-72D3-0DD9-28C2-094B160D14F3}"/>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33047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0FCA-A834-E5CE-C8C7-3FB05F13C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0741B0-776B-55B4-D48E-23B69FAD6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89BEAF-D205-09D1-3674-8A197CBACF71}"/>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F37A3970-5160-5F0D-4BED-D03B3B7B7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C99CF-0729-1284-E10E-D59DA4886B3C}"/>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94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8C85D-EA00-BF1E-859F-964FAC1588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DCC98F-D2E0-9759-835C-BCFC8C0551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AFF951-E18A-0D7A-6918-ACE46451B686}"/>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52424381-69D9-3BBA-01CE-1650FBEFD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F276C-62CF-B0CA-45DE-6B6AC36B794B}"/>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82063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5A5B-D4C8-B77E-341F-93AAA3E771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9032C2-02C0-F232-9F97-0EF42D256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0593C-472E-CFEF-025C-6DD9F6B1A51B}"/>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77BDF0A0-69E6-7EAD-F3DF-C0E976CD0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D0F8D-29AF-65CE-A7AC-3F4B3A4E661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8109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B6BF-4272-E52D-969D-BF78B513E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84F41F-36A4-BF80-1F8D-674FF0B82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8FAF6-8651-E110-D505-FC0FA009DC56}"/>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90C7E1E3-BE20-B87F-71F3-A82CB638F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ADACD-4435-4317-E231-84D334693580}"/>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035519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0364-3AC7-C7BF-04A1-7DCA4B929B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3A0CD-CB92-E215-93E1-928F701BB5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5EF553-4AD0-28E3-B901-71369A6CD0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C1054A-BCF1-F92A-74D2-AB7C334BE94D}"/>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6" name="Footer Placeholder 5">
            <a:extLst>
              <a:ext uri="{FF2B5EF4-FFF2-40B4-BE49-F238E27FC236}">
                <a16:creationId xmlns:a16="http://schemas.microsoft.com/office/drawing/2014/main" id="{B7AD60A1-0410-752F-029A-15FF23C5A0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92AA9-1CAE-6DD3-E180-42A667F2EF3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134808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2780-1182-20A1-12EE-7E9A7138A5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BFBBA4-C5D2-09B9-89DC-B8E29D16B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9E023-65B8-C3C7-EF44-3A58BC6B6E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22B993-2A49-343C-2244-75CDA5EAD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CA5AF-B830-000A-A1AE-501FAFB83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7C15E0-E835-EFA9-AD02-6F445C7995FB}"/>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8" name="Footer Placeholder 7">
            <a:extLst>
              <a:ext uri="{FF2B5EF4-FFF2-40B4-BE49-F238E27FC236}">
                <a16:creationId xmlns:a16="http://schemas.microsoft.com/office/drawing/2014/main" id="{D3A9302F-6ADA-3AC7-EAD1-704B55BF72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54ED35-913F-A75A-224B-D7982BB167EC}"/>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05591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D814-543B-E4FD-F94E-A6D9D4CB4F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83F17A-AC53-18E5-34EF-B28CDD25B30D}"/>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4" name="Footer Placeholder 3">
            <a:extLst>
              <a:ext uri="{FF2B5EF4-FFF2-40B4-BE49-F238E27FC236}">
                <a16:creationId xmlns:a16="http://schemas.microsoft.com/office/drawing/2014/main" id="{BEC3AA2C-25A8-9DEF-E8BE-0F0E61BC45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924BE2-FC3B-F24D-73DA-1B1F891766C2}"/>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383850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45DF-25E0-1EE9-E47D-A54009CFF5AA}"/>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3" name="Footer Placeholder 2">
            <a:extLst>
              <a:ext uri="{FF2B5EF4-FFF2-40B4-BE49-F238E27FC236}">
                <a16:creationId xmlns:a16="http://schemas.microsoft.com/office/drawing/2014/main" id="{C7546EBE-3F1E-AF07-6E8C-5F697F2E1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2A2D84-6F69-2A8B-9FF2-80725F217F9A}"/>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303113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B214-2719-6BE5-3A3E-F9C89C779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3ADA3A-CBB3-9EB5-2A2A-D744E1E86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1DBCFA-538E-032B-4FCB-DE433194D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707CF-0892-F552-E9CE-9A8DF9DBEAC7}"/>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6" name="Footer Placeholder 5">
            <a:extLst>
              <a:ext uri="{FF2B5EF4-FFF2-40B4-BE49-F238E27FC236}">
                <a16:creationId xmlns:a16="http://schemas.microsoft.com/office/drawing/2014/main" id="{914B6824-25FA-A579-D0E0-A19783D90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2C5A6-9922-113B-46B8-92E6C2F83C1B}"/>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415635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B250-8276-1768-5560-2F5F73881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D55B14-6C62-9242-151B-77FD82EB6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D1964A-A0EA-02C5-33AA-BBCEE32BD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097D9-B029-11AE-50B4-010BC7DC1D9B}"/>
              </a:ext>
            </a:extLst>
          </p:cNvPr>
          <p:cNvSpPr>
            <a:spLocks noGrp="1"/>
          </p:cNvSpPr>
          <p:nvPr>
            <p:ph type="dt" sz="half" idx="10"/>
          </p:nvPr>
        </p:nvSpPr>
        <p:spPr/>
        <p:txBody>
          <a:bodyPr/>
          <a:lstStyle/>
          <a:p>
            <a:fld id="{351C475D-D12A-483C-93C7-A4E7CE654EC0}" type="datetimeFigureOut">
              <a:rPr lang="en-IN" smtClean="0"/>
              <a:t>27-08-2024</a:t>
            </a:fld>
            <a:endParaRPr lang="en-IN"/>
          </a:p>
        </p:txBody>
      </p:sp>
      <p:sp>
        <p:nvSpPr>
          <p:cNvPr id="6" name="Footer Placeholder 5">
            <a:extLst>
              <a:ext uri="{FF2B5EF4-FFF2-40B4-BE49-F238E27FC236}">
                <a16:creationId xmlns:a16="http://schemas.microsoft.com/office/drawing/2014/main" id="{C83C1797-2D91-FC91-9D3A-E30B0970C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D5C82-E77F-A65C-1EED-A668CBF11272}"/>
              </a:ext>
            </a:extLst>
          </p:cNvPr>
          <p:cNvSpPr>
            <a:spLocks noGrp="1"/>
          </p:cNvSpPr>
          <p:nvPr>
            <p:ph type="sldNum" sz="quarter" idx="12"/>
          </p:nvPr>
        </p:nvSpPr>
        <p:spPr/>
        <p:txBody>
          <a:bodyPr/>
          <a:lstStyle/>
          <a:p>
            <a:fld id="{34CA5AC5-BAFB-400A-B5C7-EA711A931BBB}" type="slidenum">
              <a:rPr lang="en-IN" smtClean="0"/>
              <a:t>‹#›</a:t>
            </a:fld>
            <a:endParaRPr lang="en-IN"/>
          </a:p>
        </p:txBody>
      </p:sp>
    </p:spTree>
    <p:extLst>
      <p:ext uri="{BB962C8B-B14F-4D97-AF65-F5344CB8AC3E}">
        <p14:creationId xmlns:p14="http://schemas.microsoft.com/office/powerpoint/2010/main" val="281442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000">
              <a:srgbClr val="3A86FF"/>
            </a:gs>
            <a:gs pos="73000">
              <a:srgbClr val="FAA307"/>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E294-8F58-D74E-969F-C0D35D851A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50BCB4-D153-995C-E883-247AC119B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E66CA-7128-0DD3-9BD8-F6B8E3E86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C475D-D12A-483C-93C7-A4E7CE654EC0}" type="datetimeFigureOut">
              <a:rPr lang="en-IN" smtClean="0"/>
              <a:t>27-08-2024</a:t>
            </a:fld>
            <a:endParaRPr lang="en-IN"/>
          </a:p>
        </p:txBody>
      </p:sp>
      <p:sp>
        <p:nvSpPr>
          <p:cNvPr id="5" name="Footer Placeholder 4">
            <a:extLst>
              <a:ext uri="{FF2B5EF4-FFF2-40B4-BE49-F238E27FC236}">
                <a16:creationId xmlns:a16="http://schemas.microsoft.com/office/drawing/2014/main" id="{36132F24-83B3-4A2B-E4CE-3E3BC4646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C31B5A-C03B-8749-2A7F-63B536E29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A5AC5-BAFB-400A-B5C7-EA711A931BBB}" type="slidenum">
              <a:rPr lang="en-IN" smtClean="0"/>
              <a:t>‹#›</a:t>
            </a:fld>
            <a:endParaRPr lang="en-IN"/>
          </a:p>
        </p:txBody>
      </p:sp>
    </p:spTree>
    <p:extLst>
      <p:ext uri="{BB962C8B-B14F-4D97-AF65-F5344CB8AC3E}">
        <p14:creationId xmlns:p14="http://schemas.microsoft.com/office/powerpoint/2010/main" val="135024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chemeClr val="bg1"/>
            </a:gs>
            <a:gs pos="89000">
              <a:srgbClr val="FAA307"/>
            </a:gs>
          </a:gsLst>
          <a:lin ang="540000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95917-8ABC-6FBC-7663-B328C098F6F3}"/>
              </a:ext>
            </a:extLst>
          </p:cNvPr>
          <p:cNvSpPr/>
          <p:nvPr/>
        </p:nvSpPr>
        <p:spPr>
          <a:xfrm>
            <a:off x="2368895" y="2505670"/>
            <a:ext cx="7827849" cy="923330"/>
          </a:xfrm>
          <a:prstGeom prst="rect">
            <a:avLst/>
          </a:prstGeom>
          <a:solidFill>
            <a:schemeClr val="accent1">
              <a:lumMod val="75000"/>
            </a:schemeClr>
          </a:solidFill>
        </p:spPr>
        <p:txBody>
          <a:bodyPr wrap="none" lIns="91440" tIns="45720" rIns="91440" bIns="45720">
            <a:spAutoFit/>
          </a:bodyPr>
          <a:lstStyle/>
          <a:p>
            <a:pPr algn="ctr"/>
            <a:r>
              <a:rPr lang="en-US" sz="5400" b="1" cap="none" spc="0" dirty="0">
                <a:ln w="12700" cmpd="sng">
                  <a:solidFill>
                    <a:schemeClr val="accent4"/>
                  </a:solidFill>
                  <a:prstDash val="solid"/>
                </a:ln>
                <a:solidFill>
                  <a:srgbClr val="FFC000"/>
                </a:solidFill>
                <a:effectLst/>
              </a:rPr>
              <a:t>BIG MART SALES ANALYSIS</a:t>
            </a:r>
          </a:p>
        </p:txBody>
      </p:sp>
    </p:spTree>
    <p:extLst>
      <p:ext uri="{BB962C8B-B14F-4D97-AF65-F5344CB8AC3E}">
        <p14:creationId xmlns:p14="http://schemas.microsoft.com/office/powerpoint/2010/main" val="271779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46000">
              <a:schemeClr val="bg1"/>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518E0-6731-AE59-5015-CBF2C8A38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79" y="1352914"/>
            <a:ext cx="5083624" cy="4516943"/>
          </a:xfrm>
          <a:prstGeom prst="rect">
            <a:avLst/>
          </a:prstGeom>
        </p:spPr>
      </p:pic>
      <p:sp>
        <p:nvSpPr>
          <p:cNvPr id="4" name="TextBox 3">
            <a:extLst>
              <a:ext uri="{FF2B5EF4-FFF2-40B4-BE49-F238E27FC236}">
                <a16:creationId xmlns:a16="http://schemas.microsoft.com/office/drawing/2014/main" id="{A00DE3EC-AECA-7525-A645-D5CA032C0ECC}"/>
              </a:ext>
            </a:extLst>
          </p:cNvPr>
          <p:cNvSpPr txBox="1"/>
          <p:nvPr/>
        </p:nvSpPr>
        <p:spPr>
          <a:xfrm>
            <a:off x="3323303" y="226142"/>
            <a:ext cx="5545394" cy="461665"/>
          </a:xfrm>
          <a:prstGeom prst="rect">
            <a:avLst/>
          </a:prstGeom>
          <a:noFill/>
        </p:spPr>
        <p:txBody>
          <a:bodyPr wrap="square" rtlCol="0">
            <a:spAutoFit/>
          </a:bodyPr>
          <a:lstStyle/>
          <a:p>
            <a:pPr algn="ctr"/>
            <a:r>
              <a:rPr lang="en-US" sz="2400" dirty="0"/>
              <a:t>SALES FORECAST ANALYSIS</a:t>
            </a:r>
            <a:endParaRPr lang="en-IN" sz="2400" dirty="0"/>
          </a:p>
        </p:txBody>
      </p:sp>
      <p:sp>
        <p:nvSpPr>
          <p:cNvPr id="5" name="TextBox 4">
            <a:extLst>
              <a:ext uri="{FF2B5EF4-FFF2-40B4-BE49-F238E27FC236}">
                <a16:creationId xmlns:a16="http://schemas.microsoft.com/office/drawing/2014/main" id="{2C1613AD-1EF0-4A9D-3CB3-8689D45E5CCA}"/>
              </a:ext>
            </a:extLst>
          </p:cNvPr>
          <p:cNvSpPr txBox="1"/>
          <p:nvPr/>
        </p:nvSpPr>
        <p:spPr>
          <a:xfrm>
            <a:off x="5673213" y="904569"/>
            <a:ext cx="5850194" cy="6494085"/>
          </a:xfrm>
          <a:prstGeom prst="rect">
            <a:avLst/>
          </a:prstGeom>
          <a:noFill/>
        </p:spPr>
        <p:txBody>
          <a:bodyPr wrap="square" rtlCol="0">
            <a:spAutoFit/>
          </a:bodyPr>
          <a:lstStyle/>
          <a:p>
            <a:r>
              <a:rPr lang="en-US" sz="2000" b="1" dirty="0"/>
              <a:t>     A)  </a:t>
            </a:r>
            <a:r>
              <a:rPr lang="en-US" sz="2400" b="1" dirty="0"/>
              <a:t>2015 SALES  LEVEL :</a:t>
            </a:r>
          </a:p>
          <a:p>
            <a:pPr marL="742950" lvl="1" indent="-285750">
              <a:buFont typeface="Arial" panose="020B0604020202020204" pitchFamily="34" charset="0"/>
              <a:buChar char="•"/>
            </a:pPr>
            <a:r>
              <a:rPr lang="en-US" sz="1600" dirty="0"/>
              <a:t>The chart shows sales at </a:t>
            </a:r>
            <a:r>
              <a:rPr lang="en-US" sz="1600" dirty="0" err="1"/>
              <a:t>approx</a:t>
            </a:r>
            <a:r>
              <a:rPr lang="en-US" sz="1600" dirty="0"/>
              <a:t>  (0.2) million in 2015 . This year likely represents a period of relatively stable or moderate performance .</a:t>
            </a:r>
          </a:p>
          <a:p>
            <a:pPr marL="742950" lvl="1" indent="-285750">
              <a:buFont typeface="Arial" panose="020B0604020202020204" pitchFamily="34" charset="0"/>
              <a:buChar char="•"/>
            </a:pPr>
            <a:endParaRPr lang="en-US" sz="1600" dirty="0">
              <a:latin typeface="Aptos Display" panose="020B0004020202020204" pitchFamily="34" charset="0"/>
            </a:endParaRPr>
          </a:p>
          <a:p>
            <a:pPr marL="742950" lvl="1" indent="-285750">
              <a:buFont typeface="Arial" panose="020B0604020202020204" pitchFamily="34" charset="0"/>
              <a:buChar char="•"/>
            </a:pPr>
            <a:r>
              <a:rPr lang="en-US" dirty="0"/>
              <a:t> </a:t>
            </a:r>
            <a:r>
              <a:rPr lang="en-IN" b="1" dirty="0"/>
              <a:t>Trend Analysis (2015-2020): </a:t>
            </a:r>
          </a:p>
          <a:p>
            <a:pPr marL="1200150" lvl="2" indent="-285750">
              <a:buFont typeface="Arial" panose="020B0604020202020204" pitchFamily="34" charset="0"/>
              <a:buChar char="•"/>
            </a:pPr>
            <a:r>
              <a:rPr lang="en-IN" b="1" dirty="0"/>
              <a:t>   </a:t>
            </a:r>
            <a:r>
              <a:rPr lang="en-IN" sz="1600" b="1" dirty="0"/>
              <a:t>Decline :    </a:t>
            </a:r>
            <a:r>
              <a:rPr lang="en-US" sz="1600" dirty="0"/>
              <a:t>Post-2015, there is a visible decline in sales, with the sales value decreasing each year until 2020. By 2020, sales have dropped to below 0.1 million.  </a:t>
            </a:r>
          </a:p>
          <a:p>
            <a:pPr marL="742950" lvl="1"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b="1" dirty="0"/>
              <a:t>   Possible causes :  </a:t>
            </a:r>
            <a:endParaRPr lang="en-US" sz="1600" dirty="0"/>
          </a:p>
          <a:p>
            <a:pPr marL="1714500" lvl="3" indent="-342900">
              <a:buFont typeface="+mj-lt"/>
              <a:buAutoNum type="arabicPeriod"/>
            </a:pPr>
            <a:r>
              <a:rPr lang="en-US" sz="1600" dirty="0"/>
              <a:t>Market Saturation </a:t>
            </a:r>
            <a:r>
              <a:rPr lang="en-US" sz="1600" b="1" dirty="0"/>
              <a:t>:   </a:t>
            </a:r>
            <a:r>
              <a:rPr lang="en-US" sz="1600" dirty="0"/>
              <a:t>The product or service may have reached a saturation point, leading to decreased demand.</a:t>
            </a:r>
          </a:p>
          <a:p>
            <a:pPr marL="1714500" lvl="3" indent="-342900">
              <a:buFont typeface="+mj-lt"/>
              <a:buAutoNum type="arabicPeriod"/>
            </a:pPr>
            <a:endParaRPr lang="en-US" sz="1600" dirty="0"/>
          </a:p>
          <a:p>
            <a:pPr marL="1714500" lvl="3" indent="-342900">
              <a:buFont typeface="+mj-lt"/>
              <a:buAutoNum type="arabicPeriod"/>
            </a:pPr>
            <a:r>
              <a:rPr lang="en-US" sz="1600" dirty="0"/>
              <a:t> Increased Competition :  New competitors entering the market or existing competitors improving their offerings might have eroded the company’s market share.</a:t>
            </a:r>
          </a:p>
          <a:p>
            <a:pPr lvl="3"/>
            <a:endParaRPr lang="en-US" sz="1600" b="1" dirty="0"/>
          </a:p>
          <a:p>
            <a:pPr lvl="1"/>
            <a:endParaRPr lang="en-US" sz="1600" dirty="0"/>
          </a:p>
          <a:p>
            <a:pPr lvl="2"/>
            <a:endParaRPr lang="en-IN" sz="2000" b="1" dirty="0"/>
          </a:p>
          <a:p>
            <a:pPr lvl="1"/>
            <a:endParaRPr lang="en-US" sz="1600" dirty="0">
              <a:latin typeface="Aptos Display" panose="020B0004020202020204" pitchFamily="34" charset="0"/>
            </a:endParaRPr>
          </a:p>
          <a:p>
            <a:pPr lvl="1"/>
            <a:r>
              <a:rPr lang="en-US" dirty="0"/>
              <a:t> </a:t>
            </a:r>
          </a:p>
        </p:txBody>
      </p:sp>
    </p:spTree>
    <p:extLst>
      <p:ext uri="{BB962C8B-B14F-4D97-AF65-F5344CB8AC3E}">
        <p14:creationId xmlns:p14="http://schemas.microsoft.com/office/powerpoint/2010/main" val="310112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60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AC380-0B08-80EB-73ED-97E930CF9945}"/>
              </a:ext>
            </a:extLst>
          </p:cNvPr>
          <p:cNvSpPr txBox="1"/>
          <p:nvPr/>
        </p:nvSpPr>
        <p:spPr>
          <a:xfrm>
            <a:off x="391160" y="351012"/>
            <a:ext cx="11409680" cy="6955750"/>
          </a:xfrm>
          <a:prstGeom prst="rect">
            <a:avLst/>
          </a:prstGeom>
          <a:noFill/>
        </p:spPr>
        <p:txBody>
          <a:bodyPr wrap="square" rtlCol="0">
            <a:spAutoFit/>
          </a:bodyPr>
          <a:lstStyle/>
          <a:p>
            <a:pPr marL="285750" indent="-285750">
              <a:buFont typeface="Arial" panose="020B0604020202020204" pitchFamily="34" charset="0"/>
              <a:buChar char="•"/>
            </a:pPr>
            <a:r>
              <a:rPr lang="en-US" sz="1600" dirty="0"/>
              <a:t> Economic factors :  Broader economic downturns or industry specific challenges could have impacted consumer spending .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Product Lifecycle :   The decline could also indicate that the product is in the maturity or decline phase of its lifecycle, necessitating innovation or diversification.     </a:t>
            </a:r>
          </a:p>
          <a:p>
            <a:pPr marL="285750" indent="-285750">
              <a:buFont typeface="Arial" panose="020B0604020202020204" pitchFamily="34" charset="0"/>
              <a:buChar char="•"/>
            </a:pPr>
            <a:endParaRPr lang="en-US" sz="1600" dirty="0"/>
          </a:p>
          <a:p>
            <a:r>
              <a:rPr lang="en-US" sz="2000" dirty="0"/>
              <a:t> </a:t>
            </a:r>
            <a:r>
              <a:rPr lang="en-US" sz="2000" b="1" dirty="0"/>
              <a:t>B) </a:t>
            </a:r>
            <a:r>
              <a:rPr lang="en-US" sz="2400" b="1" dirty="0"/>
              <a:t>Forecasting Model Interpretation ( 2020-2025)</a:t>
            </a:r>
            <a:r>
              <a:rPr lang="en-US" sz="2000" b="1" dirty="0"/>
              <a:t> :</a:t>
            </a:r>
            <a:r>
              <a:rPr lang="en-US" sz="1600" b="1" dirty="0"/>
              <a:t>  </a:t>
            </a:r>
          </a:p>
          <a:p>
            <a:endParaRPr lang="en-US" sz="1600" b="1" dirty="0"/>
          </a:p>
          <a:p>
            <a:pPr marL="285750" indent="-285750">
              <a:buFont typeface="Arial" panose="020B0604020202020204" pitchFamily="34" charset="0"/>
              <a:buChar char="•"/>
            </a:pPr>
            <a:r>
              <a:rPr lang="en-US" sz="2000" b="1" dirty="0"/>
              <a:t>2020 Forecast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Point Forecast : </a:t>
            </a:r>
            <a:r>
              <a:rPr lang="en-US" sz="1600" dirty="0"/>
              <a:t>The model predicts sales of </a:t>
            </a:r>
            <a:r>
              <a:rPr lang="en-US" sz="1600" b="1" dirty="0"/>
              <a:t>2,11,251.75</a:t>
            </a:r>
            <a:r>
              <a:rPr lang="en-US" sz="1600" dirty="0"/>
              <a:t> for 2020. This represents a significant increase from the historical sales figures, which could suggest that the model anticipates a reversal of the declining trend.</a:t>
            </a:r>
            <a:endParaRPr lang="en-US" sz="1600"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Prediction Interval :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Upper Bound : 2,90,403.63</a:t>
            </a:r>
            <a:r>
              <a:rPr lang="en-US" dirty="0"/>
              <a:t> </a:t>
            </a:r>
            <a:r>
              <a:rPr lang="en-US" sz="1600" dirty="0"/>
              <a:t>units/currency. This figure represents the best-case scenario where favorable conditions prevail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Lower Bound :  1,32,099.87</a:t>
            </a:r>
            <a:r>
              <a:rPr lang="en-US" dirty="0"/>
              <a:t> </a:t>
            </a:r>
            <a:r>
              <a:rPr lang="en-US" sz="1600" dirty="0"/>
              <a:t>units/currency. This is the worst-case scenario, possibly under less favorable market conditions.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 </a:t>
            </a:r>
            <a:r>
              <a:rPr lang="en-US" b="1" dirty="0"/>
              <a:t>Interpretation : </a:t>
            </a:r>
            <a:r>
              <a:rPr lang="en-US" sz="1600" dirty="0"/>
              <a:t>The wide range between the upper and lower bounds (approximately 1,58,303.76 units/currency) indicates a high degree of uncertainty in the model. This could be due to volatility in the market or challenges in accurately predicting future sales based on the historical data  .</a:t>
            </a:r>
            <a:endParaRPr lang="en-US" sz="1600" b="1" dirty="0"/>
          </a:p>
          <a:p>
            <a:pPr lvl="1"/>
            <a:endParaRPr lang="en-US" sz="1600" dirty="0"/>
          </a:p>
          <a:p>
            <a:pPr marL="285750" indent="-285750">
              <a:buFont typeface="Arial" panose="020B0604020202020204" pitchFamily="34" charset="0"/>
              <a:buChar char="•"/>
            </a:pPr>
            <a:endParaRPr lang="en-US" sz="1600" dirty="0"/>
          </a:p>
          <a:p>
            <a:r>
              <a:rPr lang="en-US" sz="1600" dirty="0"/>
              <a:t> </a:t>
            </a:r>
          </a:p>
          <a:p>
            <a:pPr marL="285750" indent="-285750">
              <a:buFont typeface="Arial" panose="020B0604020202020204" pitchFamily="34" charset="0"/>
              <a:buChar char="•"/>
            </a:pPr>
            <a:endParaRPr lang="en-US" sz="1600" dirty="0"/>
          </a:p>
          <a:p>
            <a:endParaRPr lang="en-IN" sz="1600" dirty="0"/>
          </a:p>
        </p:txBody>
      </p:sp>
    </p:spTree>
    <p:extLst>
      <p:ext uri="{BB962C8B-B14F-4D97-AF65-F5344CB8AC3E}">
        <p14:creationId xmlns:p14="http://schemas.microsoft.com/office/powerpoint/2010/main" val="47043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3AD455-97D4-C657-A178-260B781CF639}"/>
              </a:ext>
            </a:extLst>
          </p:cNvPr>
          <p:cNvSpPr txBox="1"/>
          <p:nvPr/>
        </p:nvSpPr>
        <p:spPr>
          <a:xfrm>
            <a:off x="388374" y="517803"/>
            <a:ext cx="11415251" cy="634019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Post 2020 Forecast </a:t>
            </a:r>
            <a:r>
              <a:rPr lang="en-US" b="1"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Flat Trend : </a:t>
            </a:r>
            <a:r>
              <a:rPr lang="en-US" sz="1600" dirty="0"/>
              <a:t>The forecast line from 2020 onwards is relatively flat, suggesting little to no expected growth. This may indicate that while the decline has been arrested, the model doesn’t anticipate strong growth drivers in the near future. </a:t>
            </a:r>
          </a:p>
          <a:p>
            <a:pPr marL="285750" indent="-285750">
              <a:buFont typeface="Arial" panose="020B0604020202020204" pitchFamily="34" charset="0"/>
              <a:buChar char="•"/>
            </a:pPr>
            <a:endParaRPr lang="en-US" sz="1600" dirty="0"/>
          </a:p>
          <a:p>
            <a:pPr>
              <a:buFont typeface="Arial" panose="020B0604020202020204" pitchFamily="34" charset="0"/>
              <a:buChar char="•"/>
            </a:pPr>
            <a:r>
              <a:rPr lang="en-US" sz="1600" dirty="0"/>
              <a:t> </a:t>
            </a:r>
            <a:r>
              <a:rPr lang="en-US" b="1" dirty="0"/>
              <a:t>Expanding Prediction Interval :  </a:t>
            </a:r>
            <a:endParaRPr lang="en-US" dirty="0"/>
          </a:p>
          <a:p>
            <a:pPr marL="742950" lvl="1" indent="-285750">
              <a:buFont typeface="Arial" panose="020B0604020202020204" pitchFamily="34" charset="0"/>
              <a:buChar char="•"/>
            </a:pPr>
            <a:r>
              <a:rPr lang="en-US" sz="1600" dirty="0"/>
              <a:t>The shaded area between the upper and lower bounds increases as the timeline progresses, which is typical in forecasting models due to the compounding uncertainty over time. This suggests that while the model provides a baseline expectation, external factors could significantly influence actual outcomes.  </a:t>
            </a:r>
          </a:p>
          <a:p>
            <a:pPr lvl="1"/>
            <a:endParaRPr lang="en-US" sz="1600" dirty="0"/>
          </a:p>
          <a:p>
            <a:r>
              <a:rPr lang="en-US" sz="2400" b="1" dirty="0"/>
              <a:t>C. In-depth Implications  :   </a:t>
            </a:r>
          </a:p>
          <a:p>
            <a:pPr marL="800100" lvl="1" indent="-342900">
              <a:buFont typeface="Arial" panose="020B0604020202020204" pitchFamily="34" charset="0"/>
              <a:buChar char="•"/>
            </a:pPr>
            <a:r>
              <a:rPr lang="en-US" sz="2400" b="1" dirty="0"/>
              <a:t> </a:t>
            </a:r>
            <a:r>
              <a:rPr lang="en-US" sz="2000" b="1" dirty="0"/>
              <a:t>Stabilization of  Sales</a:t>
            </a:r>
            <a:r>
              <a:rPr lang="en-US" b="1" dirty="0"/>
              <a:t> : </a:t>
            </a:r>
            <a:r>
              <a:rPr lang="en-US" sz="2000" b="1" dirty="0"/>
              <a:t>  </a:t>
            </a:r>
            <a:r>
              <a:rPr lang="en-US" sz="1600" dirty="0"/>
              <a:t>The model suggests that 2020 might be a turning point where sales stabilize . This could indicate the company has taken corrective actions , such as revising its marketing strategy , introducing new products or improving operational strategy . </a:t>
            </a:r>
          </a:p>
          <a:p>
            <a:pPr marL="800100" lvl="1" indent="-342900">
              <a:buFont typeface="Arial" panose="020B0604020202020204" pitchFamily="34" charset="0"/>
              <a:buChar char="•"/>
            </a:pPr>
            <a:endParaRPr lang="en-US" sz="1600" b="1" dirty="0"/>
          </a:p>
          <a:p>
            <a:pPr marL="800100" lvl="1" indent="-342900">
              <a:buFont typeface="Arial" panose="020B0604020202020204" pitchFamily="34" charset="0"/>
              <a:buChar char="•"/>
            </a:pPr>
            <a:r>
              <a:rPr lang="en-US" sz="1600" b="1" dirty="0"/>
              <a:t> </a:t>
            </a:r>
            <a:r>
              <a:rPr lang="en-US" sz="2000" b="1" dirty="0"/>
              <a:t>Lack of Growth Indicators </a:t>
            </a:r>
            <a:r>
              <a:rPr lang="en-US" b="1" dirty="0"/>
              <a:t>:   </a:t>
            </a:r>
            <a:r>
              <a:rPr lang="en-US" sz="1600" dirty="0"/>
              <a:t>The flat forecast suggests the absence of significant growth drivers. This could mean : </a:t>
            </a:r>
          </a:p>
          <a:p>
            <a:pPr marL="800100" lvl="1" indent="-34290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a:t>  </a:t>
            </a:r>
            <a:r>
              <a:rPr lang="en-US" b="1" dirty="0"/>
              <a:t>Market saturation continues :   </a:t>
            </a:r>
            <a:r>
              <a:rPr lang="en-US" sz="1600" dirty="0"/>
              <a:t>Without innovation or expansion into new markets, the company may struggle to grow.</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r>
              <a:rPr lang="en-US" sz="1600" dirty="0"/>
              <a:t> </a:t>
            </a:r>
            <a:r>
              <a:rPr lang="en-US" b="1" dirty="0"/>
              <a:t>Price sensitivity :  </a:t>
            </a:r>
            <a:r>
              <a:rPr lang="en-US" sz="1600" dirty="0"/>
              <a:t>The market might be highly price-sensitive, limiting the company’s ability to raise prices or introduce premium products.</a:t>
            </a:r>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345628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3900B-88E3-E7E1-FEC4-C6DFB7CE696F}"/>
              </a:ext>
            </a:extLst>
          </p:cNvPr>
          <p:cNvSpPr txBox="1"/>
          <p:nvPr/>
        </p:nvSpPr>
        <p:spPr>
          <a:xfrm>
            <a:off x="398584" y="610136"/>
            <a:ext cx="11394831" cy="6247864"/>
          </a:xfrm>
          <a:prstGeom prst="rect">
            <a:avLst/>
          </a:prstGeom>
          <a:noFill/>
        </p:spPr>
        <p:txBody>
          <a:bodyPr wrap="square" rtlCol="0">
            <a:spAutoFit/>
          </a:bodyPr>
          <a:lstStyle/>
          <a:p>
            <a:pPr marL="742950" lvl="1" indent="-285750">
              <a:buFont typeface="Arial" panose="020B0604020202020204" pitchFamily="34" charset="0"/>
              <a:buChar char="•"/>
            </a:pPr>
            <a:r>
              <a:rPr lang="en-US" b="1" dirty="0"/>
              <a:t>Customer Retention vs Acquisition :  </a:t>
            </a:r>
            <a:r>
              <a:rPr lang="en-US" sz="1600" dirty="0"/>
              <a:t>The company might need to focus more on customer retention strategies rather than purely acquiring new customers.  </a:t>
            </a:r>
          </a:p>
          <a:p>
            <a:pPr lvl="1"/>
            <a:endParaRPr lang="en-US" sz="1600" dirty="0"/>
          </a:p>
          <a:p>
            <a:pPr marL="285750" indent="-285750">
              <a:buFont typeface="Arial" panose="020B0604020202020204" pitchFamily="34" charset="0"/>
              <a:buChar char="•"/>
            </a:pPr>
            <a:r>
              <a:rPr lang="en-US" sz="2000" dirty="0"/>
              <a:t> </a:t>
            </a:r>
            <a:r>
              <a:rPr lang="en-US" sz="2000" b="1" dirty="0"/>
              <a:t>Strategic Recommendations :</a:t>
            </a:r>
          </a:p>
          <a:p>
            <a:pPr marL="285750" indent="-285750">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b="1" dirty="0"/>
              <a:t> </a:t>
            </a:r>
            <a:r>
              <a:rPr lang="en-US" b="1" dirty="0"/>
              <a:t>Product Diversification :  </a:t>
            </a:r>
            <a:r>
              <a:rPr lang="en-US" sz="1600" dirty="0"/>
              <a:t>To counter the flat growth  forecast , the company should  explore diversifying its product line . This could involve introducing complementary products or tapping into related market .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 </a:t>
            </a:r>
            <a:r>
              <a:rPr lang="en-US" b="1" dirty="0"/>
              <a:t>Market Expansion :  </a:t>
            </a:r>
            <a:r>
              <a:rPr lang="en-US" sz="1600" dirty="0"/>
              <a:t>Consider geographic expansion into untapped markets, particularly those with high growth potential. This could help mitigate the limitations observed in the current forecast.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 </a:t>
            </a:r>
            <a:r>
              <a:rPr lang="en-US" b="1" dirty="0"/>
              <a:t>Data driven decision making :  </a:t>
            </a:r>
            <a:r>
              <a:rPr lang="en-US" sz="1600" dirty="0"/>
              <a:t>Given the wide prediction intervals, the company should implement more robust data collection and analysis techniques, potentially incorporating real-time sales data, customer feedback, and external economic indicators.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 </a:t>
            </a:r>
            <a:r>
              <a:rPr lang="en-US" b="1" dirty="0"/>
              <a:t>Focus on Customer Insights :     </a:t>
            </a:r>
            <a:r>
              <a:rPr lang="en-US" sz="1600" dirty="0"/>
              <a:t>Understanding customer behavior and preferences through more granular data analysis could reveal hidden opportunities for growth</a:t>
            </a:r>
            <a:r>
              <a:rPr lang="en-US" sz="1600" b="1" dirty="0"/>
              <a:t> .</a:t>
            </a:r>
          </a:p>
          <a:p>
            <a:pPr marL="742950" lvl="1" indent="-285750">
              <a:buFont typeface="Arial" panose="020B0604020202020204" pitchFamily="34" charset="0"/>
              <a:buChar char="•"/>
            </a:pPr>
            <a:endParaRPr lang="en-US" sz="1600" b="1" dirty="0"/>
          </a:p>
          <a:p>
            <a:r>
              <a:rPr lang="en-US" sz="2400" b="1" dirty="0"/>
              <a:t>D. Potential Risk &amp; Considerations :  </a:t>
            </a:r>
          </a:p>
          <a:p>
            <a:pPr marL="342900" indent="-342900">
              <a:buFont typeface="Arial" panose="020B0604020202020204" pitchFamily="34" charset="0"/>
              <a:buChar char="•"/>
            </a:pPr>
            <a:r>
              <a:rPr lang="en-US" b="1" dirty="0"/>
              <a:t> Model Assumptions :  </a:t>
            </a:r>
            <a:r>
              <a:rPr lang="en-US" sz="1600" dirty="0"/>
              <a:t>The forecasting model appears to assume a certain level of market stability, which might not hold true if there are sudden economic shifts, new regulations, or technological disruptions</a:t>
            </a:r>
            <a:r>
              <a:rPr lang="en-US" sz="1600" b="1" dirty="0"/>
              <a:t> .</a:t>
            </a:r>
          </a:p>
          <a:p>
            <a:r>
              <a:rPr lang="en-US" sz="1600" dirty="0"/>
              <a:t>  </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405747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accent4"/>
            </a:gs>
            <a:gs pos="7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87DE3-4CE7-7CA1-D6DB-9D0217EFB673}"/>
              </a:ext>
            </a:extLst>
          </p:cNvPr>
          <p:cNvSpPr txBox="1"/>
          <p:nvPr/>
        </p:nvSpPr>
        <p:spPr>
          <a:xfrm>
            <a:off x="381837" y="703385"/>
            <a:ext cx="11625943" cy="2646878"/>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b="1" dirty="0"/>
              <a:t>External factors :  </a:t>
            </a:r>
            <a:r>
              <a:rPr lang="en-US" sz="1600" dirty="0"/>
              <a:t>Factors such as changing consumer preferences , global supply chain disruptions , or economic recessions could drastically alter the forecasted outcomes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a:t>
            </a:r>
            <a:r>
              <a:rPr lang="en-US" b="1" dirty="0"/>
              <a:t>Innovation needs :  </a:t>
            </a:r>
            <a:r>
              <a:rPr lang="en-US" sz="1600" dirty="0"/>
              <a:t>Without innovation or significant changes in strategy, the company may only maintain its current position without achieving significant growth.  </a:t>
            </a:r>
          </a:p>
          <a:p>
            <a:endParaRPr lang="en-US" sz="1600" dirty="0"/>
          </a:p>
          <a:p>
            <a:endParaRPr lang="en-US" sz="1600" dirty="0"/>
          </a:p>
          <a:p>
            <a:endParaRPr lang="en-US" sz="1600" dirty="0"/>
          </a:p>
          <a:p>
            <a:endParaRPr lang="en-US" sz="16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3857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6DBDC6-D21D-9F67-9E0B-CD3A814BC973}"/>
              </a:ext>
            </a:extLst>
          </p:cNvPr>
          <p:cNvSpPr/>
          <p:nvPr/>
        </p:nvSpPr>
        <p:spPr>
          <a:xfrm>
            <a:off x="2334475" y="691618"/>
            <a:ext cx="7827849" cy="923330"/>
          </a:xfrm>
          <a:prstGeom prst="rect">
            <a:avLst/>
          </a:prstGeom>
          <a:solidFill>
            <a:schemeClr val="accent1">
              <a:lumMod val="75000"/>
            </a:schemeClr>
          </a:solidFill>
        </p:spPr>
        <p:txBody>
          <a:bodyPr wrap="none" lIns="91440" tIns="45720" rIns="91440" bIns="45720">
            <a:spAutoFit/>
          </a:bodyPr>
          <a:lstStyle/>
          <a:p>
            <a:pPr algn="ctr"/>
            <a:r>
              <a:rPr lang="en-US" sz="5400" b="1" cap="none" spc="0" dirty="0">
                <a:ln w="12700" cmpd="sng">
                  <a:solidFill>
                    <a:schemeClr val="accent4"/>
                  </a:solidFill>
                  <a:prstDash val="solid"/>
                </a:ln>
                <a:solidFill>
                  <a:srgbClr val="FFC000"/>
                </a:solidFill>
                <a:effectLst/>
              </a:rPr>
              <a:t>BIG MART SALES ANALYSIS</a:t>
            </a:r>
          </a:p>
        </p:txBody>
      </p:sp>
      <p:sp>
        <p:nvSpPr>
          <p:cNvPr id="4" name="TextBox 3">
            <a:extLst>
              <a:ext uri="{FF2B5EF4-FFF2-40B4-BE49-F238E27FC236}">
                <a16:creationId xmlns:a16="http://schemas.microsoft.com/office/drawing/2014/main" id="{C0914C20-2F68-D606-C395-E5126DE8A9DC}"/>
              </a:ext>
            </a:extLst>
          </p:cNvPr>
          <p:cNvSpPr txBox="1"/>
          <p:nvPr/>
        </p:nvSpPr>
        <p:spPr>
          <a:xfrm>
            <a:off x="4532671" y="2713704"/>
            <a:ext cx="7659329"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287032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bg1"/>
            </a:gs>
            <a:gs pos="73000">
              <a:schemeClr val="bg1"/>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C7633-8597-CC38-6DC7-E504B32B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07"/>
            <a:ext cx="12192000" cy="6830786"/>
          </a:xfrm>
          <a:prstGeom prst="rect">
            <a:avLst/>
          </a:prstGeom>
        </p:spPr>
      </p:pic>
      <p:pic>
        <p:nvPicPr>
          <p:cNvPr id="5" name="Picture 4">
            <a:extLst>
              <a:ext uri="{FF2B5EF4-FFF2-40B4-BE49-F238E27FC236}">
                <a16:creationId xmlns:a16="http://schemas.microsoft.com/office/drawing/2014/main" id="{2771C147-AB31-1A57-81C0-571EC0D323D7}"/>
              </a:ext>
            </a:extLst>
          </p:cNvPr>
          <p:cNvPicPr>
            <a:picLocks noChangeAspect="1"/>
          </p:cNvPicPr>
          <p:nvPr/>
        </p:nvPicPr>
        <p:blipFill>
          <a:blip r:embed="rId2"/>
          <a:stretch>
            <a:fillRect/>
          </a:stretch>
        </p:blipFill>
        <p:spPr>
          <a:xfrm>
            <a:off x="0" y="13607"/>
            <a:ext cx="12192000" cy="6830786"/>
          </a:xfrm>
          <a:prstGeom prst="rect">
            <a:avLst/>
          </a:prstGeom>
        </p:spPr>
      </p:pic>
    </p:spTree>
    <p:extLst>
      <p:ext uri="{BB962C8B-B14F-4D97-AF65-F5344CB8AC3E}">
        <p14:creationId xmlns:p14="http://schemas.microsoft.com/office/powerpoint/2010/main" val="33497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9515D-89DC-6F47-B749-F35F7447A539}"/>
              </a:ext>
            </a:extLst>
          </p:cNvPr>
          <p:cNvSpPr txBox="1"/>
          <p:nvPr/>
        </p:nvSpPr>
        <p:spPr>
          <a:xfrm>
            <a:off x="2654709" y="147484"/>
            <a:ext cx="7246375" cy="707886"/>
          </a:xfrm>
          <a:prstGeom prst="rect">
            <a:avLst/>
          </a:prstGeom>
          <a:noFill/>
        </p:spPr>
        <p:txBody>
          <a:bodyPr wrap="square" rtlCol="0">
            <a:spAutoFit/>
          </a:bodyPr>
          <a:lstStyle/>
          <a:p>
            <a:pPr algn="ctr"/>
            <a:r>
              <a:rPr lang="en-US" sz="4000" dirty="0"/>
              <a:t>OBSERVATION</a:t>
            </a:r>
            <a:endParaRPr lang="en-IN" sz="4000" dirty="0"/>
          </a:p>
        </p:txBody>
      </p:sp>
      <p:sp>
        <p:nvSpPr>
          <p:cNvPr id="7" name="TextBox 6">
            <a:extLst>
              <a:ext uri="{FF2B5EF4-FFF2-40B4-BE49-F238E27FC236}">
                <a16:creationId xmlns:a16="http://schemas.microsoft.com/office/drawing/2014/main" id="{49E8821E-69C1-367B-E8DF-56238F088B1A}"/>
              </a:ext>
            </a:extLst>
          </p:cNvPr>
          <p:cNvSpPr txBox="1"/>
          <p:nvPr/>
        </p:nvSpPr>
        <p:spPr>
          <a:xfrm>
            <a:off x="511276" y="855370"/>
            <a:ext cx="11533239" cy="5078313"/>
          </a:xfrm>
          <a:prstGeom prst="rect">
            <a:avLst/>
          </a:prstGeom>
          <a:noFill/>
        </p:spPr>
        <p:txBody>
          <a:bodyPr wrap="square" rtlCol="0">
            <a:spAutoFit/>
          </a:bodyPr>
          <a:lstStyle/>
          <a:p>
            <a:pPr marL="457200" indent="-457200">
              <a:buAutoNum type="arabicPeriod"/>
            </a:pPr>
            <a:r>
              <a:rPr lang="en-US" sz="2400" dirty="0"/>
              <a:t>Total Sales Overview : </a:t>
            </a:r>
          </a:p>
          <a:p>
            <a:pPr marL="800100" lvl="1" indent="-342900">
              <a:buFont typeface="Arial" panose="020B0604020202020204" pitchFamily="34" charset="0"/>
              <a:buChar char="•"/>
            </a:pPr>
            <a:r>
              <a:rPr lang="en-US" sz="2400" dirty="0"/>
              <a:t> </a:t>
            </a:r>
            <a:r>
              <a:rPr lang="en-US" dirty="0"/>
              <a:t>Total Sales ( </a:t>
            </a:r>
            <a:r>
              <a:rPr lang="en-US" b="1" dirty="0"/>
              <a:t>740.96k</a:t>
            </a:r>
            <a:r>
              <a:rPr lang="en-US" dirty="0"/>
              <a:t>)  : This figure represents the overall sales performance across all categories ,regions and years . This magnitude of this number suggest a broad customer base and diversified sales channel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dirty="0"/>
              <a:t>Top Customer (</a:t>
            </a:r>
            <a:r>
              <a:rPr lang="en-US" b="1" dirty="0"/>
              <a:t>Sean Miller</a:t>
            </a:r>
            <a:r>
              <a:rPr lang="en-US" dirty="0"/>
              <a:t>) :</a:t>
            </a:r>
            <a:r>
              <a:rPr lang="en-US" sz="2400" dirty="0"/>
              <a:t>  </a:t>
            </a:r>
            <a:r>
              <a:rPr lang="en-US" dirty="0"/>
              <a:t>Sean Miller emerges as the top customer indicating either a high volume of purchases or frequent transactions . It would be beneficial to analyze this customers purchase history to identify what drives their loyalty or purchasing behavior .</a:t>
            </a:r>
          </a:p>
          <a:p>
            <a:pPr lvl="1"/>
            <a:endParaRPr lang="en-IN" sz="2400" dirty="0"/>
          </a:p>
          <a:p>
            <a:r>
              <a:rPr lang="en-IN" sz="2400" dirty="0"/>
              <a:t>2. Top City By Sales : </a:t>
            </a:r>
          </a:p>
          <a:p>
            <a:pPr marL="800100" lvl="1" indent="-342900">
              <a:buFont typeface="Arial" panose="020B0604020202020204" pitchFamily="34" charset="0"/>
              <a:buChar char="•"/>
            </a:pPr>
            <a:r>
              <a:rPr lang="en-IN" sz="2400" dirty="0"/>
              <a:t> </a:t>
            </a:r>
            <a:r>
              <a:rPr lang="en-IN" dirty="0"/>
              <a:t>New York City : The sales in New York City exceeds 100k , making it the most lucrative market . Considering the population density and economic activity in New York , it should be strategic to continue focusing marketing efforts here . Expanding the product range or enhancing delivery options could further capitalize on this market .</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 </a:t>
            </a:r>
            <a:r>
              <a:rPr lang="en-IN" dirty="0"/>
              <a:t>Los Angeles : The second  largest market LA ,given its size ,there may still be untapped potential . Assessing customer demographics and their preferences could uncover opportunities for increased market penetration .</a:t>
            </a:r>
            <a:endParaRPr lang="en-US" sz="2400" dirty="0"/>
          </a:p>
        </p:txBody>
      </p:sp>
    </p:spTree>
    <p:extLst>
      <p:ext uri="{BB962C8B-B14F-4D97-AF65-F5344CB8AC3E}">
        <p14:creationId xmlns:p14="http://schemas.microsoft.com/office/powerpoint/2010/main" val="145734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50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20964-4991-0404-BCCD-9DA717F8BE45}"/>
              </a:ext>
            </a:extLst>
          </p:cNvPr>
          <p:cNvSpPr txBox="1"/>
          <p:nvPr/>
        </p:nvSpPr>
        <p:spPr>
          <a:xfrm>
            <a:off x="393290" y="440555"/>
            <a:ext cx="11582400" cy="5724644"/>
          </a:xfrm>
          <a:prstGeom prst="rect">
            <a:avLst/>
          </a:prstGeom>
          <a:noFill/>
        </p:spPr>
        <p:txBody>
          <a:bodyPr wrap="square" rtlCol="0">
            <a:spAutoFit/>
          </a:bodyPr>
          <a:lstStyle/>
          <a:p>
            <a:pPr marL="285750" indent="-285750">
              <a:buFont typeface="Arial" panose="020B0604020202020204" pitchFamily="34" charset="0"/>
              <a:buChar char="•"/>
            </a:pPr>
            <a:r>
              <a:rPr lang="en-US" dirty="0"/>
              <a:t> San Francisco , Philadelphia :  Both cities are promising sales figures but lag behind New York and LA . These cities could benefit from targeted promotions ,especially in subcategories that perform well in these regions .</a:t>
            </a:r>
          </a:p>
          <a:p>
            <a:endParaRPr lang="en-US" dirty="0"/>
          </a:p>
          <a:p>
            <a:endParaRPr lang="en-US" dirty="0"/>
          </a:p>
          <a:p>
            <a:r>
              <a:rPr lang="en-US" dirty="0"/>
              <a:t>The concentration of sales in these four cities suggests that urban markets are a significant driver of revenue. Expanding services or creating exclusive offers for customers in these cities could further strengthen sales . </a:t>
            </a:r>
          </a:p>
          <a:p>
            <a:endParaRPr lang="en-US" dirty="0"/>
          </a:p>
          <a:p>
            <a:r>
              <a:rPr lang="en-US" sz="2400" dirty="0"/>
              <a:t>3. Sales By Shipping Mode : </a:t>
            </a:r>
          </a:p>
          <a:p>
            <a:pPr marL="285750" indent="-285750">
              <a:buFont typeface="Arial" panose="020B0604020202020204" pitchFamily="34" charset="0"/>
              <a:buChar char="•"/>
            </a:pPr>
            <a:r>
              <a:rPr lang="en-US" dirty="0"/>
              <a:t>  Standard Class :  This is the most dominant class of shipping . This may be due to the cost effectiveness for customers .</a:t>
            </a:r>
          </a:p>
          <a:p>
            <a:r>
              <a:rPr lang="en-US" dirty="0"/>
              <a:t>However , given its importance , ensuring that the  standard class service is  crucial and fast  is  crucial in maintaining the customer satisfaction .</a:t>
            </a:r>
          </a:p>
          <a:p>
            <a:endParaRPr lang="en-IN" dirty="0"/>
          </a:p>
          <a:p>
            <a:pPr marL="285750" indent="-285750">
              <a:buFont typeface="Arial" panose="020B0604020202020204" pitchFamily="34" charset="0"/>
              <a:buChar char="•"/>
            </a:pPr>
            <a:r>
              <a:rPr lang="en-IN" dirty="0"/>
              <a:t> First Class :  This option , though less utilized ,indicates a segment of customers willing to pay more for faster shipping .Targeting  these customers with premium offers or expedited services could enhance their shopping experience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Second class : Though like the first class but this class could be bolstered by improving its cost value proposition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Same day shipping : This could indicate that customers either find the costs too high or the need for  urgent  deliveries is rare . However , promoting the benefits of Same Day shipping for last minute shoppers or urgent needs could increase its uptake .		</a:t>
            </a:r>
            <a:endParaRPr lang="en-US" dirty="0"/>
          </a:p>
        </p:txBody>
      </p:sp>
    </p:spTree>
    <p:extLst>
      <p:ext uri="{BB962C8B-B14F-4D97-AF65-F5344CB8AC3E}">
        <p14:creationId xmlns:p14="http://schemas.microsoft.com/office/powerpoint/2010/main" val="69959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49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89228-F27D-11BC-EC7A-72E515BE051D}"/>
              </a:ext>
            </a:extLst>
          </p:cNvPr>
          <p:cNvSpPr txBox="1"/>
          <p:nvPr/>
        </p:nvSpPr>
        <p:spPr>
          <a:xfrm>
            <a:off x="521110" y="501445"/>
            <a:ext cx="11297264" cy="5632311"/>
          </a:xfrm>
          <a:prstGeom prst="rect">
            <a:avLst/>
          </a:prstGeom>
          <a:noFill/>
        </p:spPr>
        <p:txBody>
          <a:bodyPr wrap="square" rtlCol="0">
            <a:spAutoFit/>
          </a:bodyPr>
          <a:lstStyle/>
          <a:p>
            <a:r>
              <a:rPr lang="en-US" sz="2400" dirty="0"/>
              <a:t>4. Top States By Sales :</a:t>
            </a:r>
          </a:p>
          <a:p>
            <a:pPr marL="342900" indent="-342900">
              <a:buFont typeface="Arial" panose="020B0604020202020204" pitchFamily="34" charset="0"/>
              <a:buChar char="•"/>
            </a:pPr>
            <a:r>
              <a:rPr lang="en-US" sz="2400" dirty="0"/>
              <a:t> </a:t>
            </a:r>
            <a:r>
              <a:rPr lang="en-US" dirty="0"/>
              <a:t>California : Leads significantly in state wise sales ,driven by the strong performance in cities like San Francisco and LA . Given California’s economic strength , further tailoring marketing campaigns to suit local preferences and leveraging statewide events could be beneficial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
            </a:r>
            <a:r>
              <a:rPr lang="en-US" dirty="0"/>
              <a:t>New York : Following California , New York’s sales are robust . The majority of sales likely come from New York city , but exploring upstate regions could  open new opportunities .</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
            </a:r>
            <a:r>
              <a:rPr lang="en-US" dirty="0"/>
              <a:t>Texas :  Texas shows potential as an emerging market. With large urban centers like Houston and Dallas, regional campaigns that focus on local culture and preferences could further boost sales.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Florida :  A steady performer, but with room for growth. Florida’s diverse population and economic activities suggest potential in niche markets or seasonal promotions.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Pennsylvania : Rounding out the top five, Pennsylvania’s sales suggest a stable but underdeveloped market. Identifying key cities or segments within the state for targeted campaigns could enhance performance.</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6258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CC3F4-4E09-9DAA-7795-20F4FA898C62}"/>
              </a:ext>
            </a:extLst>
          </p:cNvPr>
          <p:cNvSpPr txBox="1"/>
          <p:nvPr/>
        </p:nvSpPr>
        <p:spPr>
          <a:xfrm>
            <a:off x="530942" y="521110"/>
            <a:ext cx="11208774" cy="5816977"/>
          </a:xfrm>
          <a:prstGeom prst="rect">
            <a:avLst/>
          </a:prstGeom>
          <a:noFill/>
        </p:spPr>
        <p:txBody>
          <a:bodyPr wrap="square" rtlCol="0">
            <a:spAutoFit/>
          </a:bodyPr>
          <a:lstStyle/>
          <a:p>
            <a:r>
              <a:rPr lang="en-US" sz="2400" dirty="0"/>
              <a:t>5. Sales forecast : </a:t>
            </a:r>
          </a:p>
          <a:p>
            <a:pPr marL="342900" indent="-342900">
              <a:buFont typeface="Arial" panose="020B0604020202020204" pitchFamily="34" charset="0"/>
              <a:buChar char="•"/>
            </a:pPr>
            <a:r>
              <a:rPr lang="en-US" sz="2400" dirty="0"/>
              <a:t> </a:t>
            </a:r>
            <a:r>
              <a:rPr lang="en-US" b="1" dirty="0"/>
              <a:t>Sales peak in 2018</a:t>
            </a:r>
            <a:r>
              <a:rPr lang="en-US" dirty="0"/>
              <a:t> :  The spike around 2018 could be due to significant event, product launch, or promotional campaign. Analyzing what drove this peak could provide insights for replicating similar success in the future.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b="1" dirty="0"/>
              <a:t>Volatility post 2018</a:t>
            </a:r>
            <a:r>
              <a:rPr lang="en-US" dirty="0"/>
              <a:t> : The sales figures show fluctuations, possibly indicating market instability or seasonal variations. Predictive analytics could be employed to smoothen this volatility by anticipating low seasons and launching preemptive promotions.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b="1" dirty="0"/>
              <a:t>Sales drop post 2020 </a:t>
            </a:r>
            <a:r>
              <a:rPr lang="en-US" dirty="0"/>
              <a:t>: In the line chart under "Sales Forecast," there’s a visible dip in sales post-2020. This suggests that the company experienced a decline in sales during this period. The line chart should be closely examined to identify the exact periods (months/quarters) when the decline started, reached its lowest point, and began recovering . External factors such as covid during 2020 might have been the reason for the downfall of </a:t>
            </a:r>
            <a:r>
              <a:rPr lang="en-US" dirty="0" err="1"/>
              <a:t>sals</a:t>
            </a:r>
            <a:r>
              <a:rPr lang="en-US" dirty="0"/>
              <a:t> during this period . Specific industries were hit harder than others (e.g., retail, travel), which could have influenced sales for products or categories more reliant on those industries . The pandemic led to delays in manufacturing and shipping, causing stockouts and delayed deliveries, which could have impacted sales . The dashboard shows sales by region (West, East, Central, South). You could drill down into this data to see which regions experienced the most significant sales declines. This can help determine if the dip was widespread or isolated to specific regions. </a:t>
            </a:r>
          </a:p>
          <a:p>
            <a:r>
              <a:rPr lang="en-US" dirty="0"/>
              <a:t>       The "Sales by Segment" visualization breaks down sales by Consumer, Corporate, and Home Office segments.   Understanding which segment experienced the largest decline could provide insights into customer behavior post</a:t>
            </a:r>
          </a:p>
          <a:p>
            <a:r>
              <a:rPr lang="en-US" dirty="0"/>
              <a:t>       2020 .  </a:t>
            </a:r>
            <a:endParaRPr lang="en-IN" dirty="0"/>
          </a:p>
        </p:txBody>
      </p:sp>
    </p:spTree>
    <p:extLst>
      <p:ext uri="{BB962C8B-B14F-4D97-AF65-F5344CB8AC3E}">
        <p14:creationId xmlns:p14="http://schemas.microsoft.com/office/powerpoint/2010/main" val="369217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6138">
              <a:srgbClr val="FFDE7B"/>
            </a:gs>
            <a:gs pos="60156">
              <a:srgbClr val="FFEFC0"/>
            </a:gs>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3FAB9E-95D0-9450-1949-15B66FD680C6}"/>
              </a:ext>
            </a:extLst>
          </p:cNvPr>
          <p:cNvSpPr txBox="1"/>
          <p:nvPr/>
        </p:nvSpPr>
        <p:spPr>
          <a:xfrm>
            <a:off x="442452" y="481781"/>
            <a:ext cx="11415251" cy="5632311"/>
          </a:xfrm>
          <a:prstGeom prst="rect">
            <a:avLst/>
          </a:prstGeom>
          <a:noFill/>
        </p:spPr>
        <p:txBody>
          <a:bodyPr wrap="square" rtlCol="0">
            <a:spAutoFit/>
          </a:bodyPr>
          <a:lstStyle/>
          <a:p>
            <a:r>
              <a:rPr lang="en-US" sz="2400" dirty="0"/>
              <a:t>6. Sales By Region : </a:t>
            </a:r>
          </a:p>
          <a:p>
            <a:pPr marL="285750" indent="-285750">
              <a:buFont typeface="Arial" panose="020B0604020202020204" pitchFamily="34" charset="0"/>
              <a:buChar char="•"/>
            </a:pPr>
            <a:r>
              <a:rPr lang="en-US" dirty="0"/>
              <a:t> West Region :    Driven by California, the West region is the top-performing area. This region likely benefits from strong urban centers, a tech-savvy population, and higher disposable incomes. Continuously innovating and staying ahead of competitors in this market is key.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East Region :  The East follows closely behind, likely driven by New York. Expanding into other Eastern cities like Boston or Washington, D.C., might help close the gap with the West.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Central Region :The Central region shows moderate sales. Given the geographic spread, focusing on regional hubs like Chicago or Detroit with specialized campaigns could enhance performance.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South Region : The South lags, which may be due to less urbanization or different consumer behavior. Conducting market research to understand customer preferences in the South and adapting offerings accordingly could drive growth. </a:t>
            </a:r>
          </a:p>
          <a:p>
            <a:pPr marL="285750" indent="-285750">
              <a:buFont typeface="Arial" panose="020B0604020202020204" pitchFamily="34" charset="0"/>
              <a:buChar char="•"/>
            </a:pPr>
            <a:endParaRPr lang="en-US" dirty="0"/>
          </a:p>
          <a:p>
            <a:r>
              <a:rPr lang="en-US" sz="2400" dirty="0"/>
              <a:t>7. Sales By Segment :</a:t>
            </a:r>
          </a:p>
          <a:p>
            <a:pPr marL="285750" indent="-285750">
              <a:buFont typeface="Arial" panose="020B0604020202020204" pitchFamily="34" charset="0"/>
              <a:buChar char="•"/>
            </a:pPr>
            <a:r>
              <a:rPr lang="en-US" sz="2400" dirty="0"/>
              <a:t> </a:t>
            </a:r>
            <a:r>
              <a:rPr lang="en-US" dirty="0"/>
              <a:t>Consumer Segment : By far the largest segment, suggesting that individual consumers make up the bulk of sales. Ensuring a positive shopping experience, including ease of use on platforms and customer service, will be crucial for retaining and growing this base. </a:t>
            </a:r>
            <a:endParaRPr lang="en-IN" dirty="0"/>
          </a:p>
        </p:txBody>
      </p:sp>
    </p:spTree>
    <p:extLst>
      <p:ext uri="{BB962C8B-B14F-4D97-AF65-F5344CB8AC3E}">
        <p14:creationId xmlns:p14="http://schemas.microsoft.com/office/powerpoint/2010/main" val="419612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73000">
              <a:schemeClr val="bg1"/>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C0D74-9D7E-30A9-A38A-7F963EC28CC9}"/>
              </a:ext>
            </a:extLst>
          </p:cNvPr>
          <p:cNvSpPr txBox="1"/>
          <p:nvPr/>
        </p:nvSpPr>
        <p:spPr>
          <a:xfrm>
            <a:off x="658761" y="904568"/>
            <a:ext cx="11012129" cy="5724644"/>
          </a:xfrm>
          <a:prstGeom prst="rect">
            <a:avLst/>
          </a:prstGeom>
          <a:noFill/>
        </p:spPr>
        <p:txBody>
          <a:bodyPr wrap="square" rtlCol="0">
            <a:spAutoFit/>
          </a:bodyPr>
          <a:lstStyle/>
          <a:p>
            <a:pPr marL="285750" indent="-285750">
              <a:buFont typeface="Arial" panose="020B0604020202020204" pitchFamily="34" charset="0"/>
              <a:buChar char="•"/>
            </a:pPr>
            <a:r>
              <a:rPr lang="en-US" dirty="0"/>
              <a:t>Corporate Segment :  A significant portion of sales comes from businesses. Offering business-centric products or bulk purchasing options could further solidify relationships with corporate clients.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Home Office Segment :  The smallest but still noteworthy, this segment may have seen growth during remote work periods. Continuing to cater to home office needs (e.g., ergonomic furniture, tech accessories) could maintain this segment’s relevance. </a:t>
            </a:r>
          </a:p>
          <a:p>
            <a:pPr marL="285750" indent="-285750">
              <a:buFont typeface="Arial" panose="020B0604020202020204" pitchFamily="34" charset="0"/>
              <a:buChar char="•"/>
            </a:pPr>
            <a:endParaRPr lang="en-US" dirty="0"/>
          </a:p>
          <a:p>
            <a:r>
              <a:rPr lang="en-US" sz="2400" dirty="0"/>
              <a:t>8. Top 5 Sub  categories By Sales :  </a:t>
            </a:r>
          </a:p>
          <a:p>
            <a:pPr marL="342900" indent="-342900">
              <a:buFont typeface="Arial" panose="020B0604020202020204" pitchFamily="34" charset="0"/>
              <a:buChar char="•"/>
            </a:pPr>
            <a:r>
              <a:rPr lang="en-US" dirty="0"/>
              <a:t> Phones :  Leading the sub-categories, Phones are likely a key product driving sales. Ensuring availability and offering the latest models could keep this sub-category at the top.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Chairs and Machines :   Both categories are significant contributors, possibly reflecting office furniture and tech equipment demand. Promoting ergonomic designs and high-efficiency machines could boost sales.  </a:t>
            </a:r>
          </a:p>
          <a:p>
            <a:endParaRPr lang="en-US" dirty="0"/>
          </a:p>
          <a:p>
            <a:pPr marL="342900" indent="-342900">
              <a:buFont typeface="Arial" panose="020B0604020202020204" pitchFamily="34" charset="0"/>
              <a:buChar char="•"/>
            </a:pPr>
            <a:r>
              <a:rPr lang="en-US" dirty="0"/>
              <a:t> Tables and Storage :  These categories, while performing well, could see increased sales with targeted promotions, bundling with related products, or highlighting versatility and space-saving features. </a:t>
            </a:r>
          </a:p>
          <a:p>
            <a:endParaRPr lang="en-US" dirty="0"/>
          </a:p>
          <a:p>
            <a:endParaRPr lang="en-US"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96159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rgbClr val="FFC000"/>
            </a:gs>
            <a:gs pos="53000">
              <a:schemeClr val="bg1"/>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6FF688-D48B-FA89-2491-4DBC1F912AC3}"/>
              </a:ext>
            </a:extLst>
          </p:cNvPr>
          <p:cNvSpPr txBox="1"/>
          <p:nvPr/>
        </p:nvSpPr>
        <p:spPr>
          <a:xfrm>
            <a:off x="688258" y="540774"/>
            <a:ext cx="10825316" cy="4801314"/>
          </a:xfrm>
          <a:prstGeom prst="rect">
            <a:avLst/>
          </a:prstGeom>
          <a:noFill/>
        </p:spPr>
        <p:txBody>
          <a:bodyPr wrap="square" rtlCol="0">
            <a:spAutoFit/>
          </a:bodyPr>
          <a:lstStyle/>
          <a:p>
            <a:r>
              <a:rPr lang="en-US" sz="2400" dirty="0"/>
              <a:t>STRATEGIC RECOMMENDATIONS :  </a:t>
            </a:r>
          </a:p>
          <a:p>
            <a:endParaRPr lang="en-US" sz="2400" dirty="0"/>
          </a:p>
          <a:p>
            <a:pPr marL="342900" indent="-342900">
              <a:buFont typeface="Arial" panose="020B0604020202020204" pitchFamily="34" charset="0"/>
              <a:buChar char="•"/>
            </a:pPr>
            <a:r>
              <a:rPr lang="en-US" sz="2400" dirty="0"/>
              <a:t> Geographical Expansion :  </a:t>
            </a:r>
            <a:r>
              <a:rPr lang="en-US" dirty="0"/>
              <a:t>Given the concentration of sales in a few states and cities, exploring secondary markets within those states or expanding to nearby states could uncover new opportunities.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sz="2400" dirty="0"/>
              <a:t>Shipping Optimization :      </a:t>
            </a:r>
            <a:r>
              <a:rPr lang="en-US" dirty="0"/>
              <a:t>Since Standard Class dominates, optimizing this service for cost and reliability will be key. Encouraging the use of Same Day or First Class through targeted promotions could diversify shipping choices and increase revenue from these modes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t>
            </a:r>
            <a:r>
              <a:rPr lang="en-US" sz="2400" dirty="0"/>
              <a:t>Product Focus :   </a:t>
            </a:r>
            <a:r>
              <a:rPr lang="en-US" dirty="0"/>
              <a:t>Strengthening the product portfolio in the most popular sub-categories (Phones, Chairs, Machines) while exploring customer needs in lesser-performing categories could create balanced growth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  </a:t>
            </a:r>
            <a:r>
              <a:rPr lang="en-IN" sz="2400" dirty="0"/>
              <a:t>Customer Segmentation :   </a:t>
            </a:r>
            <a:r>
              <a:rPr lang="en-US" dirty="0"/>
              <a:t>With a large consumer segment and a growing corporate base, segmenting marketing efforts to cater specifically to each group’s needs (e.g., personalized offers, bulk discounts) could enhance customer loyalty and sales.    </a:t>
            </a:r>
          </a:p>
        </p:txBody>
      </p:sp>
    </p:spTree>
    <p:extLst>
      <p:ext uri="{BB962C8B-B14F-4D97-AF65-F5344CB8AC3E}">
        <p14:creationId xmlns:p14="http://schemas.microsoft.com/office/powerpoint/2010/main" val="66882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2237</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 Display</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sucharita paul</dc:creator>
  <cp:lastModifiedBy>sucharita paul</cp:lastModifiedBy>
  <cp:revision>10</cp:revision>
  <dcterms:created xsi:type="dcterms:W3CDTF">2024-08-23T16:59:55Z</dcterms:created>
  <dcterms:modified xsi:type="dcterms:W3CDTF">2024-08-27T10:22:00Z</dcterms:modified>
</cp:coreProperties>
</file>