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86FF"/>
    <a:srgbClr val="FAA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DA70-1923-D2A2-8261-1CA565F55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093605-172F-3F3F-D709-51B422F213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C22F2F-6EDF-0AFE-6C1D-A6DF94B9073F}"/>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5" name="Footer Placeholder 4">
            <a:extLst>
              <a:ext uri="{FF2B5EF4-FFF2-40B4-BE49-F238E27FC236}">
                <a16:creationId xmlns:a16="http://schemas.microsoft.com/office/drawing/2014/main" id="{844381A7-0F55-758C-395B-E8968C741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419B7-72D3-0DD9-28C2-094B160D14F3}"/>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133047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0FCA-A834-E5CE-C8C7-3FB05F13CC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0741B0-776B-55B4-D48E-23B69FAD6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89BEAF-D205-09D1-3674-8A197CBACF71}"/>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5" name="Footer Placeholder 4">
            <a:extLst>
              <a:ext uri="{FF2B5EF4-FFF2-40B4-BE49-F238E27FC236}">
                <a16:creationId xmlns:a16="http://schemas.microsoft.com/office/drawing/2014/main" id="{F37A3970-5160-5F0D-4BED-D03B3B7B7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DC99CF-0729-1284-E10E-D59DA4886B3C}"/>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943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8C85D-EA00-BF1E-859F-964FAC1588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DCC98F-D2E0-9759-835C-BCFC8C0551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FF951-E18A-0D7A-6918-ACE46451B686}"/>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5" name="Footer Placeholder 4">
            <a:extLst>
              <a:ext uri="{FF2B5EF4-FFF2-40B4-BE49-F238E27FC236}">
                <a16:creationId xmlns:a16="http://schemas.microsoft.com/office/drawing/2014/main" id="{52424381-69D9-3BBA-01CE-1650FBEFD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F276C-62CF-B0CA-45DE-6B6AC36B794B}"/>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182063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5A5B-D4C8-B77E-341F-93AAA3E771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9032C2-02C0-F232-9F97-0EF42D256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50593C-472E-CFEF-025C-6DD9F6B1A51B}"/>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5" name="Footer Placeholder 4">
            <a:extLst>
              <a:ext uri="{FF2B5EF4-FFF2-40B4-BE49-F238E27FC236}">
                <a16:creationId xmlns:a16="http://schemas.microsoft.com/office/drawing/2014/main" id="{77BDF0A0-69E6-7EAD-F3DF-C0E976CD0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D0F8D-29AF-65CE-A7AC-3F4B3A4E661A}"/>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81095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B6BF-4272-E52D-969D-BF78B513E9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84F41F-36A4-BF80-1F8D-674FF0B82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A8FAF6-8651-E110-D505-FC0FA009DC56}"/>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5" name="Footer Placeholder 4">
            <a:extLst>
              <a:ext uri="{FF2B5EF4-FFF2-40B4-BE49-F238E27FC236}">
                <a16:creationId xmlns:a16="http://schemas.microsoft.com/office/drawing/2014/main" id="{90C7E1E3-BE20-B87F-71F3-A82CB638F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ADACD-4435-4317-E231-84D334693580}"/>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203551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0364-3AC7-C7BF-04A1-7DCA4B929B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73A0CD-CB92-E215-93E1-928F701BB5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5EF553-4AD0-28E3-B901-71369A6CD0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C1054A-BCF1-F92A-74D2-AB7C334BE94D}"/>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6" name="Footer Placeholder 5">
            <a:extLst>
              <a:ext uri="{FF2B5EF4-FFF2-40B4-BE49-F238E27FC236}">
                <a16:creationId xmlns:a16="http://schemas.microsoft.com/office/drawing/2014/main" id="{B7AD60A1-0410-752F-029A-15FF23C5A0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392AA9-1CAE-6DD3-E180-42A667F2EF3A}"/>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134808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2780-1182-20A1-12EE-7E9A7138A5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BFBBA4-C5D2-09B9-89DC-B8E29D16B2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9E023-65B8-C3C7-EF44-3A58BC6B6E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22B993-2A49-343C-2244-75CDA5EAD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CA5AF-B830-000A-A1AE-501FAFB831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7C15E0-E835-EFA9-AD02-6F445C7995FB}"/>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8" name="Footer Placeholder 7">
            <a:extLst>
              <a:ext uri="{FF2B5EF4-FFF2-40B4-BE49-F238E27FC236}">
                <a16:creationId xmlns:a16="http://schemas.microsoft.com/office/drawing/2014/main" id="{D3A9302F-6ADA-3AC7-EAD1-704B55BF72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54ED35-913F-A75A-224B-D7982BB167EC}"/>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205591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D814-543B-E4FD-F94E-A6D9D4CB4F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83F17A-AC53-18E5-34EF-B28CDD25B30D}"/>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4" name="Footer Placeholder 3">
            <a:extLst>
              <a:ext uri="{FF2B5EF4-FFF2-40B4-BE49-F238E27FC236}">
                <a16:creationId xmlns:a16="http://schemas.microsoft.com/office/drawing/2014/main" id="{BEC3AA2C-25A8-9DEF-E8BE-0F0E61BC45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924BE2-FC3B-F24D-73DA-1B1F891766C2}"/>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383850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45DF-25E0-1EE9-E47D-A54009CFF5AA}"/>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3" name="Footer Placeholder 2">
            <a:extLst>
              <a:ext uri="{FF2B5EF4-FFF2-40B4-BE49-F238E27FC236}">
                <a16:creationId xmlns:a16="http://schemas.microsoft.com/office/drawing/2014/main" id="{C7546EBE-3F1E-AF07-6E8C-5F697F2E19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2A2D84-6F69-2A8B-9FF2-80725F217F9A}"/>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303113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B214-2719-6BE5-3A3E-F9C89C779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3ADA3A-CBB3-9EB5-2A2A-D744E1E86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1DBCFA-538E-032B-4FCB-DE433194D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707CF-0892-F552-E9CE-9A8DF9DBEAC7}"/>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6" name="Footer Placeholder 5">
            <a:extLst>
              <a:ext uri="{FF2B5EF4-FFF2-40B4-BE49-F238E27FC236}">
                <a16:creationId xmlns:a16="http://schemas.microsoft.com/office/drawing/2014/main" id="{914B6824-25FA-A579-D0E0-A19783D90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2C5A6-9922-113B-46B8-92E6C2F83C1B}"/>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415635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B250-8276-1768-5560-2F5F73881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D55B14-6C62-9242-151B-77FD82EB6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D1964A-A0EA-02C5-33AA-BBCEE32BD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097D9-B029-11AE-50B4-010BC7DC1D9B}"/>
              </a:ext>
            </a:extLst>
          </p:cNvPr>
          <p:cNvSpPr>
            <a:spLocks noGrp="1"/>
          </p:cNvSpPr>
          <p:nvPr>
            <p:ph type="dt" sz="half" idx="10"/>
          </p:nvPr>
        </p:nvSpPr>
        <p:spPr/>
        <p:txBody>
          <a:bodyPr/>
          <a:lstStyle/>
          <a:p>
            <a:fld id="{351C475D-D12A-483C-93C7-A4E7CE654EC0}" type="datetimeFigureOut">
              <a:rPr lang="en-IN" smtClean="0"/>
              <a:t>25-08-2024</a:t>
            </a:fld>
            <a:endParaRPr lang="en-IN"/>
          </a:p>
        </p:txBody>
      </p:sp>
      <p:sp>
        <p:nvSpPr>
          <p:cNvPr id="6" name="Footer Placeholder 5">
            <a:extLst>
              <a:ext uri="{FF2B5EF4-FFF2-40B4-BE49-F238E27FC236}">
                <a16:creationId xmlns:a16="http://schemas.microsoft.com/office/drawing/2014/main" id="{C83C1797-2D91-FC91-9D3A-E30B0970C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AD5C82-E77F-A65C-1EED-A668CBF11272}"/>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281442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1000">
              <a:srgbClr val="3A86FF"/>
            </a:gs>
            <a:gs pos="73000">
              <a:srgbClr val="FAA307"/>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AE294-8F58-D74E-969F-C0D35D851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50BCB4-D153-995C-E883-247AC119B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2E66CA-7128-0DD3-9BD8-F6B8E3E86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C475D-D12A-483C-93C7-A4E7CE654EC0}" type="datetimeFigureOut">
              <a:rPr lang="en-IN" smtClean="0"/>
              <a:t>25-08-2024</a:t>
            </a:fld>
            <a:endParaRPr lang="en-IN"/>
          </a:p>
        </p:txBody>
      </p:sp>
      <p:sp>
        <p:nvSpPr>
          <p:cNvPr id="5" name="Footer Placeholder 4">
            <a:extLst>
              <a:ext uri="{FF2B5EF4-FFF2-40B4-BE49-F238E27FC236}">
                <a16:creationId xmlns:a16="http://schemas.microsoft.com/office/drawing/2014/main" id="{36132F24-83B3-4A2B-E4CE-3E3BC4646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C31B5A-C03B-8749-2A7F-63B536E29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A5AC5-BAFB-400A-B5C7-EA711A931BBB}" type="slidenum">
              <a:rPr lang="en-IN" smtClean="0"/>
              <a:t>‹#›</a:t>
            </a:fld>
            <a:endParaRPr lang="en-IN"/>
          </a:p>
        </p:txBody>
      </p:sp>
    </p:spTree>
    <p:extLst>
      <p:ext uri="{BB962C8B-B14F-4D97-AF65-F5344CB8AC3E}">
        <p14:creationId xmlns:p14="http://schemas.microsoft.com/office/powerpoint/2010/main" val="135024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chemeClr val="bg1"/>
            </a:gs>
            <a:gs pos="89000">
              <a:srgbClr val="FAA307"/>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995917-8ABC-6FBC-7663-B328C098F6F3}"/>
              </a:ext>
            </a:extLst>
          </p:cNvPr>
          <p:cNvSpPr/>
          <p:nvPr/>
        </p:nvSpPr>
        <p:spPr>
          <a:xfrm>
            <a:off x="2368895" y="2505670"/>
            <a:ext cx="7827849" cy="923330"/>
          </a:xfrm>
          <a:prstGeom prst="rect">
            <a:avLst/>
          </a:prstGeom>
          <a:solidFill>
            <a:schemeClr val="accent1">
              <a:lumMod val="75000"/>
            </a:schemeClr>
          </a:solidFill>
        </p:spPr>
        <p:txBody>
          <a:bodyPr wrap="none" lIns="91440" tIns="45720" rIns="91440" bIns="45720">
            <a:spAutoFit/>
          </a:bodyPr>
          <a:lstStyle/>
          <a:p>
            <a:pPr algn="ctr"/>
            <a:r>
              <a:rPr lang="en-US" sz="5400" b="1" cap="none" spc="0" dirty="0">
                <a:ln w="12700" cmpd="sng">
                  <a:solidFill>
                    <a:schemeClr val="accent4"/>
                  </a:solidFill>
                  <a:prstDash val="solid"/>
                </a:ln>
                <a:solidFill>
                  <a:srgbClr val="FFC000"/>
                </a:solidFill>
                <a:effectLst/>
              </a:rPr>
              <a:t>BIG MART SALES ANALYSIS</a:t>
            </a:r>
          </a:p>
        </p:txBody>
      </p:sp>
    </p:spTree>
    <p:extLst>
      <p:ext uri="{BB962C8B-B14F-4D97-AF65-F5344CB8AC3E}">
        <p14:creationId xmlns:p14="http://schemas.microsoft.com/office/powerpoint/2010/main" val="2717790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6DBDC6-D21D-9F67-9E0B-CD3A814BC973}"/>
              </a:ext>
            </a:extLst>
          </p:cNvPr>
          <p:cNvSpPr/>
          <p:nvPr/>
        </p:nvSpPr>
        <p:spPr>
          <a:xfrm>
            <a:off x="2334475" y="691618"/>
            <a:ext cx="7827849" cy="923330"/>
          </a:xfrm>
          <a:prstGeom prst="rect">
            <a:avLst/>
          </a:prstGeom>
          <a:solidFill>
            <a:schemeClr val="accent1">
              <a:lumMod val="75000"/>
            </a:schemeClr>
          </a:solidFill>
        </p:spPr>
        <p:txBody>
          <a:bodyPr wrap="none" lIns="91440" tIns="45720" rIns="91440" bIns="45720">
            <a:spAutoFit/>
          </a:bodyPr>
          <a:lstStyle/>
          <a:p>
            <a:pPr algn="ctr"/>
            <a:r>
              <a:rPr lang="en-US" sz="5400" b="1" cap="none" spc="0" dirty="0">
                <a:ln w="12700" cmpd="sng">
                  <a:solidFill>
                    <a:schemeClr val="accent4"/>
                  </a:solidFill>
                  <a:prstDash val="solid"/>
                </a:ln>
                <a:solidFill>
                  <a:srgbClr val="FFC000"/>
                </a:solidFill>
                <a:effectLst/>
              </a:rPr>
              <a:t>BIG MART SALES ANALYSIS</a:t>
            </a:r>
          </a:p>
        </p:txBody>
      </p:sp>
      <p:sp>
        <p:nvSpPr>
          <p:cNvPr id="4" name="TextBox 3">
            <a:extLst>
              <a:ext uri="{FF2B5EF4-FFF2-40B4-BE49-F238E27FC236}">
                <a16:creationId xmlns:a16="http://schemas.microsoft.com/office/drawing/2014/main" id="{C0914C20-2F68-D606-C395-E5126DE8A9DC}"/>
              </a:ext>
            </a:extLst>
          </p:cNvPr>
          <p:cNvSpPr txBox="1"/>
          <p:nvPr/>
        </p:nvSpPr>
        <p:spPr>
          <a:xfrm>
            <a:off x="4532671" y="2713704"/>
            <a:ext cx="7659329"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287032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chemeClr val="bg1"/>
            </a:gs>
            <a:gs pos="73000">
              <a:schemeClr val="bg1"/>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5C7633-8597-CC38-6DC7-E504B32BB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07"/>
            <a:ext cx="12192000" cy="6830786"/>
          </a:xfrm>
          <a:prstGeom prst="rect">
            <a:avLst/>
          </a:prstGeom>
        </p:spPr>
      </p:pic>
      <p:pic>
        <p:nvPicPr>
          <p:cNvPr id="5" name="Picture 4">
            <a:extLst>
              <a:ext uri="{FF2B5EF4-FFF2-40B4-BE49-F238E27FC236}">
                <a16:creationId xmlns:a16="http://schemas.microsoft.com/office/drawing/2014/main" id="{2771C147-AB31-1A57-81C0-571EC0D323D7}"/>
              </a:ext>
            </a:extLst>
          </p:cNvPr>
          <p:cNvPicPr>
            <a:picLocks noChangeAspect="1"/>
          </p:cNvPicPr>
          <p:nvPr/>
        </p:nvPicPr>
        <p:blipFill>
          <a:blip r:embed="rId2"/>
          <a:stretch>
            <a:fillRect/>
          </a:stretch>
        </p:blipFill>
        <p:spPr>
          <a:xfrm>
            <a:off x="0" y="13607"/>
            <a:ext cx="12192000" cy="6830786"/>
          </a:xfrm>
          <a:prstGeom prst="rect">
            <a:avLst/>
          </a:prstGeom>
        </p:spPr>
      </p:pic>
    </p:spTree>
    <p:extLst>
      <p:ext uri="{BB962C8B-B14F-4D97-AF65-F5344CB8AC3E}">
        <p14:creationId xmlns:p14="http://schemas.microsoft.com/office/powerpoint/2010/main" val="3349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49515D-89DC-6F47-B749-F35F7447A539}"/>
              </a:ext>
            </a:extLst>
          </p:cNvPr>
          <p:cNvSpPr txBox="1"/>
          <p:nvPr/>
        </p:nvSpPr>
        <p:spPr>
          <a:xfrm>
            <a:off x="2654709" y="147484"/>
            <a:ext cx="7246375" cy="707886"/>
          </a:xfrm>
          <a:prstGeom prst="rect">
            <a:avLst/>
          </a:prstGeom>
          <a:noFill/>
        </p:spPr>
        <p:txBody>
          <a:bodyPr wrap="square" rtlCol="0">
            <a:spAutoFit/>
          </a:bodyPr>
          <a:lstStyle/>
          <a:p>
            <a:pPr algn="ctr"/>
            <a:r>
              <a:rPr lang="en-US" sz="4000" dirty="0"/>
              <a:t>OBSERVATION</a:t>
            </a:r>
            <a:endParaRPr lang="en-IN" sz="4000" dirty="0"/>
          </a:p>
        </p:txBody>
      </p:sp>
      <p:sp>
        <p:nvSpPr>
          <p:cNvPr id="7" name="TextBox 6">
            <a:extLst>
              <a:ext uri="{FF2B5EF4-FFF2-40B4-BE49-F238E27FC236}">
                <a16:creationId xmlns:a16="http://schemas.microsoft.com/office/drawing/2014/main" id="{49E8821E-69C1-367B-E8DF-56238F088B1A}"/>
              </a:ext>
            </a:extLst>
          </p:cNvPr>
          <p:cNvSpPr txBox="1"/>
          <p:nvPr/>
        </p:nvSpPr>
        <p:spPr>
          <a:xfrm>
            <a:off x="511276" y="855370"/>
            <a:ext cx="11533239" cy="5078313"/>
          </a:xfrm>
          <a:prstGeom prst="rect">
            <a:avLst/>
          </a:prstGeom>
          <a:noFill/>
        </p:spPr>
        <p:txBody>
          <a:bodyPr wrap="square" rtlCol="0">
            <a:spAutoFit/>
          </a:bodyPr>
          <a:lstStyle/>
          <a:p>
            <a:pPr marL="457200" indent="-457200">
              <a:buAutoNum type="arabicPeriod"/>
            </a:pPr>
            <a:r>
              <a:rPr lang="en-US" sz="2400" dirty="0"/>
              <a:t>Total Sales Overview : </a:t>
            </a:r>
          </a:p>
          <a:p>
            <a:pPr marL="800100" lvl="1" indent="-342900">
              <a:buFont typeface="Arial" panose="020B0604020202020204" pitchFamily="34" charset="0"/>
              <a:buChar char="•"/>
            </a:pPr>
            <a:r>
              <a:rPr lang="en-US" sz="2400" dirty="0"/>
              <a:t> </a:t>
            </a:r>
            <a:r>
              <a:rPr lang="en-US" dirty="0"/>
              <a:t>Total Sales ( </a:t>
            </a:r>
            <a:r>
              <a:rPr lang="en-US" b="1" dirty="0"/>
              <a:t>740.96k</a:t>
            </a:r>
            <a:r>
              <a:rPr lang="en-US" dirty="0"/>
              <a:t>)  : This figure represents the overall sales performance across all categories ,regions and years . This magnitude of this number suggest a broad customer base and diversified sales channel .</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dirty="0"/>
              <a:t>Top Customer (</a:t>
            </a:r>
            <a:r>
              <a:rPr lang="en-US" b="1" dirty="0"/>
              <a:t>Sean Miller</a:t>
            </a:r>
            <a:r>
              <a:rPr lang="en-US" dirty="0"/>
              <a:t>) :</a:t>
            </a:r>
            <a:r>
              <a:rPr lang="en-US" sz="2400" dirty="0"/>
              <a:t>  </a:t>
            </a:r>
            <a:r>
              <a:rPr lang="en-US" dirty="0"/>
              <a:t>Sean Miller emerges as the top customer indicating either a high volume of purchases or frequent transactions . It would be beneficial to analyze this customers purchase history to identify what drives their loyalty or purchasing behavior .</a:t>
            </a:r>
          </a:p>
          <a:p>
            <a:pPr lvl="1"/>
            <a:endParaRPr lang="en-IN" sz="2400" dirty="0"/>
          </a:p>
          <a:p>
            <a:r>
              <a:rPr lang="en-IN" sz="2400" dirty="0"/>
              <a:t>2. Top City By Sales : </a:t>
            </a:r>
          </a:p>
          <a:p>
            <a:pPr marL="800100" lvl="1" indent="-342900">
              <a:buFont typeface="Arial" panose="020B0604020202020204" pitchFamily="34" charset="0"/>
              <a:buChar char="•"/>
            </a:pPr>
            <a:r>
              <a:rPr lang="en-IN" sz="2400" dirty="0"/>
              <a:t> </a:t>
            </a:r>
            <a:r>
              <a:rPr lang="en-IN" dirty="0"/>
              <a:t>New York City : The sales in New York City exceeds 100k , making it the most lucrative market . Considering the population density and economic activity in New York , it should be strategic to continue focusing marketing efforts here . Expanding the product range or enhancing delivery options could further capitalize on this market .</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r>
              <a:rPr lang="en-IN" sz="2400" dirty="0"/>
              <a:t> </a:t>
            </a:r>
            <a:r>
              <a:rPr lang="en-IN" dirty="0"/>
              <a:t>Los Angeles : The second  largest market LA ,given its size ,there may still be untapped potential . Assessing customer demographics and their preferences could uncover opportunities for increased market penetration .</a:t>
            </a:r>
            <a:endParaRPr lang="en-US" sz="2400" dirty="0"/>
          </a:p>
        </p:txBody>
      </p:sp>
    </p:spTree>
    <p:extLst>
      <p:ext uri="{BB962C8B-B14F-4D97-AF65-F5344CB8AC3E}">
        <p14:creationId xmlns:p14="http://schemas.microsoft.com/office/powerpoint/2010/main" val="145734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50000">
              <a:schemeClr val="bg1"/>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20964-4991-0404-BCCD-9DA717F8BE45}"/>
              </a:ext>
            </a:extLst>
          </p:cNvPr>
          <p:cNvSpPr txBox="1"/>
          <p:nvPr/>
        </p:nvSpPr>
        <p:spPr>
          <a:xfrm>
            <a:off x="393290" y="440555"/>
            <a:ext cx="11582400" cy="5724644"/>
          </a:xfrm>
          <a:prstGeom prst="rect">
            <a:avLst/>
          </a:prstGeom>
          <a:noFill/>
        </p:spPr>
        <p:txBody>
          <a:bodyPr wrap="square" rtlCol="0">
            <a:spAutoFit/>
          </a:bodyPr>
          <a:lstStyle/>
          <a:p>
            <a:pPr marL="285750" indent="-285750">
              <a:buFont typeface="Arial" panose="020B0604020202020204" pitchFamily="34" charset="0"/>
              <a:buChar char="•"/>
            </a:pPr>
            <a:r>
              <a:rPr lang="en-US" dirty="0"/>
              <a:t> San Francisco , Philadelphia :  Both cities are promising sales figures but lag behind New York and LA . These cities could benefit from targeted promotions ,especially in subcategories that perform well in these regions .</a:t>
            </a:r>
          </a:p>
          <a:p>
            <a:endParaRPr lang="en-US" dirty="0"/>
          </a:p>
          <a:p>
            <a:endParaRPr lang="en-US" dirty="0"/>
          </a:p>
          <a:p>
            <a:r>
              <a:rPr lang="en-US" dirty="0"/>
              <a:t>The concentration of sales in these four cities suggests that urban markets are a significant driver of revenue. Expanding services or creating exclusive offers for customers in these cities could further strengthen sales . </a:t>
            </a:r>
          </a:p>
          <a:p>
            <a:endParaRPr lang="en-US" dirty="0"/>
          </a:p>
          <a:p>
            <a:r>
              <a:rPr lang="en-US" sz="2400" dirty="0"/>
              <a:t>3. Sales By Shipping Mode : </a:t>
            </a:r>
          </a:p>
          <a:p>
            <a:pPr marL="285750" indent="-285750">
              <a:buFont typeface="Arial" panose="020B0604020202020204" pitchFamily="34" charset="0"/>
              <a:buChar char="•"/>
            </a:pPr>
            <a:r>
              <a:rPr lang="en-US" dirty="0"/>
              <a:t>  Standard Class :  This is the most dominant class of shipping . This may be due to the cost effectiveness for customers .</a:t>
            </a:r>
          </a:p>
          <a:p>
            <a:r>
              <a:rPr lang="en-US" dirty="0"/>
              <a:t>However , given its importance , ensuring that the  standard class service is  crucial and fast  is  crucial in maintaining the customer satisfaction .</a:t>
            </a:r>
          </a:p>
          <a:p>
            <a:endParaRPr lang="en-IN" dirty="0"/>
          </a:p>
          <a:p>
            <a:pPr marL="285750" indent="-285750">
              <a:buFont typeface="Arial" panose="020B0604020202020204" pitchFamily="34" charset="0"/>
              <a:buChar char="•"/>
            </a:pPr>
            <a:r>
              <a:rPr lang="en-IN" dirty="0"/>
              <a:t> First Class :  This option , though less utilized ,indicates a segment of customers willing to pay more for faster shipping .Targeting  these customers with premium offers or expedited services could enhance their shopping experience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Second class : Though like the first class but this class could be bolstered by improving its cost value proposition .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Same day shipping : This could indicate that customers either find the costs too high or the need for  urgent  deliveries is rare . However , promoting the benefits of Same Day shipping for last minute shoppers or urgent needs could increase its uptake .		</a:t>
            </a:r>
            <a:endParaRPr lang="en-US" dirty="0"/>
          </a:p>
        </p:txBody>
      </p:sp>
    </p:spTree>
    <p:extLst>
      <p:ext uri="{BB962C8B-B14F-4D97-AF65-F5344CB8AC3E}">
        <p14:creationId xmlns:p14="http://schemas.microsoft.com/office/powerpoint/2010/main" val="69959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49000">
              <a:schemeClr val="bg1"/>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89228-F27D-11BC-EC7A-72E515BE051D}"/>
              </a:ext>
            </a:extLst>
          </p:cNvPr>
          <p:cNvSpPr txBox="1"/>
          <p:nvPr/>
        </p:nvSpPr>
        <p:spPr>
          <a:xfrm>
            <a:off x="521110" y="501445"/>
            <a:ext cx="11297264" cy="5632311"/>
          </a:xfrm>
          <a:prstGeom prst="rect">
            <a:avLst/>
          </a:prstGeom>
          <a:noFill/>
        </p:spPr>
        <p:txBody>
          <a:bodyPr wrap="square" rtlCol="0">
            <a:spAutoFit/>
          </a:bodyPr>
          <a:lstStyle/>
          <a:p>
            <a:r>
              <a:rPr lang="en-US" sz="2400" dirty="0"/>
              <a:t>4. Top States By Sales :</a:t>
            </a:r>
          </a:p>
          <a:p>
            <a:pPr marL="342900" indent="-342900">
              <a:buFont typeface="Arial" panose="020B0604020202020204" pitchFamily="34" charset="0"/>
              <a:buChar char="•"/>
            </a:pPr>
            <a:r>
              <a:rPr lang="en-US" sz="2400" dirty="0"/>
              <a:t> </a:t>
            </a:r>
            <a:r>
              <a:rPr lang="en-US" dirty="0"/>
              <a:t>California : Leads significantly in state wise sales ,driven by the strong performance in cities like San Francisco and LA . Given California’s economic strength , further tailoring marketing campaigns to suit local preferences and leveraging statewide events could be beneficial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a:t>
            </a:r>
            <a:r>
              <a:rPr lang="en-US" dirty="0"/>
              <a:t>New York : Following California , New York’s sales are robust . The majority of sales likely come from New York city , but exploring upstate regions could  open new opportunities .</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a:t>
            </a:r>
            <a:r>
              <a:rPr lang="en-US" dirty="0"/>
              <a:t>Texas :  Texas shows potential as an emerging market. With large urban centers like Houston and Dallas, regional campaigns that focus on local culture and preferences could further boost sales.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Florida :  A steady performer, but with room for growth. Florida’s diverse population and economic activities suggest potential in niche markets or seasonal promotions.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Pennsylvania : Rounding out the top five, Pennsylvania’s sales suggest a stable but underdeveloped market. Identifying key cities or segments within the state for targeted campaigns could enhance performance.</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26258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CC3F4-4E09-9DAA-7795-20F4FA898C62}"/>
              </a:ext>
            </a:extLst>
          </p:cNvPr>
          <p:cNvSpPr txBox="1"/>
          <p:nvPr/>
        </p:nvSpPr>
        <p:spPr>
          <a:xfrm>
            <a:off x="530942" y="521110"/>
            <a:ext cx="11208774" cy="5816977"/>
          </a:xfrm>
          <a:prstGeom prst="rect">
            <a:avLst/>
          </a:prstGeom>
          <a:noFill/>
        </p:spPr>
        <p:txBody>
          <a:bodyPr wrap="square" rtlCol="0">
            <a:spAutoFit/>
          </a:bodyPr>
          <a:lstStyle/>
          <a:p>
            <a:r>
              <a:rPr lang="en-US" sz="2400" dirty="0"/>
              <a:t>5. Sales forecast : </a:t>
            </a:r>
          </a:p>
          <a:p>
            <a:pPr marL="342900" indent="-342900">
              <a:buFont typeface="Arial" panose="020B0604020202020204" pitchFamily="34" charset="0"/>
              <a:buChar char="•"/>
            </a:pPr>
            <a:r>
              <a:rPr lang="en-US" sz="2400" dirty="0"/>
              <a:t> </a:t>
            </a:r>
            <a:r>
              <a:rPr lang="en-US" b="1" dirty="0"/>
              <a:t>Sales peak in 2018</a:t>
            </a:r>
            <a:r>
              <a:rPr lang="en-US" dirty="0"/>
              <a:t> :  The spike around 2018 could be due to significant event, product launch, or promotional campaign. Analyzing what drove this peak could provide insights for replicating similar success in the future.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t>
            </a:r>
            <a:r>
              <a:rPr lang="en-US" b="1" dirty="0"/>
              <a:t>Volatility post 2018</a:t>
            </a:r>
            <a:r>
              <a:rPr lang="en-US" dirty="0"/>
              <a:t> : The sales figures show fluctuations, possibly indicating market instability or seasonal variations. Predictive analytics could be employed to smoothen this volatility by anticipating low seasons and launching preemptive promotions.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t>
            </a:r>
            <a:r>
              <a:rPr lang="en-US" b="1" dirty="0"/>
              <a:t>Sales drop post 2020 </a:t>
            </a:r>
            <a:r>
              <a:rPr lang="en-US" dirty="0"/>
              <a:t>: In the line chart under "Sales Forecast," there’s a visible dip in sales post-2020. This suggests that the company experienced a decline in sales during this period. The line chart should be closely examined to identify the exact periods (months/quarters) when the decline started, reached its lowest point, and began recovering . External factors such as covid during 2020 might have been the reason for the downfall of </a:t>
            </a:r>
            <a:r>
              <a:rPr lang="en-US" dirty="0" err="1"/>
              <a:t>sals</a:t>
            </a:r>
            <a:r>
              <a:rPr lang="en-US" dirty="0"/>
              <a:t> during this period . Specific industries were hit harder than others (e.g., retail, travel), which could have influenced sales for products or categories more reliant on those industries . The pandemic led to delays in manufacturing and shipping, causing stockouts and delayed deliveries, which could have impacted sales . The dashboard shows sales by region (West, East, Central, South). You could drill down into this data to see which regions experienced the most significant sales declines. This can help determine if the dip was widespread or isolated to specific regions. </a:t>
            </a:r>
          </a:p>
          <a:p>
            <a:r>
              <a:rPr lang="en-US" dirty="0"/>
              <a:t>       The "Sales by Segment" visualization breaks down sales by Consumer, Corporate, and Home Office segments.   Understanding which segment experienced the largest decline could provide insights into customer behavior post</a:t>
            </a:r>
          </a:p>
          <a:p>
            <a:r>
              <a:rPr lang="en-US" dirty="0"/>
              <a:t>       2020 .  </a:t>
            </a:r>
            <a:endParaRPr lang="en-IN" dirty="0"/>
          </a:p>
        </p:txBody>
      </p:sp>
    </p:spTree>
    <p:extLst>
      <p:ext uri="{BB962C8B-B14F-4D97-AF65-F5344CB8AC3E}">
        <p14:creationId xmlns:p14="http://schemas.microsoft.com/office/powerpoint/2010/main" val="369217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6138">
              <a:srgbClr val="FFDE7B"/>
            </a:gs>
            <a:gs pos="60156">
              <a:srgbClr val="FFEFC0"/>
            </a:gs>
            <a:gs pos="21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3FAB9E-95D0-9450-1949-15B66FD680C6}"/>
              </a:ext>
            </a:extLst>
          </p:cNvPr>
          <p:cNvSpPr txBox="1"/>
          <p:nvPr/>
        </p:nvSpPr>
        <p:spPr>
          <a:xfrm>
            <a:off x="442452" y="481781"/>
            <a:ext cx="11415251" cy="5632311"/>
          </a:xfrm>
          <a:prstGeom prst="rect">
            <a:avLst/>
          </a:prstGeom>
          <a:noFill/>
        </p:spPr>
        <p:txBody>
          <a:bodyPr wrap="square" rtlCol="0">
            <a:spAutoFit/>
          </a:bodyPr>
          <a:lstStyle/>
          <a:p>
            <a:r>
              <a:rPr lang="en-US" sz="2400" dirty="0"/>
              <a:t>6. Sales By Region : </a:t>
            </a:r>
          </a:p>
          <a:p>
            <a:pPr marL="285750" indent="-285750">
              <a:buFont typeface="Arial" panose="020B0604020202020204" pitchFamily="34" charset="0"/>
              <a:buChar char="•"/>
            </a:pPr>
            <a:r>
              <a:rPr lang="en-US" dirty="0"/>
              <a:t> West Region :    Driven by California, the West region is the top-performing area. This region likely benefits from strong urban centers, a tech-savvy population, and higher disposable incomes. Continuously innovating and staying ahead of competitors in this market is key.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East Region :  The East follows closely behind, likely driven by New York. Expanding into other Eastern cities like Boston or Washington, D.C., might help close the gap with the West.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Central Region :The Central region shows moderate sales. Given the geographic spread, focusing on regional hubs like Chicago or Detroit with specialized campaigns could enhance performance.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South Region : The South lags, which may be due to less urbanization or different consumer behavior. Conducting market research to understand customer preferences in the South and adapting offerings accordingly could drive growth. </a:t>
            </a:r>
          </a:p>
          <a:p>
            <a:pPr marL="285750" indent="-285750">
              <a:buFont typeface="Arial" panose="020B0604020202020204" pitchFamily="34" charset="0"/>
              <a:buChar char="•"/>
            </a:pPr>
            <a:endParaRPr lang="en-US" dirty="0"/>
          </a:p>
          <a:p>
            <a:r>
              <a:rPr lang="en-US" sz="2400" dirty="0"/>
              <a:t>7. Sales By Segment :</a:t>
            </a:r>
          </a:p>
          <a:p>
            <a:pPr marL="285750" indent="-285750">
              <a:buFont typeface="Arial" panose="020B0604020202020204" pitchFamily="34" charset="0"/>
              <a:buChar char="•"/>
            </a:pPr>
            <a:r>
              <a:rPr lang="en-US" sz="2400" dirty="0"/>
              <a:t> </a:t>
            </a:r>
            <a:r>
              <a:rPr lang="en-US" dirty="0"/>
              <a:t>Consumer Segment : By far the largest segment, suggesting that individual consumers make up the bulk of sales. Ensuring a positive shopping experience, including ease of use on platforms and customer service, will be crucial for retaining and growing this base. </a:t>
            </a:r>
            <a:endParaRPr lang="en-IN" dirty="0"/>
          </a:p>
        </p:txBody>
      </p:sp>
    </p:spTree>
    <p:extLst>
      <p:ext uri="{BB962C8B-B14F-4D97-AF65-F5344CB8AC3E}">
        <p14:creationId xmlns:p14="http://schemas.microsoft.com/office/powerpoint/2010/main" val="419612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1C0D74-9D7E-30A9-A38A-7F963EC28CC9}"/>
              </a:ext>
            </a:extLst>
          </p:cNvPr>
          <p:cNvSpPr txBox="1"/>
          <p:nvPr/>
        </p:nvSpPr>
        <p:spPr>
          <a:xfrm>
            <a:off x="658761" y="904568"/>
            <a:ext cx="11012129" cy="5724644"/>
          </a:xfrm>
          <a:prstGeom prst="rect">
            <a:avLst/>
          </a:prstGeom>
          <a:noFill/>
        </p:spPr>
        <p:txBody>
          <a:bodyPr wrap="square" rtlCol="0">
            <a:spAutoFit/>
          </a:bodyPr>
          <a:lstStyle/>
          <a:p>
            <a:pPr marL="285750" indent="-285750">
              <a:buFont typeface="Arial" panose="020B0604020202020204" pitchFamily="34" charset="0"/>
              <a:buChar char="•"/>
            </a:pPr>
            <a:r>
              <a:rPr lang="en-US" dirty="0"/>
              <a:t>Corporate Segment :  A significant portion of sales comes from businesses. Offering business-centric products or bulk purchasing options could further solidify relationships with corporate clients.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Home Office Segment :  The smallest but still noteworthy, this segment may have seen growth during remote work periods. Continuing to cater to home office needs (e.g., ergonomic furniture, tech accessories) could maintain this segment’s relevance. </a:t>
            </a:r>
          </a:p>
          <a:p>
            <a:pPr marL="285750" indent="-285750">
              <a:buFont typeface="Arial" panose="020B0604020202020204" pitchFamily="34" charset="0"/>
              <a:buChar char="•"/>
            </a:pPr>
            <a:endParaRPr lang="en-US" dirty="0"/>
          </a:p>
          <a:p>
            <a:r>
              <a:rPr lang="en-US" sz="2400" dirty="0"/>
              <a:t>8. Top 5 Sub  categories By Sales :  </a:t>
            </a:r>
          </a:p>
          <a:p>
            <a:pPr marL="342900" indent="-342900">
              <a:buFont typeface="Arial" panose="020B0604020202020204" pitchFamily="34" charset="0"/>
              <a:buChar char="•"/>
            </a:pPr>
            <a:r>
              <a:rPr lang="en-US" dirty="0"/>
              <a:t> Phones :  Leading the sub-categories, Phones are likely a key product driving sales. Ensuring availability and offering the latest models could keep this sub-category at the top.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Chairs and Machines :   Both categories are significant contributors, possibly reflecting office furniture and tech equipment demand. Promoting ergonomic designs and high-efficiency machines could boost sales.  </a:t>
            </a:r>
          </a:p>
          <a:p>
            <a:endParaRPr lang="en-US" dirty="0"/>
          </a:p>
          <a:p>
            <a:pPr marL="342900" indent="-342900">
              <a:buFont typeface="Arial" panose="020B0604020202020204" pitchFamily="34" charset="0"/>
              <a:buChar char="•"/>
            </a:pPr>
            <a:r>
              <a:rPr lang="en-US" dirty="0"/>
              <a:t> Tables and Storage :  These categories, while performing well, could see increased sales with targeted promotions, bundling with related products, or highlighting versatility and space-saving features. </a:t>
            </a:r>
          </a:p>
          <a:p>
            <a:endParaRPr lang="en-US" dirty="0"/>
          </a:p>
          <a:p>
            <a:endParaRPr lang="en-US" dirty="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96159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53000">
              <a:schemeClr val="bg1"/>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6FF688-D48B-FA89-2491-4DBC1F912AC3}"/>
              </a:ext>
            </a:extLst>
          </p:cNvPr>
          <p:cNvSpPr txBox="1"/>
          <p:nvPr/>
        </p:nvSpPr>
        <p:spPr>
          <a:xfrm>
            <a:off x="688258" y="540774"/>
            <a:ext cx="10825316" cy="4801314"/>
          </a:xfrm>
          <a:prstGeom prst="rect">
            <a:avLst/>
          </a:prstGeom>
          <a:noFill/>
        </p:spPr>
        <p:txBody>
          <a:bodyPr wrap="square" rtlCol="0">
            <a:spAutoFit/>
          </a:bodyPr>
          <a:lstStyle/>
          <a:p>
            <a:r>
              <a:rPr lang="en-US" sz="2400" dirty="0"/>
              <a:t>STRATEGIC RECOMMENDATIONS :  </a:t>
            </a:r>
          </a:p>
          <a:p>
            <a:endParaRPr lang="en-US" sz="2400" dirty="0"/>
          </a:p>
          <a:p>
            <a:pPr marL="342900" indent="-342900">
              <a:buFont typeface="Arial" panose="020B0604020202020204" pitchFamily="34" charset="0"/>
              <a:buChar char="•"/>
            </a:pPr>
            <a:r>
              <a:rPr lang="en-US" sz="2400" dirty="0"/>
              <a:t> Geographical Expansion :  </a:t>
            </a:r>
            <a:r>
              <a:rPr lang="en-US" dirty="0"/>
              <a:t>Given the concentration of sales in a few states and cities, exploring secondary markets within those states or expanding to nearby states could uncover new opportunities.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t>
            </a:r>
            <a:r>
              <a:rPr lang="en-US" sz="2400" dirty="0"/>
              <a:t>Shipping Optimization :      </a:t>
            </a:r>
            <a:r>
              <a:rPr lang="en-US" dirty="0"/>
              <a:t>Since Standard Class dominates, optimizing this service for cost and reliability will be key. Encouraging the use of Same Day or First Class through targeted promotions could diversify shipping choices and increase revenue from these modes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t>
            </a:r>
            <a:r>
              <a:rPr lang="en-US" sz="2400" dirty="0"/>
              <a:t>Product Focus :   </a:t>
            </a:r>
            <a:r>
              <a:rPr lang="en-US" dirty="0"/>
              <a:t>Strengthening the product portfolio in the most popular sub-categories (Phones, Chairs, Machines) while exploring customer needs in lesser-performing categories could create balanced growth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  </a:t>
            </a:r>
            <a:r>
              <a:rPr lang="en-IN" sz="2400" dirty="0"/>
              <a:t>Customer Segmentation :   </a:t>
            </a:r>
            <a:r>
              <a:rPr lang="en-US" dirty="0"/>
              <a:t>With a large consumer segment and a growing corporate base, segmenting marketing efforts to cater specifically to each group’s needs (e.g., personalized offers, bulk discounts) could enhance customer loyalty and sales.    </a:t>
            </a:r>
          </a:p>
        </p:txBody>
      </p:sp>
    </p:spTree>
    <p:extLst>
      <p:ext uri="{BB962C8B-B14F-4D97-AF65-F5344CB8AC3E}">
        <p14:creationId xmlns:p14="http://schemas.microsoft.com/office/powerpoint/2010/main" val="66882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1462</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sucharita paul</dc:creator>
  <cp:lastModifiedBy>sucharita paul</cp:lastModifiedBy>
  <cp:revision>6</cp:revision>
  <dcterms:created xsi:type="dcterms:W3CDTF">2024-08-23T16:59:55Z</dcterms:created>
  <dcterms:modified xsi:type="dcterms:W3CDTF">2024-08-25T08:40:15Z</dcterms:modified>
</cp:coreProperties>
</file>