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drawings/drawing1.xml" ContentType="application/vnd.openxmlformats-officedocument.drawingml.chartshapes+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sldIdLst>
    <p:sldId id="257" r:id="rId2"/>
    <p:sldId id="258" r:id="rId3"/>
    <p:sldId id="284" r:id="rId4"/>
    <p:sldId id="260" r:id="rId5"/>
    <p:sldId id="261" r:id="rId6"/>
    <p:sldId id="288" r:id="rId7"/>
    <p:sldId id="263" r:id="rId8"/>
    <p:sldId id="268" r:id="rId9"/>
    <p:sldId id="265" r:id="rId10"/>
    <p:sldId id="276" r:id="rId11"/>
    <p:sldId id="277" r:id="rId12"/>
    <p:sldId id="269" r:id="rId13"/>
    <p:sldId id="272" r:id="rId14"/>
    <p:sldId id="267" r:id="rId15"/>
    <p:sldId id="275" r:id="rId16"/>
    <p:sldId id="280" r:id="rId17"/>
    <p:sldId id="282" r:id="rId18"/>
    <p:sldId id="279" r:id="rId19"/>
    <p:sldId id="285" r:id="rId20"/>
    <p:sldId id="283" r:id="rId21"/>
    <p:sldId id="26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C8CF"/>
    <a:srgbClr val="101E42"/>
    <a:srgbClr val="FF9999"/>
    <a:srgbClr val="CC0066"/>
    <a:srgbClr val="EE5C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0" autoAdjust="0"/>
    <p:restoredTop sz="94660"/>
  </p:normalViewPr>
  <p:slideViewPr>
    <p:cSldViewPr snapToGrid="0">
      <p:cViewPr varScale="1">
        <p:scale>
          <a:sx n="102" d="100"/>
          <a:sy n="102" d="100"/>
        </p:scale>
        <p:origin x="1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charts/_rels/chart1.xml.rels><?xml version="1.0" encoding="UTF-8" standalone="yes"?>
<Relationships xmlns="http://schemas.openxmlformats.org/package/2006/relationships"><Relationship Id="rId3" Type="http://schemas.openxmlformats.org/officeDocument/2006/relationships/oleObject" Target="file:///E:\ExcelR\DA\Project\DataAnalyst_FullProject-main\DataAnalyst_FullProject-main\HR_Analytics_Sanket.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VIPUL\AppData\Local\Microsoft\Windows\INetCache\IE\LIJKNHC6\HR_Attrition_Analytics_Dashboard%5b1%5d.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VIPUL\AppData\Local\Microsoft\Windows\INetCache\IE\LIJKNHC6\HR_Attrition_Analytics_Dashboard%5b1%5d.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VIPUL\AppData\Local\Microsoft\Windows\INetCache\IE\LIJKNHC6\HR_Attrition_Analytics_Dashboard%5b1%5d.xlsx" TargetMode="External"/><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3" Type="http://schemas.openxmlformats.org/officeDocument/2006/relationships/oleObject" Target="file:///E:\ExcelR\DA\Project\HR%20Analytics\Employee%20Retention%20Dashboar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VIPUL\AppData\Local\Microsoft\Windows\INetCache\IE\LIJKNHC6\HR_Attrition_Analytics_Dashboard%5b1%5d.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VIPUL\AppData\Local\Microsoft\Windows\INetCache\IE\LIJKNHC6\HR_Attrition_Analytics_Dashboard%5b1%5d.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VIPUL\AppData\Local\Microsoft\Windows\INetCache\IE\LIJKNHC6\HR_Attrition_Analytics_Dashboard%5b1%5d.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VIPUL\AppData\Local\Microsoft\Windows\INetCache\IE\LIJKNHC6\HR_Attrition_Analytics_Dashboard%5b1%5d.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VIPUL\AppData\Local\Microsoft\Windows\INetCache\IE\LIJKNHC6\HR_Attrition_Analytics_Dashboard%5b1%5d.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VIPUL\AppData\Local\Microsoft\Windows\INetCache\IE\LIJKNHC6\HR_Attrition_Analytics_Dashboard%5b1%5d.xlsx" TargetMode="Externa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chartUserShapes" Target="../drawings/drawing1.xml"/></Relationships>
</file>

<file path=ppt/charts/_rels/chart9.xml.rels><?xml version="1.0" encoding="UTF-8" standalone="yes"?>
<Relationships xmlns="http://schemas.openxmlformats.org/package/2006/relationships"><Relationship Id="rId3" Type="http://schemas.openxmlformats.org/officeDocument/2006/relationships/oleObject" Target="file:///C:\Users\VIPUL\AppData\Local\Microsoft\Windows\INetCache\IE\LIJKNHC6\HR_Attrition_Analytics_Dashboard%5b1%5d.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[HR_Analytics_Sanket.xlsx]KPI-1!Average Attrition rate for all Departments</c:name>
    <c:fmtId val="12"/>
  </c:pivotSource>
  <c:chart>
    <c:title>
      <c:tx>
        <c:rich>
          <a:bodyPr rot="0" spcFirstLastPara="1" vertOverflow="ellipsis" vert="horz" wrap="square" anchor="ctr" anchorCtr="1"/>
          <a:lstStyle/>
          <a:p>
            <a:pPr algn="ctr" rtl="0">
              <a:defRPr sz="1000" b="0" i="0" u="none" strike="noStrike" kern="1200" cap="none" spc="0" baseline="0">
                <a:ln w="0"/>
                <a:solidFill>
                  <a:schemeClr val="accent3">
                    <a:lumMod val="50000"/>
                  </a:schemeClr>
                </a:solidFill>
                <a:effectLst>
                  <a:outerShdw blurRad="38100" dist="25400" dir="5400000" algn="ctr" rotWithShape="0">
                    <a:srgbClr val="6E747A">
                      <a:alpha val="43000"/>
                    </a:srgbClr>
                  </a:outerShdw>
                </a:effectLst>
                <a:latin typeface="+mn-lt"/>
                <a:ea typeface="+mn-ea"/>
                <a:cs typeface="+mn-cs"/>
              </a:defRPr>
            </a:pPr>
            <a:r>
              <a:rPr lang="en-US" sz="1000"/>
              <a:t>Average Attrition Rate for All Departments</a:t>
            </a:r>
            <a:endParaRPr lang="en-IN" sz="1000"/>
          </a:p>
        </c:rich>
      </c:tx>
      <c:overlay val="0"/>
      <c:sp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ln>
          <a:noFill/>
        </a:ln>
        <a:effectLst/>
      </c:spPr>
      <c:txPr>
        <a:bodyPr rot="0" spcFirstLastPara="1" vertOverflow="ellipsis" vert="horz" wrap="square" anchor="ctr" anchorCtr="1"/>
        <a:lstStyle/>
        <a:p>
          <a:pPr algn="ctr" rtl="0">
            <a:defRPr sz="1000" b="0" i="0" u="none" strike="noStrike" kern="1200" cap="none" spc="0" baseline="0">
              <a:ln w="0"/>
              <a:solidFill>
                <a:schemeClr val="accent3">
                  <a:lumMod val="50000"/>
                </a:schemeClr>
              </a:solidFill>
              <a:effectLst>
                <a:outerShdw blurRad="38100" dist="25400" dir="5400000" algn="ctr" rotWithShape="0">
                  <a:srgbClr val="6E747A">
                    <a:alpha val="43000"/>
                  </a:srgbClr>
                </a:outerShdw>
              </a:effectLst>
              <a:latin typeface="+mn-lt"/>
              <a:ea typeface="+mn-ea"/>
              <a:cs typeface="+mn-cs"/>
            </a:defRPr>
          </a:pPr>
          <a:endParaRPr lang="en-US"/>
        </a:p>
      </c:txPr>
    </c:title>
    <c:autoTitleDeleted val="0"/>
    <c:pivotFmts>
      <c:pivotFmt>
        <c:idx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cap="none" spc="0" baseline="0">
                  <a:ln w="0"/>
                  <a:solidFill>
                    <a:schemeClr val="tx1">
                      <a:lumMod val="75000"/>
                      <a:lumOff val="25000"/>
                    </a:schemeClr>
                  </a:solidFill>
                  <a:effectLst>
                    <a:outerShdw blurRad="38100" dist="25400" dir="5400000" algn="ctr" rotWithShape="0">
                      <a:srgbClr val="6E747A">
                        <a:alpha val="43000"/>
                      </a:srgbClr>
                    </a:outerShdw>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cap="none" spc="0" baseline="0">
                  <a:ln w="0"/>
                  <a:solidFill>
                    <a:schemeClr val="tx1">
                      <a:lumMod val="75000"/>
                      <a:lumOff val="25000"/>
                    </a:schemeClr>
                  </a:solidFill>
                  <a:effectLst>
                    <a:outerShdw blurRad="38100" dist="25400" dir="5400000" algn="ctr" rotWithShape="0">
                      <a:srgbClr val="6E747A">
                        <a:alpha val="43000"/>
                      </a:srgbClr>
                    </a:outerShdw>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cap="none" spc="0" baseline="0">
                  <a:ln w="0"/>
                  <a:solidFill>
                    <a:schemeClr val="accent3">
                      <a:lumMod val="50000"/>
                    </a:schemeClr>
                  </a:solidFill>
                  <a:effectLst>
                    <a:outerShdw blurRad="38100" dist="25400" dir="5400000" algn="ctr" rotWithShape="0">
                      <a:srgbClr val="6E747A">
                        <a:alpha val="43000"/>
                      </a:srgbClr>
                    </a:outerShdw>
                  </a:effectLst>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cap="none" spc="0" baseline="0">
                  <a:ln w="0"/>
                  <a:solidFill>
                    <a:schemeClr val="accent3">
                      <a:lumMod val="50000"/>
                    </a:schemeClr>
                  </a:solidFill>
                  <a:effectLst>
                    <a:outerShdw blurRad="38100" dist="25400" dir="5400000" algn="ctr" rotWithShape="0">
                      <a:srgbClr val="6E747A">
                        <a:alpha val="43000"/>
                      </a:srgbClr>
                    </a:outerShdw>
                  </a:effectLst>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cap="none" spc="0" baseline="0">
                  <a:ln w="0"/>
                  <a:solidFill>
                    <a:schemeClr val="accent3">
                      <a:lumMod val="50000"/>
                    </a:schemeClr>
                  </a:solidFill>
                  <a:effectLst>
                    <a:outerShdw blurRad="38100" dist="25400" dir="5400000" algn="ctr" rotWithShape="0">
                      <a:srgbClr val="6E747A">
                        <a:alpha val="43000"/>
                      </a:srgbClr>
                    </a:outerShdw>
                  </a:effectLst>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1874690467483777E-2"/>
          <c:y val="0.10991147637461653"/>
          <c:w val="0.82784681684175021"/>
          <c:h val="0.79845785835120353"/>
        </c:manualLayout>
      </c:layout>
      <c:barChart>
        <c:barDir val="col"/>
        <c:grouping val="clustered"/>
        <c:varyColors val="0"/>
        <c:ser>
          <c:idx val="0"/>
          <c:order val="0"/>
          <c:tx>
            <c:strRef>
              <c:f>'KPI-1'!$B$1</c:f>
              <c:strCache>
                <c:ptCount val="1"/>
                <c:pt idx="0">
                  <c:v>Total</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anchor="ctr" anchorCtr="1"/>
              <a:lstStyle/>
              <a:p>
                <a:pPr>
                  <a:defRPr sz="900" b="0" i="0" u="none" strike="noStrike" kern="1200" cap="none" spc="0" baseline="0">
                    <a:ln w="0"/>
                    <a:solidFill>
                      <a:schemeClr val="accent3">
                        <a:lumMod val="50000"/>
                      </a:schemeClr>
                    </a:solidFill>
                    <a:effectLst>
                      <a:outerShdw blurRad="38100" dist="25400" dir="5400000" algn="ctr" rotWithShape="0">
                        <a:srgbClr val="6E747A">
                          <a:alpha val="43000"/>
                        </a:srgbClr>
                      </a:outerShdw>
                    </a:effectLst>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'KPI-1'!$A$2:$A$8</c:f>
              <c:strCache>
                <c:ptCount val="6"/>
                <c:pt idx="0">
                  <c:v>Hardware</c:v>
                </c:pt>
                <c:pt idx="1">
                  <c:v>Human Resources</c:v>
                </c:pt>
                <c:pt idx="2">
                  <c:v>Research &amp; Development</c:v>
                </c:pt>
                <c:pt idx="3">
                  <c:v>Sales</c:v>
                </c:pt>
                <c:pt idx="4">
                  <c:v>Software</c:v>
                </c:pt>
                <c:pt idx="5">
                  <c:v>Support</c:v>
                </c:pt>
              </c:strCache>
            </c:strRef>
          </c:cat>
          <c:val>
            <c:numRef>
              <c:f>'KPI-1'!$B$2:$B$8</c:f>
              <c:numCache>
                <c:formatCode>0%</c:formatCode>
                <c:ptCount val="6"/>
                <c:pt idx="0">
                  <c:v>0.49443016281062552</c:v>
                </c:pt>
                <c:pt idx="1">
                  <c:v>0.49857448325017817</c:v>
                </c:pt>
                <c:pt idx="2">
                  <c:v>0.51208077893977644</c:v>
                </c:pt>
                <c:pt idx="3">
                  <c:v>0.50017745179226314</c:v>
                </c:pt>
                <c:pt idx="4">
                  <c:v>0.50539827255278313</c:v>
                </c:pt>
                <c:pt idx="5">
                  <c:v>0.5018663455749548</c:v>
                </c:pt>
              </c:numCache>
            </c:numRef>
          </c:val>
          <c:extLst>
            <c:ext xmlns:c16="http://schemas.microsoft.com/office/drawing/2014/chart" uri="{C3380CC4-5D6E-409C-BE32-E72D297353CC}">
              <c16:uniqueId val="{00000000-18AD-483F-97AF-B9EA0636F854}"/>
            </c:ext>
          </c:extLst>
        </c:ser>
        <c:dLbls>
          <c:showLegendKey val="0"/>
          <c:showVal val="0"/>
          <c:showCatName val="0"/>
          <c:showSerName val="0"/>
          <c:showPercent val="0"/>
          <c:showBubbleSize val="0"/>
        </c:dLbls>
        <c:gapWidth val="100"/>
        <c:overlap val="-24"/>
        <c:axId val="665136808"/>
        <c:axId val="665138248"/>
      </c:barChart>
      <c:catAx>
        <c:axId val="665136808"/>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cap="none" spc="0" baseline="0">
                <a:ln w="0"/>
                <a:solidFill>
                  <a:schemeClr val="accent3">
                    <a:lumMod val="50000"/>
                  </a:schemeClr>
                </a:solidFill>
                <a:effectLst>
                  <a:outerShdw blurRad="38100" dist="25400" dir="5400000" algn="ctr" rotWithShape="0">
                    <a:srgbClr val="6E747A">
                      <a:alpha val="43000"/>
                    </a:srgbClr>
                  </a:outerShdw>
                </a:effectLst>
                <a:latin typeface="+mn-lt"/>
                <a:ea typeface="+mn-ea"/>
                <a:cs typeface="+mn-cs"/>
              </a:defRPr>
            </a:pPr>
            <a:endParaRPr lang="en-US"/>
          </a:p>
        </c:txPr>
        <c:crossAx val="665138248"/>
        <c:crosses val="autoZero"/>
        <c:auto val="1"/>
        <c:lblAlgn val="ctr"/>
        <c:lblOffset val="100"/>
        <c:noMultiLvlLbl val="0"/>
      </c:catAx>
      <c:valAx>
        <c:axId val="66513824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cap="none" spc="0" baseline="0">
                <a:ln w="0"/>
                <a:solidFill>
                  <a:schemeClr val="accent3">
                    <a:lumMod val="50000"/>
                  </a:schemeClr>
                </a:solidFill>
                <a:effectLst>
                  <a:outerShdw blurRad="38100" dist="25400" dir="5400000" algn="ctr" rotWithShape="0">
                    <a:srgbClr val="6E747A">
                      <a:alpha val="43000"/>
                    </a:srgbClr>
                  </a:outerShdw>
                </a:effectLst>
                <a:latin typeface="+mn-lt"/>
                <a:ea typeface="+mn-ea"/>
                <a:cs typeface="+mn-cs"/>
              </a:defRPr>
            </a:pPr>
            <a:endParaRPr lang="en-US"/>
          </a:p>
        </c:txPr>
        <c:crossAx val="66513680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cap="none" spc="0" baseline="0">
              <a:ln w="0"/>
              <a:solidFill>
                <a:schemeClr val="accent3">
                  <a:lumMod val="50000"/>
                </a:schemeClr>
              </a:solidFill>
              <a:effectLst>
                <a:outerShdw blurRad="38100" dist="25400" dir="5400000" algn="ctr" rotWithShape="0">
                  <a:srgbClr val="6E747A">
                    <a:alpha val="43000"/>
                  </a:srgbClr>
                </a:outerShdw>
              </a:effectLst>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gradFill>
    <a:ln w="9525" cap="flat" cmpd="sng" algn="ctr">
      <a:solidFill>
        <a:schemeClr val="tx1">
          <a:lumMod val="15000"/>
          <a:lumOff val="85000"/>
        </a:schemeClr>
      </a:solidFill>
      <a:round/>
    </a:ln>
    <a:effectLst/>
    <a:scene3d>
      <a:camera prst="orthographicFront"/>
      <a:lightRig rig="threePt" dir="t"/>
    </a:scene3d>
    <a:sp3d>
      <a:bevelT w="190500" h="38100"/>
    </a:sp3d>
  </c:spPr>
  <c:txPr>
    <a:bodyPr/>
    <a:lstStyle/>
    <a:p>
      <a:pPr>
        <a:defRPr b="0" cap="none" spc="0">
          <a:ln w="0"/>
          <a:solidFill>
            <a:schemeClr val="accent3">
              <a:lumMod val="50000"/>
            </a:schemeClr>
          </a:solidFill>
          <a:effectLst>
            <a:outerShdw blurRad="38100" dist="25400" dir="5400000" algn="ctr" rotWithShape="0">
              <a:srgbClr val="6E747A">
                <a:alpha val="43000"/>
              </a:srgbClr>
            </a:outerShdw>
          </a:effectLst>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[HR_Attrition_Analytics_Dashboard(1).xlsx]Average working years for each !PivotTable7</c:name>
    <c:fmtId val="51"/>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pivotFmt>
      <c:pivotFmt>
        <c:idx val="2"/>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pivotFmt>
      <c:pivotFmt>
        <c:idx val="4"/>
        <c:spPr>
          <a:solidFill>
            <a:schemeClr val="accent1"/>
          </a:solidFill>
          <a:ln>
            <a:noFill/>
          </a:ln>
          <a:effectLst/>
        </c:spPr>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
        <c:idx val="26"/>
        <c:spPr>
          <a:solidFill>
            <a:schemeClr val="accent1"/>
          </a:solidFill>
          <a:ln>
            <a:noFill/>
          </a:ln>
          <a:effectLst/>
        </c:spPr>
      </c:pivotFmt>
      <c:pivotFmt>
        <c:idx val="27"/>
        <c:spPr>
          <a:solidFill>
            <a:schemeClr val="accent1"/>
          </a:solidFill>
          <a:ln>
            <a:noFill/>
          </a:ln>
          <a:effectLst/>
        </c:spPr>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pivotFmt>
      <c:pivotFmt>
        <c:idx val="30"/>
        <c:spPr>
          <a:solidFill>
            <a:schemeClr val="accent1"/>
          </a:solidFill>
          <a:ln>
            <a:noFill/>
          </a:ln>
          <a:effectLst/>
        </c:spPr>
      </c:pivotFmt>
      <c:pivotFmt>
        <c:idx val="31"/>
        <c:spPr>
          <a:solidFill>
            <a:schemeClr val="accent1"/>
          </a:solidFill>
          <a:ln>
            <a:noFill/>
          </a:ln>
          <a:effectLst/>
        </c:spPr>
      </c:pivotFmt>
      <c:pivotFmt>
        <c:idx val="32"/>
        <c:spPr>
          <a:solidFill>
            <a:schemeClr val="accent1"/>
          </a:solidFill>
          <a:ln>
            <a:noFill/>
          </a:ln>
          <a:effectLst/>
        </c:spPr>
      </c:pivotFmt>
      <c:pivotFmt>
        <c:idx val="33"/>
        <c:spPr>
          <a:solidFill>
            <a:schemeClr val="accent1"/>
          </a:solidFill>
          <a:ln>
            <a:noFill/>
          </a:ln>
          <a:effectLst/>
        </c:spPr>
      </c:pivotFmt>
      <c:pivotFmt>
        <c:idx val="34"/>
        <c:spPr>
          <a:solidFill>
            <a:schemeClr val="accent1"/>
          </a:solidFill>
          <a:ln>
            <a:noFill/>
          </a:ln>
          <a:effectLst/>
        </c:spPr>
      </c:pivotFmt>
    </c:pivotFmts>
    <c:plotArea>
      <c:layout>
        <c:manualLayout>
          <c:layoutTarget val="inner"/>
          <c:xMode val="edge"/>
          <c:yMode val="edge"/>
          <c:x val="0.20902989299959107"/>
          <c:y val="0.12473992663054695"/>
          <c:w val="0.46861789151356081"/>
          <c:h val="0.78102981918926806"/>
        </c:manualLayout>
      </c:layout>
      <c:doughnutChart>
        <c:varyColors val="1"/>
        <c:ser>
          <c:idx val="0"/>
          <c:order val="0"/>
          <c:tx>
            <c:strRef>
              <c:f>'Average working years for each '!$B$3</c:f>
              <c:strCache>
                <c:ptCount val="1"/>
                <c:pt idx="0">
                  <c:v>Total</c:v>
                </c:pt>
              </c:strCache>
            </c:strRef>
          </c:tx>
          <c:dPt>
            <c:idx val="0"/>
            <c:bubble3D val="0"/>
            <c:spPr>
              <a:solidFill>
                <a:schemeClr val="accent1"/>
              </a:solidFill>
              <a:ln>
                <a:noFill/>
              </a:ln>
              <a:effectLst/>
            </c:spPr>
            <c:extLst>
              <c:ext xmlns:c16="http://schemas.microsoft.com/office/drawing/2014/chart" uri="{C3380CC4-5D6E-409C-BE32-E72D297353CC}">
                <c16:uniqueId val="{00000001-B1EF-4AA0-8AF4-BD31F8BC01FC}"/>
              </c:ext>
            </c:extLst>
          </c:dPt>
          <c:dPt>
            <c:idx val="1"/>
            <c:bubble3D val="0"/>
            <c:spPr>
              <a:solidFill>
                <a:schemeClr val="accent2"/>
              </a:solidFill>
              <a:ln>
                <a:noFill/>
              </a:ln>
              <a:effectLst/>
            </c:spPr>
            <c:extLst>
              <c:ext xmlns:c16="http://schemas.microsoft.com/office/drawing/2014/chart" uri="{C3380CC4-5D6E-409C-BE32-E72D297353CC}">
                <c16:uniqueId val="{00000003-B1EF-4AA0-8AF4-BD31F8BC01FC}"/>
              </c:ext>
            </c:extLst>
          </c:dPt>
          <c:dPt>
            <c:idx val="2"/>
            <c:bubble3D val="0"/>
            <c:spPr>
              <a:solidFill>
                <a:schemeClr val="accent3"/>
              </a:solidFill>
              <a:ln>
                <a:noFill/>
              </a:ln>
              <a:effectLst/>
            </c:spPr>
            <c:extLst>
              <c:ext xmlns:c16="http://schemas.microsoft.com/office/drawing/2014/chart" uri="{C3380CC4-5D6E-409C-BE32-E72D297353CC}">
                <c16:uniqueId val="{00000005-B1EF-4AA0-8AF4-BD31F8BC01FC}"/>
              </c:ext>
            </c:extLst>
          </c:dPt>
          <c:dPt>
            <c:idx val="3"/>
            <c:bubble3D val="0"/>
            <c:spPr>
              <a:solidFill>
                <a:schemeClr val="accent4"/>
              </a:solidFill>
              <a:ln>
                <a:noFill/>
              </a:ln>
              <a:effectLst/>
            </c:spPr>
            <c:extLst>
              <c:ext xmlns:c16="http://schemas.microsoft.com/office/drawing/2014/chart" uri="{C3380CC4-5D6E-409C-BE32-E72D297353CC}">
                <c16:uniqueId val="{00000007-B1EF-4AA0-8AF4-BD31F8BC01FC}"/>
              </c:ext>
            </c:extLst>
          </c:dPt>
          <c:dPt>
            <c:idx val="4"/>
            <c:bubble3D val="0"/>
            <c:spPr>
              <a:solidFill>
                <a:schemeClr val="accent5"/>
              </a:solidFill>
              <a:ln>
                <a:noFill/>
              </a:ln>
              <a:effectLst/>
            </c:spPr>
            <c:extLst>
              <c:ext xmlns:c16="http://schemas.microsoft.com/office/drawing/2014/chart" uri="{C3380CC4-5D6E-409C-BE32-E72D297353CC}">
                <c16:uniqueId val="{00000009-B1EF-4AA0-8AF4-BD31F8BC01FC}"/>
              </c:ext>
            </c:extLst>
          </c:dPt>
          <c:dPt>
            <c:idx val="5"/>
            <c:bubble3D val="0"/>
            <c:spPr>
              <a:solidFill>
                <a:schemeClr val="accent6"/>
              </a:solidFill>
              <a:ln>
                <a:noFill/>
              </a:ln>
              <a:effectLst/>
            </c:spPr>
            <c:extLst>
              <c:ext xmlns:c16="http://schemas.microsoft.com/office/drawing/2014/chart" uri="{C3380CC4-5D6E-409C-BE32-E72D297353CC}">
                <c16:uniqueId val="{0000000B-B1EF-4AA0-8AF4-BD31F8BC01FC}"/>
              </c:ext>
            </c:extLst>
          </c:dPt>
          <c:dLbls>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'Average working years for each '!$A$4:$A$10</c:f>
              <c:strCache>
                <c:ptCount val="6"/>
                <c:pt idx="0">
                  <c:v>Hardware</c:v>
                </c:pt>
                <c:pt idx="1">
                  <c:v>Human Resources</c:v>
                </c:pt>
                <c:pt idx="2">
                  <c:v>Research &amp; Development</c:v>
                </c:pt>
                <c:pt idx="3">
                  <c:v>Sales</c:v>
                </c:pt>
                <c:pt idx="4">
                  <c:v>Software</c:v>
                </c:pt>
                <c:pt idx="5">
                  <c:v>Support</c:v>
                </c:pt>
              </c:strCache>
            </c:strRef>
          </c:cat>
          <c:val>
            <c:numRef>
              <c:f>'Average working years for each '!$B$4:$B$10</c:f>
              <c:numCache>
                <c:formatCode>0.00</c:formatCode>
                <c:ptCount val="6"/>
                <c:pt idx="0">
                  <c:v>20.479373240298692</c:v>
                </c:pt>
                <c:pt idx="1">
                  <c:v>20.453670705630792</c:v>
                </c:pt>
                <c:pt idx="2">
                  <c:v>20.298473374203631</c:v>
                </c:pt>
                <c:pt idx="3">
                  <c:v>20.617768839465278</c:v>
                </c:pt>
                <c:pt idx="4">
                  <c:v>20.645273512476006</c:v>
                </c:pt>
                <c:pt idx="5">
                  <c:v>20.484527393136666</c:v>
                </c:pt>
              </c:numCache>
            </c:numRef>
          </c:val>
          <c:extLst>
            <c:ext xmlns:c16="http://schemas.microsoft.com/office/drawing/2014/chart" uri="{C3380CC4-5D6E-409C-BE32-E72D297353CC}">
              <c16:uniqueId val="{0000000C-B1EF-4AA0-8AF4-BD31F8BC01FC}"/>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[HR_Attrition_Analytics_Dashboard(1).xlsx]Job Role Vs Work life balance!PivotTable8</c:name>
    <c:fmtId val="40"/>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1478579575801622"/>
          <c:y val="0.15091220865087868"/>
          <c:w val="0.86153818907069157"/>
          <c:h val="0.44136551045607575"/>
        </c:manualLayout>
      </c:layout>
      <c:barChart>
        <c:barDir val="col"/>
        <c:grouping val="clustered"/>
        <c:varyColors val="0"/>
        <c:ser>
          <c:idx val="0"/>
          <c:order val="0"/>
          <c:tx>
            <c:strRef>
              <c:f>'Job Role Vs Work life balance'!$B$3:$B$4</c:f>
              <c:strCache>
                <c:ptCount val="1"/>
                <c:pt idx="0">
                  <c:v>Dissatisfied</c:v>
                </c:pt>
              </c:strCache>
            </c:strRef>
          </c:tx>
          <c:spPr>
            <a:solidFill>
              <a:schemeClr val="accent1"/>
            </a:solidFill>
            <a:ln>
              <a:noFill/>
            </a:ln>
            <a:effectLst/>
          </c:spPr>
          <c:invertIfNegative val="0"/>
          <c:cat>
            <c:strRef>
              <c:f>'Job Role Vs Work life balance'!$A$5:$A$14</c:f>
              <c:strCache>
                <c:ptCount val="10"/>
                <c:pt idx="0">
                  <c:v>Developer</c:v>
                </c:pt>
                <c:pt idx="1">
                  <c:v>Healthcare Representative</c:v>
                </c:pt>
                <c:pt idx="2">
                  <c:v>Human Resources</c:v>
                </c:pt>
                <c:pt idx="3">
                  <c:v>Laboratory Technician</c:v>
                </c:pt>
                <c:pt idx="4">
                  <c:v>Manager</c:v>
                </c:pt>
                <c:pt idx="5">
                  <c:v>Manufacturing Director</c:v>
                </c:pt>
                <c:pt idx="6">
                  <c:v>Research Director</c:v>
                </c:pt>
                <c:pt idx="7">
                  <c:v>Research Scientist</c:v>
                </c:pt>
                <c:pt idx="8">
                  <c:v>Sales Executive</c:v>
                </c:pt>
                <c:pt idx="9">
                  <c:v>Sales Representative</c:v>
                </c:pt>
              </c:strCache>
            </c:strRef>
          </c:cat>
          <c:val>
            <c:numRef>
              <c:f>'Job Role Vs Work life balance'!$B$5:$B$14</c:f>
              <c:numCache>
                <c:formatCode>General</c:formatCode>
                <c:ptCount val="10"/>
                <c:pt idx="0">
                  <c:v>1225</c:v>
                </c:pt>
                <c:pt idx="1">
                  <c:v>1272</c:v>
                </c:pt>
                <c:pt idx="2">
                  <c:v>1222</c:v>
                </c:pt>
                <c:pt idx="3">
                  <c:v>1229</c:v>
                </c:pt>
                <c:pt idx="4">
                  <c:v>1282</c:v>
                </c:pt>
                <c:pt idx="5">
                  <c:v>1347</c:v>
                </c:pt>
                <c:pt idx="6">
                  <c:v>1256</c:v>
                </c:pt>
                <c:pt idx="7">
                  <c:v>1257</c:v>
                </c:pt>
                <c:pt idx="8">
                  <c:v>1330</c:v>
                </c:pt>
                <c:pt idx="9">
                  <c:v>1264</c:v>
                </c:pt>
              </c:numCache>
            </c:numRef>
          </c:val>
          <c:extLst>
            <c:ext xmlns:c16="http://schemas.microsoft.com/office/drawing/2014/chart" uri="{C3380CC4-5D6E-409C-BE32-E72D297353CC}">
              <c16:uniqueId val="{00000000-27F7-44C3-8EA8-F23DCAD17FF8}"/>
            </c:ext>
          </c:extLst>
        </c:ser>
        <c:ser>
          <c:idx val="1"/>
          <c:order val="1"/>
          <c:tx>
            <c:strRef>
              <c:f>'Job Role Vs Work life balance'!$C$3:$C$4</c:f>
              <c:strCache>
                <c:ptCount val="1"/>
                <c:pt idx="0">
                  <c:v>Satisfied</c:v>
                </c:pt>
              </c:strCache>
            </c:strRef>
          </c:tx>
          <c:spPr>
            <a:solidFill>
              <a:schemeClr val="accent2"/>
            </a:solidFill>
            <a:ln>
              <a:noFill/>
            </a:ln>
            <a:effectLst/>
          </c:spPr>
          <c:invertIfNegative val="0"/>
          <c:cat>
            <c:strRef>
              <c:f>'Job Role Vs Work life balance'!$A$5:$A$14</c:f>
              <c:strCache>
                <c:ptCount val="10"/>
                <c:pt idx="0">
                  <c:v>Developer</c:v>
                </c:pt>
                <c:pt idx="1">
                  <c:v>Healthcare Representative</c:v>
                </c:pt>
                <c:pt idx="2">
                  <c:v>Human Resources</c:v>
                </c:pt>
                <c:pt idx="3">
                  <c:v>Laboratory Technician</c:v>
                </c:pt>
                <c:pt idx="4">
                  <c:v>Manager</c:v>
                </c:pt>
                <c:pt idx="5">
                  <c:v>Manufacturing Director</c:v>
                </c:pt>
                <c:pt idx="6">
                  <c:v>Research Director</c:v>
                </c:pt>
                <c:pt idx="7">
                  <c:v>Research Scientist</c:v>
                </c:pt>
                <c:pt idx="8">
                  <c:v>Sales Executive</c:v>
                </c:pt>
                <c:pt idx="9">
                  <c:v>Sales Representative</c:v>
                </c:pt>
              </c:strCache>
            </c:strRef>
          </c:cat>
          <c:val>
            <c:numRef>
              <c:f>'Job Role Vs Work life balance'!$C$5:$C$14</c:f>
              <c:numCache>
                <c:formatCode>General</c:formatCode>
                <c:ptCount val="10"/>
                <c:pt idx="0">
                  <c:v>1326</c:v>
                </c:pt>
                <c:pt idx="1">
                  <c:v>1291</c:v>
                </c:pt>
                <c:pt idx="2">
                  <c:v>1226</c:v>
                </c:pt>
                <c:pt idx="3">
                  <c:v>1222</c:v>
                </c:pt>
                <c:pt idx="4">
                  <c:v>1281</c:v>
                </c:pt>
                <c:pt idx="5">
                  <c:v>1204</c:v>
                </c:pt>
                <c:pt idx="6">
                  <c:v>1239</c:v>
                </c:pt>
                <c:pt idx="7">
                  <c:v>1286</c:v>
                </c:pt>
                <c:pt idx="8">
                  <c:v>1219</c:v>
                </c:pt>
                <c:pt idx="9">
                  <c:v>1241</c:v>
                </c:pt>
              </c:numCache>
            </c:numRef>
          </c:val>
          <c:extLst>
            <c:ext xmlns:c16="http://schemas.microsoft.com/office/drawing/2014/chart" uri="{C3380CC4-5D6E-409C-BE32-E72D297353CC}">
              <c16:uniqueId val="{00000001-27F7-44C3-8EA8-F23DCAD17FF8}"/>
            </c:ext>
          </c:extLst>
        </c:ser>
        <c:ser>
          <c:idx val="2"/>
          <c:order val="2"/>
          <c:tx>
            <c:strRef>
              <c:f>'Job Role Vs Work life balance'!$D$3:$D$4</c:f>
              <c:strCache>
                <c:ptCount val="1"/>
                <c:pt idx="0">
                  <c:v>Very Dissatisfied</c:v>
                </c:pt>
              </c:strCache>
            </c:strRef>
          </c:tx>
          <c:spPr>
            <a:solidFill>
              <a:schemeClr val="accent3"/>
            </a:solidFill>
            <a:ln>
              <a:noFill/>
            </a:ln>
            <a:effectLst/>
          </c:spPr>
          <c:invertIfNegative val="0"/>
          <c:cat>
            <c:strRef>
              <c:f>'Job Role Vs Work life balance'!$A$5:$A$14</c:f>
              <c:strCache>
                <c:ptCount val="10"/>
                <c:pt idx="0">
                  <c:v>Developer</c:v>
                </c:pt>
                <c:pt idx="1">
                  <c:v>Healthcare Representative</c:v>
                </c:pt>
                <c:pt idx="2">
                  <c:v>Human Resources</c:v>
                </c:pt>
                <c:pt idx="3">
                  <c:v>Laboratory Technician</c:v>
                </c:pt>
                <c:pt idx="4">
                  <c:v>Manager</c:v>
                </c:pt>
                <c:pt idx="5">
                  <c:v>Manufacturing Director</c:v>
                </c:pt>
                <c:pt idx="6">
                  <c:v>Research Director</c:v>
                </c:pt>
                <c:pt idx="7">
                  <c:v>Research Scientist</c:v>
                </c:pt>
                <c:pt idx="8">
                  <c:v>Sales Executive</c:v>
                </c:pt>
                <c:pt idx="9">
                  <c:v>Sales Representative</c:v>
                </c:pt>
              </c:strCache>
            </c:strRef>
          </c:cat>
          <c:val>
            <c:numRef>
              <c:f>'Job Role Vs Work life balance'!$D$5:$D$14</c:f>
              <c:numCache>
                <c:formatCode>General</c:formatCode>
                <c:ptCount val="10"/>
                <c:pt idx="0">
                  <c:v>1215</c:v>
                </c:pt>
                <c:pt idx="1">
                  <c:v>1233</c:v>
                </c:pt>
                <c:pt idx="2">
                  <c:v>1232</c:v>
                </c:pt>
                <c:pt idx="3">
                  <c:v>1245</c:v>
                </c:pt>
                <c:pt idx="4">
                  <c:v>1242</c:v>
                </c:pt>
                <c:pt idx="5">
                  <c:v>1185</c:v>
                </c:pt>
                <c:pt idx="6">
                  <c:v>1272</c:v>
                </c:pt>
                <c:pt idx="7">
                  <c:v>1222</c:v>
                </c:pt>
                <c:pt idx="8">
                  <c:v>1286</c:v>
                </c:pt>
                <c:pt idx="9">
                  <c:v>1255</c:v>
                </c:pt>
              </c:numCache>
            </c:numRef>
          </c:val>
          <c:extLst>
            <c:ext xmlns:c16="http://schemas.microsoft.com/office/drawing/2014/chart" uri="{C3380CC4-5D6E-409C-BE32-E72D297353CC}">
              <c16:uniqueId val="{00000002-27F7-44C3-8EA8-F23DCAD17FF8}"/>
            </c:ext>
          </c:extLst>
        </c:ser>
        <c:ser>
          <c:idx val="3"/>
          <c:order val="3"/>
          <c:tx>
            <c:strRef>
              <c:f>'Job Role Vs Work life balance'!$E$3:$E$4</c:f>
              <c:strCache>
                <c:ptCount val="1"/>
                <c:pt idx="0">
                  <c:v>Very Satisfied</c:v>
                </c:pt>
              </c:strCache>
            </c:strRef>
          </c:tx>
          <c:spPr>
            <a:solidFill>
              <a:schemeClr val="accent4"/>
            </a:solidFill>
            <a:ln>
              <a:noFill/>
            </a:ln>
            <a:effectLst/>
          </c:spPr>
          <c:invertIfNegative val="0"/>
          <c:cat>
            <c:strRef>
              <c:f>'Job Role Vs Work life balance'!$A$5:$A$14</c:f>
              <c:strCache>
                <c:ptCount val="10"/>
                <c:pt idx="0">
                  <c:v>Developer</c:v>
                </c:pt>
                <c:pt idx="1">
                  <c:v>Healthcare Representative</c:v>
                </c:pt>
                <c:pt idx="2">
                  <c:v>Human Resources</c:v>
                </c:pt>
                <c:pt idx="3">
                  <c:v>Laboratory Technician</c:v>
                </c:pt>
                <c:pt idx="4">
                  <c:v>Manager</c:v>
                </c:pt>
                <c:pt idx="5">
                  <c:v>Manufacturing Director</c:v>
                </c:pt>
                <c:pt idx="6">
                  <c:v>Research Director</c:v>
                </c:pt>
                <c:pt idx="7">
                  <c:v>Research Scientist</c:v>
                </c:pt>
                <c:pt idx="8">
                  <c:v>Sales Executive</c:v>
                </c:pt>
                <c:pt idx="9">
                  <c:v>Sales Representative</c:v>
                </c:pt>
              </c:strCache>
            </c:strRef>
          </c:cat>
          <c:val>
            <c:numRef>
              <c:f>'Job Role Vs Work life balance'!$E$5:$E$14</c:f>
              <c:numCache>
                <c:formatCode>General</c:formatCode>
                <c:ptCount val="10"/>
                <c:pt idx="0">
                  <c:v>1219</c:v>
                </c:pt>
                <c:pt idx="1">
                  <c:v>1249</c:v>
                </c:pt>
                <c:pt idx="2">
                  <c:v>1248</c:v>
                </c:pt>
                <c:pt idx="3">
                  <c:v>1216</c:v>
                </c:pt>
                <c:pt idx="4">
                  <c:v>1231</c:v>
                </c:pt>
                <c:pt idx="5">
                  <c:v>1238</c:v>
                </c:pt>
                <c:pt idx="6">
                  <c:v>1257</c:v>
                </c:pt>
                <c:pt idx="7">
                  <c:v>1259</c:v>
                </c:pt>
                <c:pt idx="8">
                  <c:v>1218</c:v>
                </c:pt>
                <c:pt idx="9">
                  <c:v>1259</c:v>
                </c:pt>
              </c:numCache>
            </c:numRef>
          </c:val>
          <c:extLst>
            <c:ext xmlns:c16="http://schemas.microsoft.com/office/drawing/2014/chart" uri="{C3380CC4-5D6E-409C-BE32-E72D297353CC}">
              <c16:uniqueId val="{00000003-27F7-44C3-8EA8-F23DCAD17FF8}"/>
            </c:ext>
          </c:extLst>
        </c:ser>
        <c:dLbls>
          <c:showLegendKey val="0"/>
          <c:showVal val="0"/>
          <c:showCatName val="0"/>
          <c:showSerName val="0"/>
          <c:showPercent val="0"/>
          <c:showBubbleSize val="0"/>
        </c:dLbls>
        <c:gapWidth val="219"/>
        <c:overlap val="-27"/>
        <c:axId val="1052561072"/>
        <c:axId val="1207018800"/>
      </c:barChart>
      <c:catAx>
        <c:axId val="10525610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207018800"/>
        <c:crosses val="autoZero"/>
        <c:auto val="1"/>
        <c:lblAlgn val="ctr"/>
        <c:lblOffset val="100"/>
        <c:noMultiLvlLbl val="0"/>
      </c:catAx>
      <c:valAx>
        <c:axId val="120701880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52561072"/>
        <c:crosses val="autoZero"/>
        <c:crossBetween val="between"/>
      </c:valAx>
      <c:spPr>
        <a:noFill/>
        <a:ln>
          <a:noFill/>
        </a:ln>
        <a:effectLst/>
      </c:spPr>
    </c:plotArea>
    <c:legend>
      <c:legendPos val="t"/>
      <c:layout>
        <c:manualLayout>
          <c:xMode val="edge"/>
          <c:yMode val="edge"/>
          <c:x val="7.762190895173976E-2"/>
          <c:y val="2.5982913676884056E-2"/>
          <c:w val="0.89999990678734187"/>
          <c:h val="0.1096161842863726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8140690068989897E-2"/>
          <c:y val="7.8387627660451958E-2"/>
          <c:w val="0.92357829175767236"/>
          <c:h val="0.53529439160303161"/>
        </c:manualLayout>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'Attrition rate Vs Monthly incom'!$E$4:$E$13</c:f>
              <c:strCache>
                <c:ptCount val="10"/>
                <c:pt idx="0">
                  <c:v>Developer</c:v>
                </c:pt>
                <c:pt idx="1">
                  <c:v>Healthcare Representative</c:v>
                </c:pt>
                <c:pt idx="2">
                  <c:v>Human Resources</c:v>
                </c:pt>
                <c:pt idx="3">
                  <c:v>Laboratory Technician</c:v>
                </c:pt>
                <c:pt idx="4">
                  <c:v>Manager</c:v>
                </c:pt>
                <c:pt idx="5">
                  <c:v>Manufacturing Director</c:v>
                </c:pt>
                <c:pt idx="6">
                  <c:v>Research Director</c:v>
                </c:pt>
                <c:pt idx="7">
                  <c:v>Research Scientist</c:v>
                </c:pt>
                <c:pt idx="8">
                  <c:v>Sales Executive</c:v>
                </c:pt>
                <c:pt idx="9">
                  <c:v>Sales Representative</c:v>
                </c:pt>
              </c:strCache>
            </c:strRef>
          </c:cat>
          <c:val>
            <c:numRef>
              <c:f>'Attrition rate Vs Monthly incom'!$F$4:$F$13</c:f>
              <c:numCache>
                <c:formatCode>0.00%</c:formatCode>
                <c:ptCount val="10"/>
                <c:pt idx="0">
                  <c:v>5.0220000000000001E-2</c:v>
                </c:pt>
                <c:pt idx="1">
                  <c:v>5.0720000000000001E-2</c:v>
                </c:pt>
                <c:pt idx="2">
                  <c:v>4.9840000000000002E-2</c:v>
                </c:pt>
                <c:pt idx="3">
                  <c:v>4.9540000000000001E-2</c:v>
                </c:pt>
                <c:pt idx="4">
                  <c:v>5.0779999999999999E-2</c:v>
                </c:pt>
                <c:pt idx="5">
                  <c:v>4.9700000000000001E-2</c:v>
                </c:pt>
                <c:pt idx="6">
                  <c:v>5.0599999999999999E-2</c:v>
                </c:pt>
                <c:pt idx="7">
                  <c:v>4.9140000000000003E-2</c:v>
                </c:pt>
                <c:pt idx="8">
                  <c:v>5.0939999999999999E-2</c:v>
                </c:pt>
                <c:pt idx="9">
                  <c:v>5.0619999999999998E-2</c:v>
                </c:pt>
              </c:numCache>
            </c:numRef>
          </c:val>
          <c:extLst>
            <c:ext xmlns:c16="http://schemas.microsoft.com/office/drawing/2014/chart" uri="{C3380CC4-5D6E-409C-BE32-E72D297353CC}">
              <c16:uniqueId val="{00000000-3224-4F5F-A793-6A1893F06FFE}"/>
            </c:ext>
          </c:extLst>
        </c:ser>
        <c:dLbls>
          <c:showLegendKey val="0"/>
          <c:showVal val="1"/>
          <c:showCatName val="0"/>
          <c:showSerName val="0"/>
          <c:showPercent val="0"/>
          <c:showBubbleSize val="0"/>
        </c:dLbls>
        <c:gapWidth val="62"/>
        <c:overlap val="-27"/>
        <c:axId val="2074303776"/>
        <c:axId val="2020135296"/>
      </c:barChart>
      <c:lineChart>
        <c:grouping val="standard"/>
        <c:varyColors val="0"/>
        <c:ser>
          <c:idx val="1"/>
          <c:order val="1"/>
          <c:spPr>
            <a:ln w="28575"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9.9098416397366981E-2"/>
                  <c:y val="-5.512336203316950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224-4F5F-A793-6A1893F06FFE}"/>
                </c:ext>
              </c:extLst>
            </c:dLbl>
            <c:dLbl>
              <c:idx val="1"/>
              <c:layout>
                <c:manualLayout>
                  <c:x val="-7.6846286182982157E-2"/>
                  <c:y val="-9.646588355804665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3224-4F5F-A793-6A1893F06FFE}"/>
                </c:ext>
              </c:extLst>
            </c:dLbl>
            <c:dLbl>
              <c:idx val="2"/>
              <c:layout>
                <c:manualLayout>
                  <c:x val="-5.7375672245395443E-2"/>
                  <c:y val="-7.809142954699013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3224-4F5F-A793-6A1893F06FFE}"/>
                </c:ext>
              </c:extLst>
            </c:dLbl>
            <c:dLbl>
              <c:idx val="4"/>
              <c:layout>
                <c:manualLayout>
                  <c:x val="-8.5788970521402941E-2"/>
                  <c:y val="-4.593613502764127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3224-4F5F-A793-6A1893F06FFE}"/>
                </c:ext>
              </c:extLst>
            </c:dLbl>
            <c:dLbl>
              <c:idx val="5"/>
              <c:layout>
                <c:manualLayout>
                  <c:x val="-8.5788970521402885E-2"/>
                  <c:y val="3.674890802211300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3224-4F5F-A793-6A1893F06FFE}"/>
                </c:ext>
              </c:extLst>
            </c:dLbl>
            <c:dLbl>
              <c:idx val="6"/>
              <c:layout>
                <c:manualLayout>
                  <c:x val="-8.3007454244604789E-2"/>
                  <c:y val="-4.593613502764125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3224-4F5F-A793-6A1893F06FFE}"/>
                </c:ext>
              </c:extLst>
            </c:dLbl>
            <c:dLbl>
              <c:idx val="7"/>
              <c:layout>
                <c:manualLayout>
                  <c:x val="-8.5788970521402885E-2"/>
                  <c:y val="4.593613502764125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3224-4F5F-A793-6A1893F06FFE}"/>
                </c:ext>
              </c:extLst>
            </c:dLbl>
            <c:dLbl>
              <c:idx val="8"/>
              <c:layout>
                <c:manualLayout>
                  <c:x val="-8.5788970521402885E-2"/>
                  <c:y val="-5.512336203316952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3224-4F5F-A793-6A1893F06FFE}"/>
                </c:ext>
              </c:extLst>
            </c:dLbl>
            <c:dLbl>
              <c:idx val="9"/>
              <c:layout>
                <c:manualLayout>
                  <c:x val="-2.9858591654794119E-3"/>
                  <c:y val="6.431058903869775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3224-4F5F-A793-6A1893F06FFE}"/>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noFill/>
                      <a:round/>
                    </a:ln>
                    <a:effectLst/>
                  </c:spPr>
                </c15:leaderLines>
              </c:ext>
            </c:extLst>
          </c:dLbls>
          <c:cat>
            <c:strRef>
              <c:f>'Attrition rate Vs Monthly incom'!$E$4:$E$13</c:f>
              <c:strCache>
                <c:ptCount val="10"/>
                <c:pt idx="0">
                  <c:v>Developer</c:v>
                </c:pt>
                <c:pt idx="1">
                  <c:v>Healthcare Representative</c:v>
                </c:pt>
                <c:pt idx="2">
                  <c:v>Human Resources</c:v>
                </c:pt>
                <c:pt idx="3">
                  <c:v>Laboratory Technician</c:v>
                </c:pt>
                <c:pt idx="4">
                  <c:v>Manager</c:v>
                </c:pt>
                <c:pt idx="5">
                  <c:v>Manufacturing Director</c:v>
                </c:pt>
                <c:pt idx="6">
                  <c:v>Research Director</c:v>
                </c:pt>
                <c:pt idx="7">
                  <c:v>Research Scientist</c:v>
                </c:pt>
                <c:pt idx="8">
                  <c:v>Sales Executive</c:v>
                </c:pt>
                <c:pt idx="9">
                  <c:v>Sales Representative</c:v>
                </c:pt>
              </c:strCache>
            </c:strRef>
          </c:cat>
          <c:val>
            <c:numRef>
              <c:f>'Attrition rate Vs Monthly incom'!$G$4:$G$13</c:f>
              <c:numCache>
                <c:formatCode>"₹"\ #,##0</c:formatCode>
                <c:ptCount val="10"/>
                <c:pt idx="0">
                  <c:v>26239.83831142971</c:v>
                </c:pt>
                <c:pt idx="1">
                  <c:v>26179.522870662462</c:v>
                </c:pt>
                <c:pt idx="2">
                  <c:v>25815.169341894059</c:v>
                </c:pt>
                <c:pt idx="3">
                  <c:v>25715.513928138877</c:v>
                </c:pt>
                <c:pt idx="4">
                  <c:v>26622.851516345017</c:v>
                </c:pt>
                <c:pt idx="5">
                  <c:v>25975.435814889337</c:v>
                </c:pt>
                <c:pt idx="6">
                  <c:v>25642.95256916996</c:v>
                </c:pt>
                <c:pt idx="7">
                  <c:v>25951.070004070003</c:v>
                </c:pt>
                <c:pt idx="8">
                  <c:v>26251.056537102475</c:v>
                </c:pt>
                <c:pt idx="9">
                  <c:v>26313.72619517977</c:v>
                </c:pt>
              </c:numCache>
            </c:numRef>
          </c:val>
          <c:smooth val="0"/>
          <c:extLst>
            <c:ext xmlns:c16="http://schemas.microsoft.com/office/drawing/2014/chart" uri="{C3380CC4-5D6E-409C-BE32-E72D297353CC}">
              <c16:uniqueId val="{0000000A-3224-4F5F-A793-6A1893F06FFE}"/>
            </c:ext>
          </c:extLst>
        </c:ser>
        <c:dLbls>
          <c:showLegendKey val="0"/>
          <c:showVal val="1"/>
          <c:showCatName val="0"/>
          <c:showSerName val="0"/>
          <c:showPercent val="0"/>
          <c:showBubbleSize val="0"/>
        </c:dLbls>
        <c:marker val="1"/>
        <c:smooth val="0"/>
        <c:axId val="2074300176"/>
        <c:axId val="2020114496"/>
      </c:lineChart>
      <c:catAx>
        <c:axId val="20743001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20114496"/>
        <c:crosses val="autoZero"/>
        <c:auto val="1"/>
        <c:lblAlgn val="ctr"/>
        <c:lblOffset val="100"/>
        <c:noMultiLvlLbl val="0"/>
      </c:catAx>
      <c:valAx>
        <c:axId val="2020114496"/>
        <c:scaling>
          <c:orientation val="minMax"/>
        </c:scaling>
        <c:delete val="0"/>
        <c:axPos val="l"/>
        <c:numFmt formatCode="&quot;₹&quot;\ #,##0" sourceLinked="1"/>
        <c:majorTickMark val="none"/>
        <c:minorTickMark val="none"/>
        <c:tickLblPos val="none"/>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74300176"/>
        <c:crosses val="autoZero"/>
        <c:crossBetween val="between"/>
      </c:valAx>
      <c:valAx>
        <c:axId val="2020135296"/>
        <c:scaling>
          <c:orientation val="minMax"/>
        </c:scaling>
        <c:delete val="0"/>
        <c:axPos val="r"/>
        <c:numFmt formatCode="0.00%" sourceLinked="1"/>
        <c:majorTickMark val="out"/>
        <c:minorTickMark val="none"/>
        <c:tickLblPos val="none"/>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74303776"/>
        <c:crosses val="max"/>
        <c:crossBetween val="between"/>
      </c:valAx>
      <c:catAx>
        <c:axId val="2074303776"/>
        <c:scaling>
          <c:orientation val="minMax"/>
        </c:scaling>
        <c:delete val="1"/>
        <c:axPos val="b"/>
        <c:numFmt formatCode="General" sourceLinked="1"/>
        <c:majorTickMark val="out"/>
        <c:minorTickMark val="none"/>
        <c:tickLblPos val="nextTo"/>
        <c:crossAx val="2020135296"/>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964350415793987"/>
          <c:y val="0.18467777185222367"/>
          <c:w val="0.58684093781206637"/>
          <c:h val="0.69438947621587133"/>
        </c:manualLayout>
      </c:layout>
      <c:doughnutChart>
        <c:varyColors val="1"/>
        <c:ser>
          <c:idx val="0"/>
          <c:order val="0"/>
          <c:tx>
            <c:strRef>
              <c:f>KPI_2!$E$4</c:f>
              <c:strCache>
                <c:ptCount val="1"/>
                <c:pt idx="0">
                  <c:v>Research Scientist</c:v>
                </c:pt>
              </c:strCache>
            </c:strRef>
          </c:tx>
          <c:spPr>
            <a:ln w="12700"/>
            <a:effectLst>
              <a:outerShdw blurRad="88900" sx="103000" sy="103000" algn="ctr" rotWithShape="0">
                <a:prstClr val="black">
                  <a:alpha val="44000"/>
                </a:prstClr>
              </a:outerShdw>
            </a:effectLst>
          </c:spPr>
          <c:dPt>
            <c:idx val="0"/>
            <c:bubble3D val="0"/>
            <c:spPr>
              <a:gradFill>
                <a:gsLst>
                  <a:gs pos="0">
                    <a:schemeClr val="accent1">
                      <a:lumMod val="50000"/>
                    </a:schemeClr>
                  </a:gs>
                  <a:gs pos="100000">
                    <a:schemeClr val="accent1"/>
                  </a:gs>
                </a:gsLst>
                <a:lin ang="5400000" scaled="1"/>
              </a:gradFill>
              <a:ln w="12700">
                <a:solidFill>
                  <a:schemeClr val="lt1"/>
                </a:solidFill>
              </a:ln>
              <a:effectLst>
                <a:outerShdw blurRad="88900" sx="103000" sy="103000" algn="ctr" rotWithShape="0">
                  <a:prstClr val="black">
                    <a:alpha val="44000"/>
                  </a:prstClr>
                </a:outerShdw>
              </a:effectLst>
            </c:spPr>
            <c:extLst>
              <c:ext xmlns:c16="http://schemas.microsoft.com/office/drawing/2014/chart" uri="{C3380CC4-5D6E-409C-BE32-E72D297353CC}">
                <c16:uniqueId val="{00000001-4549-4379-BA63-31B62CECD005}"/>
              </c:ext>
            </c:extLst>
          </c:dPt>
          <c:dPt>
            <c:idx val="1"/>
            <c:bubble3D val="0"/>
            <c:explosion val="16"/>
            <c:spPr>
              <a:gradFill>
                <a:gsLst>
                  <a:gs pos="0">
                    <a:schemeClr val="accent2">
                      <a:lumMod val="50000"/>
                    </a:schemeClr>
                  </a:gs>
                  <a:gs pos="100000">
                    <a:schemeClr val="accent2"/>
                  </a:gs>
                </a:gsLst>
                <a:lin ang="5400000" scaled="1"/>
              </a:gradFill>
              <a:ln w="12700">
                <a:solidFill>
                  <a:schemeClr val="lt1"/>
                </a:solidFill>
              </a:ln>
              <a:effectLst>
                <a:outerShdw blurRad="88900" sx="103000" sy="103000" algn="ctr" rotWithShape="0">
                  <a:prstClr val="black">
                    <a:alpha val="44000"/>
                  </a:prstClr>
                </a:outerShdw>
              </a:effectLst>
            </c:spPr>
            <c:extLst>
              <c:ext xmlns:c16="http://schemas.microsoft.com/office/drawing/2014/chart" uri="{C3380CC4-5D6E-409C-BE32-E72D297353CC}">
                <c16:uniqueId val="{00000003-4549-4379-BA63-31B62CECD005}"/>
              </c:ext>
            </c:extLst>
          </c:dPt>
          <c:dPt>
            <c:idx val="2"/>
            <c:bubble3D val="0"/>
            <c:spPr>
              <a:gradFill>
                <a:gsLst>
                  <a:gs pos="0">
                    <a:schemeClr val="tx1">
                      <a:lumMod val="75000"/>
                      <a:lumOff val="25000"/>
                    </a:schemeClr>
                  </a:gs>
                  <a:gs pos="100000">
                    <a:schemeClr val="bg2">
                      <a:lumMod val="75000"/>
                    </a:schemeClr>
                  </a:gs>
                </a:gsLst>
                <a:lin ang="5400000" scaled="1"/>
              </a:gradFill>
              <a:ln w="12700">
                <a:solidFill>
                  <a:schemeClr val="lt1"/>
                </a:solidFill>
              </a:ln>
              <a:effectLst>
                <a:outerShdw blurRad="88900" sx="103000" sy="103000" algn="ctr" rotWithShape="0">
                  <a:prstClr val="black">
                    <a:alpha val="44000"/>
                  </a:prstClr>
                </a:outerShdw>
              </a:effectLst>
            </c:spPr>
            <c:extLst>
              <c:ext xmlns:c16="http://schemas.microsoft.com/office/drawing/2014/chart" uri="{C3380CC4-5D6E-409C-BE32-E72D297353CC}">
                <c16:uniqueId val="{00000005-4549-4379-BA63-31B62CECD005}"/>
              </c:ext>
            </c:extLst>
          </c:dPt>
          <c:dPt>
            <c:idx val="3"/>
            <c:bubble3D val="0"/>
            <c:spPr>
              <a:gradFill>
                <a:gsLst>
                  <a:gs pos="0">
                    <a:schemeClr val="accent4">
                      <a:lumMod val="75000"/>
                    </a:schemeClr>
                  </a:gs>
                  <a:gs pos="100000">
                    <a:schemeClr val="accent4">
                      <a:lumMod val="60000"/>
                      <a:lumOff val="40000"/>
                    </a:schemeClr>
                  </a:gs>
                </a:gsLst>
                <a:lin ang="5400000" scaled="1"/>
              </a:gradFill>
              <a:ln w="12700">
                <a:solidFill>
                  <a:schemeClr val="lt1"/>
                </a:solidFill>
              </a:ln>
              <a:effectLst>
                <a:outerShdw blurRad="88900" sx="103000" sy="103000" algn="ctr" rotWithShape="0">
                  <a:prstClr val="black">
                    <a:alpha val="44000"/>
                  </a:prstClr>
                </a:outerShdw>
              </a:effectLst>
            </c:spPr>
            <c:extLst>
              <c:ext xmlns:c16="http://schemas.microsoft.com/office/drawing/2014/chart" uri="{C3380CC4-5D6E-409C-BE32-E72D297353CC}">
                <c16:uniqueId val="{00000007-4549-4379-BA63-31B62CECD005}"/>
              </c:ext>
            </c:extLst>
          </c:dPt>
          <c:dPt>
            <c:idx val="4"/>
            <c:bubble3D val="0"/>
            <c:spPr>
              <a:gradFill>
                <a:gsLst>
                  <a:gs pos="0">
                    <a:schemeClr val="accent5">
                      <a:lumMod val="75000"/>
                    </a:schemeClr>
                  </a:gs>
                  <a:gs pos="100000">
                    <a:srgbClr val="00B0F0"/>
                  </a:gs>
                </a:gsLst>
                <a:lin ang="5400000" scaled="1"/>
              </a:gradFill>
              <a:ln w="12700">
                <a:solidFill>
                  <a:schemeClr val="lt1"/>
                </a:solidFill>
              </a:ln>
              <a:effectLst>
                <a:outerShdw blurRad="88900" sx="103000" sy="103000" algn="ctr" rotWithShape="0">
                  <a:prstClr val="black">
                    <a:alpha val="44000"/>
                  </a:prstClr>
                </a:outerShdw>
              </a:effectLst>
            </c:spPr>
            <c:extLst>
              <c:ext xmlns:c16="http://schemas.microsoft.com/office/drawing/2014/chart" uri="{C3380CC4-5D6E-409C-BE32-E72D297353CC}">
                <c16:uniqueId val="{00000009-4549-4379-BA63-31B62CECD005}"/>
              </c:ext>
            </c:extLst>
          </c:dPt>
          <c:dPt>
            <c:idx val="5"/>
            <c:bubble3D val="0"/>
            <c:spPr>
              <a:gradFill>
                <a:gsLst>
                  <a:gs pos="0">
                    <a:schemeClr val="accent6">
                      <a:lumMod val="50000"/>
                    </a:schemeClr>
                  </a:gs>
                  <a:gs pos="100000">
                    <a:schemeClr val="accent6"/>
                  </a:gs>
                </a:gsLst>
                <a:lin ang="5400000" scaled="1"/>
              </a:gradFill>
              <a:ln w="12700">
                <a:solidFill>
                  <a:schemeClr val="lt1"/>
                </a:solidFill>
              </a:ln>
              <a:effectLst>
                <a:outerShdw blurRad="88900" sx="103000" sy="103000" algn="ctr" rotWithShape="0">
                  <a:prstClr val="black">
                    <a:alpha val="44000"/>
                  </a:prstClr>
                </a:outerShdw>
              </a:effectLst>
            </c:spPr>
            <c:extLst>
              <c:ext xmlns:c16="http://schemas.microsoft.com/office/drawing/2014/chart" uri="{C3380CC4-5D6E-409C-BE32-E72D297353CC}">
                <c16:uniqueId val="{0000000B-4549-4379-BA63-31B62CECD005}"/>
              </c:ext>
            </c:extLst>
          </c:dPt>
          <c:dLbls>
            <c:dLbl>
              <c:idx val="0"/>
              <c:layout>
                <c:manualLayout>
                  <c:x val="0.1245791245791245"/>
                  <c:y val="-0.13231303229953398"/>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4549-4379-BA63-31B62CECD005}"/>
                </c:ext>
              </c:extLst>
            </c:dLbl>
            <c:dLbl>
              <c:idx val="1"/>
              <c:layout>
                <c:manualLayout>
                  <c:x val="0.14551004356778618"/>
                  <c:y val="-6.6184155551984619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3-4549-4379-BA63-31B62CECD005}"/>
                </c:ext>
              </c:extLst>
            </c:dLbl>
            <c:dLbl>
              <c:idx val="2"/>
              <c:layout>
                <c:manualLayout>
                  <c:x val="0.18337748567336942"/>
                  <c:y val="0.117463762975574"/>
                </c:manualLayout>
              </c:layout>
              <c:showLegendKey val="0"/>
              <c:showVal val="1"/>
              <c:showCatName val="1"/>
              <c:showSerName val="0"/>
              <c:showPercent val="0"/>
              <c:showBubbleSize val="0"/>
              <c:separator>
</c:separator>
              <c:extLst>
                <c:ext xmlns:c15="http://schemas.microsoft.com/office/drawing/2012/chart" uri="{CE6537A1-D6FC-4f65-9D91-7224C49458BB}">
                  <c15:layout>
                    <c:manualLayout>
                      <c:w val="0.24237934904601571"/>
                      <c:h val="0.20234013605442178"/>
                    </c:manualLayout>
                  </c15:layout>
                </c:ext>
                <c:ext xmlns:c16="http://schemas.microsoft.com/office/drawing/2014/chart" uri="{C3380CC4-5D6E-409C-BE32-E72D297353CC}">
                  <c16:uniqueId val="{00000005-4549-4379-BA63-31B62CECD005}"/>
                </c:ext>
              </c:extLst>
            </c:dLbl>
            <c:dLbl>
              <c:idx val="3"/>
              <c:layout>
                <c:manualLayout>
                  <c:x val="-0.14957908039272871"/>
                  <c:y val="9.040055707322299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7-4549-4379-BA63-31B62CECD005}"/>
                </c:ext>
              </c:extLst>
            </c:dLbl>
            <c:dLbl>
              <c:idx val="4"/>
              <c:layout>
                <c:manualLayout>
                  <c:x val="-0.14904601571268239"/>
                  <c:y val="-2.2335636616851465E-2"/>
                </c:manualLayout>
              </c:layout>
              <c:spPr>
                <a:noFill/>
                <a:ln>
                  <a:noFill/>
                </a:ln>
                <a:effectLst/>
              </c:spPr>
              <c:txPr>
                <a:bodyPr rot="0" spcFirstLastPara="1" vertOverflow="ellipsis" vert="horz" wrap="square" lIns="38100" tIns="19050" rIns="38100" bIns="19050" anchor="ctr" anchorCtr="1">
                  <a:noAutofit/>
                </a:bodyPr>
                <a:lstStyle/>
                <a:p>
                  <a:pPr>
                    <a:defRPr sz="8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separator>
</c:separator>
              <c:extLst>
                <c:ext xmlns:c15="http://schemas.microsoft.com/office/drawing/2012/chart" uri="{CE6537A1-D6FC-4f65-9D91-7224C49458BB}">
                  <c15:layout>
                    <c:manualLayout>
                      <c:w val="0.19021324354657687"/>
                      <c:h val="0.15287074829931974"/>
                    </c:manualLayout>
                  </c15:layout>
                </c:ext>
                <c:ext xmlns:c16="http://schemas.microsoft.com/office/drawing/2014/chart" uri="{C3380CC4-5D6E-409C-BE32-E72D297353CC}">
                  <c16:uniqueId val="{00000009-4549-4379-BA63-31B62CECD005}"/>
                </c:ext>
              </c:extLst>
            </c:dLbl>
            <c:dLbl>
              <c:idx val="5"/>
              <c:layout>
                <c:manualLayout>
                  <c:x val="-0.12222222222222225"/>
                  <c:y val="-9.7222222222222224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B-4549-4379-BA63-31B62CECD005}"/>
                </c:ext>
              </c:extLst>
            </c:dLbl>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KPI_2!$D$5:$D$10</c:f>
              <c:strCache>
                <c:ptCount val="6"/>
                <c:pt idx="0">
                  <c:v>Hardware</c:v>
                </c:pt>
                <c:pt idx="1">
                  <c:v>Human Resources</c:v>
                </c:pt>
                <c:pt idx="2">
                  <c:v>Research &amp; Development</c:v>
                </c:pt>
                <c:pt idx="3">
                  <c:v>Sales</c:v>
                </c:pt>
                <c:pt idx="4">
                  <c:v>Software</c:v>
                </c:pt>
                <c:pt idx="5">
                  <c:v>Support</c:v>
                </c:pt>
              </c:strCache>
            </c:strRef>
          </c:cat>
          <c:val>
            <c:numRef>
              <c:f>KPI_2!$E$5:$E$10</c:f>
              <c:numCache>
                <c:formatCode>0.00000</c:formatCode>
                <c:ptCount val="6"/>
                <c:pt idx="0">
                  <c:v>112.02654867256638</c:v>
                </c:pt>
                <c:pt idx="1">
                  <c:v>116.11290322580645</c:v>
                </c:pt>
                <c:pt idx="2">
                  <c:v>115.85579196217495</c:v>
                </c:pt>
                <c:pt idx="3">
                  <c:v>115.64508393285372</c:v>
                </c:pt>
                <c:pt idx="4">
                  <c:v>115.33737864077671</c:v>
                </c:pt>
                <c:pt idx="5">
                  <c:v>112.02660753880266</c:v>
                </c:pt>
              </c:numCache>
            </c:numRef>
          </c:val>
          <c:extLst>
            <c:ext xmlns:c16="http://schemas.microsoft.com/office/drawing/2014/chart" uri="{C3380CC4-5D6E-409C-BE32-E72D297353CC}">
              <c16:uniqueId val="{0000000C-4549-4379-BA63-31B62CECD005}"/>
            </c:ext>
          </c:extLst>
        </c:ser>
        <c:dLbls>
          <c:showLegendKey val="0"/>
          <c:showVal val="1"/>
          <c:showCatName val="0"/>
          <c:showSerName val="0"/>
          <c:showPercent val="0"/>
          <c:showBubbleSize val="0"/>
          <c:showLeaderLines val="1"/>
        </c:dLbls>
        <c:firstSliceAng val="0"/>
        <c:holeSize val="6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8140690068989897E-2"/>
          <c:y val="7.8387627660451958E-2"/>
          <c:w val="0.92357829175767236"/>
          <c:h val="0.53529439160303161"/>
        </c:manualLayout>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'Attrition rate Vs Monthly incom'!$E$4:$E$13</c:f>
              <c:strCache>
                <c:ptCount val="10"/>
                <c:pt idx="0">
                  <c:v>Developer</c:v>
                </c:pt>
                <c:pt idx="1">
                  <c:v>Healthcare Representative</c:v>
                </c:pt>
                <c:pt idx="2">
                  <c:v>Human Resources</c:v>
                </c:pt>
                <c:pt idx="3">
                  <c:v>Laboratory Technician</c:v>
                </c:pt>
                <c:pt idx="4">
                  <c:v>Manager</c:v>
                </c:pt>
                <c:pt idx="5">
                  <c:v>Manufacturing Director</c:v>
                </c:pt>
                <c:pt idx="6">
                  <c:v>Research Director</c:v>
                </c:pt>
                <c:pt idx="7">
                  <c:v>Research Scientist</c:v>
                </c:pt>
                <c:pt idx="8">
                  <c:v>Sales Executive</c:v>
                </c:pt>
                <c:pt idx="9">
                  <c:v>Sales Representative</c:v>
                </c:pt>
              </c:strCache>
            </c:strRef>
          </c:cat>
          <c:val>
            <c:numRef>
              <c:f>'Attrition rate Vs Monthly incom'!$F$4:$F$13</c:f>
              <c:numCache>
                <c:formatCode>0.00%</c:formatCode>
                <c:ptCount val="10"/>
                <c:pt idx="0">
                  <c:v>5.0220000000000001E-2</c:v>
                </c:pt>
                <c:pt idx="1">
                  <c:v>5.0720000000000001E-2</c:v>
                </c:pt>
                <c:pt idx="2">
                  <c:v>4.9840000000000002E-2</c:v>
                </c:pt>
                <c:pt idx="3">
                  <c:v>4.9540000000000001E-2</c:v>
                </c:pt>
                <c:pt idx="4">
                  <c:v>5.0779999999999999E-2</c:v>
                </c:pt>
                <c:pt idx="5">
                  <c:v>4.9700000000000001E-2</c:v>
                </c:pt>
                <c:pt idx="6">
                  <c:v>5.0599999999999999E-2</c:v>
                </c:pt>
                <c:pt idx="7">
                  <c:v>4.9140000000000003E-2</c:v>
                </c:pt>
                <c:pt idx="8">
                  <c:v>5.0939999999999999E-2</c:v>
                </c:pt>
                <c:pt idx="9">
                  <c:v>5.0619999999999998E-2</c:v>
                </c:pt>
              </c:numCache>
            </c:numRef>
          </c:val>
          <c:extLst>
            <c:ext xmlns:c16="http://schemas.microsoft.com/office/drawing/2014/chart" uri="{C3380CC4-5D6E-409C-BE32-E72D297353CC}">
              <c16:uniqueId val="{00000000-7D91-45EF-8508-4D5F608C223D}"/>
            </c:ext>
          </c:extLst>
        </c:ser>
        <c:dLbls>
          <c:showLegendKey val="0"/>
          <c:showVal val="1"/>
          <c:showCatName val="0"/>
          <c:showSerName val="0"/>
          <c:showPercent val="0"/>
          <c:showBubbleSize val="0"/>
        </c:dLbls>
        <c:gapWidth val="62"/>
        <c:overlap val="-27"/>
        <c:axId val="2074303776"/>
        <c:axId val="2020135296"/>
      </c:barChart>
      <c:lineChart>
        <c:grouping val="standard"/>
        <c:varyColors val="0"/>
        <c:ser>
          <c:idx val="1"/>
          <c:order val="1"/>
          <c:spPr>
            <a:ln w="28575"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9.9098416397366981E-2"/>
                  <c:y val="-5.512336203316950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7D91-45EF-8508-4D5F608C223D}"/>
                </c:ext>
              </c:extLst>
            </c:dLbl>
            <c:dLbl>
              <c:idx val="1"/>
              <c:layout>
                <c:manualLayout>
                  <c:x val="-7.6846286182982157E-2"/>
                  <c:y val="-9.646588355804665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7D91-45EF-8508-4D5F608C223D}"/>
                </c:ext>
              </c:extLst>
            </c:dLbl>
            <c:dLbl>
              <c:idx val="2"/>
              <c:layout>
                <c:manualLayout>
                  <c:x val="-5.7375672245395443E-2"/>
                  <c:y val="-7.809142954699013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7D91-45EF-8508-4D5F608C223D}"/>
                </c:ext>
              </c:extLst>
            </c:dLbl>
            <c:dLbl>
              <c:idx val="4"/>
              <c:layout>
                <c:manualLayout>
                  <c:x val="-8.5788970521402941E-2"/>
                  <c:y val="-4.593613502764127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7D91-45EF-8508-4D5F608C223D}"/>
                </c:ext>
              </c:extLst>
            </c:dLbl>
            <c:dLbl>
              <c:idx val="5"/>
              <c:layout>
                <c:manualLayout>
                  <c:x val="-8.5788970521402885E-2"/>
                  <c:y val="3.674890802211300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7D91-45EF-8508-4D5F608C223D}"/>
                </c:ext>
              </c:extLst>
            </c:dLbl>
            <c:dLbl>
              <c:idx val="6"/>
              <c:layout>
                <c:manualLayout>
                  <c:x val="-8.3007454244604789E-2"/>
                  <c:y val="-4.593613502764125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7D91-45EF-8508-4D5F608C223D}"/>
                </c:ext>
              </c:extLst>
            </c:dLbl>
            <c:dLbl>
              <c:idx val="7"/>
              <c:layout>
                <c:manualLayout>
                  <c:x val="-8.5788970521402885E-2"/>
                  <c:y val="4.593613502764125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7D91-45EF-8508-4D5F608C223D}"/>
                </c:ext>
              </c:extLst>
            </c:dLbl>
            <c:dLbl>
              <c:idx val="8"/>
              <c:layout>
                <c:manualLayout>
                  <c:x val="-8.5788970521402885E-2"/>
                  <c:y val="-5.512336203316952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7D91-45EF-8508-4D5F608C223D}"/>
                </c:ext>
              </c:extLst>
            </c:dLbl>
            <c:dLbl>
              <c:idx val="9"/>
              <c:layout>
                <c:manualLayout>
                  <c:x val="-2.9858591654794119E-3"/>
                  <c:y val="6.431058903869775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7D91-45EF-8508-4D5F608C223D}"/>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noFill/>
                      <a:round/>
                    </a:ln>
                    <a:effectLst/>
                  </c:spPr>
                </c15:leaderLines>
              </c:ext>
            </c:extLst>
          </c:dLbls>
          <c:cat>
            <c:strRef>
              <c:f>'Attrition rate Vs Monthly incom'!$E$4:$E$13</c:f>
              <c:strCache>
                <c:ptCount val="10"/>
                <c:pt idx="0">
                  <c:v>Developer</c:v>
                </c:pt>
                <c:pt idx="1">
                  <c:v>Healthcare Representative</c:v>
                </c:pt>
                <c:pt idx="2">
                  <c:v>Human Resources</c:v>
                </c:pt>
                <c:pt idx="3">
                  <c:v>Laboratory Technician</c:v>
                </c:pt>
                <c:pt idx="4">
                  <c:v>Manager</c:v>
                </c:pt>
                <c:pt idx="5">
                  <c:v>Manufacturing Director</c:v>
                </c:pt>
                <c:pt idx="6">
                  <c:v>Research Director</c:v>
                </c:pt>
                <c:pt idx="7">
                  <c:v>Research Scientist</c:v>
                </c:pt>
                <c:pt idx="8">
                  <c:v>Sales Executive</c:v>
                </c:pt>
                <c:pt idx="9">
                  <c:v>Sales Representative</c:v>
                </c:pt>
              </c:strCache>
            </c:strRef>
          </c:cat>
          <c:val>
            <c:numRef>
              <c:f>'Attrition rate Vs Monthly incom'!$G$4:$G$13</c:f>
              <c:numCache>
                <c:formatCode>"₹"\ #,##0</c:formatCode>
                <c:ptCount val="10"/>
                <c:pt idx="0">
                  <c:v>26239.83831142971</c:v>
                </c:pt>
                <c:pt idx="1">
                  <c:v>26179.522870662462</c:v>
                </c:pt>
                <c:pt idx="2">
                  <c:v>25815.169341894059</c:v>
                </c:pt>
                <c:pt idx="3">
                  <c:v>25715.513928138877</c:v>
                </c:pt>
                <c:pt idx="4">
                  <c:v>26622.851516345017</c:v>
                </c:pt>
                <c:pt idx="5">
                  <c:v>25975.435814889337</c:v>
                </c:pt>
                <c:pt idx="6">
                  <c:v>25642.95256916996</c:v>
                </c:pt>
                <c:pt idx="7">
                  <c:v>25951.070004070003</c:v>
                </c:pt>
                <c:pt idx="8">
                  <c:v>26251.056537102475</c:v>
                </c:pt>
                <c:pt idx="9">
                  <c:v>26313.72619517977</c:v>
                </c:pt>
              </c:numCache>
            </c:numRef>
          </c:val>
          <c:smooth val="0"/>
          <c:extLst>
            <c:ext xmlns:c16="http://schemas.microsoft.com/office/drawing/2014/chart" uri="{C3380CC4-5D6E-409C-BE32-E72D297353CC}">
              <c16:uniqueId val="{0000000A-7D91-45EF-8508-4D5F608C223D}"/>
            </c:ext>
          </c:extLst>
        </c:ser>
        <c:dLbls>
          <c:showLegendKey val="0"/>
          <c:showVal val="1"/>
          <c:showCatName val="0"/>
          <c:showSerName val="0"/>
          <c:showPercent val="0"/>
          <c:showBubbleSize val="0"/>
        </c:dLbls>
        <c:marker val="1"/>
        <c:smooth val="0"/>
        <c:axId val="2074300176"/>
        <c:axId val="2020114496"/>
      </c:lineChart>
      <c:catAx>
        <c:axId val="20743001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20114496"/>
        <c:crosses val="autoZero"/>
        <c:auto val="1"/>
        <c:lblAlgn val="ctr"/>
        <c:lblOffset val="100"/>
        <c:noMultiLvlLbl val="0"/>
      </c:catAx>
      <c:valAx>
        <c:axId val="2020114496"/>
        <c:scaling>
          <c:orientation val="minMax"/>
        </c:scaling>
        <c:delete val="0"/>
        <c:axPos val="l"/>
        <c:numFmt formatCode="&quot;₹&quot;\ #,##0" sourceLinked="1"/>
        <c:majorTickMark val="none"/>
        <c:minorTickMark val="none"/>
        <c:tickLblPos val="none"/>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74300176"/>
        <c:crosses val="autoZero"/>
        <c:crossBetween val="between"/>
      </c:valAx>
      <c:valAx>
        <c:axId val="2020135296"/>
        <c:scaling>
          <c:orientation val="minMax"/>
        </c:scaling>
        <c:delete val="0"/>
        <c:axPos val="r"/>
        <c:numFmt formatCode="0.00%" sourceLinked="1"/>
        <c:majorTickMark val="out"/>
        <c:minorTickMark val="none"/>
        <c:tickLblPos val="none"/>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74303776"/>
        <c:crosses val="max"/>
        <c:crossBetween val="between"/>
      </c:valAx>
      <c:catAx>
        <c:axId val="2074303776"/>
        <c:scaling>
          <c:orientation val="minMax"/>
        </c:scaling>
        <c:delete val="1"/>
        <c:axPos val="b"/>
        <c:numFmt formatCode="General" sourceLinked="1"/>
        <c:majorTickMark val="out"/>
        <c:minorTickMark val="none"/>
        <c:tickLblPos val="nextTo"/>
        <c:crossAx val="2020135296"/>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[HR_Attrition_Analytics_Dashboard(1).xlsx]Average working years for each !PivotTable7</c:name>
    <c:fmtId val="48"/>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pivotFmt>
      <c:pivotFmt>
        <c:idx val="2"/>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pivotFmt>
      <c:pivotFmt>
        <c:idx val="4"/>
        <c:spPr>
          <a:solidFill>
            <a:schemeClr val="accent1"/>
          </a:solidFill>
          <a:ln>
            <a:noFill/>
          </a:ln>
          <a:effectLst/>
        </c:spPr>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
        <c:idx val="26"/>
        <c:spPr>
          <a:solidFill>
            <a:schemeClr val="accent1"/>
          </a:solidFill>
          <a:ln>
            <a:noFill/>
          </a:ln>
          <a:effectLst/>
        </c:spPr>
      </c:pivotFmt>
      <c:pivotFmt>
        <c:idx val="27"/>
        <c:spPr>
          <a:solidFill>
            <a:schemeClr val="accent1"/>
          </a:solidFill>
          <a:ln>
            <a:noFill/>
          </a:ln>
          <a:effectLst/>
        </c:spPr>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pivotFmt>
      <c:pivotFmt>
        <c:idx val="30"/>
        <c:spPr>
          <a:solidFill>
            <a:schemeClr val="accent1"/>
          </a:solidFill>
          <a:ln>
            <a:noFill/>
          </a:ln>
          <a:effectLst/>
        </c:spPr>
      </c:pivotFmt>
      <c:pivotFmt>
        <c:idx val="31"/>
        <c:spPr>
          <a:solidFill>
            <a:schemeClr val="accent1"/>
          </a:solidFill>
          <a:ln>
            <a:noFill/>
          </a:ln>
          <a:effectLst/>
        </c:spPr>
      </c:pivotFmt>
      <c:pivotFmt>
        <c:idx val="32"/>
        <c:spPr>
          <a:solidFill>
            <a:schemeClr val="accent1"/>
          </a:solidFill>
          <a:ln>
            <a:noFill/>
          </a:ln>
          <a:effectLst/>
        </c:spPr>
      </c:pivotFmt>
      <c:pivotFmt>
        <c:idx val="33"/>
        <c:spPr>
          <a:solidFill>
            <a:schemeClr val="accent1"/>
          </a:solidFill>
          <a:ln>
            <a:noFill/>
          </a:ln>
          <a:effectLst/>
        </c:spPr>
      </c:pivotFmt>
      <c:pivotFmt>
        <c:idx val="34"/>
        <c:spPr>
          <a:solidFill>
            <a:schemeClr val="accent1"/>
          </a:solidFill>
          <a:ln>
            <a:noFill/>
          </a:ln>
          <a:effectLst/>
        </c:spPr>
      </c:pivotFmt>
    </c:pivotFmts>
    <c:plotArea>
      <c:layout>
        <c:manualLayout>
          <c:layoutTarget val="inner"/>
          <c:xMode val="edge"/>
          <c:yMode val="edge"/>
          <c:x val="0.20902989299959107"/>
          <c:y val="0.12473992663054695"/>
          <c:w val="0.46861789151356081"/>
          <c:h val="0.78102981918926806"/>
        </c:manualLayout>
      </c:layout>
      <c:doughnutChart>
        <c:varyColors val="1"/>
        <c:ser>
          <c:idx val="0"/>
          <c:order val="0"/>
          <c:tx>
            <c:strRef>
              <c:f>'Average working years for each '!$B$3</c:f>
              <c:strCache>
                <c:ptCount val="1"/>
                <c:pt idx="0">
                  <c:v>Total</c:v>
                </c:pt>
              </c:strCache>
            </c:strRef>
          </c:tx>
          <c:dPt>
            <c:idx val="0"/>
            <c:bubble3D val="0"/>
            <c:spPr>
              <a:solidFill>
                <a:schemeClr val="accent1"/>
              </a:solidFill>
              <a:ln>
                <a:noFill/>
              </a:ln>
              <a:effectLst/>
            </c:spPr>
            <c:extLst>
              <c:ext xmlns:c16="http://schemas.microsoft.com/office/drawing/2014/chart" uri="{C3380CC4-5D6E-409C-BE32-E72D297353CC}">
                <c16:uniqueId val="{00000001-4128-46CA-B936-61F580D65173}"/>
              </c:ext>
            </c:extLst>
          </c:dPt>
          <c:dPt>
            <c:idx val="1"/>
            <c:bubble3D val="0"/>
            <c:spPr>
              <a:solidFill>
                <a:schemeClr val="accent2"/>
              </a:solidFill>
              <a:ln>
                <a:noFill/>
              </a:ln>
              <a:effectLst/>
            </c:spPr>
            <c:extLst>
              <c:ext xmlns:c16="http://schemas.microsoft.com/office/drawing/2014/chart" uri="{C3380CC4-5D6E-409C-BE32-E72D297353CC}">
                <c16:uniqueId val="{00000003-4128-46CA-B936-61F580D65173}"/>
              </c:ext>
            </c:extLst>
          </c:dPt>
          <c:dPt>
            <c:idx val="2"/>
            <c:bubble3D val="0"/>
            <c:spPr>
              <a:solidFill>
                <a:schemeClr val="accent3"/>
              </a:solidFill>
              <a:ln>
                <a:noFill/>
              </a:ln>
              <a:effectLst/>
            </c:spPr>
            <c:extLst>
              <c:ext xmlns:c16="http://schemas.microsoft.com/office/drawing/2014/chart" uri="{C3380CC4-5D6E-409C-BE32-E72D297353CC}">
                <c16:uniqueId val="{00000005-4128-46CA-B936-61F580D65173}"/>
              </c:ext>
            </c:extLst>
          </c:dPt>
          <c:dPt>
            <c:idx val="3"/>
            <c:bubble3D val="0"/>
            <c:spPr>
              <a:solidFill>
                <a:schemeClr val="accent4"/>
              </a:solidFill>
              <a:ln>
                <a:noFill/>
              </a:ln>
              <a:effectLst/>
            </c:spPr>
            <c:extLst>
              <c:ext xmlns:c16="http://schemas.microsoft.com/office/drawing/2014/chart" uri="{C3380CC4-5D6E-409C-BE32-E72D297353CC}">
                <c16:uniqueId val="{00000007-4128-46CA-B936-61F580D65173}"/>
              </c:ext>
            </c:extLst>
          </c:dPt>
          <c:dPt>
            <c:idx val="4"/>
            <c:bubble3D val="0"/>
            <c:spPr>
              <a:solidFill>
                <a:schemeClr val="accent5"/>
              </a:solidFill>
              <a:ln>
                <a:noFill/>
              </a:ln>
              <a:effectLst/>
            </c:spPr>
            <c:extLst>
              <c:ext xmlns:c16="http://schemas.microsoft.com/office/drawing/2014/chart" uri="{C3380CC4-5D6E-409C-BE32-E72D297353CC}">
                <c16:uniqueId val="{00000009-4128-46CA-B936-61F580D65173}"/>
              </c:ext>
            </c:extLst>
          </c:dPt>
          <c:dPt>
            <c:idx val="5"/>
            <c:bubble3D val="0"/>
            <c:spPr>
              <a:solidFill>
                <a:schemeClr val="accent6"/>
              </a:solidFill>
              <a:ln>
                <a:noFill/>
              </a:ln>
              <a:effectLst/>
            </c:spPr>
            <c:extLst>
              <c:ext xmlns:c16="http://schemas.microsoft.com/office/drawing/2014/chart" uri="{C3380CC4-5D6E-409C-BE32-E72D297353CC}">
                <c16:uniqueId val="{0000000B-4128-46CA-B936-61F580D65173}"/>
              </c:ext>
            </c:extLst>
          </c:dPt>
          <c:dLbls>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'Average working years for each '!$A$4:$A$10</c:f>
              <c:strCache>
                <c:ptCount val="6"/>
                <c:pt idx="0">
                  <c:v>Hardware</c:v>
                </c:pt>
                <c:pt idx="1">
                  <c:v>Human Resources</c:v>
                </c:pt>
                <c:pt idx="2">
                  <c:v>Research &amp; Development</c:v>
                </c:pt>
                <c:pt idx="3">
                  <c:v>Sales</c:v>
                </c:pt>
                <c:pt idx="4">
                  <c:v>Software</c:v>
                </c:pt>
                <c:pt idx="5">
                  <c:v>Support</c:v>
                </c:pt>
              </c:strCache>
            </c:strRef>
          </c:cat>
          <c:val>
            <c:numRef>
              <c:f>'Average working years for each '!$B$4:$B$10</c:f>
              <c:numCache>
                <c:formatCode>0.00</c:formatCode>
                <c:ptCount val="6"/>
                <c:pt idx="0">
                  <c:v>20.479373240298692</c:v>
                </c:pt>
                <c:pt idx="1">
                  <c:v>20.453670705630792</c:v>
                </c:pt>
                <c:pt idx="2">
                  <c:v>20.298473374203631</c:v>
                </c:pt>
                <c:pt idx="3">
                  <c:v>20.617768839465278</c:v>
                </c:pt>
                <c:pt idx="4">
                  <c:v>20.645273512476006</c:v>
                </c:pt>
                <c:pt idx="5">
                  <c:v>20.484527393136666</c:v>
                </c:pt>
              </c:numCache>
            </c:numRef>
          </c:val>
          <c:extLst>
            <c:ext xmlns:c16="http://schemas.microsoft.com/office/drawing/2014/chart" uri="{C3380CC4-5D6E-409C-BE32-E72D297353CC}">
              <c16:uniqueId val="{0000000C-4128-46CA-B936-61F580D65173}"/>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[HR_Attrition_Analytics_Dashboard(1).xlsx]Job Role Vs Work life balance!PivotTable8</c:name>
    <c:fmtId val="37"/>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1478579575801622"/>
          <c:y val="0.15091220865087868"/>
          <c:w val="0.86153818907069157"/>
          <c:h val="0.44136551045607575"/>
        </c:manualLayout>
      </c:layout>
      <c:barChart>
        <c:barDir val="col"/>
        <c:grouping val="clustered"/>
        <c:varyColors val="0"/>
        <c:ser>
          <c:idx val="0"/>
          <c:order val="0"/>
          <c:tx>
            <c:strRef>
              <c:f>'Job Role Vs Work life balance'!$B$3:$B$4</c:f>
              <c:strCache>
                <c:ptCount val="1"/>
                <c:pt idx="0">
                  <c:v>Dissatisfied</c:v>
                </c:pt>
              </c:strCache>
            </c:strRef>
          </c:tx>
          <c:spPr>
            <a:solidFill>
              <a:schemeClr val="accent1"/>
            </a:solidFill>
            <a:ln>
              <a:noFill/>
            </a:ln>
            <a:effectLst/>
          </c:spPr>
          <c:invertIfNegative val="0"/>
          <c:cat>
            <c:strRef>
              <c:f>'Job Role Vs Work life balance'!$A$5:$A$14</c:f>
              <c:strCache>
                <c:ptCount val="10"/>
                <c:pt idx="0">
                  <c:v>Developer</c:v>
                </c:pt>
                <c:pt idx="1">
                  <c:v>Healthcare Representative</c:v>
                </c:pt>
                <c:pt idx="2">
                  <c:v>Human Resources</c:v>
                </c:pt>
                <c:pt idx="3">
                  <c:v>Laboratory Technician</c:v>
                </c:pt>
                <c:pt idx="4">
                  <c:v>Manager</c:v>
                </c:pt>
                <c:pt idx="5">
                  <c:v>Manufacturing Director</c:v>
                </c:pt>
                <c:pt idx="6">
                  <c:v>Research Director</c:v>
                </c:pt>
                <c:pt idx="7">
                  <c:v>Research Scientist</c:v>
                </c:pt>
                <c:pt idx="8">
                  <c:v>Sales Executive</c:v>
                </c:pt>
                <c:pt idx="9">
                  <c:v>Sales Representative</c:v>
                </c:pt>
              </c:strCache>
            </c:strRef>
          </c:cat>
          <c:val>
            <c:numRef>
              <c:f>'Job Role Vs Work life balance'!$B$5:$B$14</c:f>
              <c:numCache>
                <c:formatCode>General</c:formatCode>
                <c:ptCount val="10"/>
                <c:pt idx="0">
                  <c:v>1225</c:v>
                </c:pt>
                <c:pt idx="1">
                  <c:v>1272</c:v>
                </c:pt>
                <c:pt idx="2">
                  <c:v>1222</c:v>
                </c:pt>
                <c:pt idx="3">
                  <c:v>1229</c:v>
                </c:pt>
                <c:pt idx="4">
                  <c:v>1282</c:v>
                </c:pt>
                <c:pt idx="5">
                  <c:v>1347</c:v>
                </c:pt>
                <c:pt idx="6">
                  <c:v>1256</c:v>
                </c:pt>
                <c:pt idx="7">
                  <c:v>1257</c:v>
                </c:pt>
                <c:pt idx="8">
                  <c:v>1330</c:v>
                </c:pt>
                <c:pt idx="9">
                  <c:v>1264</c:v>
                </c:pt>
              </c:numCache>
            </c:numRef>
          </c:val>
          <c:extLst>
            <c:ext xmlns:c16="http://schemas.microsoft.com/office/drawing/2014/chart" uri="{C3380CC4-5D6E-409C-BE32-E72D297353CC}">
              <c16:uniqueId val="{00000000-9401-48B3-B949-041731C76B8A}"/>
            </c:ext>
          </c:extLst>
        </c:ser>
        <c:ser>
          <c:idx val="1"/>
          <c:order val="1"/>
          <c:tx>
            <c:strRef>
              <c:f>'Job Role Vs Work life balance'!$C$3:$C$4</c:f>
              <c:strCache>
                <c:ptCount val="1"/>
                <c:pt idx="0">
                  <c:v>Satisfied</c:v>
                </c:pt>
              </c:strCache>
            </c:strRef>
          </c:tx>
          <c:spPr>
            <a:solidFill>
              <a:schemeClr val="accent2"/>
            </a:solidFill>
            <a:ln>
              <a:noFill/>
            </a:ln>
            <a:effectLst/>
          </c:spPr>
          <c:invertIfNegative val="0"/>
          <c:cat>
            <c:strRef>
              <c:f>'Job Role Vs Work life balance'!$A$5:$A$14</c:f>
              <c:strCache>
                <c:ptCount val="10"/>
                <c:pt idx="0">
                  <c:v>Developer</c:v>
                </c:pt>
                <c:pt idx="1">
                  <c:v>Healthcare Representative</c:v>
                </c:pt>
                <c:pt idx="2">
                  <c:v>Human Resources</c:v>
                </c:pt>
                <c:pt idx="3">
                  <c:v>Laboratory Technician</c:v>
                </c:pt>
                <c:pt idx="4">
                  <c:v>Manager</c:v>
                </c:pt>
                <c:pt idx="5">
                  <c:v>Manufacturing Director</c:v>
                </c:pt>
                <c:pt idx="6">
                  <c:v>Research Director</c:v>
                </c:pt>
                <c:pt idx="7">
                  <c:v>Research Scientist</c:v>
                </c:pt>
                <c:pt idx="8">
                  <c:v>Sales Executive</c:v>
                </c:pt>
                <c:pt idx="9">
                  <c:v>Sales Representative</c:v>
                </c:pt>
              </c:strCache>
            </c:strRef>
          </c:cat>
          <c:val>
            <c:numRef>
              <c:f>'Job Role Vs Work life balance'!$C$5:$C$14</c:f>
              <c:numCache>
                <c:formatCode>General</c:formatCode>
                <c:ptCount val="10"/>
                <c:pt idx="0">
                  <c:v>1326</c:v>
                </c:pt>
                <c:pt idx="1">
                  <c:v>1291</c:v>
                </c:pt>
                <c:pt idx="2">
                  <c:v>1226</c:v>
                </c:pt>
                <c:pt idx="3">
                  <c:v>1222</c:v>
                </c:pt>
                <c:pt idx="4">
                  <c:v>1281</c:v>
                </c:pt>
                <c:pt idx="5">
                  <c:v>1204</c:v>
                </c:pt>
                <c:pt idx="6">
                  <c:v>1239</c:v>
                </c:pt>
                <c:pt idx="7">
                  <c:v>1286</c:v>
                </c:pt>
                <c:pt idx="8">
                  <c:v>1219</c:v>
                </c:pt>
                <c:pt idx="9">
                  <c:v>1241</c:v>
                </c:pt>
              </c:numCache>
            </c:numRef>
          </c:val>
          <c:extLst>
            <c:ext xmlns:c16="http://schemas.microsoft.com/office/drawing/2014/chart" uri="{C3380CC4-5D6E-409C-BE32-E72D297353CC}">
              <c16:uniqueId val="{00000001-9401-48B3-B949-041731C76B8A}"/>
            </c:ext>
          </c:extLst>
        </c:ser>
        <c:ser>
          <c:idx val="2"/>
          <c:order val="2"/>
          <c:tx>
            <c:strRef>
              <c:f>'Job Role Vs Work life balance'!$D$3:$D$4</c:f>
              <c:strCache>
                <c:ptCount val="1"/>
                <c:pt idx="0">
                  <c:v>Very Dissatisfied</c:v>
                </c:pt>
              </c:strCache>
            </c:strRef>
          </c:tx>
          <c:spPr>
            <a:solidFill>
              <a:schemeClr val="accent3"/>
            </a:solidFill>
            <a:ln>
              <a:noFill/>
            </a:ln>
            <a:effectLst/>
          </c:spPr>
          <c:invertIfNegative val="0"/>
          <c:cat>
            <c:strRef>
              <c:f>'Job Role Vs Work life balance'!$A$5:$A$14</c:f>
              <c:strCache>
                <c:ptCount val="10"/>
                <c:pt idx="0">
                  <c:v>Developer</c:v>
                </c:pt>
                <c:pt idx="1">
                  <c:v>Healthcare Representative</c:v>
                </c:pt>
                <c:pt idx="2">
                  <c:v>Human Resources</c:v>
                </c:pt>
                <c:pt idx="3">
                  <c:v>Laboratory Technician</c:v>
                </c:pt>
                <c:pt idx="4">
                  <c:v>Manager</c:v>
                </c:pt>
                <c:pt idx="5">
                  <c:v>Manufacturing Director</c:v>
                </c:pt>
                <c:pt idx="6">
                  <c:v>Research Director</c:v>
                </c:pt>
                <c:pt idx="7">
                  <c:v>Research Scientist</c:v>
                </c:pt>
                <c:pt idx="8">
                  <c:v>Sales Executive</c:v>
                </c:pt>
                <c:pt idx="9">
                  <c:v>Sales Representative</c:v>
                </c:pt>
              </c:strCache>
            </c:strRef>
          </c:cat>
          <c:val>
            <c:numRef>
              <c:f>'Job Role Vs Work life balance'!$D$5:$D$14</c:f>
              <c:numCache>
                <c:formatCode>General</c:formatCode>
                <c:ptCount val="10"/>
                <c:pt idx="0">
                  <c:v>1215</c:v>
                </c:pt>
                <c:pt idx="1">
                  <c:v>1233</c:v>
                </c:pt>
                <c:pt idx="2">
                  <c:v>1232</c:v>
                </c:pt>
                <c:pt idx="3">
                  <c:v>1245</c:v>
                </c:pt>
                <c:pt idx="4">
                  <c:v>1242</c:v>
                </c:pt>
                <c:pt idx="5">
                  <c:v>1185</c:v>
                </c:pt>
                <c:pt idx="6">
                  <c:v>1272</c:v>
                </c:pt>
                <c:pt idx="7">
                  <c:v>1222</c:v>
                </c:pt>
                <c:pt idx="8">
                  <c:v>1286</c:v>
                </c:pt>
                <c:pt idx="9">
                  <c:v>1255</c:v>
                </c:pt>
              </c:numCache>
            </c:numRef>
          </c:val>
          <c:extLst>
            <c:ext xmlns:c16="http://schemas.microsoft.com/office/drawing/2014/chart" uri="{C3380CC4-5D6E-409C-BE32-E72D297353CC}">
              <c16:uniqueId val="{00000002-9401-48B3-B949-041731C76B8A}"/>
            </c:ext>
          </c:extLst>
        </c:ser>
        <c:ser>
          <c:idx val="3"/>
          <c:order val="3"/>
          <c:tx>
            <c:strRef>
              <c:f>'Job Role Vs Work life balance'!$E$3:$E$4</c:f>
              <c:strCache>
                <c:ptCount val="1"/>
                <c:pt idx="0">
                  <c:v>Very Satisfied</c:v>
                </c:pt>
              </c:strCache>
            </c:strRef>
          </c:tx>
          <c:spPr>
            <a:solidFill>
              <a:schemeClr val="accent4"/>
            </a:solidFill>
            <a:ln>
              <a:noFill/>
            </a:ln>
            <a:effectLst/>
          </c:spPr>
          <c:invertIfNegative val="0"/>
          <c:cat>
            <c:strRef>
              <c:f>'Job Role Vs Work life balance'!$A$5:$A$14</c:f>
              <c:strCache>
                <c:ptCount val="10"/>
                <c:pt idx="0">
                  <c:v>Developer</c:v>
                </c:pt>
                <c:pt idx="1">
                  <c:v>Healthcare Representative</c:v>
                </c:pt>
                <c:pt idx="2">
                  <c:v>Human Resources</c:v>
                </c:pt>
                <c:pt idx="3">
                  <c:v>Laboratory Technician</c:v>
                </c:pt>
                <c:pt idx="4">
                  <c:v>Manager</c:v>
                </c:pt>
                <c:pt idx="5">
                  <c:v>Manufacturing Director</c:v>
                </c:pt>
                <c:pt idx="6">
                  <c:v>Research Director</c:v>
                </c:pt>
                <c:pt idx="7">
                  <c:v>Research Scientist</c:v>
                </c:pt>
                <c:pt idx="8">
                  <c:v>Sales Executive</c:v>
                </c:pt>
                <c:pt idx="9">
                  <c:v>Sales Representative</c:v>
                </c:pt>
              </c:strCache>
            </c:strRef>
          </c:cat>
          <c:val>
            <c:numRef>
              <c:f>'Job Role Vs Work life balance'!$E$5:$E$14</c:f>
              <c:numCache>
                <c:formatCode>General</c:formatCode>
                <c:ptCount val="10"/>
                <c:pt idx="0">
                  <c:v>1219</c:v>
                </c:pt>
                <c:pt idx="1">
                  <c:v>1249</c:v>
                </c:pt>
                <c:pt idx="2">
                  <c:v>1248</c:v>
                </c:pt>
                <c:pt idx="3">
                  <c:v>1216</c:v>
                </c:pt>
                <c:pt idx="4">
                  <c:v>1231</c:v>
                </c:pt>
                <c:pt idx="5">
                  <c:v>1238</c:v>
                </c:pt>
                <c:pt idx="6">
                  <c:v>1257</c:v>
                </c:pt>
                <c:pt idx="7">
                  <c:v>1259</c:v>
                </c:pt>
                <c:pt idx="8">
                  <c:v>1218</c:v>
                </c:pt>
                <c:pt idx="9">
                  <c:v>1259</c:v>
                </c:pt>
              </c:numCache>
            </c:numRef>
          </c:val>
          <c:extLst>
            <c:ext xmlns:c16="http://schemas.microsoft.com/office/drawing/2014/chart" uri="{C3380CC4-5D6E-409C-BE32-E72D297353CC}">
              <c16:uniqueId val="{00000003-9401-48B3-B949-041731C76B8A}"/>
            </c:ext>
          </c:extLst>
        </c:ser>
        <c:dLbls>
          <c:showLegendKey val="0"/>
          <c:showVal val="0"/>
          <c:showCatName val="0"/>
          <c:showSerName val="0"/>
          <c:showPercent val="0"/>
          <c:showBubbleSize val="0"/>
        </c:dLbls>
        <c:gapWidth val="219"/>
        <c:overlap val="-27"/>
        <c:axId val="1052561072"/>
        <c:axId val="1207018800"/>
      </c:barChart>
      <c:catAx>
        <c:axId val="10525610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207018800"/>
        <c:crosses val="autoZero"/>
        <c:auto val="1"/>
        <c:lblAlgn val="ctr"/>
        <c:lblOffset val="100"/>
        <c:noMultiLvlLbl val="0"/>
      </c:catAx>
      <c:valAx>
        <c:axId val="120701880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52561072"/>
        <c:crosses val="autoZero"/>
        <c:crossBetween val="between"/>
      </c:valAx>
      <c:spPr>
        <a:noFill/>
        <a:ln>
          <a:noFill/>
        </a:ln>
        <a:effectLst/>
      </c:spPr>
    </c:plotArea>
    <c:legend>
      <c:legendPos val="t"/>
      <c:layout>
        <c:manualLayout>
          <c:xMode val="edge"/>
          <c:yMode val="edge"/>
          <c:x val="7.762190895173976E-2"/>
          <c:y val="2.5982913676884056E-2"/>
          <c:w val="0.89999990678734187"/>
          <c:h val="0.1096161842863726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855-4AE3-83F4-CCBD0866DF3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855-4AE3-83F4-CCBD0866DF3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A855-4AE3-83F4-CCBD0866DF3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A855-4AE3-83F4-CCBD0866DF33}"/>
              </c:ext>
            </c:extLst>
          </c:dPt>
          <c:dLbls>
            <c:dLbl>
              <c:idx val="0"/>
              <c:layout>
                <c:manualLayout>
                  <c:x val="-4.5748112214956088E-2"/>
                  <c:y val="-0.12296374735204985"/>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A855-4AE3-83F4-CCBD0866DF33}"/>
                </c:ext>
              </c:extLst>
            </c:dLbl>
            <c:dLbl>
              <c:idx val="1"/>
              <c:layout>
                <c:manualLayout>
                  <c:x val="-1.3978428363461526E-16"/>
                  <c:y val="2.5887104705694646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855-4AE3-83F4-CCBD0866DF33}"/>
                </c:ext>
              </c:extLst>
            </c:dLbl>
            <c:dLbl>
              <c:idx val="2"/>
              <c:layout>
                <c:manualLayout>
                  <c:x val="-7.624685369159348E-3"/>
                  <c:y val="-1.2943552352847412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A855-4AE3-83F4-CCBD0866DF33}"/>
                </c:ext>
              </c:extLst>
            </c:dLbl>
            <c:dLbl>
              <c:idx val="3"/>
              <c:layout>
                <c:manualLayout>
                  <c:x val="0"/>
                  <c:y val="3.2358880882118378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A855-4AE3-83F4-CCBD0866DF33}"/>
                </c:ext>
              </c:extLst>
            </c:dLbl>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extLst>
          </c:dLbls>
          <c:cat>
            <c:strRef>
              <c:f>'Attrition rate Vs Year since la'!$D$4:$D$7</c:f>
              <c:strCache>
                <c:ptCount val="4"/>
                <c:pt idx="0">
                  <c:v>1-10 Yrs</c:v>
                </c:pt>
                <c:pt idx="1">
                  <c:v>11-20 Yrs</c:v>
                </c:pt>
                <c:pt idx="2">
                  <c:v>21-30 Yrs</c:v>
                </c:pt>
                <c:pt idx="3">
                  <c:v>31 Plus Yrs</c:v>
                </c:pt>
              </c:strCache>
            </c:strRef>
          </c:cat>
          <c:val>
            <c:numRef>
              <c:f>'Attrition rate Vs Year since la'!$E$4:$E$7</c:f>
              <c:numCache>
                <c:formatCode>0.00%</c:formatCode>
                <c:ptCount val="4"/>
                <c:pt idx="0">
                  <c:v>0.41436000000000001</c:v>
                </c:pt>
                <c:pt idx="1">
                  <c:v>6.8559999999999996E-2</c:v>
                </c:pt>
                <c:pt idx="2">
                  <c:v>1.6920000000000001E-2</c:v>
                </c:pt>
                <c:pt idx="3">
                  <c:v>2.2599999999999999E-3</c:v>
                </c:pt>
              </c:numCache>
            </c:numRef>
          </c:val>
          <c:extLst>
            <c:ext xmlns:c16="http://schemas.microsoft.com/office/drawing/2014/chart" uri="{C3380CC4-5D6E-409C-BE32-E72D297353CC}">
              <c16:uniqueId val="{00000008-A855-4AE3-83F4-CCBD0866DF33}"/>
            </c:ext>
          </c:extLst>
        </c:ser>
        <c:dLbls>
          <c:showLegendKey val="0"/>
          <c:showVal val="1"/>
          <c:showCatName val="0"/>
          <c:showSerName val="0"/>
          <c:showPercent val="0"/>
          <c:showBubbleSize val="0"/>
          <c:showLeaderLines val="0"/>
        </c:dLbls>
        <c:firstSliceAng val="70"/>
      </c:pieChart>
      <c:spPr>
        <a:noFill/>
        <a:ln>
          <a:noFill/>
        </a:ln>
        <a:effectLst/>
      </c:spPr>
    </c:plotArea>
    <c:legend>
      <c:legendPos val="t"/>
      <c:layout>
        <c:manualLayout>
          <c:xMode val="edge"/>
          <c:yMode val="edge"/>
          <c:x val="0.14031535936384801"/>
          <c:y val="3.7452688488827712E-2"/>
          <c:w val="0.71272309642225806"/>
          <c:h val="0.10311701260984119"/>
        </c:manualLayout>
      </c:layout>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[HR_Attrition_Analytics_Dashboard(1).xlsx]by age group and gender!PivotTable2</c:name>
    <c:fmtId val="6"/>
  </c:pivotSource>
  <c:chart>
    <c:autoTitleDeleted val="1"/>
    <c:pivotFmts>
      <c:pivotFmt>
        <c:idx val="0"/>
        <c:spPr>
          <a:solidFill>
            <a:schemeClr val="accent1">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lumMod val="75000"/>
            </a:schemeClr>
          </a:solidFill>
          <a:ln>
            <a:noFill/>
          </a:ln>
          <a:effectLst/>
        </c:spPr>
        <c:dLbl>
          <c:idx val="0"/>
          <c:layout>
            <c:manualLayout>
              <c:x val="-1.1111111111111112E-2"/>
              <c:y val="0"/>
            </c:manualLayout>
          </c:layout>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lumMod val="75000"/>
            </a:schemeClr>
          </a:solidFill>
          <a:ln>
            <a:noFill/>
          </a:ln>
          <a:effectLst/>
        </c:spPr>
        <c:dLbl>
          <c:idx val="0"/>
          <c:layout>
            <c:manualLayout>
              <c:x val="-8.3333333333333332E-3"/>
              <c:y val="-4.2437781360066642E-17"/>
            </c:manualLayout>
          </c:layout>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dLbl>
          <c:idx val="0"/>
          <c:layout>
            <c:manualLayout>
              <c:x val="8.3333333333332309E-3"/>
              <c:y val="0"/>
            </c:manualLayout>
          </c:layout>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lumMod val="75000"/>
            </a:schemeClr>
          </a:solidFill>
          <a:ln>
            <a:noFill/>
          </a:ln>
          <a:effectLst/>
        </c:spPr>
        <c:dLbl>
          <c:idx val="0"/>
          <c:layout>
            <c:manualLayout>
              <c:x val="-8.3333333333334356E-3"/>
              <c:y val="0"/>
            </c:manualLayout>
          </c:layout>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dLbl>
          <c:idx val="0"/>
          <c:layout>
            <c:manualLayout>
              <c:x val="8.3333333333332309E-3"/>
              <c:y val="-4.6296296296296294E-3"/>
            </c:manualLayout>
          </c:layout>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lumMod val="75000"/>
            </a:schemeClr>
          </a:solidFill>
          <a:ln>
            <a:noFill/>
          </a:ln>
          <a:effectLst/>
        </c:spPr>
        <c:dLbl>
          <c:idx val="0"/>
          <c:layout>
            <c:manualLayout>
              <c:x val="-8.3333333333333332E-3"/>
              <c:y val="-4.2437781360066642E-17"/>
            </c:manualLayout>
          </c:layout>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lumMod val="75000"/>
            </a:schemeClr>
          </a:solidFill>
          <a:ln>
            <a:noFill/>
          </a:ln>
          <a:effectLst/>
        </c:spPr>
        <c:dLbl>
          <c:idx val="0"/>
          <c:layout>
            <c:manualLayout>
              <c:x val="-1.1111111111111112E-2"/>
              <c:y val="0"/>
            </c:manualLayout>
          </c:layout>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lumMod val="75000"/>
            </a:schemeClr>
          </a:solidFill>
          <a:ln>
            <a:noFill/>
          </a:ln>
          <a:effectLst/>
        </c:spPr>
        <c:dLbl>
          <c:idx val="0"/>
          <c:layout>
            <c:manualLayout>
              <c:x val="-8.3333333333334356E-3"/>
              <c:y val="0"/>
            </c:manualLayout>
          </c:layout>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2"/>
          </a:solidFill>
          <a:ln>
            <a:noFill/>
          </a:ln>
          <a:effectLst/>
        </c:spPr>
        <c:dLbl>
          <c:idx val="0"/>
          <c:layout>
            <c:manualLayout>
              <c:x val="8.3333333333332309E-3"/>
              <c:y val="0"/>
            </c:manualLayout>
          </c:layout>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2"/>
          </a:solidFill>
          <a:ln>
            <a:noFill/>
          </a:ln>
          <a:effectLst/>
        </c:spPr>
        <c:dLbl>
          <c:idx val="0"/>
          <c:layout>
            <c:manualLayout>
              <c:x val="8.3333333333332309E-3"/>
              <c:y val="-4.6296296296296294E-3"/>
            </c:manualLayout>
          </c:layout>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dLbl>
          <c:idx val="0"/>
          <c:layout>
            <c:manualLayout>
              <c:x val="-1.6388067302731332E-2"/>
              <c:y val="0"/>
            </c:manualLayout>
          </c:layout>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dLbl>
          <c:idx val="0"/>
          <c:layout>
            <c:manualLayout>
              <c:x val="-1.9165657455494024E-2"/>
              <c:y val="0"/>
            </c:manualLayout>
          </c:layout>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dLbl>
          <c:idx val="0"/>
          <c:layout>
            <c:manualLayout>
              <c:x val="-1.6388067302731398E-2"/>
              <c:y val="0"/>
            </c:manualLayout>
          </c:layout>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dLbl>
          <c:idx val="0"/>
          <c:layout>
            <c:manualLayout>
              <c:x val="1.6388067302731322E-2"/>
              <c:y val="-6.5485385930645901E-3"/>
            </c:manualLayout>
          </c:layout>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dLbl>
          <c:idx val="0"/>
          <c:layout>
            <c:manualLayout>
              <c:x val="8.3333333333332309E-3"/>
              <c:y val="-4.6296296296296294E-3"/>
            </c:manualLayout>
          </c:layout>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dLbl>
          <c:idx val="0"/>
          <c:layout>
            <c:manualLayout>
              <c:x val="8.0546626190401444E-3"/>
              <c:y val="0"/>
            </c:manualLayout>
          </c:layout>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dLbl>
          <c:idx val="0"/>
          <c:layout>
            <c:manualLayout>
              <c:x val="4.0273313095200349E-3"/>
              <c:y val="-6.5485385930645302E-3"/>
            </c:manualLayout>
          </c:layout>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dLbl>
          <c:idx val="0"/>
          <c:layout>
            <c:manualLayout>
              <c:x val="-1.6109325238080289E-2"/>
              <c:y val="-6.5485385930645901E-3"/>
            </c:manualLayout>
          </c:layout>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dLbl>
          <c:idx val="0"/>
          <c:layout>
            <c:manualLayout>
              <c:x val="-1.2081993928560216E-2"/>
              <c:y val="-6.0027576992733093E-17"/>
            </c:manualLayout>
          </c:layout>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dLbl>
          <c:idx val="0"/>
          <c:layout>
            <c:manualLayout>
              <c:x val="-1.6388067302731332E-2"/>
              <c:y val="0"/>
            </c:manualLayout>
          </c:layout>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dLbl>
          <c:idx val="0"/>
          <c:layout>
            <c:manualLayout>
              <c:x val="-1.9165657455494024E-2"/>
              <c:y val="0"/>
            </c:manualLayout>
          </c:layout>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dLbl>
          <c:idx val="0"/>
          <c:layout>
            <c:manualLayout>
              <c:x val="-1.6109325238080289E-2"/>
              <c:y val="-6.5485385930645901E-3"/>
            </c:manualLayout>
          </c:layout>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dLbl>
          <c:idx val="0"/>
          <c:layout>
            <c:manualLayout>
              <c:x val="-1.6388067302731398E-2"/>
              <c:y val="0"/>
            </c:manualLayout>
          </c:layout>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dLbl>
          <c:idx val="0"/>
          <c:layout>
            <c:manualLayout>
              <c:x val="-1.2081993928560216E-2"/>
              <c:y val="-6.0027576992733093E-17"/>
            </c:manualLayout>
          </c:layout>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3"/>
        <c:spPr>
          <a:solidFill>
            <a:schemeClr val="accent2"/>
          </a:solidFill>
          <a:ln>
            <a:noFill/>
          </a:ln>
          <a:effectLst/>
        </c:spPr>
        <c:dLbl>
          <c:idx val="0"/>
          <c:layout>
            <c:manualLayout>
              <c:x val="8.0546626190401444E-3"/>
              <c:y val="0"/>
            </c:manualLayout>
          </c:layout>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4"/>
        <c:spPr>
          <a:solidFill>
            <a:schemeClr val="accent2"/>
          </a:solidFill>
          <a:ln>
            <a:noFill/>
          </a:ln>
          <a:effectLst/>
        </c:spPr>
        <c:dLbl>
          <c:idx val="0"/>
          <c:layout>
            <c:manualLayout>
              <c:x val="4.0273313095200349E-3"/>
              <c:y val="-6.5485385930645302E-3"/>
            </c:manualLayout>
          </c:layout>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5"/>
        <c:spPr>
          <a:solidFill>
            <a:schemeClr val="accent2"/>
          </a:solidFill>
          <a:ln>
            <a:noFill/>
          </a:ln>
          <a:effectLst/>
        </c:spPr>
        <c:dLbl>
          <c:idx val="0"/>
          <c:layout>
            <c:manualLayout>
              <c:x val="1.6388067302731322E-2"/>
              <c:y val="-6.5485385930645901E-3"/>
            </c:manualLayout>
          </c:layout>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6"/>
        <c:spPr>
          <a:solidFill>
            <a:schemeClr val="accent2"/>
          </a:solidFill>
          <a:ln>
            <a:noFill/>
          </a:ln>
          <a:effectLst/>
        </c:spPr>
        <c:dLbl>
          <c:idx val="0"/>
          <c:layout>
            <c:manualLayout>
              <c:x val="8.3333333333332309E-3"/>
              <c:y val="-4.6296296296296294E-3"/>
            </c:manualLayout>
          </c:layout>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c:spPr>
        <c:dLbl>
          <c:idx val="0"/>
          <c:layout>
            <c:manualLayout>
              <c:x val="-1.6388067302731332E-2"/>
              <c:y val="0"/>
            </c:manualLayout>
          </c:layout>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c:spPr>
        <c:dLbl>
          <c:idx val="0"/>
          <c:layout>
            <c:manualLayout>
              <c:x val="-1.9165657455494024E-2"/>
              <c:y val="0"/>
            </c:manualLayout>
          </c:layout>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c:spPr>
        <c:dLbl>
          <c:idx val="0"/>
          <c:layout>
            <c:manualLayout>
              <c:x val="-1.6109325238080289E-2"/>
              <c:y val="-6.5485385930645901E-3"/>
            </c:manualLayout>
          </c:layout>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c:spPr>
        <c:dLbl>
          <c:idx val="0"/>
          <c:layout>
            <c:manualLayout>
              <c:x val="-1.6388067302731398E-2"/>
              <c:y val="0"/>
            </c:manualLayout>
          </c:layout>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2"/>
        <c:spPr>
          <a:solidFill>
            <a:schemeClr val="accent1"/>
          </a:solidFill>
          <a:ln>
            <a:noFill/>
          </a:ln>
          <a:effectLst/>
        </c:spPr>
        <c:dLbl>
          <c:idx val="0"/>
          <c:layout>
            <c:manualLayout>
              <c:x val="-1.2081993928560216E-2"/>
              <c:y val="-6.0027576992733093E-17"/>
            </c:manualLayout>
          </c:layout>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4"/>
        <c:spPr>
          <a:solidFill>
            <a:schemeClr val="accent2"/>
          </a:solidFill>
          <a:ln>
            <a:noFill/>
          </a:ln>
          <a:effectLst/>
        </c:spPr>
        <c:dLbl>
          <c:idx val="0"/>
          <c:layout>
            <c:manualLayout>
              <c:x val="8.0546626190401444E-3"/>
              <c:y val="0"/>
            </c:manualLayout>
          </c:layout>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5"/>
        <c:spPr>
          <a:solidFill>
            <a:schemeClr val="accent2"/>
          </a:solidFill>
          <a:ln>
            <a:noFill/>
          </a:ln>
          <a:effectLst/>
        </c:spPr>
        <c:dLbl>
          <c:idx val="0"/>
          <c:layout>
            <c:manualLayout>
              <c:x val="4.0273313095200349E-3"/>
              <c:y val="-6.5485385930645302E-3"/>
            </c:manualLayout>
          </c:layout>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6"/>
        <c:spPr>
          <a:solidFill>
            <a:schemeClr val="accent2"/>
          </a:solidFill>
          <a:ln>
            <a:noFill/>
          </a:ln>
          <a:effectLst/>
        </c:spPr>
        <c:dLbl>
          <c:idx val="0"/>
          <c:layout>
            <c:manualLayout>
              <c:x val="1.6388067302731322E-2"/>
              <c:y val="-6.5485385930645901E-3"/>
            </c:manualLayout>
          </c:layout>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7"/>
        <c:spPr>
          <a:solidFill>
            <a:schemeClr val="accent2"/>
          </a:solidFill>
          <a:ln>
            <a:noFill/>
          </a:ln>
          <a:effectLst/>
        </c:spPr>
        <c:dLbl>
          <c:idx val="0"/>
          <c:layout>
            <c:manualLayout>
              <c:x val="8.3333333333332309E-3"/>
              <c:y val="-4.6296296296296294E-3"/>
            </c:manualLayout>
          </c:layout>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4.3742737593986614E-2"/>
          <c:y val="0.34160801804735841"/>
          <c:w val="0.91431746456196361"/>
          <c:h val="0.50256864565121884"/>
        </c:manualLayout>
      </c:layout>
      <c:barChart>
        <c:barDir val="col"/>
        <c:grouping val="clustered"/>
        <c:varyColors val="0"/>
        <c:ser>
          <c:idx val="0"/>
          <c:order val="0"/>
          <c:tx>
            <c:strRef>
              <c:f>'by age group and gender'!$B$3:$B$4</c:f>
              <c:strCache>
                <c:ptCount val="1"/>
                <c:pt idx="0">
                  <c:v>Female</c:v>
                </c:pt>
              </c:strCache>
            </c:strRef>
          </c:tx>
          <c:spPr>
            <a:solidFill>
              <a:schemeClr val="accent1"/>
            </a:solidFill>
            <a:ln>
              <a:noFill/>
            </a:ln>
            <a:effectLst/>
          </c:spPr>
          <c:invertIfNegative val="0"/>
          <c:dPt>
            <c:idx val="0"/>
            <c:invertIfNegative val="0"/>
            <c:bubble3D val="0"/>
            <c:extLst>
              <c:ext xmlns:c16="http://schemas.microsoft.com/office/drawing/2014/chart" uri="{C3380CC4-5D6E-409C-BE32-E72D297353CC}">
                <c16:uniqueId val="{00000000-A8A7-424C-B65E-85691BEAA94D}"/>
              </c:ext>
            </c:extLst>
          </c:dPt>
          <c:dPt>
            <c:idx val="1"/>
            <c:invertIfNegative val="0"/>
            <c:bubble3D val="0"/>
            <c:extLst>
              <c:ext xmlns:c16="http://schemas.microsoft.com/office/drawing/2014/chart" uri="{C3380CC4-5D6E-409C-BE32-E72D297353CC}">
                <c16:uniqueId val="{00000001-A8A7-424C-B65E-85691BEAA94D}"/>
              </c:ext>
            </c:extLst>
          </c:dPt>
          <c:dPt>
            <c:idx val="2"/>
            <c:invertIfNegative val="0"/>
            <c:bubble3D val="0"/>
            <c:extLst>
              <c:ext xmlns:c16="http://schemas.microsoft.com/office/drawing/2014/chart" uri="{C3380CC4-5D6E-409C-BE32-E72D297353CC}">
                <c16:uniqueId val="{00000002-A8A7-424C-B65E-85691BEAA94D}"/>
              </c:ext>
            </c:extLst>
          </c:dPt>
          <c:dPt>
            <c:idx val="3"/>
            <c:invertIfNegative val="0"/>
            <c:bubble3D val="0"/>
            <c:extLst>
              <c:ext xmlns:c16="http://schemas.microsoft.com/office/drawing/2014/chart" uri="{C3380CC4-5D6E-409C-BE32-E72D297353CC}">
                <c16:uniqueId val="{00000003-A8A7-424C-B65E-85691BEAA94D}"/>
              </c:ext>
            </c:extLst>
          </c:dPt>
          <c:dPt>
            <c:idx val="4"/>
            <c:invertIfNegative val="0"/>
            <c:bubble3D val="0"/>
            <c:extLst>
              <c:ext xmlns:c16="http://schemas.microsoft.com/office/drawing/2014/chart" uri="{C3380CC4-5D6E-409C-BE32-E72D297353CC}">
                <c16:uniqueId val="{00000004-A8A7-424C-B65E-85691BEAA94D}"/>
              </c:ext>
            </c:extLst>
          </c:dPt>
          <c:dLbls>
            <c:dLbl>
              <c:idx val="0"/>
              <c:layout>
                <c:manualLayout>
                  <c:x val="-1.6388067302731332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8A7-424C-B65E-85691BEAA94D}"/>
                </c:ext>
              </c:extLst>
            </c:dLbl>
            <c:dLbl>
              <c:idx val="1"/>
              <c:layout>
                <c:manualLayout>
                  <c:x val="-1.9165657455494024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A8A7-424C-B65E-85691BEAA94D}"/>
                </c:ext>
              </c:extLst>
            </c:dLbl>
            <c:dLbl>
              <c:idx val="2"/>
              <c:layout>
                <c:manualLayout>
                  <c:x val="-1.6109325238080289E-2"/>
                  <c:y val="-6.548538593064590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A8A7-424C-B65E-85691BEAA94D}"/>
                </c:ext>
              </c:extLst>
            </c:dLbl>
            <c:dLbl>
              <c:idx val="3"/>
              <c:layout>
                <c:manualLayout>
                  <c:x val="-1.6388067302731398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8A7-424C-B65E-85691BEAA94D}"/>
                </c:ext>
              </c:extLst>
            </c:dLbl>
            <c:dLbl>
              <c:idx val="4"/>
              <c:layout>
                <c:manualLayout>
                  <c:x val="-1.2081993928560216E-2"/>
                  <c:y val="-6.0027576992733093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8A7-424C-B65E-85691BEAA94D}"/>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'by age group and gender'!$A$5:$A$9</c:f>
              <c:strCache>
                <c:ptCount val="5"/>
                <c:pt idx="0">
                  <c:v>18-25 Yrs</c:v>
                </c:pt>
                <c:pt idx="1">
                  <c:v>26-35 Yrs</c:v>
                </c:pt>
                <c:pt idx="2">
                  <c:v>36-45 Yrs</c:v>
                </c:pt>
                <c:pt idx="3">
                  <c:v>46-55 yrs</c:v>
                </c:pt>
                <c:pt idx="4">
                  <c:v>56 Plus Yrs</c:v>
                </c:pt>
              </c:strCache>
            </c:strRef>
          </c:cat>
          <c:val>
            <c:numRef>
              <c:f>'by age group and gender'!$B$5:$B$9</c:f>
              <c:numCache>
                <c:formatCode>General</c:formatCode>
                <c:ptCount val="5"/>
                <c:pt idx="0">
                  <c:v>2338</c:v>
                </c:pt>
                <c:pt idx="1">
                  <c:v>2909</c:v>
                </c:pt>
                <c:pt idx="2">
                  <c:v>2904</c:v>
                </c:pt>
                <c:pt idx="3">
                  <c:v>2900</c:v>
                </c:pt>
                <c:pt idx="4">
                  <c:v>1509</c:v>
                </c:pt>
              </c:numCache>
            </c:numRef>
          </c:val>
          <c:extLst>
            <c:ext xmlns:c16="http://schemas.microsoft.com/office/drawing/2014/chart" uri="{C3380CC4-5D6E-409C-BE32-E72D297353CC}">
              <c16:uniqueId val="{00000005-A8A7-424C-B65E-85691BEAA94D}"/>
            </c:ext>
          </c:extLst>
        </c:ser>
        <c:ser>
          <c:idx val="1"/>
          <c:order val="1"/>
          <c:tx>
            <c:strRef>
              <c:f>'by age group and gender'!$C$3:$C$4</c:f>
              <c:strCache>
                <c:ptCount val="1"/>
                <c:pt idx="0">
                  <c:v>Male</c:v>
                </c:pt>
              </c:strCache>
            </c:strRef>
          </c:tx>
          <c:spPr>
            <a:solidFill>
              <a:schemeClr val="accent2"/>
            </a:solidFill>
            <a:ln>
              <a:noFill/>
            </a:ln>
            <a:effectLst/>
          </c:spPr>
          <c:invertIfNegative val="0"/>
          <c:dPt>
            <c:idx val="0"/>
            <c:invertIfNegative val="0"/>
            <c:bubble3D val="0"/>
            <c:extLst>
              <c:ext xmlns:c16="http://schemas.microsoft.com/office/drawing/2014/chart" uri="{C3380CC4-5D6E-409C-BE32-E72D297353CC}">
                <c16:uniqueId val="{00000006-A8A7-424C-B65E-85691BEAA94D}"/>
              </c:ext>
            </c:extLst>
          </c:dPt>
          <c:dPt>
            <c:idx val="1"/>
            <c:invertIfNegative val="0"/>
            <c:bubble3D val="0"/>
            <c:extLst>
              <c:ext xmlns:c16="http://schemas.microsoft.com/office/drawing/2014/chart" uri="{C3380CC4-5D6E-409C-BE32-E72D297353CC}">
                <c16:uniqueId val="{00000007-A8A7-424C-B65E-85691BEAA94D}"/>
              </c:ext>
            </c:extLst>
          </c:dPt>
          <c:dPt>
            <c:idx val="2"/>
            <c:invertIfNegative val="0"/>
            <c:bubble3D val="0"/>
            <c:extLst>
              <c:ext xmlns:c16="http://schemas.microsoft.com/office/drawing/2014/chart" uri="{C3380CC4-5D6E-409C-BE32-E72D297353CC}">
                <c16:uniqueId val="{00000008-A8A7-424C-B65E-85691BEAA94D}"/>
              </c:ext>
            </c:extLst>
          </c:dPt>
          <c:dPt>
            <c:idx val="4"/>
            <c:invertIfNegative val="0"/>
            <c:bubble3D val="0"/>
            <c:extLst>
              <c:ext xmlns:c16="http://schemas.microsoft.com/office/drawing/2014/chart" uri="{C3380CC4-5D6E-409C-BE32-E72D297353CC}">
                <c16:uniqueId val="{00000009-A8A7-424C-B65E-85691BEAA94D}"/>
              </c:ext>
            </c:extLst>
          </c:dPt>
          <c:dLbls>
            <c:dLbl>
              <c:idx val="0"/>
              <c:layout>
                <c:manualLayout>
                  <c:x val="8.0546626190401444E-3"/>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A8A7-424C-B65E-85691BEAA94D}"/>
                </c:ext>
              </c:extLst>
            </c:dLbl>
            <c:dLbl>
              <c:idx val="1"/>
              <c:layout>
                <c:manualLayout>
                  <c:x val="4.0273313095200349E-3"/>
                  <c:y val="-6.548538593064530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A8A7-424C-B65E-85691BEAA94D}"/>
                </c:ext>
              </c:extLst>
            </c:dLbl>
            <c:dLbl>
              <c:idx val="2"/>
              <c:layout>
                <c:manualLayout>
                  <c:x val="1.6388067302731322E-2"/>
                  <c:y val="-6.548538593064590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A8A7-424C-B65E-85691BEAA94D}"/>
                </c:ext>
              </c:extLst>
            </c:dLbl>
            <c:dLbl>
              <c:idx val="4"/>
              <c:layout>
                <c:manualLayout>
                  <c:x val="8.3333333333332309E-3"/>
                  <c:y val="-4.629629629629629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A8A7-424C-B65E-85691BEAA94D}"/>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'by age group and gender'!$A$5:$A$9</c:f>
              <c:strCache>
                <c:ptCount val="5"/>
                <c:pt idx="0">
                  <c:v>18-25 Yrs</c:v>
                </c:pt>
                <c:pt idx="1">
                  <c:v>26-35 Yrs</c:v>
                </c:pt>
                <c:pt idx="2">
                  <c:v>36-45 Yrs</c:v>
                </c:pt>
                <c:pt idx="3">
                  <c:v>46-55 yrs</c:v>
                </c:pt>
                <c:pt idx="4">
                  <c:v>56 Plus Yrs</c:v>
                </c:pt>
              </c:strCache>
            </c:strRef>
          </c:cat>
          <c:val>
            <c:numRef>
              <c:f>'by age group and gender'!$C$5:$C$9</c:f>
              <c:numCache>
                <c:formatCode>General</c:formatCode>
                <c:ptCount val="5"/>
                <c:pt idx="0">
                  <c:v>2413</c:v>
                </c:pt>
                <c:pt idx="1">
                  <c:v>2892</c:v>
                </c:pt>
                <c:pt idx="2">
                  <c:v>2844</c:v>
                </c:pt>
                <c:pt idx="3">
                  <c:v>2940</c:v>
                </c:pt>
                <c:pt idx="4">
                  <c:v>1456</c:v>
                </c:pt>
              </c:numCache>
            </c:numRef>
          </c:val>
          <c:extLst>
            <c:ext xmlns:c16="http://schemas.microsoft.com/office/drawing/2014/chart" uri="{C3380CC4-5D6E-409C-BE32-E72D297353CC}">
              <c16:uniqueId val="{0000000A-A8A7-424C-B65E-85691BEAA94D}"/>
            </c:ext>
          </c:extLst>
        </c:ser>
        <c:dLbls>
          <c:dLblPos val="outEnd"/>
          <c:showLegendKey val="0"/>
          <c:showVal val="1"/>
          <c:showCatName val="0"/>
          <c:showSerName val="0"/>
          <c:showPercent val="0"/>
          <c:showBubbleSize val="0"/>
        </c:dLbls>
        <c:gapWidth val="219"/>
        <c:overlap val="-27"/>
        <c:axId val="1876458495"/>
        <c:axId val="1872261999"/>
      </c:barChart>
      <c:catAx>
        <c:axId val="18764584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72261999"/>
        <c:crosses val="autoZero"/>
        <c:auto val="1"/>
        <c:lblAlgn val="ctr"/>
        <c:lblOffset val="100"/>
        <c:noMultiLvlLbl val="0"/>
      </c:catAx>
      <c:valAx>
        <c:axId val="1872261999"/>
        <c:scaling>
          <c:orientation val="minMax"/>
        </c:scaling>
        <c:delete val="1"/>
        <c:axPos val="l"/>
        <c:numFmt formatCode="General" sourceLinked="1"/>
        <c:majorTickMark val="none"/>
        <c:minorTickMark val="none"/>
        <c:tickLblPos val="nextTo"/>
        <c:crossAx val="1876458495"/>
        <c:crosses val="autoZero"/>
        <c:crossBetween val="between"/>
      </c:valAx>
      <c:spPr>
        <a:noFill/>
        <a:ln>
          <a:noFill/>
        </a:ln>
        <a:effectLst/>
      </c:spPr>
    </c:plotArea>
    <c:legend>
      <c:legendPos val="t"/>
      <c:layout>
        <c:manualLayout>
          <c:xMode val="edge"/>
          <c:yMode val="edge"/>
          <c:x val="4.2729482928951908E-2"/>
          <c:y val="0.17668393756210118"/>
          <c:w val="0.31361436931573483"/>
          <c:h val="0.1106950918740234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6.834206647427829E-2"/>
          <c:w val="1"/>
          <c:h val="0.58916878533595485"/>
        </c:manualLayout>
      </c:layout>
      <c:barChart>
        <c:barDir val="col"/>
        <c:grouping val="clustered"/>
        <c:varyColors val="0"/>
        <c:ser>
          <c:idx val="0"/>
          <c:order val="0"/>
          <c:tx>
            <c:strRef>
              <c:f>'avg attratom'!$F$4</c:f>
              <c:strCache>
                <c:ptCount val="1"/>
                <c:pt idx="0">
                  <c:v>Hardware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'avg attratom'!$G$4</c:f>
              <c:numCache>
                <c:formatCode>0.00%</c:formatCode>
                <c:ptCount val="1"/>
                <c:pt idx="0">
                  <c:v>8.0780000000000005E-2</c:v>
                </c:pt>
              </c:numCache>
            </c:numRef>
          </c:val>
          <c:extLst>
            <c:ext xmlns:c16="http://schemas.microsoft.com/office/drawing/2014/chart" uri="{C3380CC4-5D6E-409C-BE32-E72D297353CC}">
              <c16:uniqueId val="{00000000-238C-4698-A9B2-A5265449A281}"/>
            </c:ext>
          </c:extLst>
        </c:ser>
        <c:ser>
          <c:idx val="1"/>
          <c:order val="1"/>
          <c:tx>
            <c:strRef>
              <c:f>'avg attratom'!$F$5</c:f>
              <c:strCache>
                <c:ptCount val="1"/>
                <c:pt idx="0">
                  <c:v>Human Resources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'avg attratom'!$G$5</c:f>
              <c:numCache>
                <c:formatCode>0.00%</c:formatCode>
                <c:ptCount val="1"/>
                <c:pt idx="0">
                  <c:v>8.3940000000000001E-2</c:v>
                </c:pt>
              </c:numCache>
            </c:numRef>
          </c:val>
          <c:extLst>
            <c:ext xmlns:c16="http://schemas.microsoft.com/office/drawing/2014/chart" uri="{C3380CC4-5D6E-409C-BE32-E72D297353CC}">
              <c16:uniqueId val="{00000001-238C-4698-A9B2-A5265449A281}"/>
            </c:ext>
          </c:extLst>
        </c:ser>
        <c:ser>
          <c:idx val="2"/>
          <c:order val="2"/>
          <c:tx>
            <c:strRef>
              <c:f>'avg attratom'!$F$6</c:f>
              <c:strCache>
                <c:ptCount val="1"/>
                <c:pt idx="0">
                  <c:v>Research &amp; Development</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'avg attratom'!$G$6</c:f>
              <c:numCache>
                <c:formatCode>0.00%</c:formatCode>
                <c:ptCount val="1"/>
                <c:pt idx="0">
                  <c:v>8.5199999999999998E-2</c:v>
                </c:pt>
              </c:numCache>
            </c:numRef>
          </c:val>
          <c:extLst>
            <c:ext xmlns:c16="http://schemas.microsoft.com/office/drawing/2014/chart" uri="{C3380CC4-5D6E-409C-BE32-E72D297353CC}">
              <c16:uniqueId val="{00000002-238C-4698-A9B2-A5265449A281}"/>
            </c:ext>
          </c:extLst>
        </c:ser>
        <c:ser>
          <c:idx val="3"/>
          <c:order val="3"/>
          <c:tx>
            <c:strRef>
              <c:f>'avg attratom'!$F$7</c:f>
              <c:strCache>
                <c:ptCount val="1"/>
                <c:pt idx="0">
                  <c:v>Sales</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'avg attratom'!$G$7</c:f>
              <c:numCache>
                <c:formatCode>0.00%</c:formatCode>
                <c:ptCount val="1"/>
                <c:pt idx="0">
                  <c:v>8.4559999999999996E-2</c:v>
                </c:pt>
              </c:numCache>
            </c:numRef>
          </c:val>
          <c:extLst>
            <c:ext xmlns:c16="http://schemas.microsoft.com/office/drawing/2014/chart" uri="{C3380CC4-5D6E-409C-BE32-E72D297353CC}">
              <c16:uniqueId val="{00000003-238C-4698-A9B2-A5265449A281}"/>
            </c:ext>
          </c:extLst>
        </c:ser>
        <c:ser>
          <c:idx val="4"/>
          <c:order val="4"/>
          <c:tx>
            <c:strRef>
              <c:f>'avg attratom'!$F$8</c:f>
              <c:strCache>
                <c:ptCount val="1"/>
                <c:pt idx="0">
                  <c:v>Software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'avg attratom'!$G$8</c:f>
              <c:numCache>
                <c:formatCode>0.00%</c:formatCode>
                <c:ptCount val="1"/>
                <c:pt idx="0">
                  <c:v>8.4260000000000002E-2</c:v>
                </c:pt>
              </c:numCache>
            </c:numRef>
          </c:val>
          <c:extLst>
            <c:ext xmlns:c16="http://schemas.microsoft.com/office/drawing/2014/chart" uri="{C3380CC4-5D6E-409C-BE32-E72D297353CC}">
              <c16:uniqueId val="{00000004-238C-4698-A9B2-A5265449A281}"/>
            </c:ext>
          </c:extLst>
        </c:ser>
        <c:ser>
          <c:idx val="5"/>
          <c:order val="5"/>
          <c:tx>
            <c:strRef>
              <c:f>'avg attratom'!$F$9</c:f>
              <c:strCache>
                <c:ptCount val="1"/>
                <c:pt idx="0">
                  <c:v>Support</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'avg attratom'!$G$9</c:f>
              <c:numCache>
                <c:formatCode>0.00%</c:formatCode>
                <c:ptCount val="1"/>
                <c:pt idx="0">
                  <c:v>8.3360000000000004E-2</c:v>
                </c:pt>
              </c:numCache>
            </c:numRef>
          </c:val>
          <c:extLst>
            <c:ext xmlns:c16="http://schemas.microsoft.com/office/drawing/2014/chart" uri="{C3380CC4-5D6E-409C-BE32-E72D297353CC}">
              <c16:uniqueId val="{00000005-238C-4698-A9B2-A5265449A281}"/>
            </c:ext>
          </c:extLst>
        </c:ser>
        <c:dLbls>
          <c:dLblPos val="inEnd"/>
          <c:showLegendKey val="0"/>
          <c:showVal val="1"/>
          <c:showCatName val="0"/>
          <c:showSerName val="0"/>
          <c:showPercent val="0"/>
          <c:showBubbleSize val="0"/>
        </c:dLbls>
        <c:gapWidth val="219"/>
        <c:overlap val="-27"/>
        <c:axId val="1807546224"/>
        <c:axId val="1805914688"/>
      </c:barChart>
      <c:catAx>
        <c:axId val="1807546224"/>
        <c:scaling>
          <c:orientation val="minMax"/>
        </c:scaling>
        <c:delete val="1"/>
        <c:axPos val="b"/>
        <c:numFmt formatCode="General" sourceLinked="1"/>
        <c:majorTickMark val="none"/>
        <c:minorTickMark val="none"/>
        <c:tickLblPos val="nextTo"/>
        <c:crossAx val="1805914688"/>
        <c:crosses val="autoZero"/>
        <c:auto val="1"/>
        <c:lblAlgn val="ctr"/>
        <c:lblOffset val="100"/>
        <c:noMultiLvlLbl val="0"/>
      </c:catAx>
      <c:valAx>
        <c:axId val="1805914688"/>
        <c:scaling>
          <c:orientation val="minMax"/>
        </c:scaling>
        <c:delete val="1"/>
        <c:axPos val="l"/>
        <c:numFmt formatCode="0.00%" sourceLinked="1"/>
        <c:majorTickMark val="none"/>
        <c:minorTickMark val="none"/>
        <c:tickLblPos val="nextTo"/>
        <c:crossAx val="1807546224"/>
        <c:crosses val="autoZero"/>
        <c:crossBetween val="between"/>
      </c:valAx>
      <c:spPr>
        <a:noFill/>
        <a:ln>
          <a:noFill/>
        </a:ln>
        <a:effectLst/>
      </c:spPr>
    </c:plotArea>
    <c:legend>
      <c:legendPos val="b"/>
      <c:layout>
        <c:manualLayout>
          <c:xMode val="edge"/>
          <c:yMode val="edge"/>
          <c:x val="7.1567679312914837E-3"/>
          <c:y val="0.68236251234633416"/>
          <c:w val="0.98568646413741701"/>
          <c:h val="0.2741470817154886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w="9525" cap="flat" cmpd="sng" algn="ctr">
      <a:noFill/>
      <a:round/>
    </a:ln>
    <a:effectLst/>
  </c:spPr>
  <c:txPr>
    <a:bodyPr/>
    <a:lstStyle/>
    <a:p>
      <a:pPr>
        <a:defRPr/>
      </a:pPr>
      <a:endParaRPr lang="en-US"/>
    </a:p>
  </c:txPr>
  <c:externalData r:id="rId3">
    <c:autoUpdate val="0"/>
  </c:externalData>
  <c:userShapes r:id="rId4"/>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D9F-4FB1-B6D9-4C2BCA8934D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D9F-4FB1-B6D9-4C2BCA8934D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5D9F-4FB1-B6D9-4C2BCA8934D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5D9F-4FB1-B6D9-4C2BCA8934D7}"/>
              </c:ext>
            </c:extLst>
          </c:dPt>
          <c:dLbls>
            <c:dLbl>
              <c:idx val="0"/>
              <c:layout>
                <c:manualLayout>
                  <c:x val="-4.5748112214956088E-2"/>
                  <c:y val="-0.12296374735204985"/>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D9F-4FB1-B6D9-4C2BCA8934D7}"/>
                </c:ext>
              </c:extLst>
            </c:dLbl>
            <c:dLbl>
              <c:idx val="1"/>
              <c:layout>
                <c:manualLayout>
                  <c:x val="-1.3978428363461526E-16"/>
                  <c:y val="2.5887104705694646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D9F-4FB1-B6D9-4C2BCA8934D7}"/>
                </c:ext>
              </c:extLst>
            </c:dLbl>
            <c:dLbl>
              <c:idx val="2"/>
              <c:layout>
                <c:manualLayout>
                  <c:x val="-7.624685369159348E-3"/>
                  <c:y val="-1.2943552352847412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D9F-4FB1-B6D9-4C2BCA8934D7}"/>
                </c:ext>
              </c:extLst>
            </c:dLbl>
            <c:dLbl>
              <c:idx val="3"/>
              <c:layout>
                <c:manualLayout>
                  <c:x val="0"/>
                  <c:y val="3.2358880882118378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D9F-4FB1-B6D9-4C2BCA8934D7}"/>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extLst>
          </c:dLbls>
          <c:cat>
            <c:strRef>
              <c:f>'Attrition rate Vs Year since la'!$D$4:$D$7</c:f>
              <c:strCache>
                <c:ptCount val="4"/>
                <c:pt idx="0">
                  <c:v>1-10 Yrs</c:v>
                </c:pt>
                <c:pt idx="1">
                  <c:v>11-20 Yrs</c:v>
                </c:pt>
                <c:pt idx="2">
                  <c:v>21-30 Yrs</c:v>
                </c:pt>
                <c:pt idx="3">
                  <c:v>31 Plus Yrs</c:v>
                </c:pt>
              </c:strCache>
            </c:strRef>
          </c:cat>
          <c:val>
            <c:numRef>
              <c:f>'Attrition rate Vs Year since la'!$E$4:$E$7</c:f>
              <c:numCache>
                <c:formatCode>0.00%</c:formatCode>
                <c:ptCount val="4"/>
                <c:pt idx="0">
                  <c:v>0.41436000000000001</c:v>
                </c:pt>
                <c:pt idx="1">
                  <c:v>6.8559999999999996E-2</c:v>
                </c:pt>
                <c:pt idx="2">
                  <c:v>1.6920000000000001E-2</c:v>
                </c:pt>
                <c:pt idx="3">
                  <c:v>2.2599999999999999E-3</c:v>
                </c:pt>
              </c:numCache>
            </c:numRef>
          </c:val>
          <c:extLst>
            <c:ext xmlns:c16="http://schemas.microsoft.com/office/drawing/2014/chart" uri="{C3380CC4-5D6E-409C-BE32-E72D297353CC}">
              <c16:uniqueId val="{00000008-5D9F-4FB1-B6D9-4C2BCA8934D7}"/>
            </c:ext>
          </c:extLst>
        </c:ser>
        <c:dLbls>
          <c:showLegendKey val="0"/>
          <c:showVal val="1"/>
          <c:showCatName val="0"/>
          <c:showSerName val="0"/>
          <c:showPercent val="0"/>
          <c:showBubbleSize val="0"/>
          <c:showLeaderLines val="0"/>
        </c:dLbls>
        <c:firstSliceAng val="70"/>
      </c:pieChart>
      <c:spPr>
        <a:noFill/>
        <a:ln>
          <a:noFill/>
        </a:ln>
        <a:effectLst/>
      </c:spPr>
    </c:plotArea>
    <c:legend>
      <c:legendPos val="t"/>
      <c:layout>
        <c:manualLayout>
          <c:xMode val="edge"/>
          <c:yMode val="edge"/>
          <c:x val="0.11884152811902915"/>
          <c:y val="0.15242561661503684"/>
          <c:w val="0.71272309642225806"/>
          <c:h val="0.10311701260984119"/>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1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6.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_rels/drawing6.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D55DCA-044C-41EA-A41C-18F4619C66A8}" type="doc">
      <dgm:prSet loTypeId="urn:microsoft.com/office/officeart/2005/8/layout/vList2" loCatId="list" qsTypeId="urn:microsoft.com/office/officeart/2005/8/quickstyle/simple4" qsCatId="simple" csTypeId="urn:microsoft.com/office/officeart/2005/8/colors/accent5_2" csCatId="accent5" phldr="1"/>
      <dgm:spPr/>
      <dgm:t>
        <a:bodyPr/>
        <a:lstStyle/>
        <a:p>
          <a:endParaRPr lang="en-US"/>
        </a:p>
      </dgm:t>
    </dgm:pt>
    <dgm:pt modelId="{5CECBE01-E7AF-49CF-9724-0BB61D23B992}">
      <dgm:prSet custT="1"/>
      <dgm:spPr/>
      <dgm:t>
        <a:bodyPr/>
        <a:lstStyle/>
        <a:p>
          <a:pPr algn="just"/>
          <a:r>
            <a:rPr lang="en-US" sz="1600" dirty="0"/>
            <a:t>We can clearly say that attrition rate of employees for every department is almost 8% which indicates that attrition rate of employees does not depends on department.</a:t>
          </a:r>
        </a:p>
      </dgm:t>
    </dgm:pt>
    <dgm:pt modelId="{44DBA7DD-1478-4DB7-871A-9A2F156E0C38}" type="parTrans" cxnId="{5A906EDC-9F4B-4DBF-90B4-048CDF436562}">
      <dgm:prSet/>
      <dgm:spPr/>
      <dgm:t>
        <a:bodyPr/>
        <a:lstStyle/>
        <a:p>
          <a:endParaRPr lang="en-US"/>
        </a:p>
      </dgm:t>
    </dgm:pt>
    <dgm:pt modelId="{8DBFCB4E-1D4B-4DB1-B8CA-DABAB939EADF}" type="sibTrans" cxnId="{5A906EDC-9F4B-4DBF-90B4-048CDF436562}">
      <dgm:prSet/>
      <dgm:spPr/>
      <dgm:t>
        <a:bodyPr/>
        <a:lstStyle/>
        <a:p>
          <a:endParaRPr lang="en-US"/>
        </a:p>
      </dgm:t>
    </dgm:pt>
    <dgm:pt modelId="{4CD3DB3B-32BD-44A6-ADD0-C3007BF3F876}">
      <dgm:prSet/>
      <dgm:spPr/>
      <dgm:t>
        <a:bodyPr/>
        <a:lstStyle/>
        <a:p>
          <a:pPr algn="just"/>
          <a:r>
            <a:rPr lang="en-US" dirty="0"/>
            <a:t>From this calculation and visualization we concluded that we must make strong strategies to minimize attrition rate and improve our company’s Employee retention so that we can balance the company’s growth and right talent.</a:t>
          </a:r>
        </a:p>
      </dgm:t>
    </dgm:pt>
    <dgm:pt modelId="{F60F934D-9E7F-4F88-B95F-F52D6CEC4FB6}" type="parTrans" cxnId="{9E706712-6B1A-423A-BAC2-4ABF30BE8BD6}">
      <dgm:prSet/>
      <dgm:spPr/>
      <dgm:t>
        <a:bodyPr/>
        <a:lstStyle/>
        <a:p>
          <a:endParaRPr lang="en-US"/>
        </a:p>
      </dgm:t>
    </dgm:pt>
    <dgm:pt modelId="{7DE61B8E-EA98-48F2-88AC-E0002E70CABD}" type="sibTrans" cxnId="{9E706712-6B1A-423A-BAC2-4ABF30BE8BD6}">
      <dgm:prSet/>
      <dgm:spPr/>
      <dgm:t>
        <a:bodyPr/>
        <a:lstStyle/>
        <a:p>
          <a:endParaRPr lang="en-US"/>
        </a:p>
      </dgm:t>
    </dgm:pt>
    <dgm:pt modelId="{2B4936E4-7D32-43C1-8B44-59957C93012E}" type="pres">
      <dgm:prSet presAssocID="{6DD55DCA-044C-41EA-A41C-18F4619C66A8}" presName="linear" presStyleCnt="0">
        <dgm:presLayoutVars>
          <dgm:animLvl val="lvl"/>
          <dgm:resizeHandles val="exact"/>
        </dgm:presLayoutVars>
      </dgm:prSet>
      <dgm:spPr/>
    </dgm:pt>
    <dgm:pt modelId="{965B9EEF-576E-487B-8583-C30F1D8B198B}" type="pres">
      <dgm:prSet presAssocID="{5CECBE01-E7AF-49CF-9724-0BB61D23B992}" presName="parentText" presStyleLbl="node1" presStyleIdx="0" presStyleCnt="2">
        <dgm:presLayoutVars>
          <dgm:chMax val="0"/>
          <dgm:bulletEnabled val="1"/>
        </dgm:presLayoutVars>
      </dgm:prSet>
      <dgm:spPr/>
    </dgm:pt>
    <dgm:pt modelId="{3D842601-9C3E-4E0F-A00D-7FC2818FD75B}" type="pres">
      <dgm:prSet presAssocID="{8DBFCB4E-1D4B-4DB1-B8CA-DABAB939EADF}" presName="spacer" presStyleCnt="0"/>
      <dgm:spPr/>
    </dgm:pt>
    <dgm:pt modelId="{02414501-D933-4DAA-8B18-4AC31CFDE25F}" type="pres">
      <dgm:prSet presAssocID="{4CD3DB3B-32BD-44A6-ADD0-C3007BF3F876}" presName="parentText" presStyleLbl="node1" presStyleIdx="1" presStyleCnt="2" custLinFactY="21671" custLinFactNeighborX="457" custLinFactNeighborY="100000">
        <dgm:presLayoutVars>
          <dgm:chMax val="0"/>
          <dgm:bulletEnabled val="1"/>
        </dgm:presLayoutVars>
      </dgm:prSet>
      <dgm:spPr/>
    </dgm:pt>
  </dgm:ptLst>
  <dgm:cxnLst>
    <dgm:cxn modelId="{9E706712-6B1A-423A-BAC2-4ABF30BE8BD6}" srcId="{6DD55DCA-044C-41EA-A41C-18F4619C66A8}" destId="{4CD3DB3B-32BD-44A6-ADD0-C3007BF3F876}" srcOrd="1" destOrd="0" parTransId="{F60F934D-9E7F-4F88-B95F-F52D6CEC4FB6}" sibTransId="{7DE61B8E-EA98-48F2-88AC-E0002E70CABD}"/>
    <dgm:cxn modelId="{0E54941D-9153-4B13-BF0E-60CC58E5C7D7}" type="presOf" srcId="{6DD55DCA-044C-41EA-A41C-18F4619C66A8}" destId="{2B4936E4-7D32-43C1-8B44-59957C93012E}" srcOrd="0" destOrd="0" presId="urn:microsoft.com/office/officeart/2005/8/layout/vList2"/>
    <dgm:cxn modelId="{56E32985-AB5D-44E1-B9F4-6C7C58C8D6E3}" type="presOf" srcId="{4CD3DB3B-32BD-44A6-ADD0-C3007BF3F876}" destId="{02414501-D933-4DAA-8B18-4AC31CFDE25F}" srcOrd="0" destOrd="0" presId="urn:microsoft.com/office/officeart/2005/8/layout/vList2"/>
    <dgm:cxn modelId="{C7A998B3-236B-43E0-9530-DAB1BF707DDA}" type="presOf" srcId="{5CECBE01-E7AF-49CF-9724-0BB61D23B992}" destId="{965B9EEF-576E-487B-8583-C30F1D8B198B}" srcOrd="0" destOrd="0" presId="urn:microsoft.com/office/officeart/2005/8/layout/vList2"/>
    <dgm:cxn modelId="{5A906EDC-9F4B-4DBF-90B4-048CDF436562}" srcId="{6DD55DCA-044C-41EA-A41C-18F4619C66A8}" destId="{5CECBE01-E7AF-49CF-9724-0BB61D23B992}" srcOrd="0" destOrd="0" parTransId="{44DBA7DD-1478-4DB7-871A-9A2F156E0C38}" sibTransId="{8DBFCB4E-1D4B-4DB1-B8CA-DABAB939EADF}"/>
    <dgm:cxn modelId="{B6553277-1724-45BB-B4B7-9D6F5BF27530}" type="presParOf" srcId="{2B4936E4-7D32-43C1-8B44-59957C93012E}" destId="{965B9EEF-576E-487B-8583-C30F1D8B198B}" srcOrd="0" destOrd="0" presId="urn:microsoft.com/office/officeart/2005/8/layout/vList2"/>
    <dgm:cxn modelId="{038C841E-DCED-47AE-90E7-2F34212E7F51}" type="presParOf" srcId="{2B4936E4-7D32-43C1-8B44-59957C93012E}" destId="{3D842601-9C3E-4E0F-A00D-7FC2818FD75B}" srcOrd="1" destOrd="0" presId="urn:microsoft.com/office/officeart/2005/8/layout/vList2"/>
    <dgm:cxn modelId="{AF3C15A7-A5EA-416C-A5FE-36A5C9A9239D}" type="presParOf" srcId="{2B4936E4-7D32-43C1-8B44-59957C93012E}" destId="{02414501-D933-4DAA-8B18-4AC31CFDE25F}"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D55DCA-044C-41EA-A41C-18F4619C66A8}" type="doc">
      <dgm:prSet loTypeId="urn:microsoft.com/office/officeart/2005/8/layout/vList2" loCatId="list" qsTypeId="urn:microsoft.com/office/officeart/2005/8/quickstyle/simple4" qsCatId="simple" csTypeId="urn:microsoft.com/office/officeart/2005/8/colors/accent5_2" csCatId="accent5" phldr="1"/>
      <dgm:spPr/>
      <dgm:t>
        <a:bodyPr/>
        <a:lstStyle/>
        <a:p>
          <a:endParaRPr lang="en-US"/>
        </a:p>
      </dgm:t>
    </dgm:pt>
    <dgm:pt modelId="{5CECBE01-E7AF-49CF-9724-0BB61D23B992}">
      <dgm:prSet custT="1"/>
      <dgm:spPr/>
      <dgm:t>
        <a:bodyPr/>
        <a:lstStyle/>
        <a:p>
          <a:pPr algn="just"/>
          <a:r>
            <a:rPr lang="en-US" sz="2100" b="0" i="0" dirty="0"/>
            <a:t>Based on our analysis and visualization, it is evident that the </a:t>
          </a:r>
          <a:r>
            <a:rPr lang="en-US" sz="2100" b="1" i="0" dirty="0"/>
            <a:t>Research Scientist </a:t>
          </a:r>
          <a:r>
            <a:rPr lang="en-US" sz="2100" b="0" i="0" dirty="0"/>
            <a:t>has the lowest attrition rate of </a:t>
          </a:r>
          <a:r>
            <a:rPr lang="en-US" sz="2100" b="1" i="0" dirty="0"/>
            <a:t>4.91%</a:t>
          </a:r>
          <a:r>
            <a:rPr lang="en-US" sz="2100" b="0" i="0" dirty="0"/>
            <a:t>, with an average monthly income of </a:t>
          </a:r>
          <a:r>
            <a:rPr lang="en-US" sz="2100" b="1" i="0" dirty="0"/>
            <a:t>Rs.25,951.07</a:t>
          </a:r>
          <a:r>
            <a:rPr lang="en-US" sz="2100" b="0" i="0" dirty="0"/>
            <a:t>. On the other hand, the </a:t>
          </a:r>
          <a:r>
            <a:rPr lang="en-US" sz="2100" b="1" i="0" dirty="0"/>
            <a:t>Sales Executive </a:t>
          </a:r>
          <a:r>
            <a:rPr lang="en-US" sz="2100" b="0" i="0" dirty="0"/>
            <a:t>has the highest attrition rate of </a:t>
          </a:r>
          <a:r>
            <a:rPr lang="en-US" sz="2100" b="1" i="0" dirty="0"/>
            <a:t>5.09%</a:t>
          </a:r>
          <a:r>
            <a:rPr lang="en-US" sz="2100" b="0" i="0" dirty="0"/>
            <a:t>, with an average monthly income of </a:t>
          </a:r>
          <a:r>
            <a:rPr lang="en-US" sz="2100" b="1" i="0" dirty="0"/>
            <a:t>Rs. 26,251.05</a:t>
          </a:r>
          <a:r>
            <a:rPr lang="en-US" sz="2100" b="0" i="0" dirty="0"/>
            <a:t>.</a:t>
          </a:r>
          <a:endParaRPr lang="en-US" sz="2100" dirty="0"/>
        </a:p>
      </dgm:t>
    </dgm:pt>
    <dgm:pt modelId="{44DBA7DD-1478-4DB7-871A-9A2F156E0C38}" type="parTrans" cxnId="{5A906EDC-9F4B-4DBF-90B4-048CDF436562}">
      <dgm:prSet/>
      <dgm:spPr/>
      <dgm:t>
        <a:bodyPr/>
        <a:lstStyle/>
        <a:p>
          <a:endParaRPr lang="en-US"/>
        </a:p>
      </dgm:t>
    </dgm:pt>
    <dgm:pt modelId="{8DBFCB4E-1D4B-4DB1-B8CA-DABAB939EADF}" type="sibTrans" cxnId="{5A906EDC-9F4B-4DBF-90B4-048CDF436562}">
      <dgm:prSet/>
      <dgm:spPr/>
      <dgm:t>
        <a:bodyPr/>
        <a:lstStyle/>
        <a:p>
          <a:endParaRPr lang="en-US"/>
        </a:p>
      </dgm:t>
    </dgm:pt>
    <dgm:pt modelId="{2B4936E4-7D32-43C1-8B44-59957C93012E}" type="pres">
      <dgm:prSet presAssocID="{6DD55DCA-044C-41EA-A41C-18F4619C66A8}" presName="linear" presStyleCnt="0">
        <dgm:presLayoutVars>
          <dgm:animLvl val="lvl"/>
          <dgm:resizeHandles val="exact"/>
        </dgm:presLayoutVars>
      </dgm:prSet>
      <dgm:spPr/>
    </dgm:pt>
    <dgm:pt modelId="{965B9EEF-576E-487B-8583-C30F1D8B198B}" type="pres">
      <dgm:prSet presAssocID="{5CECBE01-E7AF-49CF-9724-0BB61D23B992}" presName="parentText" presStyleLbl="node1" presStyleIdx="0" presStyleCnt="1" custScaleY="945747" custLinFactNeighborY="-6646">
        <dgm:presLayoutVars>
          <dgm:chMax val="0"/>
          <dgm:bulletEnabled val="1"/>
        </dgm:presLayoutVars>
      </dgm:prSet>
      <dgm:spPr/>
    </dgm:pt>
  </dgm:ptLst>
  <dgm:cxnLst>
    <dgm:cxn modelId="{0E54941D-9153-4B13-BF0E-60CC58E5C7D7}" type="presOf" srcId="{6DD55DCA-044C-41EA-A41C-18F4619C66A8}" destId="{2B4936E4-7D32-43C1-8B44-59957C93012E}" srcOrd="0" destOrd="0" presId="urn:microsoft.com/office/officeart/2005/8/layout/vList2"/>
    <dgm:cxn modelId="{C7A998B3-236B-43E0-9530-DAB1BF707DDA}" type="presOf" srcId="{5CECBE01-E7AF-49CF-9724-0BB61D23B992}" destId="{965B9EEF-576E-487B-8583-C30F1D8B198B}" srcOrd="0" destOrd="0" presId="urn:microsoft.com/office/officeart/2005/8/layout/vList2"/>
    <dgm:cxn modelId="{5A906EDC-9F4B-4DBF-90B4-048CDF436562}" srcId="{6DD55DCA-044C-41EA-A41C-18F4619C66A8}" destId="{5CECBE01-E7AF-49CF-9724-0BB61D23B992}" srcOrd="0" destOrd="0" parTransId="{44DBA7DD-1478-4DB7-871A-9A2F156E0C38}" sibTransId="{8DBFCB4E-1D4B-4DB1-B8CA-DABAB939EADF}"/>
    <dgm:cxn modelId="{B6553277-1724-45BB-B4B7-9D6F5BF27530}" type="presParOf" srcId="{2B4936E4-7D32-43C1-8B44-59957C93012E}" destId="{965B9EEF-576E-487B-8583-C30F1D8B198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D55DCA-044C-41EA-A41C-18F4619C66A8}" type="doc">
      <dgm:prSet loTypeId="urn:microsoft.com/office/officeart/2005/8/layout/vList2" loCatId="list" qsTypeId="urn:microsoft.com/office/officeart/2005/8/quickstyle/simple4" qsCatId="simple" csTypeId="urn:microsoft.com/office/officeart/2005/8/colors/accent5_2" csCatId="accent5" phldr="1"/>
      <dgm:spPr/>
      <dgm:t>
        <a:bodyPr/>
        <a:lstStyle/>
        <a:p>
          <a:endParaRPr lang="en-US"/>
        </a:p>
      </dgm:t>
    </dgm:pt>
    <dgm:pt modelId="{5CECBE01-E7AF-49CF-9724-0BB61D23B992}">
      <dgm:prSet custT="1"/>
      <dgm:spPr/>
      <dgm:t>
        <a:bodyPr/>
        <a:lstStyle/>
        <a:p>
          <a:pPr algn="just"/>
          <a:r>
            <a:rPr lang="en-IN" sz="2000" dirty="0"/>
            <a:t>From this we can see the average working years in </a:t>
          </a:r>
          <a:r>
            <a:rPr lang="en-IN" sz="2000" b="1" dirty="0"/>
            <a:t>software</a:t>
          </a:r>
          <a:r>
            <a:rPr lang="en-IN" sz="2000" dirty="0"/>
            <a:t> department is high as compared to the rest of the departments and lowest is for </a:t>
          </a:r>
          <a:r>
            <a:rPr lang="en-IN" sz="2000" b="1" dirty="0"/>
            <a:t>Research &amp; Development </a:t>
          </a:r>
          <a:r>
            <a:rPr lang="en-IN" sz="2000" dirty="0"/>
            <a:t>Department.</a:t>
          </a:r>
          <a:endParaRPr lang="en-US" sz="2000" dirty="0"/>
        </a:p>
      </dgm:t>
    </dgm:pt>
    <dgm:pt modelId="{44DBA7DD-1478-4DB7-871A-9A2F156E0C38}" type="parTrans" cxnId="{5A906EDC-9F4B-4DBF-90B4-048CDF436562}">
      <dgm:prSet/>
      <dgm:spPr/>
      <dgm:t>
        <a:bodyPr/>
        <a:lstStyle/>
        <a:p>
          <a:endParaRPr lang="en-US"/>
        </a:p>
      </dgm:t>
    </dgm:pt>
    <dgm:pt modelId="{8DBFCB4E-1D4B-4DB1-B8CA-DABAB939EADF}" type="sibTrans" cxnId="{5A906EDC-9F4B-4DBF-90B4-048CDF436562}">
      <dgm:prSet/>
      <dgm:spPr/>
      <dgm:t>
        <a:bodyPr/>
        <a:lstStyle/>
        <a:p>
          <a:endParaRPr lang="en-US"/>
        </a:p>
      </dgm:t>
    </dgm:pt>
    <dgm:pt modelId="{4CD3DB3B-32BD-44A6-ADD0-C3007BF3F876}">
      <dgm:prSet custT="1"/>
      <dgm:spPr/>
      <dgm:t>
        <a:bodyPr/>
        <a:lstStyle/>
        <a:p>
          <a:pPr algn="just"/>
          <a:r>
            <a:rPr lang="en-IN" sz="2100" dirty="0"/>
            <a:t>From the analysis we can conclude that average working years is approximately 20 for all the departments.</a:t>
          </a:r>
          <a:endParaRPr lang="en-US" sz="2100" dirty="0"/>
        </a:p>
      </dgm:t>
    </dgm:pt>
    <dgm:pt modelId="{F60F934D-9E7F-4F88-B95F-F52D6CEC4FB6}" type="parTrans" cxnId="{9E706712-6B1A-423A-BAC2-4ABF30BE8BD6}">
      <dgm:prSet/>
      <dgm:spPr/>
      <dgm:t>
        <a:bodyPr/>
        <a:lstStyle/>
        <a:p>
          <a:endParaRPr lang="en-US"/>
        </a:p>
      </dgm:t>
    </dgm:pt>
    <dgm:pt modelId="{7DE61B8E-EA98-48F2-88AC-E0002E70CABD}" type="sibTrans" cxnId="{9E706712-6B1A-423A-BAC2-4ABF30BE8BD6}">
      <dgm:prSet/>
      <dgm:spPr/>
      <dgm:t>
        <a:bodyPr/>
        <a:lstStyle/>
        <a:p>
          <a:endParaRPr lang="en-US"/>
        </a:p>
      </dgm:t>
    </dgm:pt>
    <dgm:pt modelId="{2B4936E4-7D32-43C1-8B44-59957C93012E}" type="pres">
      <dgm:prSet presAssocID="{6DD55DCA-044C-41EA-A41C-18F4619C66A8}" presName="linear" presStyleCnt="0">
        <dgm:presLayoutVars>
          <dgm:animLvl val="lvl"/>
          <dgm:resizeHandles val="exact"/>
        </dgm:presLayoutVars>
      </dgm:prSet>
      <dgm:spPr/>
    </dgm:pt>
    <dgm:pt modelId="{965B9EEF-576E-487B-8583-C30F1D8B198B}" type="pres">
      <dgm:prSet presAssocID="{5CECBE01-E7AF-49CF-9724-0BB61D23B992}" presName="parentText" presStyleLbl="node1" presStyleIdx="0" presStyleCnt="2" custScaleY="103999">
        <dgm:presLayoutVars>
          <dgm:chMax val="0"/>
          <dgm:bulletEnabled val="1"/>
        </dgm:presLayoutVars>
      </dgm:prSet>
      <dgm:spPr/>
    </dgm:pt>
    <dgm:pt modelId="{3D842601-9C3E-4E0F-A00D-7FC2818FD75B}" type="pres">
      <dgm:prSet presAssocID="{8DBFCB4E-1D4B-4DB1-B8CA-DABAB939EADF}" presName="spacer" presStyleCnt="0"/>
      <dgm:spPr/>
    </dgm:pt>
    <dgm:pt modelId="{02414501-D933-4DAA-8B18-4AC31CFDE25F}" type="pres">
      <dgm:prSet presAssocID="{4CD3DB3B-32BD-44A6-ADD0-C3007BF3F876}" presName="parentText" presStyleLbl="node1" presStyleIdx="1" presStyleCnt="2" custScaleY="102190" custLinFactY="16254" custLinFactNeighborX="485" custLinFactNeighborY="100000">
        <dgm:presLayoutVars>
          <dgm:chMax val="0"/>
          <dgm:bulletEnabled val="1"/>
        </dgm:presLayoutVars>
      </dgm:prSet>
      <dgm:spPr/>
    </dgm:pt>
  </dgm:ptLst>
  <dgm:cxnLst>
    <dgm:cxn modelId="{9E706712-6B1A-423A-BAC2-4ABF30BE8BD6}" srcId="{6DD55DCA-044C-41EA-A41C-18F4619C66A8}" destId="{4CD3DB3B-32BD-44A6-ADD0-C3007BF3F876}" srcOrd="1" destOrd="0" parTransId="{F60F934D-9E7F-4F88-B95F-F52D6CEC4FB6}" sibTransId="{7DE61B8E-EA98-48F2-88AC-E0002E70CABD}"/>
    <dgm:cxn modelId="{0E54941D-9153-4B13-BF0E-60CC58E5C7D7}" type="presOf" srcId="{6DD55DCA-044C-41EA-A41C-18F4619C66A8}" destId="{2B4936E4-7D32-43C1-8B44-59957C93012E}" srcOrd="0" destOrd="0" presId="urn:microsoft.com/office/officeart/2005/8/layout/vList2"/>
    <dgm:cxn modelId="{56E32985-AB5D-44E1-B9F4-6C7C58C8D6E3}" type="presOf" srcId="{4CD3DB3B-32BD-44A6-ADD0-C3007BF3F876}" destId="{02414501-D933-4DAA-8B18-4AC31CFDE25F}" srcOrd="0" destOrd="0" presId="urn:microsoft.com/office/officeart/2005/8/layout/vList2"/>
    <dgm:cxn modelId="{C7A998B3-236B-43E0-9530-DAB1BF707DDA}" type="presOf" srcId="{5CECBE01-E7AF-49CF-9724-0BB61D23B992}" destId="{965B9EEF-576E-487B-8583-C30F1D8B198B}" srcOrd="0" destOrd="0" presId="urn:microsoft.com/office/officeart/2005/8/layout/vList2"/>
    <dgm:cxn modelId="{5A906EDC-9F4B-4DBF-90B4-048CDF436562}" srcId="{6DD55DCA-044C-41EA-A41C-18F4619C66A8}" destId="{5CECBE01-E7AF-49CF-9724-0BB61D23B992}" srcOrd="0" destOrd="0" parTransId="{44DBA7DD-1478-4DB7-871A-9A2F156E0C38}" sibTransId="{8DBFCB4E-1D4B-4DB1-B8CA-DABAB939EADF}"/>
    <dgm:cxn modelId="{B6553277-1724-45BB-B4B7-9D6F5BF27530}" type="presParOf" srcId="{2B4936E4-7D32-43C1-8B44-59957C93012E}" destId="{965B9EEF-576E-487B-8583-C30F1D8B198B}" srcOrd="0" destOrd="0" presId="urn:microsoft.com/office/officeart/2005/8/layout/vList2"/>
    <dgm:cxn modelId="{038C841E-DCED-47AE-90E7-2F34212E7F51}" type="presParOf" srcId="{2B4936E4-7D32-43C1-8B44-59957C93012E}" destId="{3D842601-9C3E-4E0F-A00D-7FC2818FD75B}" srcOrd="1" destOrd="0" presId="urn:microsoft.com/office/officeart/2005/8/layout/vList2"/>
    <dgm:cxn modelId="{AF3C15A7-A5EA-416C-A5FE-36A5C9A9239D}" type="presParOf" srcId="{2B4936E4-7D32-43C1-8B44-59957C93012E}" destId="{02414501-D933-4DAA-8B18-4AC31CFDE25F}"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DD55DCA-044C-41EA-A41C-18F4619C66A8}" type="doc">
      <dgm:prSet loTypeId="urn:microsoft.com/office/officeart/2005/8/layout/default" loCatId="list" qsTypeId="urn:microsoft.com/office/officeart/2005/8/quickstyle/simple5" qsCatId="simple" csTypeId="urn:microsoft.com/office/officeart/2005/8/colors/colorful5" csCatId="colorful" phldr="1"/>
      <dgm:spPr/>
      <dgm:t>
        <a:bodyPr/>
        <a:lstStyle/>
        <a:p>
          <a:endParaRPr lang="en-US"/>
        </a:p>
      </dgm:t>
    </dgm:pt>
    <dgm:pt modelId="{5CECBE01-E7AF-49CF-9724-0BB61D23B992}">
      <dgm:prSet custT="1"/>
      <dgm:spPr/>
      <dgm:t>
        <a:bodyPr/>
        <a:lstStyle/>
        <a:p>
          <a:pPr algn="just"/>
          <a:endParaRPr lang="en-IN" sz="1800" dirty="0"/>
        </a:p>
        <a:p>
          <a:pPr algn="just"/>
          <a:r>
            <a:rPr lang="en-IN" sz="1800" dirty="0"/>
            <a:t>From the analysis we can conclude the work life balance for the attrition employees as below,</a:t>
          </a:r>
        </a:p>
        <a:p>
          <a:pPr algn="just"/>
          <a:r>
            <a:rPr lang="en-IN" sz="1800" b="1" dirty="0"/>
            <a:t>Research Directors </a:t>
          </a:r>
          <a:r>
            <a:rPr lang="en-IN" sz="1800" dirty="0"/>
            <a:t>are </a:t>
          </a:r>
          <a:r>
            <a:rPr lang="en-IN" sz="1800" b="1" dirty="0">
              <a:solidFill>
                <a:srgbClr val="FF0000"/>
              </a:solidFill>
            </a:rPr>
            <a:t>Very Dissatisfied</a:t>
          </a:r>
          <a:r>
            <a:rPr lang="en-IN" sz="1800" b="1" dirty="0"/>
            <a:t> </a:t>
          </a:r>
          <a:r>
            <a:rPr lang="en-IN" sz="1800" dirty="0"/>
            <a:t>with Work – Life balance. </a:t>
          </a:r>
        </a:p>
        <a:p>
          <a:pPr algn="just"/>
          <a:r>
            <a:rPr lang="en-IN" sz="1800" dirty="0"/>
            <a:t>The work life balance of </a:t>
          </a:r>
          <a:r>
            <a:rPr lang="en-IN" sz="1800" b="1" dirty="0"/>
            <a:t>Sales representatives</a:t>
          </a:r>
          <a:r>
            <a:rPr lang="en-IN" sz="1800" dirty="0"/>
            <a:t> , </a:t>
          </a:r>
          <a:r>
            <a:rPr lang="en-IN" sz="1800" b="1" dirty="0"/>
            <a:t>Manufacturing Directors</a:t>
          </a:r>
          <a:r>
            <a:rPr lang="en-IN" sz="1800" dirty="0"/>
            <a:t> , M</a:t>
          </a:r>
          <a:r>
            <a:rPr lang="en-IN" sz="1800" b="1" dirty="0"/>
            <a:t>anagers</a:t>
          </a:r>
          <a:r>
            <a:rPr lang="en-IN" sz="1800" dirty="0"/>
            <a:t> and </a:t>
          </a:r>
          <a:r>
            <a:rPr lang="en-IN" sz="1800" b="1" dirty="0"/>
            <a:t>Sales executives</a:t>
          </a:r>
          <a:r>
            <a:rPr lang="en-IN" sz="1800" dirty="0"/>
            <a:t> seems to be </a:t>
          </a:r>
          <a:r>
            <a:rPr lang="en-IN" sz="1800" b="1" dirty="0">
              <a:solidFill>
                <a:srgbClr val="FFFF00"/>
              </a:solidFill>
            </a:rPr>
            <a:t>Dissatisfying</a:t>
          </a:r>
          <a:r>
            <a:rPr lang="en-IN" sz="1800" dirty="0"/>
            <a:t>.</a:t>
          </a:r>
        </a:p>
        <a:p>
          <a:pPr algn="just"/>
          <a:r>
            <a:rPr lang="en-IN" sz="1800" b="1" dirty="0"/>
            <a:t>Human resources , laboratory technicians, Research Scientists , Healthcare representatives and Developers </a:t>
          </a:r>
          <a:r>
            <a:rPr lang="en-IN" sz="1800" dirty="0"/>
            <a:t>are more likely to be </a:t>
          </a:r>
          <a:r>
            <a:rPr lang="en-IN" sz="1800" b="1" dirty="0">
              <a:solidFill>
                <a:srgbClr val="92D050"/>
              </a:solidFill>
            </a:rPr>
            <a:t>Satisfied</a:t>
          </a:r>
          <a:r>
            <a:rPr lang="en-IN" sz="1800" dirty="0"/>
            <a:t>.</a:t>
          </a:r>
        </a:p>
        <a:p>
          <a:pPr algn="ctr"/>
          <a:r>
            <a:rPr lang="en-IN" sz="1700" dirty="0"/>
            <a:t> </a:t>
          </a:r>
          <a:endParaRPr lang="en-US" sz="1700" dirty="0"/>
        </a:p>
      </dgm:t>
    </dgm:pt>
    <dgm:pt modelId="{44DBA7DD-1478-4DB7-871A-9A2F156E0C38}" type="parTrans" cxnId="{5A906EDC-9F4B-4DBF-90B4-048CDF436562}">
      <dgm:prSet/>
      <dgm:spPr/>
      <dgm:t>
        <a:bodyPr/>
        <a:lstStyle/>
        <a:p>
          <a:endParaRPr lang="en-US"/>
        </a:p>
      </dgm:t>
    </dgm:pt>
    <dgm:pt modelId="{8DBFCB4E-1D4B-4DB1-B8CA-DABAB939EADF}" type="sibTrans" cxnId="{5A906EDC-9F4B-4DBF-90B4-048CDF436562}">
      <dgm:prSet/>
      <dgm:spPr/>
      <dgm:t>
        <a:bodyPr/>
        <a:lstStyle/>
        <a:p>
          <a:endParaRPr lang="en-US"/>
        </a:p>
      </dgm:t>
    </dgm:pt>
    <dgm:pt modelId="{743B05F7-3AF6-4AEB-9ED2-6EC364904F93}" type="pres">
      <dgm:prSet presAssocID="{6DD55DCA-044C-41EA-A41C-18F4619C66A8}" presName="diagram" presStyleCnt="0">
        <dgm:presLayoutVars>
          <dgm:dir/>
          <dgm:resizeHandles val="exact"/>
        </dgm:presLayoutVars>
      </dgm:prSet>
      <dgm:spPr/>
    </dgm:pt>
    <dgm:pt modelId="{C65B86CC-18DC-47ED-82E5-BDF248A6A808}" type="pres">
      <dgm:prSet presAssocID="{5CECBE01-E7AF-49CF-9724-0BB61D23B992}" presName="node" presStyleLbl="node1" presStyleIdx="0" presStyleCnt="1" custLinFactNeighborX="-49">
        <dgm:presLayoutVars>
          <dgm:bulletEnabled val="1"/>
        </dgm:presLayoutVars>
      </dgm:prSet>
      <dgm:spPr/>
    </dgm:pt>
  </dgm:ptLst>
  <dgm:cxnLst>
    <dgm:cxn modelId="{88CF9C0B-D621-4A17-884C-60E697D215CE}" type="presOf" srcId="{5CECBE01-E7AF-49CF-9724-0BB61D23B992}" destId="{C65B86CC-18DC-47ED-82E5-BDF248A6A808}" srcOrd="0" destOrd="0" presId="urn:microsoft.com/office/officeart/2005/8/layout/default"/>
    <dgm:cxn modelId="{970BCD83-52D6-4947-83E9-FCF7FEA7B54F}" type="presOf" srcId="{6DD55DCA-044C-41EA-A41C-18F4619C66A8}" destId="{743B05F7-3AF6-4AEB-9ED2-6EC364904F93}" srcOrd="0" destOrd="0" presId="urn:microsoft.com/office/officeart/2005/8/layout/default"/>
    <dgm:cxn modelId="{5A906EDC-9F4B-4DBF-90B4-048CDF436562}" srcId="{6DD55DCA-044C-41EA-A41C-18F4619C66A8}" destId="{5CECBE01-E7AF-49CF-9724-0BB61D23B992}" srcOrd="0" destOrd="0" parTransId="{44DBA7DD-1478-4DB7-871A-9A2F156E0C38}" sibTransId="{8DBFCB4E-1D4B-4DB1-B8CA-DABAB939EADF}"/>
    <dgm:cxn modelId="{B580E69F-BEA2-48C9-AB78-43C58794429F}" type="presParOf" srcId="{743B05F7-3AF6-4AEB-9ED2-6EC364904F93}" destId="{C65B86CC-18DC-47ED-82E5-BDF248A6A808}" srcOrd="0"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DD55DCA-044C-41EA-A41C-18F4619C66A8}" type="doc">
      <dgm:prSet loTypeId="urn:microsoft.com/office/officeart/2005/8/layout/vList2" loCatId="list" qsTypeId="urn:microsoft.com/office/officeart/2005/8/quickstyle/simple4" qsCatId="simple" csTypeId="urn:microsoft.com/office/officeart/2005/8/colors/accent5_2" csCatId="accent5" phldr="1"/>
      <dgm:spPr/>
      <dgm:t>
        <a:bodyPr/>
        <a:lstStyle/>
        <a:p>
          <a:endParaRPr lang="en-US"/>
        </a:p>
      </dgm:t>
    </dgm:pt>
    <dgm:pt modelId="{4CD3DB3B-32BD-44A6-ADD0-C3007BF3F876}">
      <dgm:prSet custT="1"/>
      <dgm:spPr/>
      <dgm:t>
        <a:bodyPr/>
        <a:lstStyle/>
        <a:p>
          <a:pPr algn="just"/>
          <a:r>
            <a:rPr lang="en-US" sz="2100" dirty="0"/>
            <a:t>Whereas, the year since last promotion is </a:t>
          </a:r>
          <a:r>
            <a:rPr lang="en-US" sz="2100" b="1" dirty="0"/>
            <a:t>above 31 years</a:t>
          </a:r>
          <a:r>
            <a:rPr lang="en-US" sz="2100" dirty="0"/>
            <a:t> has the </a:t>
          </a:r>
          <a:r>
            <a:rPr lang="en-US" sz="2100" b="1" dirty="0"/>
            <a:t>lowest attrition rate</a:t>
          </a:r>
          <a:r>
            <a:rPr lang="en-US" sz="2100" dirty="0"/>
            <a:t>.</a:t>
          </a:r>
        </a:p>
      </dgm:t>
    </dgm:pt>
    <dgm:pt modelId="{F60F934D-9E7F-4F88-B95F-F52D6CEC4FB6}" type="parTrans" cxnId="{9E706712-6B1A-423A-BAC2-4ABF30BE8BD6}">
      <dgm:prSet/>
      <dgm:spPr/>
      <dgm:t>
        <a:bodyPr/>
        <a:lstStyle/>
        <a:p>
          <a:endParaRPr lang="en-US"/>
        </a:p>
      </dgm:t>
    </dgm:pt>
    <dgm:pt modelId="{7DE61B8E-EA98-48F2-88AC-E0002E70CABD}" type="sibTrans" cxnId="{9E706712-6B1A-423A-BAC2-4ABF30BE8BD6}">
      <dgm:prSet/>
      <dgm:spPr/>
      <dgm:t>
        <a:bodyPr/>
        <a:lstStyle/>
        <a:p>
          <a:endParaRPr lang="en-US"/>
        </a:p>
      </dgm:t>
    </dgm:pt>
    <dgm:pt modelId="{43B44A41-C31D-4C13-838F-017583EB46E7}">
      <dgm:prSet/>
      <dgm:spPr/>
      <dgm:t>
        <a:bodyPr/>
        <a:lstStyle/>
        <a:p>
          <a:pPr algn="just"/>
          <a:r>
            <a:rPr lang="en-IN" dirty="0"/>
            <a:t>The </a:t>
          </a:r>
          <a:r>
            <a:rPr lang="en-IN" b="1" dirty="0"/>
            <a:t>highest attrition rate</a:t>
          </a:r>
          <a:r>
            <a:rPr lang="en-IN" dirty="0"/>
            <a:t> is seen where the year since last promotion is between </a:t>
          </a:r>
          <a:r>
            <a:rPr lang="en-IN" b="1" dirty="0"/>
            <a:t>1-10 years</a:t>
          </a:r>
        </a:p>
      </dgm:t>
    </dgm:pt>
    <dgm:pt modelId="{FF7AFAC3-32E5-48BC-BA90-463BAB0A941D}" type="parTrans" cxnId="{F3209054-4C1E-46B3-B696-28E34EBFF568}">
      <dgm:prSet/>
      <dgm:spPr/>
      <dgm:t>
        <a:bodyPr/>
        <a:lstStyle/>
        <a:p>
          <a:endParaRPr lang="en-IN"/>
        </a:p>
      </dgm:t>
    </dgm:pt>
    <dgm:pt modelId="{B8EE52A6-A37A-4DBF-A1BC-37BBE0B1F7A2}" type="sibTrans" cxnId="{F3209054-4C1E-46B3-B696-28E34EBFF568}">
      <dgm:prSet/>
      <dgm:spPr/>
      <dgm:t>
        <a:bodyPr/>
        <a:lstStyle/>
        <a:p>
          <a:endParaRPr lang="en-IN"/>
        </a:p>
      </dgm:t>
    </dgm:pt>
    <dgm:pt modelId="{2B4936E4-7D32-43C1-8B44-59957C93012E}" type="pres">
      <dgm:prSet presAssocID="{6DD55DCA-044C-41EA-A41C-18F4619C66A8}" presName="linear" presStyleCnt="0">
        <dgm:presLayoutVars>
          <dgm:animLvl val="lvl"/>
          <dgm:resizeHandles val="exact"/>
        </dgm:presLayoutVars>
      </dgm:prSet>
      <dgm:spPr/>
    </dgm:pt>
    <dgm:pt modelId="{372E386F-7169-40C4-B20E-087C364A4175}" type="pres">
      <dgm:prSet presAssocID="{43B44A41-C31D-4C13-838F-017583EB46E7}" presName="parentText" presStyleLbl="node1" presStyleIdx="0" presStyleCnt="2">
        <dgm:presLayoutVars>
          <dgm:chMax val="0"/>
          <dgm:bulletEnabled val="1"/>
        </dgm:presLayoutVars>
      </dgm:prSet>
      <dgm:spPr/>
    </dgm:pt>
    <dgm:pt modelId="{D8B82971-4200-474B-9597-E2C5CED97B6D}" type="pres">
      <dgm:prSet presAssocID="{B8EE52A6-A37A-4DBF-A1BC-37BBE0B1F7A2}" presName="spacer" presStyleCnt="0"/>
      <dgm:spPr/>
    </dgm:pt>
    <dgm:pt modelId="{02414501-D933-4DAA-8B18-4AC31CFDE25F}" type="pres">
      <dgm:prSet presAssocID="{4CD3DB3B-32BD-44A6-ADD0-C3007BF3F876}" presName="parentText" presStyleLbl="node1" presStyleIdx="1" presStyleCnt="2" custScaleY="102190" custLinFactY="16254" custLinFactNeighborX="485" custLinFactNeighborY="100000">
        <dgm:presLayoutVars>
          <dgm:chMax val="0"/>
          <dgm:bulletEnabled val="1"/>
        </dgm:presLayoutVars>
      </dgm:prSet>
      <dgm:spPr/>
    </dgm:pt>
  </dgm:ptLst>
  <dgm:cxnLst>
    <dgm:cxn modelId="{9E706712-6B1A-423A-BAC2-4ABF30BE8BD6}" srcId="{6DD55DCA-044C-41EA-A41C-18F4619C66A8}" destId="{4CD3DB3B-32BD-44A6-ADD0-C3007BF3F876}" srcOrd="1" destOrd="0" parTransId="{F60F934D-9E7F-4F88-B95F-F52D6CEC4FB6}" sibTransId="{7DE61B8E-EA98-48F2-88AC-E0002E70CABD}"/>
    <dgm:cxn modelId="{0E54941D-9153-4B13-BF0E-60CC58E5C7D7}" type="presOf" srcId="{6DD55DCA-044C-41EA-A41C-18F4619C66A8}" destId="{2B4936E4-7D32-43C1-8B44-59957C93012E}" srcOrd="0" destOrd="0" presId="urn:microsoft.com/office/officeart/2005/8/layout/vList2"/>
    <dgm:cxn modelId="{F3209054-4C1E-46B3-B696-28E34EBFF568}" srcId="{6DD55DCA-044C-41EA-A41C-18F4619C66A8}" destId="{43B44A41-C31D-4C13-838F-017583EB46E7}" srcOrd="0" destOrd="0" parTransId="{FF7AFAC3-32E5-48BC-BA90-463BAB0A941D}" sibTransId="{B8EE52A6-A37A-4DBF-A1BC-37BBE0B1F7A2}"/>
    <dgm:cxn modelId="{0AF67A7F-F8FA-46FE-9395-0A49E0835D7A}" type="presOf" srcId="{43B44A41-C31D-4C13-838F-017583EB46E7}" destId="{372E386F-7169-40C4-B20E-087C364A4175}" srcOrd="0" destOrd="0" presId="urn:microsoft.com/office/officeart/2005/8/layout/vList2"/>
    <dgm:cxn modelId="{56E32985-AB5D-44E1-B9F4-6C7C58C8D6E3}" type="presOf" srcId="{4CD3DB3B-32BD-44A6-ADD0-C3007BF3F876}" destId="{02414501-D933-4DAA-8B18-4AC31CFDE25F}" srcOrd="0" destOrd="0" presId="urn:microsoft.com/office/officeart/2005/8/layout/vList2"/>
    <dgm:cxn modelId="{7DA8B3C0-0583-4DFB-AB09-78D7B1F3147F}" type="presParOf" srcId="{2B4936E4-7D32-43C1-8B44-59957C93012E}" destId="{372E386F-7169-40C4-B20E-087C364A4175}" srcOrd="0" destOrd="0" presId="urn:microsoft.com/office/officeart/2005/8/layout/vList2"/>
    <dgm:cxn modelId="{7E84F0C9-54C2-4749-B241-7322A864CE52}" type="presParOf" srcId="{2B4936E4-7D32-43C1-8B44-59957C93012E}" destId="{D8B82971-4200-474B-9597-E2C5CED97B6D}" srcOrd="1" destOrd="0" presId="urn:microsoft.com/office/officeart/2005/8/layout/vList2"/>
    <dgm:cxn modelId="{AF3C15A7-A5EA-416C-A5FE-36A5C9A9239D}" type="presParOf" srcId="{2B4936E4-7D32-43C1-8B44-59957C93012E}" destId="{02414501-D933-4DAA-8B18-4AC31CFDE25F}" srcOrd="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F6514D2-ED29-4255-8DD3-233BD29375A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79D44DA-A849-447C-80B8-D85AA437A144}">
      <dgm:prSet custT="1"/>
      <dgm:spPr/>
      <dgm:t>
        <a:bodyPr/>
        <a:lstStyle/>
        <a:p>
          <a:pPr algn="ctr">
            <a:lnSpc>
              <a:spcPct val="100000"/>
            </a:lnSpc>
          </a:pPr>
          <a:r>
            <a:rPr lang="en-US" sz="2000" b="0" i="0" dirty="0"/>
            <a:t>Conduct stay interviews: Instead of exit interviews, conduct stay interviews with employees to gather feedback about the job.</a:t>
          </a:r>
          <a:endParaRPr lang="en-US" sz="2000" dirty="0"/>
        </a:p>
      </dgm:t>
    </dgm:pt>
    <dgm:pt modelId="{8559330C-3B52-48D1-8C5E-47B1EBC27028}" type="parTrans" cxnId="{81E60EC9-7ACB-4CF6-84FA-E56E55D0055D}">
      <dgm:prSet/>
      <dgm:spPr/>
      <dgm:t>
        <a:bodyPr/>
        <a:lstStyle/>
        <a:p>
          <a:endParaRPr lang="en-US"/>
        </a:p>
      </dgm:t>
    </dgm:pt>
    <dgm:pt modelId="{100B7237-87F1-4A74-A828-FF9C5AE6A4DF}" type="sibTrans" cxnId="{81E60EC9-7ACB-4CF6-84FA-E56E55D0055D}">
      <dgm:prSet/>
      <dgm:spPr/>
      <dgm:t>
        <a:bodyPr/>
        <a:lstStyle/>
        <a:p>
          <a:pPr>
            <a:lnSpc>
              <a:spcPct val="100000"/>
            </a:lnSpc>
          </a:pPr>
          <a:endParaRPr lang="en-US"/>
        </a:p>
      </dgm:t>
    </dgm:pt>
    <dgm:pt modelId="{D5EDE5F3-8F64-4A1B-AF4F-40020A16C4F1}">
      <dgm:prSet custT="1"/>
      <dgm:spPr/>
      <dgm:t>
        <a:bodyPr/>
        <a:lstStyle/>
        <a:p>
          <a:pPr algn="ctr">
            <a:lnSpc>
              <a:spcPct val="100000"/>
            </a:lnSpc>
          </a:pPr>
          <a:r>
            <a:rPr lang="en-US" sz="2000" b="0" i="0" dirty="0"/>
            <a:t>Improve employee engagement: Implement initiatives to improve employee engagement, such as regular feedback, recognition and rewards programs, and opportunities for career growth</a:t>
          </a:r>
          <a:r>
            <a:rPr lang="en-US" sz="2000" dirty="0"/>
            <a:t>.</a:t>
          </a:r>
        </a:p>
      </dgm:t>
    </dgm:pt>
    <dgm:pt modelId="{B5EDD9A9-C33B-4EE5-8A0E-09362637AE8E}" type="parTrans" cxnId="{CFCD71EB-5606-4221-BDBE-EA8BB0B6A49C}">
      <dgm:prSet/>
      <dgm:spPr/>
      <dgm:t>
        <a:bodyPr/>
        <a:lstStyle/>
        <a:p>
          <a:endParaRPr lang="en-US"/>
        </a:p>
      </dgm:t>
    </dgm:pt>
    <dgm:pt modelId="{2A70A06E-FBBD-44AF-9347-1739E2910E1F}" type="sibTrans" cxnId="{CFCD71EB-5606-4221-BDBE-EA8BB0B6A49C}">
      <dgm:prSet/>
      <dgm:spPr/>
      <dgm:t>
        <a:bodyPr/>
        <a:lstStyle/>
        <a:p>
          <a:pPr>
            <a:lnSpc>
              <a:spcPct val="100000"/>
            </a:lnSpc>
          </a:pPr>
          <a:endParaRPr lang="en-US"/>
        </a:p>
      </dgm:t>
    </dgm:pt>
    <dgm:pt modelId="{F46DF968-1C0F-4EC7-8656-EC6D6157A290}">
      <dgm:prSet custT="1"/>
      <dgm:spPr/>
      <dgm:t>
        <a:bodyPr/>
        <a:lstStyle/>
        <a:p>
          <a:pPr algn="ctr">
            <a:lnSpc>
              <a:spcPct val="100000"/>
            </a:lnSpc>
          </a:pPr>
          <a:r>
            <a:rPr lang="en-US" sz="2000" b="0" i="0" dirty="0"/>
            <a:t>Address workload issues: Ensure employees have manageable workloads by regularly monitoring and adjusting workloads to prevent burnout and overwhelm.</a:t>
          </a:r>
          <a:endParaRPr lang="en-US" sz="2000" dirty="0"/>
        </a:p>
      </dgm:t>
    </dgm:pt>
    <dgm:pt modelId="{C8C5539F-5DB1-4230-ACE9-0F447E5F27F0}" type="parTrans" cxnId="{C50C29A7-C82C-44E8-889E-F108A5B48E68}">
      <dgm:prSet/>
      <dgm:spPr/>
      <dgm:t>
        <a:bodyPr/>
        <a:lstStyle/>
        <a:p>
          <a:endParaRPr lang="en-US"/>
        </a:p>
      </dgm:t>
    </dgm:pt>
    <dgm:pt modelId="{E204B08A-0898-43F1-AD87-374DE6935361}" type="sibTrans" cxnId="{C50C29A7-C82C-44E8-889E-F108A5B48E68}">
      <dgm:prSet/>
      <dgm:spPr/>
      <dgm:t>
        <a:bodyPr/>
        <a:lstStyle/>
        <a:p>
          <a:pPr>
            <a:lnSpc>
              <a:spcPct val="100000"/>
            </a:lnSpc>
          </a:pPr>
          <a:endParaRPr lang="en-US"/>
        </a:p>
      </dgm:t>
    </dgm:pt>
    <dgm:pt modelId="{7AC09B67-08AB-44F1-9479-FA1D83F360C8}">
      <dgm:prSet custT="1"/>
      <dgm:spPr/>
      <dgm:t>
        <a:bodyPr/>
        <a:lstStyle/>
        <a:p>
          <a:pPr algn="ctr">
            <a:lnSpc>
              <a:spcPct val="100000"/>
            </a:lnSpc>
          </a:pPr>
          <a:r>
            <a:rPr lang="en-US" sz="1800" b="0" i="0" dirty="0"/>
            <a:t>Create a positive work environment: Foster a positive work environment by promoting a culture of respect, inclusivity, and teamwork. Encourage open communication and collaboration among employees.</a:t>
          </a:r>
          <a:endParaRPr lang="en-US" sz="1800" dirty="0"/>
        </a:p>
      </dgm:t>
    </dgm:pt>
    <dgm:pt modelId="{CEE117DE-75AC-4734-8A1F-55B079FAB27E}" type="parTrans" cxnId="{5E71B501-7666-4684-83C0-6BB893A2CF21}">
      <dgm:prSet/>
      <dgm:spPr/>
      <dgm:t>
        <a:bodyPr/>
        <a:lstStyle/>
        <a:p>
          <a:endParaRPr lang="en-US"/>
        </a:p>
      </dgm:t>
    </dgm:pt>
    <dgm:pt modelId="{A74E9CEF-F2EC-4932-A805-1C5E32C3D803}" type="sibTrans" cxnId="{5E71B501-7666-4684-83C0-6BB893A2CF21}">
      <dgm:prSet/>
      <dgm:spPr/>
      <dgm:t>
        <a:bodyPr/>
        <a:lstStyle/>
        <a:p>
          <a:pPr>
            <a:lnSpc>
              <a:spcPct val="100000"/>
            </a:lnSpc>
          </a:pPr>
          <a:endParaRPr lang="en-US"/>
        </a:p>
      </dgm:t>
    </dgm:pt>
    <dgm:pt modelId="{E9926D6A-4677-4603-BD6F-E83DC47CBC4F}">
      <dgm:prSet custT="1"/>
      <dgm:spPr/>
      <dgm:t>
        <a:bodyPr/>
        <a:lstStyle/>
        <a:p>
          <a:pPr algn="ctr">
            <a:lnSpc>
              <a:spcPct val="100000"/>
            </a:lnSpc>
          </a:pPr>
          <a:r>
            <a:rPr lang="en-US" sz="1800" b="0" i="0" dirty="0"/>
            <a:t>Address pay and compensation issues: Ensure that employees receive fair pay and compensation for their work and t</a:t>
          </a:r>
          <a:r>
            <a:rPr lang="en-US" sz="1800" dirty="0"/>
            <a:t>o find out what motivates an employee to continue to work in an organization.</a:t>
          </a:r>
        </a:p>
      </dgm:t>
    </dgm:pt>
    <dgm:pt modelId="{FFF3D7BE-DCA0-4559-9D66-E0D7499F9880}" type="parTrans" cxnId="{9BC097FD-E961-4E21-95AF-3FE885B98EF9}">
      <dgm:prSet/>
      <dgm:spPr/>
      <dgm:t>
        <a:bodyPr/>
        <a:lstStyle/>
        <a:p>
          <a:endParaRPr lang="en-US"/>
        </a:p>
      </dgm:t>
    </dgm:pt>
    <dgm:pt modelId="{EE0FD7F5-AB39-433B-A1D3-689AC58932CD}" type="sibTrans" cxnId="{9BC097FD-E961-4E21-95AF-3FE885B98EF9}">
      <dgm:prSet/>
      <dgm:spPr/>
      <dgm:t>
        <a:bodyPr/>
        <a:lstStyle/>
        <a:p>
          <a:endParaRPr lang="en-US"/>
        </a:p>
      </dgm:t>
    </dgm:pt>
    <dgm:pt modelId="{82D179F3-9F27-4AD3-994B-4D630B2A7D0E}" type="pres">
      <dgm:prSet presAssocID="{7F6514D2-ED29-4255-8DD3-233BD29375A3}" presName="root" presStyleCnt="0">
        <dgm:presLayoutVars>
          <dgm:dir/>
          <dgm:resizeHandles val="exact"/>
        </dgm:presLayoutVars>
      </dgm:prSet>
      <dgm:spPr/>
    </dgm:pt>
    <dgm:pt modelId="{A0202CA9-0C26-4FAF-8317-737803119154}" type="pres">
      <dgm:prSet presAssocID="{979D44DA-A849-447C-80B8-D85AA437A144}" presName="compNode" presStyleCnt="0"/>
      <dgm:spPr/>
    </dgm:pt>
    <dgm:pt modelId="{5642527A-CCB6-4829-88E3-7552B266EFAB}" type="pres">
      <dgm:prSet presAssocID="{979D44DA-A849-447C-80B8-D85AA437A144}" presName="bgRect" presStyleLbl="bgShp" presStyleIdx="0" presStyleCnt="5"/>
      <dgm:spPr/>
    </dgm:pt>
    <dgm:pt modelId="{B06E9D13-3C76-45C3-8931-E3693C602C60}" type="pres">
      <dgm:prSet presAssocID="{979D44DA-A849-447C-80B8-D85AA437A14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orkflow"/>
        </a:ext>
      </dgm:extLst>
    </dgm:pt>
    <dgm:pt modelId="{9B7537F8-ABA6-4076-9392-7FE9A7DF778A}" type="pres">
      <dgm:prSet presAssocID="{979D44DA-A849-447C-80B8-D85AA437A144}" presName="spaceRect" presStyleCnt="0"/>
      <dgm:spPr/>
    </dgm:pt>
    <dgm:pt modelId="{6D64BECF-0D1A-410A-8F1A-CCDAE9A6B1CE}" type="pres">
      <dgm:prSet presAssocID="{979D44DA-A849-447C-80B8-D85AA437A144}" presName="parTx" presStyleLbl="revTx" presStyleIdx="0" presStyleCnt="5">
        <dgm:presLayoutVars>
          <dgm:chMax val="0"/>
          <dgm:chPref val="0"/>
        </dgm:presLayoutVars>
      </dgm:prSet>
      <dgm:spPr/>
    </dgm:pt>
    <dgm:pt modelId="{9ED24C57-DCCD-4435-B4DB-3257213F2D68}" type="pres">
      <dgm:prSet presAssocID="{100B7237-87F1-4A74-A828-FF9C5AE6A4DF}" presName="sibTrans" presStyleCnt="0"/>
      <dgm:spPr/>
    </dgm:pt>
    <dgm:pt modelId="{BCF85146-BAD5-4312-A9F8-CBA4E17C2D95}" type="pres">
      <dgm:prSet presAssocID="{D5EDE5F3-8F64-4A1B-AF4F-40020A16C4F1}" presName="compNode" presStyleCnt="0"/>
      <dgm:spPr/>
    </dgm:pt>
    <dgm:pt modelId="{BFC3A43C-BCDB-4217-8A75-CCC1183668B5}" type="pres">
      <dgm:prSet presAssocID="{D5EDE5F3-8F64-4A1B-AF4F-40020A16C4F1}" presName="bgRect" presStyleLbl="bgShp" presStyleIdx="1" presStyleCnt="5" custLinFactNeighborX="0"/>
      <dgm:spPr/>
    </dgm:pt>
    <dgm:pt modelId="{618F2191-0ABC-400B-9F39-F02DFE1A6756}" type="pres">
      <dgm:prSet presAssocID="{D5EDE5F3-8F64-4A1B-AF4F-40020A16C4F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roup of People"/>
        </a:ext>
      </dgm:extLst>
    </dgm:pt>
    <dgm:pt modelId="{7A042F4E-5D8F-4627-A836-96417EED0104}" type="pres">
      <dgm:prSet presAssocID="{D5EDE5F3-8F64-4A1B-AF4F-40020A16C4F1}" presName="spaceRect" presStyleCnt="0"/>
      <dgm:spPr/>
    </dgm:pt>
    <dgm:pt modelId="{7AAF71C2-E556-429D-B688-B88B92F8AFD3}" type="pres">
      <dgm:prSet presAssocID="{D5EDE5F3-8F64-4A1B-AF4F-40020A16C4F1}" presName="parTx" presStyleLbl="revTx" presStyleIdx="1" presStyleCnt="5">
        <dgm:presLayoutVars>
          <dgm:chMax val="0"/>
          <dgm:chPref val="0"/>
        </dgm:presLayoutVars>
      </dgm:prSet>
      <dgm:spPr/>
    </dgm:pt>
    <dgm:pt modelId="{51DD5228-8DB8-4302-9A64-C059E1255783}" type="pres">
      <dgm:prSet presAssocID="{2A70A06E-FBBD-44AF-9347-1739E2910E1F}" presName="sibTrans" presStyleCnt="0"/>
      <dgm:spPr/>
    </dgm:pt>
    <dgm:pt modelId="{82AFED9C-0F4B-48EC-A88C-0B516EE43FC3}" type="pres">
      <dgm:prSet presAssocID="{F46DF968-1C0F-4EC7-8656-EC6D6157A290}" presName="compNode" presStyleCnt="0"/>
      <dgm:spPr/>
    </dgm:pt>
    <dgm:pt modelId="{A8E1718F-77A1-495C-808D-3B6F90B50A14}" type="pres">
      <dgm:prSet presAssocID="{F46DF968-1C0F-4EC7-8656-EC6D6157A290}" presName="bgRect" presStyleLbl="bgShp" presStyleIdx="2" presStyleCnt="5"/>
      <dgm:spPr/>
    </dgm:pt>
    <dgm:pt modelId="{02A001B9-CC7E-4D30-8A42-42401FCF2E5E}" type="pres">
      <dgm:prSet presAssocID="{F46DF968-1C0F-4EC7-8656-EC6D6157A29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siness Growth"/>
        </a:ext>
      </dgm:extLst>
    </dgm:pt>
    <dgm:pt modelId="{49E95D16-8525-42FA-A7E0-4780846B2111}" type="pres">
      <dgm:prSet presAssocID="{F46DF968-1C0F-4EC7-8656-EC6D6157A290}" presName="spaceRect" presStyleCnt="0"/>
      <dgm:spPr/>
    </dgm:pt>
    <dgm:pt modelId="{7CBA4BF1-5BE7-4D48-AB8C-831BE404813F}" type="pres">
      <dgm:prSet presAssocID="{F46DF968-1C0F-4EC7-8656-EC6D6157A290}" presName="parTx" presStyleLbl="revTx" presStyleIdx="2" presStyleCnt="5">
        <dgm:presLayoutVars>
          <dgm:chMax val="0"/>
          <dgm:chPref val="0"/>
        </dgm:presLayoutVars>
      </dgm:prSet>
      <dgm:spPr/>
    </dgm:pt>
    <dgm:pt modelId="{C1D0750B-AB2F-4306-9002-C5ABE8C0A2BA}" type="pres">
      <dgm:prSet presAssocID="{E204B08A-0898-43F1-AD87-374DE6935361}" presName="sibTrans" presStyleCnt="0"/>
      <dgm:spPr/>
    </dgm:pt>
    <dgm:pt modelId="{F48709A7-D70C-45AD-B627-0FF146A87B1F}" type="pres">
      <dgm:prSet presAssocID="{7AC09B67-08AB-44F1-9479-FA1D83F360C8}" presName="compNode" presStyleCnt="0"/>
      <dgm:spPr/>
    </dgm:pt>
    <dgm:pt modelId="{9BEE6CFB-24F9-41CE-B772-C8332367E6E1}" type="pres">
      <dgm:prSet presAssocID="{7AC09B67-08AB-44F1-9479-FA1D83F360C8}" presName="bgRect" presStyleLbl="bgShp" presStyleIdx="3" presStyleCnt="5"/>
      <dgm:spPr/>
    </dgm:pt>
    <dgm:pt modelId="{ADEF7A08-80D8-4596-BA50-B479596CE6FE}" type="pres">
      <dgm:prSet presAssocID="{7AC09B67-08AB-44F1-9479-FA1D83F360C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onnections"/>
        </a:ext>
      </dgm:extLst>
    </dgm:pt>
    <dgm:pt modelId="{AFB8E5AC-0151-460F-A1FD-AF916BAB7DEB}" type="pres">
      <dgm:prSet presAssocID="{7AC09B67-08AB-44F1-9479-FA1D83F360C8}" presName="spaceRect" presStyleCnt="0"/>
      <dgm:spPr/>
    </dgm:pt>
    <dgm:pt modelId="{C6E1F057-43E6-4AAD-B399-BE1431F6946F}" type="pres">
      <dgm:prSet presAssocID="{7AC09B67-08AB-44F1-9479-FA1D83F360C8}" presName="parTx" presStyleLbl="revTx" presStyleIdx="3" presStyleCnt="5">
        <dgm:presLayoutVars>
          <dgm:chMax val="0"/>
          <dgm:chPref val="0"/>
        </dgm:presLayoutVars>
      </dgm:prSet>
      <dgm:spPr/>
    </dgm:pt>
    <dgm:pt modelId="{153FCBAD-35F9-4745-898D-E833C132E723}" type="pres">
      <dgm:prSet presAssocID="{A74E9CEF-F2EC-4932-A805-1C5E32C3D803}" presName="sibTrans" presStyleCnt="0"/>
      <dgm:spPr/>
    </dgm:pt>
    <dgm:pt modelId="{F7F0CFAB-63AF-48C3-BAD1-5E487FB2FF3B}" type="pres">
      <dgm:prSet presAssocID="{E9926D6A-4677-4603-BD6F-E83DC47CBC4F}" presName="compNode" presStyleCnt="0"/>
      <dgm:spPr/>
    </dgm:pt>
    <dgm:pt modelId="{49E30507-7FF7-4582-BA49-3BE38F2DFCD6}" type="pres">
      <dgm:prSet presAssocID="{E9926D6A-4677-4603-BD6F-E83DC47CBC4F}" presName="bgRect" presStyleLbl="bgShp" presStyleIdx="4" presStyleCnt="5" custLinFactNeighborX="0"/>
      <dgm:spPr/>
    </dgm:pt>
    <dgm:pt modelId="{BC0709E7-CF9F-4F6D-AB5D-FF51711F3DB7}" type="pres">
      <dgm:prSet presAssocID="{E9926D6A-4677-4603-BD6F-E83DC47CBC4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Upward trend"/>
        </a:ext>
      </dgm:extLst>
    </dgm:pt>
    <dgm:pt modelId="{818557AF-0518-424A-970F-F2B8D574CB21}" type="pres">
      <dgm:prSet presAssocID="{E9926D6A-4677-4603-BD6F-E83DC47CBC4F}" presName="spaceRect" presStyleCnt="0"/>
      <dgm:spPr/>
    </dgm:pt>
    <dgm:pt modelId="{A2C2242C-368F-46CC-A1D0-7676852EB348}" type="pres">
      <dgm:prSet presAssocID="{E9926D6A-4677-4603-BD6F-E83DC47CBC4F}" presName="parTx" presStyleLbl="revTx" presStyleIdx="4" presStyleCnt="5">
        <dgm:presLayoutVars>
          <dgm:chMax val="0"/>
          <dgm:chPref val="0"/>
        </dgm:presLayoutVars>
      </dgm:prSet>
      <dgm:spPr/>
    </dgm:pt>
  </dgm:ptLst>
  <dgm:cxnLst>
    <dgm:cxn modelId="{5E71B501-7666-4684-83C0-6BB893A2CF21}" srcId="{7F6514D2-ED29-4255-8DD3-233BD29375A3}" destId="{7AC09B67-08AB-44F1-9479-FA1D83F360C8}" srcOrd="3" destOrd="0" parTransId="{CEE117DE-75AC-4734-8A1F-55B079FAB27E}" sibTransId="{A74E9CEF-F2EC-4932-A805-1C5E32C3D803}"/>
    <dgm:cxn modelId="{C9E12F12-E748-47E2-9666-9CF960F8C675}" type="presOf" srcId="{7AC09B67-08AB-44F1-9479-FA1D83F360C8}" destId="{C6E1F057-43E6-4AAD-B399-BE1431F6946F}" srcOrd="0" destOrd="0" presId="urn:microsoft.com/office/officeart/2018/2/layout/IconVerticalSolidList"/>
    <dgm:cxn modelId="{D6CA9969-0268-48EA-B216-972BE1C6639B}" type="presOf" srcId="{7F6514D2-ED29-4255-8DD3-233BD29375A3}" destId="{82D179F3-9F27-4AD3-994B-4D630B2A7D0E}" srcOrd="0" destOrd="0" presId="urn:microsoft.com/office/officeart/2018/2/layout/IconVerticalSolidList"/>
    <dgm:cxn modelId="{9B3D4058-EA63-4F28-8EA4-3024083F950C}" type="presOf" srcId="{D5EDE5F3-8F64-4A1B-AF4F-40020A16C4F1}" destId="{7AAF71C2-E556-429D-B688-B88B92F8AFD3}" srcOrd="0" destOrd="0" presId="urn:microsoft.com/office/officeart/2018/2/layout/IconVerticalSolidList"/>
    <dgm:cxn modelId="{95A9637F-1DFE-4CB1-A296-00C86E32C026}" type="presOf" srcId="{979D44DA-A849-447C-80B8-D85AA437A144}" destId="{6D64BECF-0D1A-410A-8F1A-CCDAE9A6B1CE}" srcOrd="0" destOrd="0" presId="urn:microsoft.com/office/officeart/2018/2/layout/IconVerticalSolidList"/>
    <dgm:cxn modelId="{5A6F378C-B4E9-4AE2-99A5-9F1012EB7878}" type="presOf" srcId="{F46DF968-1C0F-4EC7-8656-EC6D6157A290}" destId="{7CBA4BF1-5BE7-4D48-AB8C-831BE404813F}" srcOrd="0" destOrd="0" presId="urn:microsoft.com/office/officeart/2018/2/layout/IconVerticalSolidList"/>
    <dgm:cxn modelId="{3D91EC8E-5F65-4CA8-8339-8F2838193B90}" type="presOf" srcId="{E9926D6A-4677-4603-BD6F-E83DC47CBC4F}" destId="{A2C2242C-368F-46CC-A1D0-7676852EB348}" srcOrd="0" destOrd="0" presId="urn:microsoft.com/office/officeart/2018/2/layout/IconVerticalSolidList"/>
    <dgm:cxn modelId="{C50C29A7-C82C-44E8-889E-F108A5B48E68}" srcId="{7F6514D2-ED29-4255-8DD3-233BD29375A3}" destId="{F46DF968-1C0F-4EC7-8656-EC6D6157A290}" srcOrd="2" destOrd="0" parTransId="{C8C5539F-5DB1-4230-ACE9-0F447E5F27F0}" sibTransId="{E204B08A-0898-43F1-AD87-374DE6935361}"/>
    <dgm:cxn modelId="{81E60EC9-7ACB-4CF6-84FA-E56E55D0055D}" srcId="{7F6514D2-ED29-4255-8DD3-233BD29375A3}" destId="{979D44DA-A849-447C-80B8-D85AA437A144}" srcOrd="0" destOrd="0" parTransId="{8559330C-3B52-48D1-8C5E-47B1EBC27028}" sibTransId="{100B7237-87F1-4A74-A828-FF9C5AE6A4DF}"/>
    <dgm:cxn modelId="{CFCD71EB-5606-4221-BDBE-EA8BB0B6A49C}" srcId="{7F6514D2-ED29-4255-8DD3-233BD29375A3}" destId="{D5EDE5F3-8F64-4A1B-AF4F-40020A16C4F1}" srcOrd="1" destOrd="0" parTransId="{B5EDD9A9-C33B-4EE5-8A0E-09362637AE8E}" sibTransId="{2A70A06E-FBBD-44AF-9347-1739E2910E1F}"/>
    <dgm:cxn modelId="{9BC097FD-E961-4E21-95AF-3FE885B98EF9}" srcId="{7F6514D2-ED29-4255-8DD3-233BD29375A3}" destId="{E9926D6A-4677-4603-BD6F-E83DC47CBC4F}" srcOrd="4" destOrd="0" parTransId="{FFF3D7BE-DCA0-4559-9D66-E0D7499F9880}" sibTransId="{EE0FD7F5-AB39-433B-A1D3-689AC58932CD}"/>
    <dgm:cxn modelId="{EA0E2400-53A9-4B62-AC0B-C0D4D9D15A3E}" type="presParOf" srcId="{82D179F3-9F27-4AD3-994B-4D630B2A7D0E}" destId="{A0202CA9-0C26-4FAF-8317-737803119154}" srcOrd="0" destOrd="0" presId="urn:microsoft.com/office/officeart/2018/2/layout/IconVerticalSolidList"/>
    <dgm:cxn modelId="{3780AECD-C8F7-432C-8063-B08F38976CA2}" type="presParOf" srcId="{A0202CA9-0C26-4FAF-8317-737803119154}" destId="{5642527A-CCB6-4829-88E3-7552B266EFAB}" srcOrd="0" destOrd="0" presId="urn:microsoft.com/office/officeart/2018/2/layout/IconVerticalSolidList"/>
    <dgm:cxn modelId="{68226B2A-17DB-4D04-807C-70BA9B8F43EA}" type="presParOf" srcId="{A0202CA9-0C26-4FAF-8317-737803119154}" destId="{B06E9D13-3C76-45C3-8931-E3693C602C60}" srcOrd="1" destOrd="0" presId="urn:microsoft.com/office/officeart/2018/2/layout/IconVerticalSolidList"/>
    <dgm:cxn modelId="{27D085A7-BA38-4597-8EF6-33FBB1C21821}" type="presParOf" srcId="{A0202CA9-0C26-4FAF-8317-737803119154}" destId="{9B7537F8-ABA6-4076-9392-7FE9A7DF778A}" srcOrd="2" destOrd="0" presId="urn:microsoft.com/office/officeart/2018/2/layout/IconVerticalSolidList"/>
    <dgm:cxn modelId="{F2A65DA0-2668-4E50-B52D-E96574A91DB7}" type="presParOf" srcId="{A0202CA9-0C26-4FAF-8317-737803119154}" destId="{6D64BECF-0D1A-410A-8F1A-CCDAE9A6B1CE}" srcOrd="3" destOrd="0" presId="urn:microsoft.com/office/officeart/2018/2/layout/IconVerticalSolidList"/>
    <dgm:cxn modelId="{690437E9-E18E-452E-A62E-5CD4441038A1}" type="presParOf" srcId="{82D179F3-9F27-4AD3-994B-4D630B2A7D0E}" destId="{9ED24C57-DCCD-4435-B4DB-3257213F2D68}" srcOrd="1" destOrd="0" presId="urn:microsoft.com/office/officeart/2018/2/layout/IconVerticalSolidList"/>
    <dgm:cxn modelId="{79C62400-5FD0-4747-B711-6FE3D2DB2F12}" type="presParOf" srcId="{82D179F3-9F27-4AD3-994B-4D630B2A7D0E}" destId="{BCF85146-BAD5-4312-A9F8-CBA4E17C2D95}" srcOrd="2" destOrd="0" presId="urn:microsoft.com/office/officeart/2018/2/layout/IconVerticalSolidList"/>
    <dgm:cxn modelId="{696126D7-4EF7-4C35-ADE3-DA212912D862}" type="presParOf" srcId="{BCF85146-BAD5-4312-A9F8-CBA4E17C2D95}" destId="{BFC3A43C-BCDB-4217-8A75-CCC1183668B5}" srcOrd="0" destOrd="0" presId="urn:microsoft.com/office/officeart/2018/2/layout/IconVerticalSolidList"/>
    <dgm:cxn modelId="{B62E5AFE-2B00-4A92-8DA5-72C11EA36FE6}" type="presParOf" srcId="{BCF85146-BAD5-4312-A9F8-CBA4E17C2D95}" destId="{618F2191-0ABC-400B-9F39-F02DFE1A6756}" srcOrd="1" destOrd="0" presId="urn:microsoft.com/office/officeart/2018/2/layout/IconVerticalSolidList"/>
    <dgm:cxn modelId="{B46B0A54-6E90-4953-B1E1-5F39FBD9B603}" type="presParOf" srcId="{BCF85146-BAD5-4312-A9F8-CBA4E17C2D95}" destId="{7A042F4E-5D8F-4627-A836-96417EED0104}" srcOrd="2" destOrd="0" presId="urn:microsoft.com/office/officeart/2018/2/layout/IconVerticalSolidList"/>
    <dgm:cxn modelId="{E56DFCCC-F9B5-4140-9B4F-FC67DCCBFA68}" type="presParOf" srcId="{BCF85146-BAD5-4312-A9F8-CBA4E17C2D95}" destId="{7AAF71C2-E556-429D-B688-B88B92F8AFD3}" srcOrd="3" destOrd="0" presId="urn:microsoft.com/office/officeart/2018/2/layout/IconVerticalSolidList"/>
    <dgm:cxn modelId="{1647CE63-ABDA-41C6-9CAA-FF65A35BAF76}" type="presParOf" srcId="{82D179F3-9F27-4AD3-994B-4D630B2A7D0E}" destId="{51DD5228-8DB8-4302-9A64-C059E1255783}" srcOrd="3" destOrd="0" presId="urn:microsoft.com/office/officeart/2018/2/layout/IconVerticalSolidList"/>
    <dgm:cxn modelId="{40340C58-A029-431E-B549-F3877AB6969D}" type="presParOf" srcId="{82D179F3-9F27-4AD3-994B-4D630B2A7D0E}" destId="{82AFED9C-0F4B-48EC-A88C-0B516EE43FC3}" srcOrd="4" destOrd="0" presId="urn:microsoft.com/office/officeart/2018/2/layout/IconVerticalSolidList"/>
    <dgm:cxn modelId="{981B9AB2-DD0E-456F-A7AA-955E34CB768B}" type="presParOf" srcId="{82AFED9C-0F4B-48EC-A88C-0B516EE43FC3}" destId="{A8E1718F-77A1-495C-808D-3B6F90B50A14}" srcOrd="0" destOrd="0" presId="urn:microsoft.com/office/officeart/2018/2/layout/IconVerticalSolidList"/>
    <dgm:cxn modelId="{478C14FF-07CD-4DF4-B7E8-2B589310E451}" type="presParOf" srcId="{82AFED9C-0F4B-48EC-A88C-0B516EE43FC3}" destId="{02A001B9-CC7E-4D30-8A42-42401FCF2E5E}" srcOrd="1" destOrd="0" presId="urn:microsoft.com/office/officeart/2018/2/layout/IconVerticalSolidList"/>
    <dgm:cxn modelId="{20997564-5B19-433E-B53E-53D87C26286E}" type="presParOf" srcId="{82AFED9C-0F4B-48EC-A88C-0B516EE43FC3}" destId="{49E95D16-8525-42FA-A7E0-4780846B2111}" srcOrd="2" destOrd="0" presId="urn:microsoft.com/office/officeart/2018/2/layout/IconVerticalSolidList"/>
    <dgm:cxn modelId="{553B8F40-6D72-4272-BD3B-B57E107B093C}" type="presParOf" srcId="{82AFED9C-0F4B-48EC-A88C-0B516EE43FC3}" destId="{7CBA4BF1-5BE7-4D48-AB8C-831BE404813F}" srcOrd="3" destOrd="0" presId="urn:microsoft.com/office/officeart/2018/2/layout/IconVerticalSolidList"/>
    <dgm:cxn modelId="{3628B63E-AF75-4613-868D-04F7E5E98046}" type="presParOf" srcId="{82D179F3-9F27-4AD3-994B-4D630B2A7D0E}" destId="{C1D0750B-AB2F-4306-9002-C5ABE8C0A2BA}" srcOrd="5" destOrd="0" presId="urn:microsoft.com/office/officeart/2018/2/layout/IconVerticalSolidList"/>
    <dgm:cxn modelId="{6B2E2F7A-CD83-4EB2-A255-B865513C11EC}" type="presParOf" srcId="{82D179F3-9F27-4AD3-994B-4D630B2A7D0E}" destId="{F48709A7-D70C-45AD-B627-0FF146A87B1F}" srcOrd="6" destOrd="0" presId="urn:microsoft.com/office/officeart/2018/2/layout/IconVerticalSolidList"/>
    <dgm:cxn modelId="{F2488704-45A2-4E3C-9BC2-7EE134C99DD8}" type="presParOf" srcId="{F48709A7-D70C-45AD-B627-0FF146A87B1F}" destId="{9BEE6CFB-24F9-41CE-B772-C8332367E6E1}" srcOrd="0" destOrd="0" presId="urn:microsoft.com/office/officeart/2018/2/layout/IconVerticalSolidList"/>
    <dgm:cxn modelId="{B97998B7-1EDE-4EC3-A975-2D0BAE9253AB}" type="presParOf" srcId="{F48709A7-D70C-45AD-B627-0FF146A87B1F}" destId="{ADEF7A08-80D8-4596-BA50-B479596CE6FE}" srcOrd="1" destOrd="0" presId="urn:microsoft.com/office/officeart/2018/2/layout/IconVerticalSolidList"/>
    <dgm:cxn modelId="{AA54E524-6051-46BD-9AFB-CA6AA331FC87}" type="presParOf" srcId="{F48709A7-D70C-45AD-B627-0FF146A87B1F}" destId="{AFB8E5AC-0151-460F-A1FD-AF916BAB7DEB}" srcOrd="2" destOrd="0" presId="urn:microsoft.com/office/officeart/2018/2/layout/IconVerticalSolidList"/>
    <dgm:cxn modelId="{317BF289-E911-4A07-A320-4D2B0F781492}" type="presParOf" srcId="{F48709A7-D70C-45AD-B627-0FF146A87B1F}" destId="{C6E1F057-43E6-4AAD-B399-BE1431F6946F}" srcOrd="3" destOrd="0" presId="urn:microsoft.com/office/officeart/2018/2/layout/IconVerticalSolidList"/>
    <dgm:cxn modelId="{EED89624-FEE3-4089-8327-412C54879D3E}" type="presParOf" srcId="{82D179F3-9F27-4AD3-994B-4D630B2A7D0E}" destId="{153FCBAD-35F9-4745-898D-E833C132E723}" srcOrd="7" destOrd="0" presId="urn:microsoft.com/office/officeart/2018/2/layout/IconVerticalSolidList"/>
    <dgm:cxn modelId="{5F6FB354-722A-4F8B-9F33-820DB6A2B50A}" type="presParOf" srcId="{82D179F3-9F27-4AD3-994B-4D630B2A7D0E}" destId="{F7F0CFAB-63AF-48C3-BAD1-5E487FB2FF3B}" srcOrd="8" destOrd="0" presId="urn:microsoft.com/office/officeart/2018/2/layout/IconVerticalSolidList"/>
    <dgm:cxn modelId="{A6FF484F-8495-4E22-A43B-BFF42B59A085}" type="presParOf" srcId="{F7F0CFAB-63AF-48C3-BAD1-5E487FB2FF3B}" destId="{49E30507-7FF7-4582-BA49-3BE38F2DFCD6}" srcOrd="0" destOrd="0" presId="urn:microsoft.com/office/officeart/2018/2/layout/IconVerticalSolidList"/>
    <dgm:cxn modelId="{ED90913D-A869-4581-B8E0-6302F3E7C0FB}" type="presParOf" srcId="{F7F0CFAB-63AF-48C3-BAD1-5E487FB2FF3B}" destId="{BC0709E7-CF9F-4F6D-AB5D-FF51711F3DB7}" srcOrd="1" destOrd="0" presId="urn:microsoft.com/office/officeart/2018/2/layout/IconVerticalSolidList"/>
    <dgm:cxn modelId="{7683A6CB-FB13-44E0-88EE-EBA2B84302BE}" type="presParOf" srcId="{F7F0CFAB-63AF-48C3-BAD1-5E487FB2FF3B}" destId="{818557AF-0518-424A-970F-F2B8D574CB21}" srcOrd="2" destOrd="0" presId="urn:microsoft.com/office/officeart/2018/2/layout/IconVerticalSolidList"/>
    <dgm:cxn modelId="{F29B16DB-AE56-4FAA-AFC9-A0A9B87E5196}" type="presParOf" srcId="{F7F0CFAB-63AF-48C3-BAD1-5E487FB2FF3B}" destId="{A2C2242C-368F-46CC-A1D0-7676852EB34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5B9EEF-576E-487B-8583-C30F1D8B198B}">
      <dsp:nvSpPr>
        <dsp:cNvPr id="0" name=""/>
        <dsp:cNvSpPr/>
      </dsp:nvSpPr>
      <dsp:spPr>
        <a:xfrm>
          <a:off x="0" y="24785"/>
          <a:ext cx="4716739" cy="1391715"/>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just" defTabSz="711200">
            <a:lnSpc>
              <a:spcPct val="90000"/>
            </a:lnSpc>
            <a:spcBef>
              <a:spcPct val="0"/>
            </a:spcBef>
            <a:spcAft>
              <a:spcPct val="35000"/>
            </a:spcAft>
            <a:buNone/>
          </a:pPr>
          <a:r>
            <a:rPr lang="en-US" sz="1600" kern="1200" dirty="0"/>
            <a:t>We can clearly say that attrition rate of employees for every department is almost 8% which indicates that attrition rate of employees does not depends on department.</a:t>
          </a:r>
        </a:p>
      </dsp:txBody>
      <dsp:txXfrm>
        <a:off x="67938" y="92723"/>
        <a:ext cx="4580863" cy="1255839"/>
      </dsp:txXfrm>
    </dsp:sp>
    <dsp:sp modelId="{02414501-D933-4DAA-8B18-4AC31CFDE25F}">
      <dsp:nvSpPr>
        <dsp:cNvPr id="0" name=""/>
        <dsp:cNvSpPr/>
      </dsp:nvSpPr>
      <dsp:spPr>
        <a:xfrm>
          <a:off x="0" y="1487367"/>
          <a:ext cx="4716739" cy="1391715"/>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just" defTabSz="711200">
            <a:lnSpc>
              <a:spcPct val="90000"/>
            </a:lnSpc>
            <a:spcBef>
              <a:spcPct val="0"/>
            </a:spcBef>
            <a:spcAft>
              <a:spcPct val="35000"/>
            </a:spcAft>
            <a:buNone/>
          </a:pPr>
          <a:r>
            <a:rPr lang="en-US" sz="1600" kern="1200" dirty="0"/>
            <a:t>From this calculation and visualization we concluded that we must make strong strategies to minimize attrition rate and improve our company’s Employee retention so that we can balance the company’s growth and right talent.</a:t>
          </a:r>
        </a:p>
      </dsp:txBody>
      <dsp:txXfrm>
        <a:off x="67938" y="1555305"/>
        <a:ext cx="4580863" cy="12558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5B9EEF-576E-487B-8583-C30F1D8B198B}">
      <dsp:nvSpPr>
        <dsp:cNvPr id="0" name=""/>
        <dsp:cNvSpPr/>
      </dsp:nvSpPr>
      <dsp:spPr>
        <a:xfrm>
          <a:off x="0" y="67394"/>
          <a:ext cx="4710263" cy="3150513"/>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just" defTabSz="933450">
            <a:lnSpc>
              <a:spcPct val="90000"/>
            </a:lnSpc>
            <a:spcBef>
              <a:spcPct val="0"/>
            </a:spcBef>
            <a:spcAft>
              <a:spcPct val="35000"/>
            </a:spcAft>
            <a:buNone/>
          </a:pPr>
          <a:r>
            <a:rPr lang="en-US" sz="2100" b="0" i="0" kern="1200" dirty="0"/>
            <a:t>Based on our analysis and visualization, it is evident that the </a:t>
          </a:r>
          <a:r>
            <a:rPr lang="en-US" sz="2100" b="1" i="0" kern="1200" dirty="0"/>
            <a:t>Research Scientist </a:t>
          </a:r>
          <a:r>
            <a:rPr lang="en-US" sz="2100" b="0" i="0" kern="1200" dirty="0"/>
            <a:t>has the lowest attrition rate of </a:t>
          </a:r>
          <a:r>
            <a:rPr lang="en-US" sz="2100" b="1" i="0" kern="1200" dirty="0"/>
            <a:t>4.91%</a:t>
          </a:r>
          <a:r>
            <a:rPr lang="en-US" sz="2100" b="0" i="0" kern="1200" dirty="0"/>
            <a:t>, with an average monthly income of </a:t>
          </a:r>
          <a:r>
            <a:rPr lang="en-US" sz="2100" b="1" i="0" kern="1200" dirty="0"/>
            <a:t>Rs.25,951.07</a:t>
          </a:r>
          <a:r>
            <a:rPr lang="en-US" sz="2100" b="0" i="0" kern="1200" dirty="0"/>
            <a:t>. On the other hand, the </a:t>
          </a:r>
          <a:r>
            <a:rPr lang="en-US" sz="2100" b="1" i="0" kern="1200" dirty="0"/>
            <a:t>Sales Executive </a:t>
          </a:r>
          <a:r>
            <a:rPr lang="en-US" sz="2100" b="0" i="0" kern="1200" dirty="0"/>
            <a:t>has the highest attrition rate of </a:t>
          </a:r>
          <a:r>
            <a:rPr lang="en-US" sz="2100" b="1" i="0" kern="1200" dirty="0"/>
            <a:t>5.09%</a:t>
          </a:r>
          <a:r>
            <a:rPr lang="en-US" sz="2100" b="0" i="0" kern="1200" dirty="0"/>
            <a:t>, with an average monthly income of </a:t>
          </a:r>
          <a:r>
            <a:rPr lang="en-US" sz="2100" b="1" i="0" kern="1200" dirty="0"/>
            <a:t>Rs. 26,251.05</a:t>
          </a:r>
          <a:r>
            <a:rPr lang="en-US" sz="2100" b="0" i="0" kern="1200" dirty="0"/>
            <a:t>.</a:t>
          </a:r>
          <a:endParaRPr lang="en-US" sz="2100" kern="1200" dirty="0"/>
        </a:p>
      </dsp:txBody>
      <dsp:txXfrm>
        <a:off x="153795" y="221189"/>
        <a:ext cx="4402673" cy="28429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5B9EEF-576E-487B-8583-C30F1D8B198B}">
      <dsp:nvSpPr>
        <dsp:cNvPr id="0" name=""/>
        <dsp:cNvSpPr/>
      </dsp:nvSpPr>
      <dsp:spPr>
        <a:xfrm>
          <a:off x="0" y="34983"/>
          <a:ext cx="4716739" cy="1569506"/>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IN" sz="2000" kern="1200" dirty="0"/>
            <a:t>From this we can see the average working years in </a:t>
          </a:r>
          <a:r>
            <a:rPr lang="en-IN" sz="2000" b="1" kern="1200" dirty="0"/>
            <a:t>software</a:t>
          </a:r>
          <a:r>
            <a:rPr lang="en-IN" sz="2000" kern="1200" dirty="0"/>
            <a:t> department is high as compared to the rest of the departments and lowest is for </a:t>
          </a:r>
          <a:r>
            <a:rPr lang="en-IN" sz="2000" b="1" kern="1200" dirty="0"/>
            <a:t>Research &amp; Development </a:t>
          </a:r>
          <a:r>
            <a:rPr lang="en-IN" sz="2000" kern="1200" dirty="0"/>
            <a:t>Department.</a:t>
          </a:r>
          <a:endParaRPr lang="en-US" sz="2000" kern="1200" dirty="0"/>
        </a:p>
      </dsp:txBody>
      <dsp:txXfrm>
        <a:off x="76617" y="111600"/>
        <a:ext cx="4563505" cy="1416272"/>
      </dsp:txXfrm>
    </dsp:sp>
    <dsp:sp modelId="{02414501-D933-4DAA-8B18-4AC31CFDE25F}">
      <dsp:nvSpPr>
        <dsp:cNvPr id="0" name=""/>
        <dsp:cNvSpPr/>
      </dsp:nvSpPr>
      <dsp:spPr>
        <a:xfrm>
          <a:off x="0" y="1652298"/>
          <a:ext cx="4716739" cy="1542206"/>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just" defTabSz="933450">
            <a:lnSpc>
              <a:spcPct val="90000"/>
            </a:lnSpc>
            <a:spcBef>
              <a:spcPct val="0"/>
            </a:spcBef>
            <a:spcAft>
              <a:spcPct val="35000"/>
            </a:spcAft>
            <a:buNone/>
          </a:pPr>
          <a:r>
            <a:rPr lang="en-IN" sz="2100" kern="1200" dirty="0"/>
            <a:t>From the analysis we can conclude that average working years is approximately 20 for all the departments.</a:t>
          </a:r>
          <a:endParaRPr lang="en-US" sz="2100" kern="1200" dirty="0"/>
        </a:p>
      </dsp:txBody>
      <dsp:txXfrm>
        <a:off x="75284" y="1727582"/>
        <a:ext cx="4566171" cy="139163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5B86CC-18DC-47ED-82E5-BDF248A6A808}">
      <dsp:nvSpPr>
        <dsp:cNvPr id="0" name=""/>
        <dsp:cNvSpPr/>
      </dsp:nvSpPr>
      <dsp:spPr>
        <a:xfrm>
          <a:off x="0" y="558079"/>
          <a:ext cx="5391966" cy="3235179"/>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endParaRPr lang="en-IN" sz="1800" kern="1200" dirty="0"/>
        </a:p>
        <a:p>
          <a:pPr marL="0" lvl="0" indent="0" algn="just" defTabSz="800100">
            <a:lnSpc>
              <a:spcPct val="90000"/>
            </a:lnSpc>
            <a:spcBef>
              <a:spcPct val="0"/>
            </a:spcBef>
            <a:spcAft>
              <a:spcPct val="35000"/>
            </a:spcAft>
            <a:buNone/>
          </a:pPr>
          <a:r>
            <a:rPr lang="en-IN" sz="1800" kern="1200" dirty="0"/>
            <a:t>From the analysis we can conclude the work life balance for the attrition employees as below,</a:t>
          </a:r>
        </a:p>
        <a:p>
          <a:pPr marL="0" lvl="0" indent="0" algn="just" defTabSz="800100">
            <a:lnSpc>
              <a:spcPct val="90000"/>
            </a:lnSpc>
            <a:spcBef>
              <a:spcPct val="0"/>
            </a:spcBef>
            <a:spcAft>
              <a:spcPct val="35000"/>
            </a:spcAft>
            <a:buNone/>
          </a:pPr>
          <a:r>
            <a:rPr lang="en-IN" sz="1800" b="1" kern="1200" dirty="0"/>
            <a:t>Research Directors </a:t>
          </a:r>
          <a:r>
            <a:rPr lang="en-IN" sz="1800" kern="1200" dirty="0"/>
            <a:t>are </a:t>
          </a:r>
          <a:r>
            <a:rPr lang="en-IN" sz="1800" b="1" kern="1200" dirty="0">
              <a:solidFill>
                <a:srgbClr val="FF0000"/>
              </a:solidFill>
            </a:rPr>
            <a:t>Very Dissatisfied</a:t>
          </a:r>
          <a:r>
            <a:rPr lang="en-IN" sz="1800" b="1" kern="1200" dirty="0"/>
            <a:t> </a:t>
          </a:r>
          <a:r>
            <a:rPr lang="en-IN" sz="1800" kern="1200" dirty="0"/>
            <a:t>with Work – Life balance. </a:t>
          </a:r>
        </a:p>
        <a:p>
          <a:pPr marL="0" lvl="0" indent="0" algn="just" defTabSz="800100">
            <a:lnSpc>
              <a:spcPct val="90000"/>
            </a:lnSpc>
            <a:spcBef>
              <a:spcPct val="0"/>
            </a:spcBef>
            <a:spcAft>
              <a:spcPct val="35000"/>
            </a:spcAft>
            <a:buNone/>
          </a:pPr>
          <a:r>
            <a:rPr lang="en-IN" sz="1800" kern="1200" dirty="0"/>
            <a:t>The work life balance of </a:t>
          </a:r>
          <a:r>
            <a:rPr lang="en-IN" sz="1800" b="1" kern="1200" dirty="0"/>
            <a:t>Sales representatives</a:t>
          </a:r>
          <a:r>
            <a:rPr lang="en-IN" sz="1800" kern="1200" dirty="0"/>
            <a:t> , </a:t>
          </a:r>
          <a:r>
            <a:rPr lang="en-IN" sz="1800" b="1" kern="1200" dirty="0"/>
            <a:t>Manufacturing Directors</a:t>
          </a:r>
          <a:r>
            <a:rPr lang="en-IN" sz="1800" kern="1200" dirty="0"/>
            <a:t> , M</a:t>
          </a:r>
          <a:r>
            <a:rPr lang="en-IN" sz="1800" b="1" kern="1200" dirty="0"/>
            <a:t>anagers</a:t>
          </a:r>
          <a:r>
            <a:rPr lang="en-IN" sz="1800" kern="1200" dirty="0"/>
            <a:t> and </a:t>
          </a:r>
          <a:r>
            <a:rPr lang="en-IN" sz="1800" b="1" kern="1200" dirty="0"/>
            <a:t>Sales executives</a:t>
          </a:r>
          <a:r>
            <a:rPr lang="en-IN" sz="1800" kern="1200" dirty="0"/>
            <a:t> seems to be </a:t>
          </a:r>
          <a:r>
            <a:rPr lang="en-IN" sz="1800" b="1" kern="1200" dirty="0">
              <a:solidFill>
                <a:srgbClr val="FFFF00"/>
              </a:solidFill>
            </a:rPr>
            <a:t>Dissatisfying</a:t>
          </a:r>
          <a:r>
            <a:rPr lang="en-IN" sz="1800" kern="1200" dirty="0"/>
            <a:t>.</a:t>
          </a:r>
        </a:p>
        <a:p>
          <a:pPr marL="0" lvl="0" indent="0" algn="just" defTabSz="800100">
            <a:lnSpc>
              <a:spcPct val="90000"/>
            </a:lnSpc>
            <a:spcBef>
              <a:spcPct val="0"/>
            </a:spcBef>
            <a:spcAft>
              <a:spcPct val="35000"/>
            </a:spcAft>
            <a:buNone/>
          </a:pPr>
          <a:r>
            <a:rPr lang="en-IN" sz="1800" b="1" kern="1200" dirty="0"/>
            <a:t>Human resources , laboratory technicians, Research Scientists , Healthcare representatives and Developers </a:t>
          </a:r>
          <a:r>
            <a:rPr lang="en-IN" sz="1800" kern="1200" dirty="0"/>
            <a:t>are more likely to be </a:t>
          </a:r>
          <a:r>
            <a:rPr lang="en-IN" sz="1800" b="1" kern="1200" dirty="0">
              <a:solidFill>
                <a:srgbClr val="92D050"/>
              </a:solidFill>
            </a:rPr>
            <a:t>Satisfied</a:t>
          </a:r>
          <a:r>
            <a:rPr lang="en-IN" sz="1800" kern="1200" dirty="0"/>
            <a:t>.</a:t>
          </a:r>
        </a:p>
        <a:p>
          <a:pPr marL="0" lvl="0" indent="0" algn="ctr" defTabSz="800100">
            <a:lnSpc>
              <a:spcPct val="90000"/>
            </a:lnSpc>
            <a:spcBef>
              <a:spcPct val="0"/>
            </a:spcBef>
            <a:spcAft>
              <a:spcPct val="35000"/>
            </a:spcAft>
            <a:buNone/>
          </a:pPr>
          <a:r>
            <a:rPr lang="en-IN" sz="1700" kern="1200" dirty="0"/>
            <a:t> </a:t>
          </a:r>
          <a:endParaRPr lang="en-US" sz="1700" kern="1200" dirty="0"/>
        </a:p>
      </dsp:txBody>
      <dsp:txXfrm>
        <a:off x="0" y="558079"/>
        <a:ext cx="5391966" cy="323517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2E386F-7169-40C4-B20E-087C364A4175}">
      <dsp:nvSpPr>
        <dsp:cNvPr id="0" name=""/>
        <dsp:cNvSpPr/>
      </dsp:nvSpPr>
      <dsp:spPr>
        <a:xfrm>
          <a:off x="0" y="171448"/>
          <a:ext cx="4716739" cy="137475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just" defTabSz="1111250">
            <a:lnSpc>
              <a:spcPct val="90000"/>
            </a:lnSpc>
            <a:spcBef>
              <a:spcPct val="0"/>
            </a:spcBef>
            <a:spcAft>
              <a:spcPct val="35000"/>
            </a:spcAft>
            <a:buNone/>
          </a:pPr>
          <a:r>
            <a:rPr lang="en-IN" sz="2500" kern="1200" dirty="0"/>
            <a:t>The </a:t>
          </a:r>
          <a:r>
            <a:rPr lang="en-IN" sz="2500" b="1" kern="1200" dirty="0"/>
            <a:t>highest attrition rate</a:t>
          </a:r>
          <a:r>
            <a:rPr lang="en-IN" sz="2500" kern="1200" dirty="0"/>
            <a:t> is seen where the year since last promotion is between </a:t>
          </a:r>
          <a:r>
            <a:rPr lang="en-IN" sz="2500" b="1" kern="1200" dirty="0"/>
            <a:t>1-10 years</a:t>
          </a:r>
        </a:p>
      </dsp:txBody>
      <dsp:txXfrm>
        <a:off x="67110" y="238558"/>
        <a:ext cx="4582519" cy="1240530"/>
      </dsp:txXfrm>
    </dsp:sp>
    <dsp:sp modelId="{02414501-D933-4DAA-8B18-4AC31CFDE25F}">
      <dsp:nvSpPr>
        <dsp:cNvPr id="0" name=""/>
        <dsp:cNvSpPr/>
      </dsp:nvSpPr>
      <dsp:spPr>
        <a:xfrm>
          <a:off x="0" y="1789647"/>
          <a:ext cx="4716739" cy="1404857"/>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just" defTabSz="933450">
            <a:lnSpc>
              <a:spcPct val="90000"/>
            </a:lnSpc>
            <a:spcBef>
              <a:spcPct val="0"/>
            </a:spcBef>
            <a:spcAft>
              <a:spcPct val="35000"/>
            </a:spcAft>
            <a:buNone/>
          </a:pPr>
          <a:r>
            <a:rPr lang="en-US" sz="2100" kern="1200" dirty="0"/>
            <a:t>Whereas, the year since last promotion is </a:t>
          </a:r>
          <a:r>
            <a:rPr lang="en-US" sz="2100" b="1" kern="1200" dirty="0"/>
            <a:t>above 31 years</a:t>
          </a:r>
          <a:r>
            <a:rPr lang="en-US" sz="2100" kern="1200" dirty="0"/>
            <a:t> has the </a:t>
          </a:r>
          <a:r>
            <a:rPr lang="en-US" sz="2100" b="1" kern="1200" dirty="0"/>
            <a:t>lowest attrition rate</a:t>
          </a:r>
          <a:r>
            <a:rPr lang="en-US" sz="2100" kern="1200" dirty="0"/>
            <a:t>.</a:t>
          </a:r>
        </a:p>
      </dsp:txBody>
      <dsp:txXfrm>
        <a:off x="68579" y="1858226"/>
        <a:ext cx="4579581" cy="126769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42527A-CCB6-4829-88E3-7552B266EFAB}">
      <dsp:nvSpPr>
        <dsp:cNvPr id="0" name=""/>
        <dsp:cNvSpPr/>
      </dsp:nvSpPr>
      <dsp:spPr>
        <a:xfrm>
          <a:off x="0" y="5633"/>
          <a:ext cx="10898485" cy="6748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6E9D13-3C76-45C3-8931-E3693C602C60}">
      <dsp:nvSpPr>
        <dsp:cNvPr id="0" name=""/>
        <dsp:cNvSpPr/>
      </dsp:nvSpPr>
      <dsp:spPr>
        <a:xfrm>
          <a:off x="204154" y="157484"/>
          <a:ext cx="371553" cy="3711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64BECF-0D1A-410A-8F1A-CCDAE9A6B1CE}">
      <dsp:nvSpPr>
        <dsp:cNvPr id="0" name=""/>
        <dsp:cNvSpPr/>
      </dsp:nvSpPr>
      <dsp:spPr>
        <a:xfrm>
          <a:off x="779863" y="5633"/>
          <a:ext cx="10083389" cy="738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122" tIns="78122" rIns="78122" bIns="78122" numCol="1" spcCol="1270" anchor="ctr" anchorCtr="0">
          <a:noAutofit/>
        </a:bodyPr>
        <a:lstStyle/>
        <a:p>
          <a:pPr marL="0" lvl="0" indent="0" algn="ctr" defTabSz="889000">
            <a:lnSpc>
              <a:spcPct val="100000"/>
            </a:lnSpc>
            <a:spcBef>
              <a:spcPct val="0"/>
            </a:spcBef>
            <a:spcAft>
              <a:spcPct val="35000"/>
            </a:spcAft>
            <a:buNone/>
          </a:pPr>
          <a:r>
            <a:rPr lang="en-US" sz="2000" b="0" i="0" kern="1200" dirty="0"/>
            <a:t>Conduct stay interviews: Instead of exit interviews, conduct stay interviews with employees to gather feedback about the job.</a:t>
          </a:r>
          <a:endParaRPr lang="en-US" sz="2000" kern="1200" dirty="0"/>
        </a:p>
      </dsp:txBody>
      <dsp:txXfrm>
        <a:off x="779863" y="5633"/>
        <a:ext cx="10083389" cy="738163"/>
      </dsp:txXfrm>
    </dsp:sp>
    <dsp:sp modelId="{BFC3A43C-BCDB-4217-8A75-CCC1183668B5}">
      <dsp:nvSpPr>
        <dsp:cNvPr id="0" name=""/>
        <dsp:cNvSpPr/>
      </dsp:nvSpPr>
      <dsp:spPr>
        <a:xfrm>
          <a:off x="0" y="928338"/>
          <a:ext cx="10898485" cy="6748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8F2191-0ABC-400B-9F39-F02DFE1A6756}">
      <dsp:nvSpPr>
        <dsp:cNvPr id="0" name=""/>
        <dsp:cNvSpPr/>
      </dsp:nvSpPr>
      <dsp:spPr>
        <a:xfrm>
          <a:off x="204154" y="1080188"/>
          <a:ext cx="371553" cy="3711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AF71C2-E556-429D-B688-B88B92F8AFD3}">
      <dsp:nvSpPr>
        <dsp:cNvPr id="0" name=""/>
        <dsp:cNvSpPr/>
      </dsp:nvSpPr>
      <dsp:spPr>
        <a:xfrm>
          <a:off x="779863" y="928338"/>
          <a:ext cx="10083389" cy="738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122" tIns="78122" rIns="78122" bIns="78122" numCol="1" spcCol="1270" anchor="ctr" anchorCtr="0">
          <a:noAutofit/>
        </a:bodyPr>
        <a:lstStyle/>
        <a:p>
          <a:pPr marL="0" lvl="0" indent="0" algn="ctr" defTabSz="889000">
            <a:lnSpc>
              <a:spcPct val="100000"/>
            </a:lnSpc>
            <a:spcBef>
              <a:spcPct val="0"/>
            </a:spcBef>
            <a:spcAft>
              <a:spcPct val="35000"/>
            </a:spcAft>
            <a:buNone/>
          </a:pPr>
          <a:r>
            <a:rPr lang="en-US" sz="2000" b="0" i="0" kern="1200" dirty="0"/>
            <a:t>Improve employee engagement: Implement initiatives to improve employee engagement, such as regular feedback, recognition and rewards programs, and opportunities for career growth</a:t>
          </a:r>
          <a:r>
            <a:rPr lang="en-US" sz="2000" kern="1200" dirty="0"/>
            <a:t>.</a:t>
          </a:r>
        </a:p>
      </dsp:txBody>
      <dsp:txXfrm>
        <a:off x="779863" y="928338"/>
        <a:ext cx="10083389" cy="738163"/>
      </dsp:txXfrm>
    </dsp:sp>
    <dsp:sp modelId="{A8E1718F-77A1-495C-808D-3B6F90B50A14}">
      <dsp:nvSpPr>
        <dsp:cNvPr id="0" name=""/>
        <dsp:cNvSpPr/>
      </dsp:nvSpPr>
      <dsp:spPr>
        <a:xfrm>
          <a:off x="0" y="1851042"/>
          <a:ext cx="10898485" cy="6748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A001B9-CC7E-4D30-8A42-42401FCF2E5E}">
      <dsp:nvSpPr>
        <dsp:cNvPr id="0" name=""/>
        <dsp:cNvSpPr/>
      </dsp:nvSpPr>
      <dsp:spPr>
        <a:xfrm>
          <a:off x="204154" y="2002893"/>
          <a:ext cx="371553" cy="3711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BA4BF1-5BE7-4D48-AB8C-831BE404813F}">
      <dsp:nvSpPr>
        <dsp:cNvPr id="0" name=""/>
        <dsp:cNvSpPr/>
      </dsp:nvSpPr>
      <dsp:spPr>
        <a:xfrm>
          <a:off x="779863" y="1851042"/>
          <a:ext cx="10083389" cy="738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122" tIns="78122" rIns="78122" bIns="78122" numCol="1" spcCol="1270" anchor="ctr" anchorCtr="0">
          <a:noAutofit/>
        </a:bodyPr>
        <a:lstStyle/>
        <a:p>
          <a:pPr marL="0" lvl="0" indent="0" algn="ctr" defTabSz="889000">
            <a:lnSpc>
              <a:spcPct val="100000"/>
            </a:lnSpc>
            <a:spcBef>
              <a:spcPct val="0"/>
            </a:spcBef>
            <a:spcAft>
              <a:spcPct val="35000"/>
            </a:spcAft>
            <a:buNone/>
          </a:pPr>
          <a:r>
            <a:rPr lang="en-US" sz="2000" b="0" i="0" kern="1200" dirty="0"/>
            <a:t>Address workload issues: Ensure employees have manageable workloads by regularly monitoring and adjusting workloads to prevent burnout and overwhelm.</a:t>
          </a:r>
          <a:endParaRPr lang="en-US" sz="2000" kern="1200" dirty="0"/>
        </a:p>
      </dsp:txBody>
      <dsp:txXfrm>
        <a:off x="779863" y="1851042"/>
        <a:ext cx="10083389" cy="738163"/>
      </dsp:txXfrm>
    </dsp:sp>
    <dsp:sp modelId="{9BEE6CFB-24F9-41CE-B772-C8332367E6E1}">
      <dsp:nvSpPr>
        <dsp:cNvPr id="0" name=""/>
        <dsp:cNvSpPr/>
      </dsp:nvSpPr>
      <dsp:spPr>
        <a:xfrm>
          <a:off x="0" y="2773747"/>
          <a:ext cx="10898485" cy="6748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EF7A08-80D8-4596-BA50-B479596CE6FE}">
      <dsp:nvSpPr>
        <dsp:cNvPr id="0" name=""/>
        <dsp:cNvSpPr/>
      </dsp:nvSpPr>
      <dsp:spPr>
        <a:xfrm>
          <a:off x="204154" y="2925598"/>
          <a:ext cx="371553" cy="37119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E1F057-43E6-4AAD-B399-BE1431F6946F}">
      <dsp:nvSpPr>
        <dsp:cNvPr id="0" name=""/>
        <dsp:cNvSpPr/>
      </dsp:nvSpPr>
      <dsp:spPr>
        <a:xfrm>
          <a:off x="779863" y="2773747"/>
          <a:ext cx="10083389" cy="738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122" tIns="78122" rIns="78122" bIns="78122" numCol="1" spcCol="1270" anchor="ctr" anchorCtr="0">
          <a:noAutofit/>
        </a:bodyPr>
        <a:lstStyle/>
        <a:p>
          <a:pPr marL="0" lvl="0" indent="0" algn="ctr" defTabSz="800100">
            <a:lnSpc>
              <a:spcPct val="100000"/>
            </a:lnSpc>
            <a:spcBef>
              <a:spcPct val="0"/>
            </a:spcBef>
            <a:spcAft>
              <a:spcPct val="35000"/>
            </a:spcAft>
            <a:buNone/>
          </a:pPr>
          <a:r>
            <a:rPr lang="en-US" sz="1800" b="0" i="0" kern="1200" dirty="0"/>
            <a:t>Create a positive work environment: Foster a positive work environment by promoting a culture of respect, inclusivity, and teamwork. Encourage open communication and collaboration among employees.</a:t>
          </a:r>
          <a:endParaRPr lang="en-US" sz="1800" kern="1200" dirty="0"/>
        </a:p>
      </dsp:txBody>
      <dsp:txXfrm>
        <a:off x="779863" y="2773747"/>
        <a:ext cx="10083389" cy="738163"/>
      </dsp:txXfrm>
    </dsp:sp>
    <dsp:sp modelId="{49E30507-7FF7-4582-BA49-3BE38F2DFCD6}">
      <dsp:nvSpPr>
        <dsp:cNvPr id="0" name=""/>
        <dsp:cNvSpPr/>
      </dsp:nvSpPr>
      <dsp:spPr>
        <a:xfrm>
          <a:off x="0" y="3696451"/>
          <a:ext cx="10898485" cy="6748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0709E7-CF9F-4F6D-AB5D-FF51711F3DB7}">
      <dsp:nvSpPr>
        <dsp:cNvPr id="0" name=""/>
        <dsp:cNvSpPr/>
      </dsp:nvSpPr>
      <dsp:spPr>
        <a:xfrm>
          <a:off x="204154" y="3848302"/>
          <a:ext cx="371553" cy="37119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C2242C-368F-46CC-A1D0-7676852EB348}">
      <dsp:nvSpPr>
        <dsp:cNvPr id="0" name=""/>
        <dsp:cNvSpPr/>
      </dsp:nvSpPr>
      <dsp:spPr>
        <a:xfrm>
          <a:off x="779863" y="3696451"/>
          <a:ext cx="10083389" cy="738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122" tIns="78122" rIns="78122" bIns="78122" numCol="1" spcCol="1270" anchor="ctr" anchorCtr="0">
          <a:noAutofit/>
        </a:bodyPr>
        <a:lstStyle/>
        <a:p>
          <a:pPr marL="0" lvl="0" indent="0" algn="ctr" defTabSz="800100">
            <a:lnSpc>
              <a:spcPct val="100000"/>
            </a:lnSpc>
            <a:spcBef>
              <a:spcPct val="0"/>
            </a:spcBef>
            <a:spcAft>
              <a:spcPct val="35000"/>
            </a:spcAft>
            <a:buNone/>
          </a:pPr>
          <a:r>
            <a:rPr lang="en-US" sz="1800" b="0" i="0" kern="1200" dirty="0"/>
            <a:t>Address pay and compensation issues: Ensure that employees receive fair pay and compensation for their work and t</a:t>
          </a:r>
          <a:r>
            <a:rPr lang="en-US" sz="1800" kern="1200" dirty="0"/>
            <a:t>o find out what motivates an employee to continue to work in an organization.</a:t>
          </a:r>
        </a:p>
      </dsp:txBody>
      <dsp:txXfrm>
        <a:off x="779863" y="3696451"/>
        <a:ext cx="10083389" cy="73816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0.37323</cdr:x>
      <cdr:y>0.27633</cdr:y>
    </cdr:from>
    <cdr:to>
      <cdr:x>0.62677</cdr:x>
      <cdr:y>0.72366</cdr:y>
    </cdr:to>
    <cdr:sp macro="" textlink="">
      <cdr:nvSpPr>
        <cdr:cNvPr id="2" name="TextBox 1">
          <a:extLst xmlns:a="http://schemas.openxmlformats.org/drawingml/2006/main">
            <a:ext uri="{FF2B5EF4-FFF2-40B4-BE49-F238E27FC236}">
              <a16:creationId xmlns:a16="http://schemas.microsoft.com/office/drawing/2014/main" id="{18EE2241-72E9-4C37-AFE6-88FBC93F8AD0}"/>
            </a:ext>
          </a:extLst>
        </cdr:cNvPr>
        <cdr:cNvSpPr txBox="1"/>
      </cdr:nvSpPr>
      <cdr:spPr>
        <a:xfrm xmlns:a="http://schemas.openxmlformats.org/drawingml/2006/main">
          <a:off x="1346128" y="564864"/>
          <a:ext cx="914400" cy="9144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IN" sz="1100"/>
        </a:p>
      </cdr:txBody>
    </cdr:sp>
  </cdr:relSizeAnchor>
  <cdr:relSizeAnchor xmlns:cdr="http://schemas.openxmlformats.org/drawingml/2006/chartDrawing">
    <cdr:from>
      <cdr:x>0.08012</cdr:x>
      <cdr:y>0</cdr:y>
    </cdr:from>
    <cdr:to>
      <cdr:x>1</cdr:x>
      <cdr:y>0.17801</cdr:y>
    </cdr:to>
    <cdr:sp macro="" textlink="">
      <cdr:nvSpPr>
        <cdr:cNvPr id="3" name="TextBox 2">
          <a:extLst xmlns:a="http://schemas.openxmlformats.org/drawingml/2006/main">
            <a:ext uri="{FF2B5EF4-FFF2-40B4-BE49-F238E27FC236}">
              <a16:creationId xmlns:a16="http://schemas.microsoft.com/office/drawing/2014/main" id="{E9A7D6B3-2E01-4E1D-B13A-B817C40405F2}"/>
            </a:ext>
          </a:extLst>
        </cdr:cNvPr>
        <cdr:cNvSpPr txBox="1"/>
      </cdr:nvSpPr>
      <cdr:spPr>
        <a:xfrm xmlns:a="http://schemas.openxmlformats.org/drawingml/2006/main">
          <a:off x="288960" y="0"/>
          <a:ext cx="3317696" cy="363877"/>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marL="0" marR="0" lvl="0" indent="0" defTabSz="914400" rtl="0" eaLnBrk="1" fontAlgn="auto" latinLnBrk="0" hangingPunct="1">
            <a:lnSpc>
              <a:spcPct val="100000"/>
            </a:lnSpc>
            <a:spcBef>
              <a:spcPts val="0"/>
            </a:spcBef>
            <a:spcAft>
              <a:spcPts val="0"/>
            </a:spcAft>
            <a:buClrTx/>
            <a:buSzTx/>
            <a:buFontTx/>
            <a:buNone/>
            <a:tabLst/>
            <a:defRPr/>
          </a:pPr>
          <a:r>
            <a:rPr lang="en-IN" sz="1200" b="1" i="0" baseline="0">
              <a:solidFill>
                <a:schemeClr val="accent1"/>
              </a:solidFill>
              <a:effectLst/>
              <a:latin typeface="+mn-lt"/>
              <a:ea typeface="+mn-ea"/>
              <a:cs typeface="+mn-cs"/>
            </a:rPr>
            <a:t>Average Attration Rate For All Department</a:t>
          </a:r>
          <a:endParaRPr lang="en-IN" sz="1200" b="1">
            <a:solidFill>
              <a:schemeClr val="accent1"/>
            </a:solidFill>
            <a:effectLst/>
          </a:endParaRPr>
        </a:p>
        <a:p xmlns:a="http://schemas.openxmlformats.org/drawingml/2006/main">
          <a:endParaRPr lang="en-IN" sz="1100"/>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4E567-0C67-9893-CC4F-870F2DFB9E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9A94AAA-7B33-4E53-2875-581D9ED1EF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79CDB23-D77C-51D8-B8AD-9D366A50F124}"/>
              </a:ext>
            </a:extLst>
          </p:cNvPr>
          <p:cNvSpPr>
            <a:spLocks noGrp="1"/>
          </p:cNvSpPr>
          <p:nvPr>
            <p:ph type="dt" sz="half" idx="10"/>
          </p:nvPr>
        </p:nvSpPr>
        <p:spPr/>
        <p:txBody>
          <a:bodyPr/>
          <a:lstStyle/>
          <a:p>
            <a:fld id="{9D0D92BC-42A9-434B-8530-ADBF4485E407}" type="datetimeFigureOut">
              <a:rPr lang="en-US" smtClean="0"/>
              <a:t>4/5/2024</a:t>
            </a:fld>
            <a:endParaRPr lang="en-US"/>
          </a:p>
        </p:txBody>
      </p:sp>
      <p:sp>
        <p:nvSpPr>
          <p:cNvPr id="5" name="Footer Placeholder 4">
            <a:extLst>
              <a:ext uri="{FF2B5EF4-FFF2-40B4-BE49-F238E27FC236}">
                <a16:creationId xmlns:a16="http://schemas.microsoft.com/office/drawing/2014/main" id="{20760991-6599-C938-2617-3D1175F32B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61BD7A-F606-A8A0-6E69-A776AEF05B6D}"/>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103757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FE53B-829D-794A-46BB-214C32953CC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433542-0AEE-4E95-BF90-90667F7836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FD07FF-89FF-5B6B-8325-F1D668FE3030}"/>
              </a:ext>
            </a:extLst>
          </p:cNvPr>
          <p:cNvSpPr>
            <a:spLocks noGrp="1"/>
          </p:cNvSpPr>
          <p:nvPr>
            <p:ph type="dt" sz="half" idx="10"/>
          </p:nvPr>
        </p:nvSpPr>
        <p:spPr/>
        <p:txBody>
          <a:bodyPr/>
          <a:lstStyle/>
          <a:p>
            <a:fld id="{9D0D92BC-42A9-434B-8530-ADBF4485E407}" type="datetimeFigureOut">
              <a:rPr lang="en-US" smtClean="0"/>
              <a:t>4/5/2024</a:t>
            </a:fld>
            <a:endParaRPr lang="en-US"/>
          </a:p>
        </p:txBody>
      </p:sp>
      <p:sp>
        <p:nvSpPr>
          <p:cNvPr id="5" name="Footer Placeholder 4">
            <a:extLst>
              <a:ext uri="{FF2B5EF4-FFF2-40B4-BE49-F238E27FC236}">
                <a16:creationId xmlns:a16="http://schemas.microsoft.com/office/drawing/2014/main" id="{1E3946A7-385A-48AA-E6CD-B15C2EEB47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014C05-F093-D737-C4AC-9E24058AF669}"/>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517447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169C43-9D02-E478-B9A1-1898F836132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34EC02A-99CF-D2A6-541B-A5FA9E85FD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01E128-F034-8CCB-A806-033D5DF31746}"/>
              </a:ext>
            </a:extLst>
          </p:cNvPr>
          <p:cNvSpPr>
            <a:spLocks noGrp="1"/>
          </p:cNvSpPr>
          <p:nvPr>
            <p:ph type="dt" sz="half" idx="10"/>
          </p:nvPr>
        </p:nvSpPr>
        <p:spPr/>
        <p:txBody>
          <a:bodyPr/>
          <a:lstStyle/>
          <a:p>
            <a:fld id="{9D0D92BC-42A9-434B-8530-ADBF4485E407}" type="datetimeFigureOut">
              <a:rPr lang="en-US" smtClean="0"/>
              <a:t>4/5/2024</a:t>
            </a:fld>
            <a:endParaRPr lang="en-US"/>
          </a:p>
        </p:txBody>
      </p:sp>
      <p:sp>
        <p:nvSpPr>
          <p:cNvPr id="5" name="Footer Placeholder 4">
            <a:extLst>
              <a:ext uri="{FF2B5EF4-FFF2-40B4-BE49-F238E27FC236}">
                <a16:creationId xmlns:a16="http://schemas.microsoft.com/office/drawing/2014/main" id="{5B2D5F3A-4C3E-DFA2-F00B-33FCC19ADA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9F628F-1C9A-532C-4199-C404560E197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496656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53A33-8760-6F1F-7F0E-308BE159E7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FEF9B4-E2D0-9077-AF98-92865221AC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691169-A09D-E239-D10A-C2DC49DFA647}"/>
              </a:ext>
            </a:extLst>
          </p:cNvPr>
          <p:cNvSpPr>
            <a:spLocks noGrp="1"/>
          </p:cNvSpPr>
          <p:nvPr>
            <p:ph type="dt" sz="half" idx="10"/>
          </p:nvPr>
        </p:nvSpPr>
        <p:spPr/>
        <p:txBody>
          <a:bodyPr/>
          <a:lstStyle/>
          <a:p>
            <a:fld id="{9D0D92BC-42A9-434B-8530-ADBF4485E407}" type="datetimeFigureOut">
              <a:rPr lang="en-US" smtClean="0"/>
              <a:t>4/5/2024</a:t>
            </a:fld>
            <a:endParaRPr lang="en-US"/>
          </a:p>
        </p:txBody>
      </p:sp>
      <p:sp>
        <p:nvSpPr>
          <p:cNvPr id="5" name="Footer Placeholder 4">
            <a:extLst>
              <a:ext uri="{FF2B5EF4-FFF2-40B4-BE49-F238E27FC236}">
                <a16:creationId xmlns:a16="http://schemas.microsoft.com/office/drawing/2014/main" id="{FEDC1EA2-F23C-8DE5-A207-6C3F3988C8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CF33C4-9423-4613-4982-BED89D3649C5}"/>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687579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3143D-7512-DBCD-C7DE-184D774D5E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1EB401E-5120-A371-BD1C-593A79F078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4FDAB4-756C-15FB-6D8C-309271C1B93E}"/>
              </a:ext>
            </a:extLst>
          </p:cNvPr>
          <p:cNvSpPr>
            <a:spLocks noGrp="1"/>
          </p:cNvSpPr>
          <p:nvPr>
            <p:ph type="dt" sz="half" idx="10"/>
          </p:nvPr>
        </p:nvSpPr>
        <p:spPr/>
        <p:txBody>
          <a:bodyPr/>
          <a:lstStyle/>
          <a:p>
            <a:fld id="{9D0D92BC-42A9-434B-8530-ADBF4485E407}" type="datetimeFigureOut">
              <a:rPr lang="en-US" smtClean="0"/>
              <a:t>4/5/2024</a:t>
            </a:fld>
            <a:endParaRPr lang="en-US"/>
          </a:p>
        </p:txBody>
      </p:sp>
      <p:sp>
        <p:nvSpPr>
          <p:cNvPr id="5" name="Footer Placeholder 4">
            <a:extLst>
              <a:ext uri="{FF2B5EF4-FFF2-40B4-BE49-F238E27FC236}">
                <a16:creationId xmlns:a16="http://schemas.microsoft.com/office/drawing/2014/main" id="{A98CE6C8-9B71-412C-D081-02287B18B6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EDB636-6AB1-BB7E-11BF-3FAB79F4DF4A}"/>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279396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9C512-4AF5-B9BA-9911-9658604F42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9989AF5-E7F1-8786-DCC2-844427394A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C807D41-519F-52B3-A7F4-B191B1A235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3B1962F-182F-0B1A-116E-8A9260F8A789}"/>
              </a:ext>
            </a:extLst>
          </p:cNvPr>
          <p:cNvSpPr>
            <a:spLocks noGrp="1"/>
          </p:cNvSpPr>
          <p:nvPr>
            <p:ph type="dt" sz="half" idx="10"/>
          </p:nvPr>
        </p:nvSpPr>
        <p:spPr/>
        <p:txBody>
          <a:bodyPr/>
          <a:lstStyle/>
          <a:p>
            <a:fld id="{9D0D92BC-42A9-434B-8530-ADBF4485E407}" type="datetimeFigureOut">
              <a:rPr lang="en-US" smtClean="0"/>
              <a:t>4/5/2024</a:t>
            </a:fld>
            <a:endParaRPr lang="en-US"/>
          </a:p>
        </p:txBody>
      </p:sp>
      <p:sp>
        <p:nvSpPr>
          <p:cNvPr id="6" name="Footer Placeholder 5">
            <a:extLst>
              <a:ext uri="{FF2B5EF4-FFF2-40B4-BE49-F238E27FC236}">
                <a16:creationId xmlns:a16="http://schemas.microsoft.com/office/drawing/2014/main" id="{FA2E479F-CF69-FACD-A2EF-5955C9C0AD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A8FF94-4116-73E4-16CB-87801A33E809}"/>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593500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9E019-E7E4-FCAC-849D-55E83A0C3FB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1ED1410-FA39-B5B8-4DA4-319378A19B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292667-B8F5-B387-85EC-AD98BCDDA8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D22B1EE-903F-239C-F614-4DB84C51C0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9546BB-7C7F-98C5-7B68-A7C797B269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55CB7D5-F352-053A-AED1-412F971484B3}"/>
              </a:ext>
            </a:extLst>
          </p:cNvPr>
          <p:cNvSpPr>
            <a:spLocks noGrp="1"/>
          </p:cNvSpPr>
          <p:nvPr>
            <p:ph type="dt" sz="half" idx="10"/>
          </p:nvPr>
        </p:nvSpPr>
        <p:spPr/>
        <p:txBody>
          <a:bodyPr/>
          <a:lstStyle/>
          <a:p>
            <a:fld id="{9D0D92BC-42A9-434B-8530-ADBF4485E407}" type="datetimeFigureOut">
              <a:rPr lang="en-US" smtClean="0"/>
              <a:t>4/5/2024</a:t>
            </a:fld>
            <a:endParaRPr lang="en-US"/>
          </a:p>
        </p:txBody>
      </p:sp>
      <p:sp>
        <p:nvSpPr>
          <p:cNvPr id="8" name="Footer Placeholder 7">
            <a:extLst>
              <a:ext uri="{FF2B5EF4-FFF2-40B4-BE49-F238E27FC236}">
                <a16:creationId xmlns:a16="http://schemas.microsoft.com/office/drawing/2014/main" id="{11BBB0C3-7FF7-5043-837B-455E56D6BE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AC8DE3-37C5-48A2-7B43-A8B333A99446}"/>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48648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F9C05-C256-8EBA-9994-F0B080BFAD3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2FCB27E-451C-4897-A46B-3B776DEAB800}"/>
              </a:ext>
            </a:extLst>
          </p:cNvPr>
          <p:cNvSpPr>
            <a:spLocks noGrp="1"/>
          </p:cNvSpPr>
          <p:nvPr>
            <p:ph type="dt" sz="half" idx="10"/>
          </p:nvPr>
        </p:nvSpPr>
        <p:spPr/>
        <p:txBody>
          <a:bodyPr/>
          <a:lstStyle/>
          <a:p>
            <a:fld id="{9D0D92BC-42A9-434B-8530-ADBF4485E407}" type="datetimeFigureOut">
              <a:rPr lang="en-US" smtClean="0"/>
              <a:t>4/5/2024</a:t>
            </a:fld>
            <a:endParaRPr lang="en-US"/>
          </a:p>
        </p:txBody>
      </p:sp>
      <p:sp>
        <p:nvSpPr>
          <p:cNvPr id="4" name="Footer Placeholder 3">
            <a:extLst>
              <a:ext uri="{FF2B5EF4-FFF2-40B4-BE49-F238E27FC236}">
                <a16:creationId xmlns:a16="http://schemas.microsoft.com/office/drawing/2014/main" id="{333CCFC8-5E77-80AC-5DCF-0CEA1C7B91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BFFF7C-2381-B99B-13D0-3A9AC2B8D5A5}"/>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990786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E47965-9AE9-FC50-ED37-E4378FA3A39F}"/>
              </a:ext>
            </a:extLst>
          </p:cNvPr>
          <p:cNvSpPr>
            <a:spLocks noGrp="1"/>
          </p:cNvSpPr>
          <p:nvPr>
            <p:ph type="dt" sz="half" idx="10"/>
          </p:nvPr>
        </p:nvSpPr>
        <p:spPr/>
        <p:txBody>
          <a:bodyPr/>
          <a:lstStyle/>
          <a:p>
            <a:fld id="{9D0D92BC-42A9-434B-8530-ADBF4485E407}" type="datetimeFigureOut">
              <a:rPr lang="en-US" smtClean="0"/>
              <a:t>4/5/2024</a:t>
            </a:fld>
            <a:endParaRPr lang="en-US"/>
          </a:p>
        </p:txBody>
      </p:sp>
      <p:sp>
        <p:nvSpPr>
          <p:cNvPr id="3" name="Footer Placeholder 2">
            <a:extLst>
              <a:ext uri="{FF2B5EF4-FFF2-40B4-BE49-F238E27FC236}">
                <a16:creationId xmlns:a16="http://schemas.microsoft.com/office/drawing/2014/main" id="{FCE42702-FC97-920C-1804-9CAB1AC8C26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A6C5CB-E718-2DB1-1830-0B13BFC8AA8C}"/>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678725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FC54E-22F1-B84E-62F0-53C1BFCD9B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6FF53FE-76C3-C8A6-68CA-0A89700C62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1F3021E-780F-4F56-CFEA-BA52ACD859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FA3507-BF4A-9404-FA53-0C74339E074D}"/>
              </a:ext>
            </a:extLst>
          </p:cNvPr>
          <p:cNvSpPr>
            <a:spLocks noGrp="1"/>
          </p:cNvSpPr>
          <p:nvPr>
            <p:ph type="dt" sz="half" idx="10"/>
          </p:nvPr>
        </p:nvSpPr>
        <p:spPr/>
        <p:txBody>
          <a:bodyPr/>
          <a:lstStyle/>
          <a:p>
            <a:fld id="{9D0D92BC-42A9-434B-8530-ADBF4485E407}" type="datetimeFigureOut">
              <a:rPr lang="en-US" smtClean="0"/>
              <a:t>4/5/2024</a:t>
            </a:fld>
            <a:endParaRPr lang="en-US"/>
          </a:p>
        </p:txBody>
      </p:sp>
      <p:sp>
        <p:nvSpPr>
          <p:cNvPr id="6" name="Footer Placeholder 5">
            <a:extLst>
              <a:ext uri="{FF2B5EF4-FFF2-40B4-BE49-F238E27FC236}">
                <a16:creationId xmlns:a16="http://schemas.microsoft.com/office/drawing/2014/main" id="{06CF342B-B40B-A06E-9A14-07457CF040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7B77DD-A2C5-FBDF-8B4A-1F3819A2AE71}"/>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9580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C4525-2B4C-6CEA-01AF-5890606560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C8C20F9-D371-9B52-9A8F-17B40376B6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E785134-4710-4FAE-6BEE-FCB62880C7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FBF085-E3DD-381D-2648-B49667CF0EAB}"/>
              </a:ext>
            </a:extLst>
          </p:cNvPr>
          <p:cNvSpPr>
            <a:spLocks noGrp="1"/>
          </p:cNvSpPr>
          <p:nvPr>
            <p:ph type="dt" sz="half" idx="10"/>
          </p:nvPr>
        </p:nvSpPr>
        <p:spPr/>
        <p:txBody>
          <a:bodyPr/>
          <a:lstStyle/>
          <a:p>
            <a:fld id="{9D0D92BC-42A9-434B-8530-ADBF4485E407}" type="datetimeFigureOut">
              <a:rPr lang="en-US" smtClean="0"/>
              <a:t>4/5/2024</a:t>
            </a:fld>
            <a:endParaRPr lang="en-US"/>
          </a:p>
        </p:txBody>
      </p:sp>
      <p:sp>
        <p:nvSpPr>
          <p:cNvPr id="6" name="Footer Placeholder 5">
            <a:extLst>
              <a:ext uri="{FF2B5EF4-FFF2-40B4-BE49-F238E27FC236}">
                <a16:creationId xmlns:a16="http://schemas.microsoft.com/office/drawing/2014/main" id="{887F998E-06ED-F0B4-42F6-550D3F729C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405F3E-6463-23A5-3682-AD03C32A9FA6}"/>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525108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50FB54-B3C7-2F50-B798-A7C436512E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7DC9BA4-48AC-01A9-56F6-B5E91507E3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8E41B7-6489-03C0-3E88-D215BDBDE1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0D92BC-42A9-434B-8530-ADBF4485E407}" type="datetimeFigureOut">
              <a:rPr lang="en-US" smtClean="0"/>
              <a:pPr/>
              <a:t>4/5/2024</a:t>
            </a:fld>
            <a:endParaRPr lang="en-US" dirty="0"/>
          </a:p>
        </p:txBody>
      </p:sp>
      <p:sp>
        <p:nvSpPr>
          <p:cNvPr id="5" name="Footer Placeholder 4">
            <a:extLst>
              <a:ext uri="{FF2B5EF4-FFF2-40B4-BE49-F238E27FC236}">
                <a16:creationId xmlns:a16="http://schemas.microsoft.com/office/drawing/2014/main" id="{903431E4-2919-7E28-74D2-DEDB452F7B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05F0B23-C243-D2BF-F9E3-98D45A3264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902642645"/>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hrconnect.cl/negocio/4-tips-formar-una-estrategia-exitosa-hr-analytics/"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hart" Target="../charts/chart3.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Layout" Target="../diagrams/layout2.xml"/><Relationship Id="rId7" Type="http://schemas.openxmlformats.org/officeDocument/2006/relationships/image" Target="../media/image7.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hart" Target="../charts/chart4.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Layout" Target="../diagrams/layout3.xml"/><Relationship Id="rId7" Type="http://schemas.openxmlformats.org/officeDocument/2006/relationships/image" Target="../media/image9.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 Id="rId9"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hart" Target="../charts/chart5.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2.png"/><Relationship Id="rId7" Type="http://schemas.openxmlformats.org/officeDocument/2006/relationships/diagramColors" Target="../diagrams/colors4.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 Id="rId9"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hart" Target="../charts/chart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4.png"/><Relationship Id="rId7" Type="http://schemas.openxmlformats.org/officeDocument/2006/relationships/diagramColors" Target="../diagrams/colors5.xml"/><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 Id="rId9" Type="http://schemas.openxmlformats.org/officeDocument/2006/relationships/image" Target="../media/image2.png"/></Relationships>
</file>

<file path=ppt/slides/_rels/slide18.xml.rels><?xml version="1.0" encoding="UTF-8" standalone="yes"?>
<Relationships xmlns="http://schemas.openxmlformats.org/package/2006/relationships"><Relationship Id="rId8" Type="http://schemas.openxmlformats.org/officeDocument/2006/relationships/chart" Target="../charts/chart9.xml"/><Relationship Id="rId3" Type="http://schemas.openxmlformats.org/officeDocument/2006/relationships/image" Target="../media/image16.svg"/><Relationship Id="rId7" Type="http://schemas.openxmlformats.org/officeDocument/2006/relationships/chart" Target="../charts/chart8.xml"/><Relationship Id="rId12"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chart" Target="../charts/chart7.xml"/><Relationship Id="rId11" Type="http://schemas.openxmlformats.org/officeDocument/2006/relationships/chart" Target="../charts/chart12.xml"/><Relationship Id="rId5" Type="http://schemas.openxmlformats.org/officeDocument/2006/relationships/image" Target="../media/image18.svg"/><Relationship Id="rId10" Type="http://schemas.openxmlformats.org/officeDocument/2006/relationships/chart" Target="../charts/chart11.xml"/><Relationship Id="rId4" Type="http://schemas.openxmlformats.org/officeDocument/2006/relationships/image" Target="../media/image17.png"/><Relationship Id="rId9" Type="http://schemas.openxmlformats.org/officeDocument/2006/relationships/chart" Target="../charts/chart10.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hyperlink" Target="https://pixabay.com/en/group-team-feedback-confirming-2822423/" TargetMode="Externa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2.png"/><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hart" Target="../charts/chart1.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Layout" Target="../diagrams/layout1.xml"/><Relationship Id="rId7" Type="http://schemas.openxmlformats.org/officeDocument/2006/relationships/image" Target="../media/image5.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hart" Target="../charts/chart2.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7B4E40C7-D3AB-54F6-0628-00C5E55DD5FE}"/>
              </a:ext>
            </a:extLst>
          </p:cNvPr>
          <p:cNvSpPr txBox="1"/>
          <p:nvPr/>
        </p:nvSpPr>
        <p:spPr>
          <a:xfrm>
            <a:off x="9152879" y="2951946"/>
            <a:ext cx="2290437" cy="954107"/>
          </a:xfrm>
          <a:prstGeom prst="rect">
            <a:avLst/>
          </a:prstGeom>
          <a:noFill/>
        </p:spPr>
        <p:txBody>
          <a:bodyPr wrap="square" rtlCol="0">
            <a:spAutoFit/>
          </a:bodyPr>
          <a:lstStyle/>
          <a:p>
            <a:r>
              <a:rPr lang="en-IN" sz="2800" dirty="0">
                <a:solidFill>
                  <a:schemeClr val="bg1"/>
                </a:solidFill>
                <a:latin typeface="Amasis MT Pro Medium" panose="02040604050005020304" pitchFamily="18" charset="0"/>
              </a:rPr>
              <a:t>EMPLOYEE RETENTION</a:t>
            </a:r>
          </a:p>
        </p:txBody>
      </p:sp>
      <p:pic>
        <p:nvPicPr>
          <p:cNvPr id="8" name="Picture 7">
            <a:extLst>
              <a:ext uri="{FF2B5EF4-FFF2-40B4-BE49-F238E27FC236}">
                <a16:creationId xmlns:a16="http://schemas.microsoft.com/office/drawing/2014/main" id="{8FB432C3-559D-3823-2CAC-0A2178A6260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 y="0"/>
            <a:ext cx="12192001" cy="6858000"/>
          </a:xfrm>
          <a:prstGeom prst="rect">
            <a:avLst/>
          </a:prstGeom>
        </p:spPr>
      </p:pic>
      <p:sp>
        <p:nvSpPr>
          <p:cNvPr id="11" name="Rectangle: Rounded Corners 10">
            <a:extLst>
              <a:ext uri="{FF2B5EF4-FFF2-40B4-BE49-F238E27FC236}">
                <a16:creationId xmlns:a16="http://schemas.microsoft.com/office/drawing/2014/main" id="{2C608AB3-2710-5216-F52A-312024F2444B}"/>
              </a:ext>
            </a:extLst>
          </p:cNvPr>
          <p:cNvSpPr/>
          <p:nvPr/>
        </p:nvSpPr>
        <p:spPr>
          <a:xfrm>
            <a:off x="3735977" y="139337"/>
            <a:ext cx="4702629" cy="914400"/>
          </a:xfrm>
          <a:prstGeom prst="roundRect">
            <a:avLst/>
          </a:prstGeom>
          <a:gradFill flip="none" rotWithShape="1">
            <a:gsLst>
              <a:gs pos="0">
                <a:schemeClr val="accent1">
                  <a:tint val="66000"/>
                  <a:satMod val="160000"/>
                  <a:alpha val="0"/>
                  <a:lumMod val="84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C0318517-178C-2557-1DD1-3A76787B7FE8}"/>
              </a:ext>
            </a:extLst>
          </p:cNvPr>
          <p:cNvSpPr txBox="1"/>
          <p:nvPr/>
        </p:nvSpPr>
        <p:spPr>
          <a:xfrm>
            <a:off x="3801941" y="182880"/>
            <a:ext cx="4588115" cy="830997"/>
          </a:xfrm>
          <a:prstGeom prst="rect">
            <a:avLst/>
          </a:prstGeom>
          <a:noFill/>
        </p:spPr>
        <p:txBody>
          <a:bodyPr wrap="none" rtlCol="0">
            <a:spAutoFit/>
          </a:bodyPr>
          <a:lstStyle/>
          <a:p>
            <a:r>
              <a:rPr lang="en-IN" sz="4800" b="1" dirty="0">
                <a:solidFill>
                  <a:schemeClr val="bg1"/>
                </a:solidFill>
                <a:latin typeface="Lato Black" panose="020F0A02020204030203" pitchFamily="34" charset="0"/>
              </a:rPr>
              <a:t>HR ANALYTICS</a:t>
            </a:r>
          </a:p>
        </p:txBody>
      </p:sp>
      <p:sp>
        <p:nvSpPr>
          <p:cNvPr id="12" name="TextBox 11">
            <a:extLst>
              <a:ext uri="{FF2B5EF4-FFF2-40B4-BE49-F238E27FC236}">
                <a16:creationId xmlns:a16="http://schemas.microsoft.com/office/drawing/2014/main" id="{321646A8-1387-6F58-17B5-8A58E0FF7E85}"/>
              </a:ext>
            </a:extLst>
          </p:cNvPr>
          <p:cNvSpPr txBox="1"/>
          <p:nvPr/>
        </p:nvSpPr>
        <p:spPr>
          <a:xfrm>
            <a:off x="4586866" y="1038654"/>
            <a:ext cx="3018264" cy="461665"/>
          </a:xfrm>
          <a:prstGeom prst="rect">
            <a:avLst/>
          </a:prstGeom>
          <a:noFill/>
        </p:spPr>
        <p:txBody>
          <a:bodyPr wrap="square" rtlCol="0">
            <a:spAutoFit/>
          </a:bodyPr>
          <a:lstStyle/>
          <a:p>
            <a:r>
              <a:rPr lang="en-IN" sz="2400" b="1" dirty="0">
                <a:latin typeface="Lato Black" panose="020F0A02020204030203" pitchFamily="34" charset="0"/>
              </a:rPr>
              <a:t>Employee Retention</a:t>
            </a:r>
          </a:p>
        </p:txBody>
      </p:sp>
      <p:pic>
        <p:nvPicPr>
          <p:cNvPr id="3" name="Picture 2">
            <a:extLst>
              <a:ext uri="{FF2B5EF4-FFF2-40B4-BE49-F238E27FC236}">
                <a16:creationId xmlns:a16="http://schemas.microsoft.com/office/drawing/2014/main" id="{895360FA-F0F0-B56F-8D0D-AD767716A1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89701" y="4961857"/>
            <a:ext cx="2653681" cy="2653681"/>
          </a:xfrm>
          <a:prstGeom prst="rect">
            <a:avLst/>
          </a:prstGeom>
        </p:spPr>
      </p:pic>
    </p:spTree>
    <p:extLst>
      <p:ext uri="{BB962C8B-B14F-4D97-AF65-F5344CB8AC3E}">
        <p14:creationId xmlns:p14="http://schemas.microsoft.com/office/powerpoint/2010/main" val="1438229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FBD8A1-7F41-0C43-9ADB-31A061D78301}"/>
              </a:ext>
            </a:extLst>
          </p:cNvPr>
          <p:cNvSpPr>
            <a:spLocks noGrp="1"/>
          </p:cNvSpPr>
          <p:nvPr>
            <p:ph type="title"/>
          </p:nvPr>
        </p:nvSpPr>
        <p:spPr>
          <a:xfrm>
            <a:off x="638882" y="986049"/>
            <a:ext cx="3255095" cy="2755706"/>
          </a:xfrm>
        </p:spPr>
        <p:txBody>
          <a:bodyPr vert="horz" lIns="91440" tIns="45720" rIns="91440" bIns="45720" rtlCol="0" anchor="b">
            <a:normAutofit/>
          </a:bodyPr>
          <a:lstStyle/>
          <a:p>
            <a:pPr algn="ctr"/>
            <a:r>
              <a:rPr lang="en-US" sz="3600" b="1" kern="1200" dirty="0">
                <a:solidFill>
                  <a:schemeClr val="tx1"/>
                </a:solidFill>
                <a:latin typeface="Amasis MT Pro Medium" panose="02040604050005020304" pitchFamily="18" charset="0"/>
              </a:rPr>
              <a:t>KPI 3 </a:t>
            </a:r>
            <a:br>
              <a:rPr lang="en-US" sz="3600" b="1" kern="1200" dirty="0">
                <a:solidFill>
                  <a:schemeClr val="tx1"/>
                </a:solidFill>
                <a:latin typeface="Amasis MT Pro Medium" panose="02040604050005020304" pitchFamily="18" charset="0"/>
              </a:rPr>
            </a:br>
            <a:r>
              <a:rPr lang="en-US" sz="3600" b="1" kern="1200" dirty="0">
                <a:solidFill>
                  <a:schemeClr val="tx1"/>
                </a:solidFill>
                <a:latin typeface="Amasis MT Pro Medium" panose="02040604050005020304" pitchFamily="18" charset="0"/>
              </a:rPr>
              <a:t>Attrition Rate</a:t>
            </a:r>
            <a:br>
              <a:rPr lang="en-US" sz="3600" b="1" kern="1200" dirty="0">
                <a:solidFill>
                  <a:schemeClr val="tx1"/>
                </a:solidFill>
                <a:latin typeface="Amasis MT Pro Medium" panose="02040604050005020304" pitchFamily="18" charset="0"/>
              </a:rPr>
            </a:br>
            <a:r>
              <a:rPr lang="en-US" sz="3600" b="1" kern="1200" dirty="0">
                <a:solidFill>
                  <a:schemeClr val="tx1"/>
                </a:solidFill>
                <a:latin typeface="Amasis MT Pro Medium" panose="02040604050005020304" pitchFamily="18" charset="0"/>
              </a:rPr>
              <a:t>Vs</a:t>
            </a:r>
            <a:br>
              <a:rPr lang="en-US" sz="3600" b="1" kern="1200" dirty="0">
                <a:solidFill>
                  <a:schemeClr val="tx1"/>
                </a:solidFill>
                <a:latin typeface="Amasis MT Pro Medium" panose="02040604050005020304" pitchFamily="18" charset="0"/>
              </a:rPr>
            </a:br>
            <a:r>
              <a:rPr lang="en-US" sz="3600" b="1" kern="1200" dirty="0">
                <a:solidFill>
                  <a:schemeClr val="tx1"/>
                </a:solidFill>
                <a:latin typeface="Amasis MT Pro Medium" panose="02040604050005020304" pitchFamily="18" charset="0"/>
              </a:rPr>
              <a:t>Monthly Income Stats</a:t>
            </a:r>
          </a:p>
        </p:txBody>
      </p:sp>
      <p:sp>
        <p:nvSpPr>
          <p:cNvPr id="4" name="Text Placeholder 3">
            <a:extLst>
              <a:ext uri="{FF2B5EF4-FFF2-40B4-BE49-F238E27FC236}">
                <a16:creationId xmlns:a16="http://schemas.microsoft.com/office/drawing/2014/main" id="{354D619A-C5C2-07A6-107E-EB24DBAB4B3D}"/>
              </a:ext>
            </a:extLst>
          </p:cNvPr>
          <p:cNvSpPr>
            <a:spLocks noGrp="1"/>
          </p:cNvSpPr>
          <p:nvPr>
            <p:ph type="body" sz="half" idx="2"/>
          </p:nvPr>
        </p:nvSpPr>
        <p:spPr>
          <a:xfrm>
            <a:off x="638882" y="4852765"/>
            <a:ext cx="3255095" cy="1559327"/>
          </a:xfrm>
        </p:spPr>
        <p:txBody>
          <a:bodyPr vert="horz" lIns="91440" tIns="45720" rIns="91440" bIns="45720" rtlCol="0">
            <a:normAutofit/>
          </a:bodyPr>
          <a:lstStyle/>
          <a:p>
            <a:pPr algn="just"/>
            <a:r>
              <a:rPr lang="en-US" sz="2400" kern="1200" dirty="0">
                <a:solidFill>
                  <a:schemeClr val="tx1"/>
                </a:solidFill>
                <a:latin typeface="+mn-lt"/>
                <a:ea typeface="+mn-ea"/>
                <a:cs typeface="+mn-cs"/>
              </a:rPr>
              <a:t>This KPI is to find out the relation </a:t>
            </a:r>
            <a:r>
              <a:rPr lang="en-US" sz="2400" dirty="0"/>
              <a:t>the </a:t>
            </a:r>
            <a:r>
              <a:rPr lang="en-US" sz="2400" kern="1200" dirty="0">
                <a:solidFill>
                  <a:schemeClr val="tx1"/>
                </a:solidFill>
                <a:latin typeface="+mn-lt"/>
                <a:ea typeface="+mn-ea"/>
                <a:cs typeface="+mn-cs"/>
              </a:rPr>
              <a:t>between monthly income and Attrition rate. </a:t>
            </a:r>
          </a:p>
        </p:txBody>
      </p:sp>
      <p:sp>
        <p:nvSpPr>
          <p:cNvPr id="57"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hart 4">
            <a:extLst>
              <a:ext uri="{FF2B5EF4-FFF2-40B4-BE49-F238E27FC236}">
                <a16:creationId xmlns:a16="http://schemas.microsoft.com/office/drawing/2014/main" id="{3EC2DF3D-00F4-45D8-A4E9-8B0DB14030CF}"/>
              </a:ext>
            </a:extLst>
          </p:cNvPr>
          <p:cNvGraphicFramePr>
            <a:graphicFrameLocks/>
          </p:cNvGraphicFramePr>
          <p:nvPr>
            <p:extLst>
              <p:ext uri="{D42A27DB-BD31-4B8C-83A1-F6EECF244321}">
                <p14:modId xmlns:p14="http://schemas.microsoft.com/office/powerpoint/2010/main" val="325850665"/>
              </p:ext>
            </p:extLst>
          </p:nvPr>
        </p:nvGraphicFramePr>
        <p:xfrm>
          <a:off x="4011688" y="2072640"/>
          <a:ext cx="7858095" cy="3117669"/>
        </p:xfrm>
        <a:graphic>
          <a:graphicData uri="http://schemas.openxmlformats.org/drawingml/2006/chart">
            <c:chart xmlns:c="http://schemas.openxmlformats.org/drawingml/2006/chart" xmlns:r="http://schemas.openxmlformats.org/officeDocument/2006/relationships" r:id="rId2"/>
          </a:graphicData>
        </a:graphic>
      </p:graphicFrame>
      <p:pic>
        <p:nvPicPr>
          <p:cNvPr id="3" name="Picture 2">
            <a:extLst>
              <a:ext uri="{FF2B5EF4-FFF2-40B4-BE49-F238E27FC236}">
                <a16:creationId xmlns:a16="http://schemas.microsoft.com/office/drawing/2014/main" id="{322BDD47-2525-DEBA-4754-D8268E654B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96929" y="5529779"/>
            <a:ext cx="1895071" cy="1895071"/>
          </a:xfrm>
          <a:prstGeom prst="rect">
            <a:avLst/>
          </a:prstGeom>
        </p:spPr>
      </p:pic>
    </p:spTree>
    <p:extLst>
      <p:ext uri="{BB962C8B-B14F-4D97-AF65-F5344CB8AC3E}">
        <p14:creationId xmlns:p14="http://schemas.microsoft.com/office/powerpoint/2010/main" val="712022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Triangle 50">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086A5A31-B10A-4793-84D4-D785959AE5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5201" y="623275"/>
            <a:ext cx="5141626"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60CEBA-1EC4-F8B0-7918-35D0E921F04F}"/>
              </a:ext>
            </a:extLst>
          </p:cNvPr>
          <p:cNvSpPr>
            <a:spLocks noGrp="1"/>
          </p:cNvSpPr>
          <p:nvPr>
            <p:ph type="title"/>
          </p:nvPr>
        </p:nvSpPr>
        <p:spPr>
          <a:xfrm>
            <a:off x="6866945" y="743910"/>
            <a:ext cx="4218138" cy="1597228"/>
          </a:xfrm>
        </p:spPr>
        <p:txBody>
          <a:bodyPr>
            <a:normAutofit/>
          </a:bodyPr>
          <a:lstStyle/>
          <a:p>
            <a:r>
              <a:rPr lang="en-IN" sz="5400" b="1" dirty="0">
                <a:latin typeface="Amasis MT Pro Medium" panose="02040604050005020304" pitchFamily="18" charset="0"/>
              </a:rPr>
              <a:t>Insights from KPI 3:</a:t>
            </a:r>
          </a:p>
        </p:txBody>
      </p:sp>
      <p:graphicFrame>
        <p:nvGraphicFramePr>
          <p:cNvPr id="21" name="Content Placeholder 2">
            <a:extLst>
              <a:ext uri="{FF2B5EF4-FFF2-40B4-BE49-F238E27FC236}">
                <a16:creationId xmlns:a16="http://schemas.microsoft.com/office/drawing/2014/main" id="{48103B9E-3968-EA72-4346-9CA316F1654A}"/>
              </a:ext>
            </a:extLst>
          </p:cNvPr>
          <p:cNvGraphicFramePr>
            <a:graphicFrameLocks noGrp="1"/>
          </p:cNvGraphicFramePr>
          <p:nvPr>
            <p:ph idx="1"/>
            <p:extLst>
              <p:ext uri="{D42A27DB-BD31-4B8C-83A1-F6EECF244321}">
                <p14:modId xmlns:p14="http://schemas.microsoft.com/office/powerpoint/2010/main" val="3927831074"/>
              </p:ext>
            </p:extLst>
          </p:nvPr>
        </p:nvGraphicFramePr>
        <p:xfrm>
          <a:off x="6620882" y="2538559"/>
          <a:ext cx="4710263" cy="332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9">
            <a:extLst>
              <a:ext uri="{FF2B5EF4-FFF2-40B4-BE49-F238E27FC236}">
                <a16:creationId xmlns:a16="http://schemas.microsoft.com/office/drawing/2014/main" id="{37C47EC3-5780-288E-8EC5-7EF631EACD1E}"/>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618402" y="2769821"/>
            <a:ext cx="5141626" cy="2784507"/>
          </a:xfrm>
          <a:prstGeom prst="rect">
            <a:avLst/>
          </a:prstGeom>
        </p:spPr>
      </p:pic>
      <p:pic>
        <p:nvPicPr>
          <p:cNvPr id="12" name="Picture 11">
            <a:extLst>
              <a:ext uri="{FF2B5EF4-FFF2-40B4-BE49-F238E27FC236}">
                <a16:creationId xmlns:a16="http://schemas.microsoft.com/office/drawing/2014/main" id="{84FD37B2-DE0A-CAF6-89EA-934CECAE4C19}"/>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0" y="940383"/>
            <a:ext cx="6405201" cy="1156734"/>
          </a:xfrm>
          <a:prstGeom prst="rect">
            <a:avLst/>
          </a:prstGeom>
        </p:spPr>
      </p:pic>
      <p:pic>
        <p:nvPicPr>
          <p:cNvPr id="3" name="Picture 2">
            <a:extLst>
              <a:ext uri="{FF2B5EF4-FFF2-40B4-BE49-F238E27FC236}">
                <a16:creationId xmlns:a16="http://schemas.microsoft.com/office/drawing/2014/main" id="{F1EA3089-EFA1-B0F6-644D-5430D400ADD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771" y="5554328"/>
            <a:ext cx="1895071" cy="1895071"/>
          </a:xfrm>
          <a:prstGeom prst="rect">
            <a:avLst/>
          </a:prstGeom>
        </p:spPr>
      </p:pic>
    </p:spTree>
    <p:extLst>
      <p:ext uri="{BB962C8B-B14F-4D97-AF65-F5344CB8AC3E}">
        <p14:creationId xmlns:p14="http://schemas.microsoft.com/office/powerpoint/2010/main" val="2408294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643A7A40-1AE6-4218-A8E0-8248174A5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BD8AB40A-4374-4897-B5EE-9F8913476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733607-E21E-0005-94EA-CEB95D4A0F7A}"/>
              </a:ext>
            </a:extLst>
          </p:cNvPr>
          <p:cNvSpPr>
            <a:spLocks noGrp="1"/>
          </p:cNvSpPr>
          <p:nvPr>
            <p:ph type="title"/>
          </p:nvPr>
        </p:nvSpPr>
        <p:spPr>
          <a:xfrm>
            <a:off x="8557916" y="535953"/>
            <a:ext cx="3404937" cy="2683187"/>
          </a:xfrm>
        </p:spPr>
        <p:txBody>
          <a:bodyPr vert="horz" lIns="91440" tIns="45720" rIns="91440" bIns="45720" rtlCol="0" anchor="b">
            <a:normAutofit fontScale="90000"/>
          </a:bodyPr>
          <a:lstStyle/>
          <a:p>
            <a:pPr algn="ctr"/>
            <a:r>
              <a:rPr lang="en-US" sz="4400" b="1" kern="1200" dirty="0">
                <a:solidFill>
                  <a:schemeClr val="tx2"/>
                </a:solidFill>
                <a:latin typeface="Amasis MT Pro Medium" panose="02040604050005020304" pitchFamily="18" charset="0"/>
              </a:rPr>
              <a:t>KPI 4</a:t>
            </a:r>
            <a:br>
              <a:rPr lang="en-US" sz="4000" b="1" kern="1200" dirty="0">
                <a:solidFill>
                  <a:schemeClr val="tx2"/>
                </a:solidFill>
                <a:latin typeface="Amasis MT Pro Medium" panose="02040604050005020304" pitchFamily="18" charset="0"/>
              </a:rPr>
            </a:br>
            <a:r>
              <a:rPr lang="en-US" sz="4000" b="1" kern="1200" dirty="0">
                <a:solidFill>
                  <a:schemeClr val="tx2"/>
                </a:solidFill>
                <a:latin typeface="Amasis MT Pro Medium" panose="02040604050005020304" pitchFamily="18" charset="0"/>
              </a:rPr>
              <a:t>Average Working Years for each Department</a:t>
            </a:r>
          </a:p>
        </p:txBody>
      </p:sp>
      <p:grpSp>
        <p:nvGrpSpPr>
          <p:cNvPr id="59" name="Group 58">
            <a:extLst>
              <a:ext uri="{FF2B5EF4-FFF2-40B4-BE49-F238E27FC236}">
                <a16:creationId xmlns:a16="http://schemas.microsoft.com/office/drawing/2014/main" id="{2783379C-045E-4010-ABDC-A270A0AA10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6401" y="170308"/>
            <a:ext cx="2514948" cy="2174333"/>
            <a:chOff x="-305" y="-4155"/>
            <a:chExt cx="2514948" cy="2174333"/>
          </a:xfrm>
        </p:grpSpPr>
        <p:sp>
          <p:nvSpPr>
            <p:cNvPr id="60" name="Freeform: Shape 59">
              <a:extLst>
                <a:ext uri="{FF2B5EF4-FFF2-40B4-BE49-F238E27FC236}">
                  <a16:creationId xmlns:a16="http://schemas.microsoft.com/office/drawing/2014/main" id="{0B0AB1BF-11AE-4CFF-85EC-E51DBD316A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526548A0-953E-4FBA-97A5-592ACAF42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F84FA27B-CD1F-421B-BB4F-B141F02FF4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63" name="Freeform: Shape 62">
              <a:extLst>
                <a:ext uri="{FF2B5EF4-FFF2-40B4-BE49-F238E27FC236}">
                  <a16:creationId xmlns:a16="http://schemas.microsoft.com/office/drawing/2014/main" id="{3CDBD6AB-1AC7-4807-9C34-01139BB7C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5" name="Group 64">
            <a:extLst>
              <a:ext uri="{FF2B5EF4-FFF2-40B4-BE49-F238E27FC236}">
                <a16:creationId xmlns:a16="http://schemas.microsoft.com/office/drawing/2014/main" id="{F5FDDF18-F156-4D2D-82C6-F55008E338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130553" y="4560734"/>
            <a:ext cx="3061446" cy="2297265"/>
            <a:chOff x="-305" y="-1"/>
            <a:chExt cx="3832880" cy="2876136"/>
          </a:xfrm>
        </p:grpSpPr>
        <p:sp>
          <p:nvSpPr>
            <p:cNvPr id="66" name="Freeform: Shape 65">
              <a:extLst>
                <a:ext uri="{FF2B5EF4-FFF2-40B4-BE49-F238E27FC236}">
                  <a16:creationId xmlns:a16="http://schemas.microsoft.com/office/drawing/2014/main" id="{3822C29E-FFDD-45BC-A286-9C00C8E2D2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C9E2381D-1763-4D42-A3A2-B2345DD35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Freeform: Shape 67">
              <a:extLst>
                <a:ext uri="{FF2B5EF4-FFF2-40B4-BE49-F238E27FC236}">
                  <a16:creationId xmlns:a16="http://schemas.microsoft.com/office/drawing/2014/main" id="{D2A622D5-9532-4E0C-B9A8-DAEDD4646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Freeform: Shape 68">
              <a:extLst>
                <a:ext uri="{FF2B5EF4-FFF2-40B4-BE49-F238E27FC236}">
                  <a16:creationId xmlns:a16="http://schemas.microsoft.com/office/drawing/2014/main" id="{5C0ABE88-5ADF-4A31-8505-78968DBB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3" name="Chart 2">
            <a:extLst>
              <a:ext uri="{FF2B5EF4-FFF2-40B4-BE49-F238E27FC236}">
                <a16:creationId xmlns:a16="http://schemas.microsoft.com/office/drawing/2014/main" id="{27EC3397-FF5B-4FDD-81EA-A960DFEF8548}"/>
              </a:ext>
            </a:extLst>
          </p:cNvPr>
          <p:cNvGraphicFramePr>
            <a:graphicFrameLocks/>
          </p:cNvGraphicFramePr>
          <p:nvPr>
            <p:extLst>
              <p:ext uri="{D42A27DB-BD31-4B8C-83A1-F6EECF244321}">
                <p14:modId xmlns:p14="http://schemas.microsoft.com/office/powerpoint/2010/main" val="3097473946"/>
              </p:ext>
            </p:extLst>
          </p:nvPr>
        </p:nvGraphicFramePr>
        <p:xfrm>
          <a:off x="967854" y="0"/>
          <a:ext cx="8717279" cy="6225871"/>
        </p:xfrm>
        <a:graphic>
          <a:graphicData uri="http://schemas.openxmlformats.org/drawingml/2006/chart">
            <c:chart xmlns:c="http://schemas.openxmlformats.org/drawingml/2006/chart" xmlns:r="http://schemas.openxmlformats.org/officeDocument/2006/relationships" r:id="rId2"/>
          </a:graphicData>
        </a:graphic>
      </p:graphicFrame>
      <p:pic>
        <p:nvPicPr>
          <p:cNvPr id="4" name="Picture 3">
            <a:extLst>
              <a:ext uri="{FF2B5EF4-FFF2-40B4-BE49-F238E27FC236}">
                <a16:creationId xmlns:a16="http://schemas.microsoft.com/office/drawing/2014/main" id="{03084F5B-BCD1-CF32-29C7-35E5E3ED14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96929" y="5529779"/>
            <a:ext cx="1895071" cy="1895071"/>
          </a:xfrm>
          <a:prstGeom prst="rect">
            <a:avLst/>
          </a:prstGeom>
        </p:spPr>
      </p:pic>
    </p:spTree>
    <p:extLst>
      <p:ext uri="{BB962C8B-B14F-4D97-AF65-F5344CB8AC3E}">
        <p14:creationId xmlns:p14="http://schemas.microsoft.com/office/powerpoint/2010/main" val="1121823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Triangle 50">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086A5A31-B10A-4793-84D4-D785959AE5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5201" y="623275"/>
            <a:ext cx="5141626"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60CEBA-1EC4-F8B0-7918-35D0E921F04F}"/>
              </a:ext>
            </a:extLst>
          </p:cNvPr>
          <p:cNvSpPr>
            <a:spLocks noGrp="1"/>
          </p:cNvSpPr>
          <p:nvPr>
            <p:ph type="title"/>
          </p:nvPr>
        </p:nvSpPr>
        <p:spPr>
          <a:xfrm>
            <a:off x="6889833" y="1188637"/>
            <a:ext cx="4218138" cy="1597228"/>
          </a:xfrm>
        </p:spPr>
        <p:txBody>
          <a:bodyPr>
            <a:normAutofit/>
          </a:bodyPr>
          <a:lstStyle/>
          <a:p>
            <a:r>
              <a:rPr lang="en-IN" sz="5400" b="1" dirty="0">
                <a:latin typeface="Amasis MT Pro Medium" panose="02040604050005020304" pitchFamily="18" charset="0"/>
              </a:rPr>
              <a:t>Insights from KPI 4:</a:t>
            </a:r>
          </a:p>
        </p:txBody>
      </p:sp>
      <p:graphicFrame>
        <p:nvGraphicFramePr>
          <p:cNvPr id="21" name="Content Placeholder 2">
            <a:extLst>
              <a:ext uri="{FF2B5EF4-FFF2-40B4-BE49-F238E27FC236}">
                <a16:creationId xmlns:a16="http://schemas.microsoft.com/office/drawing/2014/main" id="{48103B9E-3968-EA72-4346-9CA316F1654A}"/>
              </a:ext>
            </a:extLst>
          </p:cNvPr>
          <p:cNvGraphicFramePr>
            <a:graphicFrameLocks noGrp="1"/>
          </p:cNvGraphicFramePr>
          <p:nvPr>
            <p:ph idx="1"/>
            <p:extLst>
              <p:ext uri="{D42A27DB-BD31-4B8C-83A1-F6EECF244321}">
                <p14:modId xmlns:p14="http://schemas.microsoft.com/office/powerpoint/2010/main" val="4024332976"/>
              </p:ext>
            </p:extLst>
          </p:nvPr>
        </p:nvGraphicFramePr>
        <p:xfrm>
          <a:off x="6617644" y="2797921"/>
          <a:ext cx="4716739" cy="31945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29A83DCE-ED5F-AB1B-2F40-7B3F62E8A45B}"/>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790995" y="927380"/>
            <a:ext cx="4995805" cy="1790950"/>
          </a:xfrm>
          <a:prstGeom prst="rect">
            <a:avLst/>
          </a:prstGeom>
        </p:spPr>
      </p:pic>
      <p:pic>
        <p:nvPicPr>
          <p:cNvPr id="7" name="Picture 6">
            <a:extLst>
              <a:ext uri="{FF2B5EF4-FFF2-40B4-BE49-F238E27FC236}">
                <a16:creationId xmlns:a16="http://schemas.microsoft.com/office/drawing/2014/main" id="{FB07DCFB-CB70-138A-EACB-6D012341BC61}"/>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1077987" y="3208072"/>
            <a:ext cx="3922708" cy="2034488"/>
          </a:xfrm>
          <a:prstGeom prst="rect">
            <a:avLst/>
          </a:prstGeom>
        </p:spPr>
      </p:pic>
      <p:pic>
        <p:nvPicPr>
          <p:cNvPr id="3" name="Picture 2">
            <a:extLst>
              <a:ext uri="{FF2B5EF4-FFF2-40B4-BE49-F238E27FC236}">
                <a16:creationId xmlns:a16="http://schemas.microsoft.com/office/drawing/2014/main" id="{36791A53-6F3C-4B0C-DC43-DA7D186F7DA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9919" y="5452671"/>
            <a:ext cx="1895071" cy="1895071"/>
          </a:xfrm>
          <a:prstGeom prst="rect">
            <a:avLst/>
          </a:prstGeom>
        </p:spPr>
      </p:pic>
    </p:spTree>
    <p:extLst>
      <p:ext uri="{BB962C8B-B14F-4D97-AF65-F5344CB8AC3E}">
        <p14:creationId xmlns:p14="http://schemas.microsoft.com/office/powerpoint/2010/main" val="396918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733607-E21E-0005-94EA-CEB95D4A0F7A}"/>
              </a:ext>
            </a:extLst>
          </p:cNvPr>
          <p:cNvSpPr>
            <a:spLocks noGrp="1"/>
          </p:cNvSpPr>
          <p:nvPr>
            <p:ph type="title"/>
          </p:nvPr>
        </p:nvSpPr>
        <p:spPr>
          <a:xfrm>
            <a:off x="717422" y="1967265"/>
            <a:ext cx="3204839" cy="2547257"/>
          </a:xfrm>
          <a:noFill/>
        </p:spPr>
        <p:txBody>
          <a:bodyPr vert="horz" lIns="91440" tIns="45720" rIns="91440" bIns="45720" rtlCol="0" anchor="ctr">
            <a:normAutofit fontScale="90000"/>
          </a:bodyPr>
          <a:lstStyle/>
          <a:p>
            <a:pPr algn="ctr"/>
            <a:r>
              <a:rPr lang="en-US" sz="4000" b="1" kern="1200" dirty="0">
                <a:solidFill>
                  <a:srgbClr val="FFFFFF"/>
                </a:solidFill>
                <a:latin typeface="Amasis MT Pro Medium" panose="02040604050005020304" pitchFamily="18" charset="0"/>
              </a:rPr>
              <a:t>KPI 5 </a:t>
            </a:r>
            <a:br>
              <a:rPr lang="en-US" sz="3600" b="1" kern="1200" dirty="0">
                <a:solidFill>
                  <a:srgbClr val="FFFFFF"/>
                </a:solidFill>
                <a:latin typeface="Amasis MT Pro Medium" panose="02040604050005020304" pitchFamily="18" charset="0"/>
              </a:rPr>
            </a:br>
            <a:r>
              <a:rPr lang="en-US" sz="3600" b="1" kern="1200" dirty="0">
                <a:solidFill>
                  <a:srgbClr val="FFFFFF"/>
                </a:solidFill>
                <a:latin typeface="Amasis MT Pro Medium" panose="02040604050005020304" pitchFamily="18" charset="0"/>
              </a:rPr>
              <a:t>Job Role </a:t>
            </a:r>
            <a:br>
              <a:rPr lang="en-US" sz="3600" b="1" kern="1200" dirty="0">
                <a:solidFill>
                  <a:srgbClr val="FFFFFF"/>
                </a:solidFill>
                <a:latin typeface="Amasis MT Pro Medium" panose="02040604050005020304" pitchFamily="18" charset="0"/>
              </a:rPr>
            </a:br>
            <a:r>
              <a:rPr lang="en-US" sz="3600" b="1" kern="1200" dirty="0">
                <a:solidFill>
                  <a:srgbClr val="FFFFFF"/>
                </a:solidFill>
                <a:latin typeface="Amasis MT Pro Medium" panose="02040604050005020304" pitchFamily="18" charset="0"/>
              </a:rPr>
              <a:t>Vs </a:t>
            </a:r>
            <a:br>
              <a:rPr lang="en-US" sz="3600" b="1" kern="1200" dirty="0">
                <a:solidFill>
                  <a:srgbClr val="FFFFFF"/>
                </a:solidFill>
                <a:latin typeface="Amasis MT Pro Medium" panose="02040604050005020304" pitchFamily="18" charset="0"/>
              </a:rPr>
            </a:br>
            <a:r>
              <a:rPr lang="en-US" sz="3600" b="1" kern="1200" dirty="0">
                <a:solidFill>
                  <a:srgbClr val="FFFFFF"/>
                </a:solidFill>
                <a:latin typeface="Amasis MT Pro Medium" panose="02040604050005020304" pitchFamily="18" charset="0"/>
              </a:rPr>
              <a:t>Work Life Balance for Total Employees</a:t>
            </a:r>
          </a:p>
        </p:txBody>
      </p:sp>
      <p:graphicFrame>
        <p:nvGraphicFramePr>
          <p:cNvPr id="3" name="Chart 2">
            <a:extLst>
              <a:ext uri="{FF2B5EF4-FFF2-40B4-BE49-F238E27FC236}">
                <a16:creationId xmlns:a16="http://schemas.microsoft.com/office/drawing/2014/main" id="{30CF2D53-FA6F-4C38-A91F-8DC11C6C4857}"/>
              </a:ext>
            </a:extLst>
          </p:cNvPr>
          <p:cNvGraphicFramePr>
            <a:graphicFrameLocks/>
          </p:cNvGraphicFramePr>
          <p:nvPr>
            <p:extLst>
              <p:ext uri="{D42A27DB-BD31-4B8C-83A1-F6EECF244321}">
                <p14:modId xmlns:p14="http://schemas.microsoft.com/office/powerpoint/2010/main" val="4215453155"/>
              </p:ext>
            </p:extLst>
          </p:nvPr>
        </p:nvGraphicFramePr>
        <p:xfrm>
          <a:off x="4248897" y="1470540"/>
          <a:ext cx="7453158" cy="4543938"/>
        </p:xfrm>
        <a:graphic>
          <a:graphicData uri="http://schemas.openxmlformats.org/drawingml/2006/chart">
            <c:chart xmlns:c="http://schemas.openxmlformats.org/drawingml/2006/chart" xmlns:r="http://schemas.openxmlformats.org/officeDocument/2006/relationships" r:id="rId2"/>
          </a:graphicData>
        </a:graphic>
      </p:graphicFrame>
      <p:pic>
        <p:nvPicPr>
          <p:cNvPr id="4" name="Picture 3">
            <a:extLst>
              <a:ext uri="{FF2B5EF4-FFF2-40B4-BE49-F238E27FC236}">
                <a16:creationId xmlns:a16="http://schemas.microsoft.com/office/drawing/2014/main" id="{5A50ABA4-A61B-D7E7-A7AA-F6BC25FBAC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96929" y="5529779"/>
            <a:ext cx="1895071" cy="1895071"/>
          </a:xfrm>
          <a:prstGeom prst="rect">
            <a:avLst/>
          </a:prstGeom>
        </p:spPr>
      </p:pic>
    </p:spTree>
    <p:extLst>
      <p:ext uri="{BB962C8B-B14F-4D97-AF65-F5344CB8AC3E}">
        <p14:creationId xmlns:p14="http://schemas.microsoft.com/office/powerpoint/2010/main" val="348124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53E60C6D-4E85-4E14-BCDF-BF15C241F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60CEBA-1EC4-F8B0-7918-35D0E921F04F}"/>
              </a:ext>
            </a:extLst>
          </p:cNvPr>
          <p:cNvSpPr>
            <a:spLocks noGrp="1"/>
          </p:cNvSpPr>
          <p:nvPr>
            <p:ph type="title"/>
          </p:nvPr>
        </p:nvSpPr>
        <p:spPr>
          <a:xfrm>
            <a:off x="6094476" y="723924"/>
            <a:ext cx="5397237" cy="1325563"/>
          </a:xfrm>
        </p:spPr>
        <p:txBody>
          <a:bodyPr>
            <a:normAutofit/>
          </a:bodyPr>
          <a:lstStyle/>
          <a:p>
            <a:pPr algn="ctr"/>
            <a:r>
              <a:rPr lang="en-IN" b="1" dirty="0">
                <a:latin typeface="Amasis MT Pro Medium" panose="02040604050005020304" pitchFamily="18" charset="0"/>
              </a:rPr>
              <a:t>Insights from KPI 5:</a:t>
            </a:r>
          </a:p>
        </p:txBody>
      </p:sp>
      <p:pic>
        <p:nvPicPr>
          <p:cNvPr id="5" name="Picture 4">
            <a:extLst>
              <a:ext uri="{FF2B5EF4-FFF2-40B4-BE49-F238E27FC236}">
                <a16:creationId xmlns:a16="http://schemas.microsoft.com/office/drawing/2014/main" id="{62E0F7C3-71A4-D8BC-2CA2-4856A62E063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96513" y="219131"/>
            <a:ext cx="3739227" cy="3011749"/>
          </a:xfrm>
          <a:custGeom>
            <a:avLst/>
            <a:gdLst/>
            <a:ahLst/>
            <a:cxnLst/>
            <a:rect l="l" t="t" r="r" b="b"/>
            <a:pathLst>
              <a:path w="4555700" h="2733294">
                <a:moveTo>
                  <a:pt x="82217" y="0"/>
                </a:moveTo>
                <a:lnTo>
                  <a:pt x="4473483" y="0"/>
                </a:lnTo>
                <a:cubicBezTo>
                  <a:pt x="4518890" y="0"/>
                  <a:pt x="4555700" y="36810"/>
                  <a:pt x="4555700" y="82217"/>
                </a:cubicBezTo>
                <a:lnTo>
                  <a:pt x="4555700" y="2651077"/>
                </a:lnTo>
                <a:cubicBezTo>
                  <a:pt x="4555700" y="2696484"/>
                  <a:pt x="4518890" y="2733294"/>
                  <a:pt x="4473483" y="2733294"/>
                </a:cubicBezTo>
                <a:lnTo>
                  <a:pt x="82217" y="2733294"/>
                </a:lnTo>
                <a:cubicBezTo>
                  <a:pt x="36810" y="2733294"/>
                  <a:pt x="0" y="2696484"/>
                  <a:pt x="0" y="2651077"/>
                </a:cubicBezTo>
                <a:lnTo>
                  <a:pt x="0" y="82217"/>
                </a:lnTo>
                <a:cubicBezTo>
                  <a:pt x="0" y="36810"/>
                  <a:pt x="36810" y="0"/>
                  <a:pt x="82217" y="0"/>
                </a:cubicBezTo>
                <a:close/>
              </a:path>
            </a:pathLst>
          </a:custGeom>
        </p:spPr>
      </p:pic>
      <p:sp>
        <p:nvSpPr>
          <p:cNvPr id="60" name="Freeform: Shape 59">
            <a:extLst>
              <a:ext uri="{FF2B5EF4-FFF2-40B4-BE49-F238E27FC236}">
                <a16:creationId xmlns:a16="http://schemas.microsoft.com/office/drawing/2014/main" id="{7D42D292-4C48-479B-9E59-E29CD9871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a:extLst>
              <a:ext uri="{FF2B5EF4-FFF2-40B4-BE49-F238E27FC236}">
                <a16:creationId xmlns:a16="http://schemas.microsoft.com/office/drawing/2014/main" id="{3F8EF95E-279E-0041-BCB6-D2419E56ECB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048819" y="3230880"/>
            <a:ext cx="3253920" cy="3598086"/>
          </a:xfrm>
          <a:custGeom>
            <a:avLst/>
            <a:gdLst/>
            <a:ahLst/>
            <a:cxnLst/>
            <a:rect l="l" t="t" r="r" b="b"/>
            <a:pathLst>
              <a:path w="4438338" h="2323972">
                <a:moveTo>
                  <a:pt x="69905" y="0"/>
                </a:moveTo>
                <a:lnTo>
                  <a:pt x="4368433" y="0"/>
                </a:lnTo>
                <a:cubicBezTo>
                  <a:pt x="4407040" y="0"/>
                  <a:pt x="4438338" y="31298"/>
                  <a:pt x="4438338" y="69905"/>
                </a:cubicBezTo>
                <a:lnTo>
                  <a:pt x="4438338" y="2254067"/>
                </a:lnTo>
                <a:cubicBezTo>
                  <a:pt x="4438338" y="2292674"/>
                  <a:pt x="4407040" y="2323972"/>
                  <a:pt x="4368433" y="2323972"/>
                </a:cubicBezTo>
                <a:lnTo>
                  <a:pt x="69905" y="2323972"/>
                </a:lnTo>
                <a:cubicBezTo>
                  <a:pt x="31298" y="2323972"/>
                  <a:pt x="0" y="2292674"/>
                  <a:pt x="0" y="2254067"/>
                </a:cubicBezTo>
                <a:lnTo>
                  <a:pt x="0" y="69905"/>
                </a:lnTo>
                <a:cubicBezTo>
                  <a:pt x="0" y="31298"/>
                  <a:pt x="31298" y="0"/>
                  <a:pt x="69905" y="0"/>
                </a:cubicBezTo>
                <a:close/>
              </a:path>
            </a:pathLst>
          </a:custGeom>
        </p:spPr>
      </p:pic>
      <p:sp>
        <p:nvSpPr>
          <p:cNvPr id="66" name="Arc 61">
            <a:extLst>
              <a:ext uri="{FF2B5EF4-FFF2-40B4-BE49-F238E27FC236}">
                <a16:creationId xmlns:a16="http://schemas.microsoft.com/office/drawing/2014/main" id="{533DF362-939D-4EEE-8DC4-6B54607E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95198">
            <a:off x="1539683" y="162676"/>
            <a:ext cx="4083433" cy="4083433"/>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21" name="Content Placeholder 2">
            <a:extLst>
              <a:ext uri="{FF2B5EF4-FFF2-40B4-BE49-F238E27FC236}">
                <a16:creationId xmlns:a16="http://schemas.microsoft.com/office/drawing/2014/main" id="{48103B9E-3968-EA72-4346-9CA316F1654A}"/>
              </a:ext>
            </a:extLst>
          </p:cNvPr>
          <p:cNvGraphicFramePr>
            <a:graphicFrameLocks noGrp="1"/>
          </p:cNvGraphicFramePr>
          <p:nvPr>
            <p:ph idx="1"/>
            <p:extLst>
              <p:ext uri="{D42A27DB-BD31-4B8C-83A1-F6EECF244321}">
                <p14:modId xmlns:p14="http://schemas.microsoft.com/office/powerpoint/2010/main" val="690835717"/>
              </p:ext>
            </p:extLst>
          </p:nvPr>
        </p:nvGraphicFramePr>
        <p:xfrm>
          <a:off x="6151294" y="1946684"/>
          <a:ext cx="5397237"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3" name="Picture 2">
            <a:extLst>
              <a:ext uri="{FF2B5EF4-FFF2-40B4-BE49-F238E27FC236}">
                <a16:creationId xmlns:a16="http://schemas.microsoft.com/office/drawing/2014/main" id="{E377D01C-399E-79AA-E7B7-4B0FBCC9282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296929" y="5529779"/>
            <a:ext cx="1895071" cy="1895071"/>
          </a:xfrm>
          <a:prstGeom prst="rect">
            <a:avLst/>
          </a:prstGeom>
        </p:spPr>
      </p:pic>
    </p:spTree>
    <p:extLst>
      <p:ext uri="{BB962C8B-B14F-4D97-AF65-F5344CB8AC3E}">
        <p14:creationId xmlns:p14="http://schemas.microsoft.com/office/powerpoint/2010/main" val="2395509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 name="Rectangle 103">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733607-E21E-0005-94EA-CEB95D4A0F7A}"/>
              </a:ext>
            </a:extLst>
          </p:cNvPr>
          <p:cNvSpPr>
            <a:spLocks noGrp="1"/>
          </p:cNvSpPr>
          <p:nvPr>
            <p:ph type="title"/>
          </p:nvPr>
        </p:nvSpPr>
        <p:spPr>
          <a:xfrm>
            <a:off x="9304274" y="1484439"/>
            <a:ext cx="2469624" cy="3679572"/>
          </a:xfrm>
        </p:spPr>
        <p:txBody>
          <a:bodyPr vert="horz" lIns="91440" tIns="45720" rIns="91440" bIns="45720" rtlCol="0" anchor="ctr">
            <a:noAutofit/>
          </a:bodyPr>
          <a:lstStyle/>
          <a:p>
            <a:pPr algn="ctr"/>
            <a:r>
              <a:rPr lang="en-US" sz="3600" b="1" kern="1200" dirty="0">
                <a:solidFill>
                  <a:schemeClr val="tx1"/>
                </a:solidFill>
                <a:latin typeface="Amasis MT Pro Medium" panose="02040604050005020304" pitchFamily="18" charset="0"/>
              </a:rPr>
              <a:t>KPI 6 </a:t>
            </a:r>
            <a:br>
              <a:rPr lang="en-US" sz="3600" b="1" kern="1200" dirty="0">
                <a:solidFill>
                  <a:schemeClr val="tx1"/>
                </a:solidFill>
                <a:latin typeface="Amasis MT Pro Medium" panose="02040604050005020304" pitchFamily="18" charset="0"/>
              </a:rPr>
            </a:br>
            <a:r>
              <a:rPr lang="en-US" sz="3600" b="1" kern="1200" dirty="0">
                <a:solidFill>
                  <a:schemeClr val="tx1"/>
                </a:solidFill>
                <a:latin typeface="Amasis MT Pro Medium" panose="02040604050005020304" pitchFamily="18" charset="0"/>
              </a:rPr>
              <a:t>Attrition Rate </a:t>
            </a:r>
            <a:br>
              <a:rPr lang="en-US" sz="3600" b="1" kern="1200" dirty="0">
                <a:solidFill>
                  <a:schemeClr val="tx1"/>
                </a:solidFill>
                <a:latin typeface="Amasis MT Pro Medium" panose="02040604050005020304" pitchFamily="18" charset="0"/>
              </a:rPr>
            </a:br>
            <a:r>
              <a:rPr lang="en-US" sz="3600" b="1" kern="1200" dirty="0">
                <a:solidFill>
                  <a:schemeClr val="tx1"/>
                </a:solidFill>
                <a:latin typeface="Amasis MT Pro Medium" panose="02040604050005020304" pitchFamily="18" charset="0"/>
              </a:rPr>
              <a:t>Vs </a:t>
            </a:r>
            <a:br>
              <a:rPr lang="en-US" sz="3600" b="1" kern="1200" dirty="0">
                <a:solidFill>
                  <a:schemeClr val="tx1"/>
                </a:solidFill>
                <a:latin typeface="Amasis MT Pro Medium" panose="02040604050005020304" pitchFamily="18" charset="0"/>
              </a:rPr>
            </a:br>
            <a:r>
              <a:rPr lang="en-US" sz="3600" b="1" kern="1200" dirty="0">
                <a:solidFill>
                  <a:schemeClr val="tx1"/>
                </a:solidFill>
                <a:latin typeface="Amasis MT Pro Medium" panose="02040604050005020304" pitchFamily="18" charset="0"/>
              </a:rPr>
              <a:t>Years Since Last Promotion</a:t>
            </a:r>
          </a:p>
        </p:txBody>
      </p:sp>
      <p:sp>
        <p:nvSpPr>
          <p:cNvPr id="106" name="Rectangle 105">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Rectangle 107">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hart 3">
            <a:extLst>
              <a:ext uri="{FF2B5EF4-FFF2-40B4-BE49-F238E27FC236}">
                <a16:creationId xmlns:a16="http://schemas.microsoft.com/office/drawing/2014/main" id="{AD0A0DA0-C578-484B-9702-517435A1D5F7}"/>
              </a:ext>
            </a:extLst>
          </p:cNvPr>
          <p:cNvGraphicFramePr>
            <a:graphicFrameLocks/>
          </p:cNvGraphicFramePr>
          <p:nvPr>
            <p:extLst>
              <p:ext uri="{D42A27DB-BD31-4B8C-83A1-F6EECF244321}">
                <p14:modId xmlns:p14="http://schemas.microsoft.com/office/powerpoint/2010/main" val="64987103"/>
              </p:ext>
            </p:extLst>
          </p:nvPr>
        </p:nvGraphicFramePr>
        <p:xfrm>
          <a:off x="1428205" y="1262744"/>
          <a:ext cx="5521233" cy="4206068"/>
        </p:xfrm>
        <a:graphic>
          <a:graphicData uri="http://schemas.openxmlformats.org/drawingml/2006/chart">
            <c:chart xmlns:c="http://schemas.openxmlformats.org/drawingml/2006/chart" xmlns:r="http://schemas.openxmlformats.org/officeDocument/2006/relationships" r:id="rId2"/>
          </a:graphicData>
        </a:graphic>
      </p:graphicFrame>
      <p:pic>
        <p:nvPicPr>
          <p:cNvPr id="3" name="Picture 2">
            <a:extLst>
              <a:ext uri="{FF2B5EF4-FFF2-40B4-BE49-F238E27FC236}">
                <a16:creationId xmlns:a16="http://schemas.microsoft.com/office/drawing/2014/main" id="{A3C8ABA4-A5BF-DEF9-ABB2-117D73ED5C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96929" y="5529779"/>
            <a:ext cx="1895071" cy="1895071"/>
          </a:xfrm>
          <a:prstGeom prst="rect">
            <a:avLst/>
          </a:prstGeom>
        </p:spPr>
      </p:pic>
    </p:spTree>
    <p:extLst>
      <p:ext uri="{BB962C8B-B14F-4D97-AF65-F5344CB8AC3E}">
        <p14:creationId xmlns:p14="http://schemas.microsoft.com/office/powerpoint/2010/main" val="257877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B08929-B843-D808-E6A7-FDA80917663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14647" y="366984"/>
            <a:ext cx="3930633" cy="2821538"/>
          </a:xfrm>
          <a:prstGeom prst="rect">
            <a:avLst/>
          </a:prstGeom>
        </p:spPr>
      </p:pic>
      <p:pic>
        <p:nvPicPr>
          <p:cNvPr id="5" name="Picture 4">
            <a:extLst>
              <a:ext uri="{FF2B5EF4-FFF2-40B4-BE49-F238E27FC236}">
                <a16:creationId xmlns:a16="http://schemas.microsoft.com/office/drawing/2014/main" id="{EBB2763E-3534-3C14-DE16-18FDFB403E5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1848" y="3669479"/>
            <a:ext cx="3996685" cy="2044106"/>
          </a:xfrm>
          <a:prstGeom prst="rect">
            <a:avLst/>
          </a:prstGeom>
        </p:spPr>
      </p:pic>
      <p:graphicFrame>
        <p:nvGraphicFramePr>
          <p:cNvPr id="2" name="Content Placeholder 2">
            <a:extLst>
              <a:ext uri="{FF2B5EF4-FFF2-40B4-BE49-F238E27FC236}">
                <a16:creationId xmlns:a16="http://schemas.microsoft.com/office/drawing/2014/main" id="{B660795E-E9A6-02F7-084C-14236F31E201}"/>
              </a:ext>
            </a:extLst>
          </p:cNvPr>
          <p:cNvGraphicFramePr>
            <a:graphicFrameLocks/>
          </p:cNvGraphicFramePr>
          <p:nvPr>
            <p:extLst>
              <p:ext uri="{D42A27DB-BD31-4B8C-83A1-F6EECF244321}">
                <p14:modId xmlns:p14="http://schemas.microsoft.com/office/powerpoint/2010/main" val="3080103415"/>
              </p:ext>
            </p:extLst>
          </p:nvPr>
        </p:nvGraphicFramePr>
        <p:xfrm>
          <a:off x="6617644" y="2797921"/>
          <a:ext cx="4716739" cy="319450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Title 1">
            <a:extLst>
              <a:ext uri="{FF2B5EF4-FFF2-40B4-BE49-F238E27FC236}">
                <a16:creationId xmlns:a16="http://schemas.microsoft.com/office/drawing/2014/main" id="{6FF19B22-FE6F-6543-8CE6-471B25ED888D}"/>
              </a:ext>
            </a:extLst>
          </p:cNvPr>
          <p:cNvSpPr txBox="1">
            <a:spLocks/>
          </p:cNvSpPr>
          <p:nvPr/>
        </p:nvSpPr>
        <p:spPr>
          <a:xfrm>
            <a:off x="6889833" y="1188637"/>
            <a:ext cx="4218138" cy="159722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5400" b="1" dirty="0">
                <a:latin typeface="Amasis MT Pro Medium" panose="02040604050005020304" pitchFamily="18" charset="0"/>
              </a:rPr>
              <a:t>Insights from KPI 6:</a:t>
            </a:r>
          </a:p>
        </p:txBody>
      </p:sp>
      <p:pic>
        <p:nvPicPr>
          <p:cNvPr id="6" name="Picture 5">
            <a:extLst>
              <a:ext uri="{FF2B5EF4-FFF2-40B4-BE49-F238E27FC236}">
                <a16:creationId xmlns:a16="http://schemas.microsoft.com/office/drawing/2014/main" id="{7D24452E-17DE-A5F3-CA9E-C783B9CC8A7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296929" y="5529779"/>
            <a:ext cx="1895071" cy="1895071"/>
          </a:xfrm>
          <a:prstGeom prst="rect">
            <a:avLst/>
          </a:prstGeom>
        </p:spPr>
      </p:pic>
    </p:spTree>
    <p:extLst>
      <p:ext uri="{BB962C8B-B14F-4D97-AF65-F5344CB8AC3E}">
        <p14:creationId xmlns:p14="http://schemas.microsoft.com/office/powerpoint/2010/main" val="466084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a:extLst>
              <a:ext uri="{FF2B5EF4-FFF2-40B4-BE49-F238E27FC236}">
                <a16:creationId xmlns:a16="http://schemas.microsoft.com/office/drawing/2014/main" id="{2431F6F0-8207-73D9-9A42-3BC199193728}"/>
              </a:ext>
            </a:extLst>
          </p:cNvPr>
          <p:cNvGrpSpPr/>
          <p:nvPr/>
        </p:nvGrpSpPr>
        <p:grpSpPr>
          <a:xfrm>
            <a:off x="735168" y="512604"/>
            <a:ext cx="10698852" cy="6219235"/>
            <a:chOff x="842531" y="419359"/>
            <a:chExt cx="10698852" cy="6219080"/>
          </a:xfrm>
        </p:grpSpPr>
        <p:sp>
          <p:nvSpPr>
            <p:cNvPr id="2" name="Rectangle: Rounded Corners 1">
              <a:extLst>
                <a:ext uri="{FF2B5EF4-FFF2-40B4-BE49-F238E27FC236}">
                  <a16:creationId xmlns:a16="http://schemas.microsoft.com/office/drawing/2014/main" id="{70E8B71D-F551-460E-ABE9-A2D7D3A3F520}"/>
                </a:ext>
              </a:extLst>
            </p:cNvPr>
            <p:cNvSpPr/>
            <p:nvPr/>
          </p:nvSpPr>
          <p:spPr>
            <a:xfrm>
              <a:off x="1038687" y="419359"/>
              <a:ext cx="10114625" cy="6150156"/>
            </a:xfrm>
            <a:prstGeom prst="roundRect">
              <a:avLst>
                <a:gd name="adj" fmla="val 4196"/>
              </a:avLst>
            </a:prstGeom>
            <a:solidFill>
              <a:schemeClr val="accent1">
                <a:lumMod val="60000"/>
                <a:lumOff val="4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IN" sz="1100"/>
            </a:p>
          </p:txBody>
        </p:sp>
        <p:sp>
          <p:nvSpPr>
            <p:cNvPr id="4" name="Rectangle: Rounded Corners 3">
              <a:extLst>
                <a:ext uri="{FF2B5EF4-FFF2-40B4-BE49-F238E27FC236}">
                  <a16:creationId xmlns:a16="http://schemas.microsoft.com/office/drawing/2014/main" id="{DAC0D799-6BA8-4620-B02A-9D96A0558607}"/>
                </a:ext>
              </a:extLst>
            </p:cNvPr>
            <p:cNvSpPr/>
            <p:nvPr/>
          </p:nvSpPr>
          <p:spPr>
            <a:xfrm>
              <a:off x="1154926" y="547637"/>
              <a:ext cx="7568674" cy="784412"/>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IN" sz="1100"/>
            </a:p>
          </p:txBody>
        </p:sp>
        <p:sp>
          <p:nvSpPr>
            <p:cNvPr id="5" name="Rectangle: Rounded Corners 4">
              <a:extLst>
                <a:ext uri="{FF2B5EF4-FFF2-40B4-BE49-F238E27FC236}">
                  <a16:creationId xmlns:a16="http://schemas.microsoft.com/office/drawing/2014/main" id="{6217EBF1-F3BD-414C-8342-51364E67A889}"/>
                </a:ext>
              </a:extLst>
            </p:cNvPr>
            <p:cNvSpPr/>
            <p:nvPr/>
          </p:nvSpPr>
          <p:spPr>
            <a:xfrm>
              <a:off x="8839839" y="570048"/>
              <a:ext cx="2204172" cy="762001"/>
            </a:xfrm>
            <a:prstGeom prst="roundRect">
              <a:avLst/>
            </a:prstGeom>
            <a:solidFill>
              <a:schemeClr val="bg1">
                <a:lumMod val="9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IN" sz="1100"/>
            </a:p>
          </p:txBody>
        </p:sp>
        <p:sp>
          <p:nvSpPr>
            <p:cNvPr id="6" name="TextBox 9">
              <a:extLst>
                <a:ext uri="{FF2B5EF4-FFF2-40B4-BE49-F238E27FC236}">
                  <a16:creationId xmlns:a16="http://schemas.microsoft.com/office/drawing/2014/main" id="{D9469E1E-D8FB-4FA4-8063-85153C2E3AF3}"/>
                </a:ext>
              </a:extLst>
            </p:cNvPr>
            <p:cNvSpPr txBox="1"/>
            <p:nvPr/>
          </p:nvSpPr>
          <p:spPr>
            <a:xfrm>
              <a:off x="1781320" y="615668"/>
              <a:ext cx="5227290" cy="5855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3200" b="1" dirty="0">
                  <a:solidFill>
                    <a:schemeClr val="accent2">
                      <a:lumMod val="75000"/>
                    </a:schemeClr>
                  </a:solidFill>
                </a:rPr>
                <a:t>HR </a:t>
              </a:r>
              <a:r>
                <a:rPr lang="en-IN" sz="3200" b="1" dirty="0">
                  <a:solidFill>
                    <a:schemeClr val="accent2">
                      <a:lumMod val="75000"/>
                    </a:schemeClr>
                  </a:solidFill>
                  <a:latin typeface="Bahnschrift" panose="020B0502040204020203" pitchFamily="34" charset="0"/>
                </a:rPr>
                <a:t>ATTRITION</a:t>
              </a:r>
              <a:r>
                <a:rPr lang="en-IN" sz="3200" b="1" dirty="0">
                  <a:solidFill>
                    <a:schemeClr val="accent2">
                      <a:lumMod val="75000"/>
                    </a:schemeClr>
                  </a:solidFill>
                </a:rPr>
                <a:t> DASHBOARD</a:t>
              </a:r>
            </a:p>
          </p:txBody>
        </p:sp>
        <p:pic>
          <p:nvPicPr>
            <p:cNvPr id="7" name="Graphic 17" descr="Connections">
              <a:extLst>
                <a:ext uri="{FF2B5EF4-FFF2-40B4-BE49-F238E27FC236}">
                  <a16:creationId xmlns:a16="http://schemas.microsoft.com/office/drawing/2014/main" id="{76D6ECBD-FB32-47EF-92E5-DF1A4252EE1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17775" y="627669"/>
              <a:ext cx="648159" cy="641537"/>
            </a:xfrm>
            <a:prstGeom prst="rect">
              <a:avLst/>
            </a:prstGeom>
          </p:spPr>
        </p:pic>
        <p:pic>
          <p:nvPicPr>
            <p:cNvPr id="11" name="Graphic 10">
              <a:extLst>
                <a:ext uri="{FF2B5EF4-FFF2-40B4-BE49-F238E27FC236}">
                  <a16:creationId xmlns:a16="http://schemas.microsoft.com/office/drawing/2014/main" id="{59083A0C-8CAE-C728-0BFE-33BC2DDDEBA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762162" y="601705"/>
              <a:ext cx="1819275" cy="676275"/>
            </a:xfrm>
            <a:prstGeom prst="rect">
              <a:avLst/>
            </a:prstGeom>
          </p:spPr>
        </p:pic>
        <p:sp>
          <p:nvSpPr>
            <p:cNvPr id="13" name="TextBox 43">
              <a:extLst>
                <a:ext uri="{FF2B5EF4-FFF2-40B4-BE49-F238E27FC236}">
                  <a16:creationId xmlns:a16="http://schemas.microsoft.com/office/drawing/2014/main" id="{71961DD4-AFE6-4940-9325-3F604D19E0F1}"/>
                </a:ext>
              </a:extLst>
            </p:cNvPr>
            <p:cNvSpPr txBox="1"/>
            <p:nvPr/>
          </p:nvSpPr>
          <p:spPr>
            <a:xfrm>
              <a:off x="8838810" y="547637"/>
              <a:ext cx="2282848" cy="633591"/>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1400" b="0">
                  <a:solidFill>
                    <a:schemeClr val="accent2">
                      <a:lumMod val="75000"/>
                    </a:schemeClr>
                  </a:solidFill>
                  <a:latin typeface="Bahnschrift" panose="020B0502040204020203" pitchFamily="34" charset="0"/>
                  <a:ea typeface="Microsoft Yi Baiti" panose="03000500000000000000" pitchFamily="66" charset="0"/>
                  <a:cs typeface="Aparajita" panose="02020603050405020304" pitchFamily="18" charset="0"/>
                </a:rPr>
                <a:t>Avg Hourly Rate Reaserch       </a:t>
              </a:r>
            </a:p>
            <a:p>
              <a:r>
                <a:rPr lang="en-IN" sz="1400" b="0">
                  <a:solidFill>
                    <a:schemeClr val="accent2">
                      <a:lumMod val="75000"/>
                    </a:schemeClr>
                  </a:solidFill>
                  <a:latin typeface="Bahnschrift" panose="020B0502040204020203" pitchFamily="34" charset="0"/>
                  <a:ea typeface="Microsoft Yi Baiti" panose="03000500000000000000" pitchFamily="66" charset="0"/>
                  <a:cs typeface="Aparajita" panose="02020603050405020304" pitchFamily="18" charset="0"/>
                </a:rPr>
                <a:t>               Scientist</a:t>
              </a:r>
            </a:p>
          </p:txBody>
        </p:sp>
        <p:sp>
          <p:nvSpPr>
            <p:cNvPr id="15" name="TextBox 44">
              <a:extLst>
                <a:ext uri="{FF2B5EF4-FFF2-40B4-BE49-F238E27FC236}">
                  <a16:creationId xmlns:a16="http://schemas.microsoft.com/office/drawing/2014/main" id="{0441FF17-F7F0-42D2-8D56-8CB81F37CDCC}"/>
                </a:ext>
              </a:extLst>
            </p:cNvPr>
            <p:cNvSpPr txBox="1"/>
            <p:nvPr/>
          </p:nvSpPr>
          <p:spPr>
            <a:xfrm>
              <a:off x="9751408" y="918463"/>
              <a:ext cx="642282" cy="403412"/>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fld id="{8DE7C73D-E5BA-4CC4-A806-7EDF42E071A2}" type="TxLink">
                <a:rPr lang="en-US" sz="2400" b="1" i="0" u="none" strike="noStrike">
                  <a:solidFill>
                    <a:schemeClr val="accent1"/>
                  </a:solidFill>
                  <a:latin typeface="Bahnschrift" panose="020B0502040204020203" pitchFamily="34" charset="0"/>
                  <a:cs typeface="Calibri"/>
                </a:rPr>
                <a:pPr/>
                <a:t>115</a:t>
              </a:fld>
              <a:endParaRPr lang="en-IN" sz="2000" b="1">
                <a:solidFill>
                  <a:schemeClr val="accent1"/>
                </a:solidFill>
                <a:latin typeface="Bahnschrift" panose="020B0502040204020203" pitchFamily="34" charset="0"/>
                <a:cs typeface="Arial" panose="020B0604020202020204" pitchFamily="34" charset="0"/>
              </a:endParaRPr>
            </a:p>
          </p:txBody>
        </p:sp>
        <p:sp>
          <p:nvSpPr>
            <p:cNvPr id="17" name="Rectangle: Rounded Corners 16">
              <a:extLst>
                <a:ext uri="{FF2B5EF4-FFF2-40B4-BE49-F238E27FC236}">
                  <a16:creationId xmlns:a16="http://schemas.microsoft.com/office/drawing/2014/main" id="{E27C401F-AD4A-455E-A296-70C02995E4C8}"/>
                </a:ext>
              </a:extLst>
            </p:cNvPr>
            <p:cNvSpPr/>
            <p:nvPr/>
          </p:nvSpPr>
          <p:spPr>
            <a:xfrm>
              <a:off x="1204559" y="1395667"/>
              <a:ext cx="1888447" cy="762001"/>
            </a:xfrm>
            <a:prstGeom prst="roundRect">
              <a:avLst/>
            </a:prstGeom>
            <a:solidFill>
              <a:schemeClr val="bg1">
                <a:lumMod val="9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IN" sz="1100"/>
            </a:p>
          </p:txBody>
        </p:sp>
        <p:sp>
          <p:nvSpPr>
            <p:cNvPr id="19" name="Rectangle: Rounded Corners 18">
              <a:extLst>
                <a:ext uri="{FF2B5EF4-FFF2-40B4-BE49-F238E27FC236}">
                  <a16:creationId xmlns:a16="http://schemas.microsoft.com/office/drawing/2014/main" id="{BE5EFC07-0D6C-4B30-976D-DAC5B4C22331}"/>
                </a:ext>
              </a:extLst>
            </p:cNvPr>
            <p:cNvSpPr/>
            <p:nvPr/>
          </p:nvSpPr>
          <p:spPr>
            <a:xfrm>
              <a:off x="3203383" y="1388123"/>
              <a:ext cx="1888446" cy="762001"/>
            </a:xfrm>
            <a:prstGeom prst="roundRect">
              <a:avLst/>
            </a:prstGeom>
            <a:solidFill>
              <a:schemeClr val="bg1">
                <a:lumMod val="9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IN" sz="1100"/>
            </a:p>
          </p:txBody>
        </p:sp>
        <p:sp>
          <p:nvSpPr>
            <p:cNvPr id="21" name="Rectangle: Rounded Corners 20">
              <a:extLst>
                <a:ext uri="{FF2B5EF4-FFF2-40B4-BE49-F238E27FC236}">
                  <a16:creationId xmlns:a16="http://schemas.microsoft.com/office/drawing/2014/main" id="{83E53F01-8224-4505-A622-C70003766D1F}"/>
                </a:ext>
              </a:extLst>
            </p:cNvPr>
            <p:cNvSpPr/>
            <p:nvPr/>
          </p:nvSpPr>
          <p:spPr>
            <a:xfrm>
              <a:off x="5188198" y="1386442"/>
              <a:ext cx="1888447" cy="762001"/>
            </a:xfrm>
            <a:prstGeom prst="roundRect">
              <a:avLst/>
            </a:prstGeom>
            <a:solidFill>
              <a:schemeClr val="bg1">
                <a:lumMod val="9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IN" sz="1100"/>
            </a:p>
          </p:txBody>
        </p:sp>
        <p:sp>
          <p:nvSpPr>
            <p:cNvPr id="22" name="Rectangle: Rounded Corners 21">
              <a:extLst>
                <a:ext uri="{FF2B5EF4-FFF2-40B4-BE49-F238E27FC236}">
                  <a16:creationId xmlns:a16="http://schemas.microsoft.com/office/drawing/2014/main" id="{878E0F1B-46F9-4870-A96D-65984F70C339}"/>
                </a:ext>
              </a:extLst>
            </p:cNvPr>
            <p:cNvSpPr/>
            <p:nvPr/>
          </p:nvSpPr>
          <p:spPr>
            <a:xfrm>
              <a:off x="7148821" y="1398768"/>
              <a:ext cx="1888447" cy="762001"/>
            </a:xfrm>
            <a:prstGeom prst="roundRect">
              <a:avLst/>
            </a:prstGeom>
            <a:solidFill>
              <a:schemeClr val="bg1">
                <a:lumMod val="9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IN" sz="1100"/>
            </a:p>
          </p:txBody>
        </p:sp>
        <p:sp>
          <p:nvSpPr>
            <p:cNvPr id="23" name="Rectangle: Rounded Corners 22">
              <a:extLst>
                <a:ext uri="{FF2B5EF4-FFF2-40B4-BE49-F238E27FC236}">
                  <a16:creationId xmlns:a16="http://schemas.microsoft.com/office/drawing/2014/main" id="{0241571F-18F8-44B5-867F-BFFFCEBECE98}"/>
                </a:ext>
              </a:extLst>
            </p:cNvPr>
            <p:cNvSpPr/>
            <p:nvPr/>
          </p:nvSpPr>
          <p:spPr>
            <a:xfrm>
              <a:off x="9133637" y="1397088"/>
              <a:ext cx="1888446" cy="762001"/>
            </a:xfrm>
            <a:prstGeom prst="roundRect">
              <a:avLst/>
            </a:prstGeom>
            <a:solidFill>
              <a:schemeClr val="bg1">
                <a:lumMod val="9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IN" sz="1100"/>
            </a:p>
          </p:txBody>
        </p:sp>
        <p:sp>
          <p:nvSpPr>
            <p:cNvPr id="24" name="Rectangle: Rounded Corners 23">
              <a:extLst>
                <a:ext uri="{FF2B5EF4-FFF2-40B4-BE49-F238E27FC236}">
                  <a16:creationId xmlns:a16="http://schemas.microsoft.com/office/drawing/2014/main" id="{0EF659CF-94ED-41C7-8F3F-0684A202E250}"/>
                </a:ext>
              </a:extLst>
            </p:cNvPr>
            <p:cNvSpPr/>
            <p:nvPr/>
          </p:nvSpPr>
          <p:spPr>
            <a:xfrm>
              <a:off x="1193354" y="2317091"/>
              <a:ext cx="3178600" cy="1987176"/>
            </a:xfrm>
            <a:prstGeom prst="roundRect">
              <a:avLst>
                <a:gd name="adj" fmla="val 6007"/>
              </a:avLst>
            </a:prstGeom>
            <a:solidFill>
              <a:schemeClr val="bg1">
                <a:lumMod val="9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IN" sz="1100"/>
            </a:p>
          </p:txBody>
        </p:sp>
        <p:sp>
          <p:nvSpPr>
            <p:cNvPr id="25" name="Rectangle: Rounded Corners 24">
              <a:extLst>
                <a:ext uri="{FF2B5EF4-FFF2-40B4-BE49-F238E27FC236}">
                  <a16:creationId xmlns:a16="http://schemas.microsoft.com/office/drawing/2014/main" id="{78274E32-F6A3-45C4-B609-40A7B844241C}"/>
                </a:ext>
              </a:extLst>
            </p:cNvPr>
            <p:cNvSpPr/>
            <p:nvPr/>
          </p:nvSpPr>
          <p:spPr>
            <a:xfrm>
              <a:off x="4511654" y="2306389"/>
              <a:ext cx="3157682" cy="1987176"/>
            </a:xfrm>
            <a:prstGeom prst="roundRect">
              <a:avLst>
                <a:gd name="adj" fmla="val 5243"/>
              </a:avLst>
            </a:prstGeom>
            <a:solidFill>
              <a:schemeClr val="bg1">
                <a:lumMod val="9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IN" sz="1100"/>
            </a:p>
          </p:txBody>
        </p:sp>
        <p:sp>
          <p:nvSpPr>
            <p:cNvPr id="26" name="Rectangle: Rounded Corners 25">
              <a:extLst>
                <a:ext uri="{FF2B5EF4-FFF2-40B4-BE49-F238E27FC236}">
                  <a16:creationId xmlns:a16="http://schemas.microsoft.com/office/drawing/2014/main" id="{DA777674-4683-49B9-B735-E1DFE8422240}"/>
                </a:ext>
              </a:extLst>
            </p:cNvPr>
            <p:cNvSpPr/>
            <p:nvPr/>
          </p:nvSpPr>
          <p:spPr>
            <a:xfrm>
              <a:off x="7805572" y="2291691"/>
              <a:ext cx="3195782" cy="2027903"/>
            </a:xfrm>
            <a:prstGeom prst="roundRect">
              <a:avLst>
                <a:gd name="adj" fmla="val 5548"/>
              </a:avLst>
            </a:prstGeom>
            <a:solidFill>
              <a:schemeClr val="bg1">
                <a:lumMod val="9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IN" sz="1100"/>
            </a:p>
          </p:txBody>
        </p:sp>
        <p:sp>
          <p:nvSpPr>
            <p:cNvPr id="27" name="Rectangle: Rounded Corners 26">
              <a:extLst>
                <a:ext uri="{FF2B5EF4-FFF2-40B4-BE49-F238E27FC236}">
                  <a16:creationId xmlns:a16="http://schemas.microsoft.com/office/drawing/2014/main" id="{E10C8C3D-5FAD-4C21-9A39-8E84ED6829BD}"/>
                </a:ext>
              </a:extLst>
            </p:cNvPr>
            <p:cNvSpPr/>
            <p:nvPr/>
          </p:nvSpPr>
          <p:spPr>
            <a:xfrm>
              <a:off x="1218754" y="4411561"/>
              <a:ext cx="2407364" cy="2003534"/>
            </a:xfrm>
            <a:prstGeom prst="roundRect">
              <a:avLst>
                <a:gd name="adj" fmla="val 6217"/>
              </a:avLst>
            </a:prstGeom>
            <a:solidFill>
              <a:schemeClr val="bg1">
                <a:lumMod val="9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IN" sz="1100"/>
            </a:p>
          </p:txBody>
        </p:sp>
        <p:sp>
          <p:nvSpPr>
            <p:cNvPr id="28" name="Rectangle: Rounded Corners 27">
              <a:extLst>
                <a:ext uri="{FF2B5EF4-FFF2-40B4-BE49-F238E27FC236}">
                  <a16:creationId xmlns:a16="http://schemas.microsoft.com/office/drawing/2014/main" id="{E3F53C60-66D2-4F75-AB07-65C76E9CBA14}"/>
                </a:ext>
              </a:extLst>
            </p:cNvPr>
            <p:cNvSpPr/>
            <p:nvPr/>
          </p:nvSpPr>
          <p:spPr>
            <a:xfrm>
              <a:off x="8657490" y="4445817"/>
              <a:ext cx="2343864" cy="1987176"/>
            </a:xfrm>
            <a:prstGeom prst="roundRect">
              <a:avLst>
                <a:gd name="adj" fmla="val 5745"/>
              </a:avLst>
            </a:prstGeom>
            <a:solidFill>
              <a:schemeClr val="bg1">
                <a:lumMod val="9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IN" sz="1100"/>
            </a:p>
          </p:txBody>
        </p:sp>
        <p:sp>
          <p:nvSpPr>
            <p:cNvPr id="29" name="Rectangle: Rounded Corners 28">
              <a:extLst>
                <a:ext uri="{FF2B5EF4-FFF2-40B4-BE49-F238E27FC236}">
                  <a16:creationId xmlns:a16="http://schemas.microsoft.com/office/drawing/2014/main" id="{8AA3DFCD-1AA3-41EE-A3F5-CA58C0390C3F}"/>
                </a:ext>
              </a:extLst>
            </p:cNvPr>
            <p:cNvSpPr/>
            <p:nvPr/>
          </p:nvSpPr>
          <p:spPr>
            <a:xfrm>
              <a:off x="3701880" y="4425291"/>
              <a:ext cx="4874928" cy="1987176"/>
            </a:xfrm>
            <a:prstGeom prst="roundRect">
              <a:avLst>
                <a:gd name="adj" fmla="val 5108"/>
              </a:avLst>
            </a:prstGeom>
            <a:solidFill>
              <a:schemeClr val="bg1">
                <a:lumMod val="9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IN" sz="1100"/>
            </a:p>
          </p:txBody>
        </p:sp>
        <p:sp>
          <p:nvSpPr>
            <p:cNvPr id="30" name="TextBox 18">
              <a:extLst>
                <a:ext uri="{FF2B5EF4-FFF2-40B4-BE49-F238E27FC236}">
                  <a16:creationId xmlns:a16="http://schemas.microsoft.com/office/drawing/2014/main" id="{DB3978C3-4B52-4531-9733-A0B9CFF57263}"/>
                </a:ext>
              </a:extLst>
            </p:cNvPr>
            <p:cNvSpPr txBox="1"/>
            <p:nvPr/>
          </p:nvSpPr>
          <p:spPr>
            <a:xfrm>
              <a:off x="1212375" y="1371485"/>
              <a:ext cx="1963698" cy="557492"/>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1800" b="0">
                  <a:solidFill>
                    <a:schemeClr val="accent2">
                      <a:lumMod val="75000"/>
                    </a:schemeClr>
                  </a:solidFill>
                  <a:latin typeface="Bahnschrift" panose="020B0502040204020203" pitchFamily="34" charset="0"/>
                </a:rPr>
                <a:t>Total Employees</a:t>
              </a:r>
            </a:p>
          </p:txBody>
        </p:sp>
        <p:sp>
          <p:nvSpPr>
            <p:cNvPr id="31" name="TextBox 20">
              <a:extLst>
                <a:ext uri="{FF2B5EF4-FFF2-40B4-BE49-F238E27FC236}">
                  <a16:creationId xmlns:a16="http://schemas.microsoft.com/office/drawing/2014/main" id="{6E84476D-71D5-4EF3-A0EA-C50AC47C0988}"/>
                </a:ext>
              </a:extLst>
            </p:cNvPr>
            <p:cNvSpPr txBox="1"/>
            <p:nvPr/>
          </p:nvSpPr>
          <p:spPr>
            <a:xfrm>
              <a:off x="1712643" y="1706628"/>
              <a:ext cx="1034503" cy="40901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fld id="{7CEFDE40-737D-446C-AF61-EF1C85BE6D78}" type="TxLink">
                <a:rPr lang="en-US" sz="2400" b="1" i="0" u="none" strike="noStrike">
                  <a:solidFill>
                    <a:schemeClr val="accent1"/>
                  </a:solidFill>
                  <a:latin typeface="Bahnschrift" panose="020B0502040204020203" pitchFamily="34" charset="0"/>
                  <a:cs typeface="Calibri"/>
                </a:rPr>
                <a:pPr/>
                <a:t>50000</a:t>
              </a:fld>
              <a:endParaRPr lang="en-IN" sz="2400" b="1">
                <a:solidFill>
                  <a:schemeClr val="accent1"/>
                </a:solidFill>
                <a:latin typeface="Bahnschrift" panose="020B0502040204020203" pitchFamily="34" charset="0"/>
              </a:endParaRPr>
            </a:p>
          </p:txBody>
        </p:sp>
        <p:sp>
          <p:nvSpPr>
            <p:cNvPr id="32" name="TextBox 21">
              <a:extLst>
                <a:ext uri="{FF2B5EF4-FFF2-40B4-BE49-F238E27FC236}">
                  <a16:creationId xmlns:a16="http://schemas.microsoft.com/office/drawing/2014/main" id="{7ADB17AC-998B-44D6-A6AB-895ADE7593CE}"/>
                </a:ext>
              </a:extLst>
            </p:cNvPr>
            <p:cNvSpPr txBox="1"/>
            <p:nvPr/>
          </p:nvSpPr>
          <p:spPr>
            <a:xfrm>
              <a:off x="7126090" y="1420119"/>
              <a:ext cx="1958483" cy="557492"/>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1600" b="0">
                  <a:solidFill>
                    <a:schemeClr val="accent2">
                      <a:lumMod val="75000"/>
                    </a:schemeClr>
                  </a:solidFill>
                  <a:latin typeface="Bahnschrift" panose="020B0502040204020203" pitchFamily="34" charset="0"/>
                  <a:ea typeface="Microsoft Yi Baiti" panose="03000500000000000000" pitchFamily="66" charset="0"/>
                  <a:cs typeface="Dubai Light" panose="020B0303030403030204" pitchFamily="34" charset="-78"/>
                </a:rPr>
                <a:t>Current Employees</a:t>
              </a:r>
            </a:p>
          </p:txBody>
        </p:sp>
        <p:sp>
          <p:nvSpPr>
            <p:cNvPr id="33" name="TextBox 22">
              <a:extLst>
                <a:ext uri="{FF2B5EF4-FFF2-40B4-BE49-F238E27FC236}">
                  <a16:creationId xmlns:a16="http://schemas.microsoft.com/office/drawing/2014/main" id="{C79539E6-5A08-4D87-B7C5-F5110883F7E4}"/>
                </a:ext>
              </a:extLst>
            </p:cNvPr>
            <p:cNvSpPr txBox="1"/>
            <p:nvPr/>
          </p:nvSpPr>
          <p:spPr>
            <a:xfrm>
              <a:off x="7642444" y="1706903"/>
              <a:ext cx="1033158" cy="40119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fld id="{63B9AF60-A60A-4426-8959-6144E064FDBB}" type="TxLink">
                <a:rPr lang="en-US" sz="2400" b="1" i="0" u="none" strike="noStrike">
                  <a:solidFill>
                    <a:schemeClr val="accent1"/>
                  </a:solidFill>
                  <a:latin typeface="Bahnschrift" panose="020B0502040204020203" pitchFamily="34" charset="0"/>
                  <a:cs typeface="Arial" panose="020B0604020202020204" pitchFamily="34" charset="0"/>
                </a:rPr>
                <a:pPr/>
                <a:t>24895</a:t>
              </a:fld>
              <a:endParaRPr lang="en-IN" sz="2400" b="1">
                <a:solidFill>
                  <a:schemeClr val="accent1"/>
                </a:solidFill>
                <a:latin typeface="Bahnschrift" panose="020B0502040204020203" pitchFamily="34" charset="0"/>
                <a:cs typeface="Arial" panose="020B0604020202020204" pitchFamily="34" charset="0"/>
              </a:endParaRPr>
            </a:p>
          </p:txBody>
        </p:sp>
        <p:sp>
          <p:nvSpPr>
            <p:cNvPr id="34" name="TextBox 23">
              <a:extLst>
                <a:ext uri="{FF2B5EF4-FFF2-40B4-BE49-F238E27FC236}">
                  <a16:creationId xmlns:a16="http://schemas.microsoft.com/office/drawing/2014/main" id="{D3F79EAC-E0DB-4527-99D8-804EF4B28D4B}"/>
                </a:ext>
              </a:extLst>
            </p:cNvPr>
            <p:cNvSpPr txBox="1"/>
            <p:nvPr/>
          </p:nvSpPr>
          <p:spPr>
            <a:xfrm>
              <a:off x="3266844" y="1394020"/>
              <a:ext cx="1738713" cy="557492"/>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1800" b="0">
                  <a:solidFill>
                    <a:schemeClr val="accent2">
                      <a:lumMod val="75000"/>
                    </a:schemeClr>
                  </a:solidFill>
                  <a:latin typeface="Bahnschrift" panose="020B0502040204020203" pitchFamily="34" charset="0"/>
                  <a:ea typeface="Microsoft Yi Baiti" panose="03000500000000000000" pitchFamily="66" charset="0"/>
                  <a:cs typeface="Dubai Light" panose="020B0303030403030204" pitchFamily="34" charset="-78"/>
                </a:rPr>
                <a:t>Attrition</a:t>
              </a:r>
              <a:r>
                <a:rPr lang="en-IN" sz="1800" b="0" baseline="0">
                  <a:solidFill>
                    <a:schemeClr val="accent2">
                      <a:lumMod val="75000"/>
                    </a:schemeClr>
                  </a:solidFill>
                  <a:latin typeface="Bahnschrift" panose="020B0502040204020203" pitchFamily="34" charset="0"/>
                  <a:ea typeface="Microsoft Yi Baiti" panose="03000500000000000000" pitchFamily="66" charset="0"/>
                  <a:cs typeface="Dubai Light" panose="020B0303030403030204" pitchFamily="34" charset="-78"/>
                </a:rPr>
                <a:t> Count</a:t>
              </a:r>
              <a:endParaRPr lang="en-IN" sz="1800" b="0">
                <a:solidFill>
                  <a:schemeClr val="accent2">
                    <a:lumMod val="75000"/>
                  </a:schemeClr>
                </a:solidFill>
                <a:latin typeface="Bahnschrift" panose="020B0502040204020203" pitchFamily="34" charset="0"/>
                <a:ea typeface="Microsoft Yi Baiti" panose="03000500000000000000" pitchFamily="66" charset="0"/>
                <a:cs typeface="Dubai Light" panose="020B0303030403030204" pitchFamily="34" charset="-78"/>
              </a:endParaRPr>
            </a:p>
          </p:txBody>
        </p:sp>
        <p:sp>
          <p:nvSpPr>
            <p:cNvPr id="35" name="TextBox 24">
              <a:extLst>
                <a:ext uri="{FF2B5EF4-FFF2-40B4-BE49-F238E27FC236}">
                  <a16:creationId xmlns:a16="http://schemas.microsoft.com/office/drawing/2014/main" id="{3CCA47F3-6D68-4C9D-BD32-EA1A785900EA}"/>
                </a:ext>
              </a:extLst>
            </p:cNvPr>
            <p:cNvSpPr txBox="1"/>
            <p:nvPr/>
          </p:nvSpPr>
          <p:spPr>
            <a:xfrm>
              <a:off x="3643110" y="1713092"/>
              <a:ext cx="944596" cy="40901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fld id="{68519AFE-9CA1-4E78-B17B-23630A23DE30}" type="TxLink">
                <a:rPr lang="en-US" sz="2400" b="1" i="0" u="none" strike="noStrike">
                  <a:solidFill>
                    <a:schemeClr val="accent1"/>
                  </a:solidFill>
                  <a:latin typeface="Bahnschrift" panose="020B0502040204020203" pitchFamily="34" charset="0"/>
                  <a:cs typeface="Calibri"/>
                </a:rPr>
                <a:pPr/>
                <a:t>25105</a:t>
              </a:fld>
              <a:endParaRPr lang="en-IN" sz="2400" b="1">
                <a:solidFill>
                  <a:schemeClr val="accent1"/>
                </a:solidFill>
                <a:latin typeface="Bahnschrift" panose="020B0502040204020203" pitchFamily="34" charset="0"/>
                <a:cs typeface="Arial" panose="020B0604020202020204" pitchFamily="34" charset="0"/>
              </a:endParaRPr>
            </a:p>
          </p:txBody>
        </p:sp>
        <p:sp>
          <p:nvSpPr>
            <p:cNvPr id="36" name="TextBox 25">
              <a:extLst>
                <a:ext uri="{FF2B5EF4-FFF2-40B4-BE49-F238E27FC236}">
                  <a16:creationId xmlns:a16="http://schemas.microsoft.com/office/drawing/2014/main" id="{E333A7E9-6B09-45CB-BA51-61AB4F0DAC63}"/>
                </a:ext>
              </a:extLst>
            </p:cNvPr>
            <p:cNvSpPr txBox="1"/>
            <p:nvPr/>
          </p:nvSpPr>
          <p:spPr>
            <a:xfrm>
              <a:off x="5361375" y="1368306"/>
              <a:ext cx="1573347" cy="557492"/>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1800" b="0">
                  <a:solidFill>
                    <a:schemeClr val="accent2">
                      <a:lumMod val="75000"/>
                    </a:schemeClr>
                  </a:solidFill>
                  <a:latin typeface="Bahnschrift" panose="020B0502040204020203" pitchFamily="34" charset="0"/>
                  <a:ea typeface="Microsoft Yi Baiti" panose="03000500000000000000" pitchFamily="66" charset="0"/>
                  <a:cs typeface="Dubai Light" panose="020B0303030403030204" pitchFamily="34" charset="-78"/>
                </a:rPr>
                <a:t>Average</a:t>
              </a:r>
              <a:r>
                <a:rPr lang="en-IN" sz="1800" b="0" baseline="0">
                  <a:solidFill>
                    <a:schemeClr val="accent2">
                      <a:lumMod val="75000"/>
                    </a:schemeClr>
                  </a:solidFill>
                  <a:latin typeface="Bahnschrift" panose="020B0502040204020203" pitchFamily="34" charset="0"/>
                  <a:ea typeface="Microsoft Yi Baiti" panose="03000500000000000000" pitchFamily="66" charset="0"/>
                  <a:cs typeface="Dubai Light" panose="020B0303030403030204" pitchFamily="34" charset="-78"/>
                </a:rPr>
                <a:t> Age</a:t>
              </a:r>
              <a:endParaRPr lang="en-IN" sz="1800" b="0">
                <a:solidFill>
                  <a:schemeClr val="accent2">
                    <a:lumMod val="75000"/>
                  </a:schemeClr>
                </a:solidFill>
                <a:latin typeface="Bahnschrift" panose="020B0502040204020203" pitchFamily="34" charset="0"/>
                <a:ea typeface="Microsoft Yi Baiti" panose="03000500000000000000" pitchFamily="66" charset="0"/>
                <a:cs typeface="Dubai Light" panose="020B0303030403030204" pitchFamily="34" charset="-78"/>
              </a:endParaRPr>
            </a:p>
          </p:txBody>
        </p:sp>
        <p:sp>
          <p:nvSpPr>
            <p:cNvPr id="37" name="TextBox 26">
              <a:extLst>
                <a:ext uri="{FF2B5EF4-FFF2-40B4-BE49-F238E27FC236}">
                  <a16:creationId xmlns:a16="http://schemas.microsoft.com/office/drawing/2014/main" id="{D6C6E712-1C16-49A8-B685-17F82359E77D}"/>
                </a:ext>
              </a:extLst>
            </p:cNvPr>
            <p:cNvSpPr txBox="1"/>
            <p:nvPr/>
          </p:nvSpPr>
          <p:spPr>
            <a:xfrm>
              <a:off x="5859888" y="1711411"/>
              <a:ext cx="546227" cy="40901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fld id="{021F4715-1EF1-4B7C-88A7-60356547DC9C}" type="TxLink">
                <a:rPr lang="en-US" sz="2400" b="1" i="0" u="none" strike="noStrike">
                  <a:solidFill>
                    <a:schemeClr val="accent1"/>
                  </a:solidFill>
                  <a:latin typeface="Bahnschrift" panose="020B0502040204020203" pitchFamily="34" charset="0"/>
                  <a:cs typeface="Calibri"/>
                </a:rPr>
                <a:pPr/>
                <a:t>39</a:t>
              </a:fld>
              <a:endParaRPr lang="en-IN" sz="2400" b="1">
                <a:solidFill>
                  <a:schemeClr val="accent1"/>
                </a:solidFill>
                <a:latin typeface="Bahnschrift" panose="020B0502040204020203" pitchFamily="34" charset="0"/>
                <a:cs typeface="Arial" panose="020B0604020202020204" pitchFamily="34" charset="0"/>
              </a:endParaRPr>
            </a:p>
          </p:txBody>
        </p:sp>
        <p:sp>
          <p:nvSpPr>
            <p:cNvPr id="38" name="TextBox 27">
              <a:extLst>
                <a:ext uri="{FF2B5EF4-FFF2-40B4-BE49-F238E27FC236}">
                  <a16:creationId xmlns:a16="http://schemas.microsoft.com/office/drawing/2014/main" id="{7DA3EA71-37C2-4DEC-8C57-8665D73D74DA}"/>
                </a:ext>
              </a:extLst>
            </p:cNvPr>
            <p:cNvSpPr txBox="1"/>
            <p:nvPr/>
          </p:nvSpPr>
          <p:spPr>
            <a:xfrm>
              <a:off x="9285358" y="1384997"/>
              <a:ext cx="1681883" cy="557492"/>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1800" b="0">
                  <a:solidFill>
                    <a:schemeClr val="accent2">
                      <a:lumMod val="75000"/>
                    </a:schemeClr>
                  </a:solidFill>
                  <a:latin typeface="Bahnschrift" panose="020B0502040204020203" pitchFamily="34" charset="0"/>
                  <a:ea typeface="Microsoft Yi Baiti" panose="03000500000000000000" pitchFamily="66" charset="0"/>
                  <a:cs typeface="Dubai Light" panose="020B0303030403030204" pitchFamily="34" charset="-78"/>
                </a:rPr>
                <a:t>Attrition</a:t>
              </a:r>
              <a:r>
                <a:rPr lang="en-IN" sz="2000" b="0" baseline="0">
                  <a:solidFill>
                    <a:schemeClr val="accent2">
                      <a:lumMod val="75000"/>
                    </a:schemeClr>
                  </a:solidFill>
                  <a:latin typeface="Bahnschrift" panose="020B0502040204020203" pitchFamily="34" charset="0"/>
                  <a:ea typeface="Microsoft Yi Baiti" panose="03000500000000000000" pitchFamily="66" charset="0"/>
                  <a:cs typeface="Dubai Light" panose="020B0303030403030204" pitchFamily="34" charset="-78"/>
                </a:rPr>
                <a:t> Rate</a:t>
              </a:r>
              <a:endParaRPr lang="en-IN" sz="2000" b="0">
                <a:solidFill>
                  <a:schemeClr val="accent2">
                    <a:lumMod val="75000"/>
                  </a:schemeClr>
                </a:solidFill>
                <a:latin typeface="Bahnschrift" panose="020B0502040204020203" pitchFamily="34" charset="0"/>
                <a:ea typeface="Microsoft Yi Baiti" panose="03000500000000000000" pitchFamily="66" charset="0"/>
                <a:cs typeface="Dubai Light" panose="020B0303030403030204" pitchFamily="34" charset="-78"/>
              </a:endParaRPr>
            </a:p>
          </p:txBody>
        </p:sp>
        <p:sp>
          <p:nvSpPr>
            <p:cNvPr id="39" name="TextBox 28">
              <a:extLst>
                <a:ext uri="{FF2B5EF4-FFF2-40B4-BE49-F238E27FC236}">
                  <a16:creationId xmlns:a16="http://schemas.microsoft.com/office/drawing/2014/main" id="{85E89C84-CEE1-4220-9152-889F25CA0BCA}"/>
                </a:ext>
              </a:extLst>
            </p:cNvPr>
            <p:cNvSpPr txBox="1"/>
            <p:nvPr/>
          </p:nvSpPr>
          <p:spPr>
            <a:xfrm>
              <a:off x="9641720" y="1685638"/>
              <a:ext cx="1084880" cy="403412"/>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fld id="{5CCF842D-B502-43C1-A663-A5DBBA2D952C}" type="TxLink">
                <a:rPr lang="en-US" sz="2400" b="1" i="0" u="none" strike="noStrike">
                  <a:solidFill>
                    <a:schemeClr val="accent1"/>
                  </a:solidFill>
                  <a:latin typeface="Bahnschrift" panose="020B0502040204020203" pitchFamily="34" charset="0"/>
                  <a:cs typeface="Calibri"/>
                </a:rPr>
                <a:pPr/>
                <a:t>50.21%</a:t>
              </a:fld>
              <a:endParaRPr lang="en-IN" sz="2400" b="1">
                <a:solidFill>
                  <a:schemeClr val="accent1"/>
                </a:solidFill>
                <a:latin typeface="Bahnschrift" panose="020B0502040204020203" pitchFamily="34" charset="0"/>
                <a:cs typeface="Arial" panose="020B0604020202020204" pitchFamily="34" charset="0"/>
              </a:endParaRPr>
            </a:p>
          </p:txBody>
        </p:sp>
        <p:graphicFrame>
          <p:nvGraphicFramePr>
            <p:cNvPr id="40" name="Chart 39">
              <a:extLst>
                <a:ext uri="{FF2B5EF4-FFF2-40B4-BE49-F238E27FC236}">
                  <a16:creationId xmlns:a16="http://schemas.microsoft.com/office/drawing/2014/main" id="{F1775625-0FA4-4DCC-8692-2CBF78A77A14}"/>
                </a:ext>
              </a:extLst>
            </p:cNvPr>
            <p:cNvGraphicFramePr>
              <a:graphicFrameLocks/>
            </p:cNvGraphicFramePr>
            <p:nvPr>
              <p:extLst>
                <p:ext uri="{D42A27DB-BD31-4B8C-83A1-F6EECF244321}">
                  <p14:modId xmlns:p14="http://schemas.microsoft.com/office/powerpoint/2010/main" val="2009099399"/>
                </p:ext>
              </p:extLst>
            </p:nvPr>
          </p:nvGraphicFramePr>
          <p:xfrm>
            <a:off x="7830039" y="2303085"/>
            <a:ext cx="3142737" cy="1958226"/>
          </p:xfrm>
          <a:graphic>
            <a:graphicData uri="http://schemas.openxmlformats.org/drawingml/2006/chart">
              <c:chart xmlns:c="http://schemas.openxmlformats.org/drawingml/2006/chart" xmlns:r="http://schemas.openxmlformats.org/officeDocument/2006/relationships" r:id="rId6"/>
            </a:graphicData>
          </a:graphic>
        </p:graphicFrame>
        <p:sp>
          <p:nvSpPr>
            <p:cNvPr id="41" name="TextBox 30">
              <a:extLst>
                <a:ext uri="{FF2B5EF4-FFF2-40B4-BE49-F238E27FC236}">
                  <a16:creationId xmlns:a16="http://schemas.microsoft.com/office/drawing/2014/main" id="{70F9B520-9664-42F1-AADE-9DE4867EFF48}"/>
                </a:ext>
              </a:extLst>
            </p:cNvPr>
            <p:cNvSpPr txBox="1"/>
            <p:nvPr/>
          </p:nvSpPr>
          <p:spPr>
            <a:xfrm>
              <a:off x="7843102" y="2336481"/>
              <a:ext cx="2820529" cy="31678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Tx/>
                <a:buSzTx/>
                <a:buFontTx/>
                <a:buNone/>
                <a:tabLst/>
                <a:defRPr/>
              </a:pPr>
              <a:r>
                <a:rPr lang="en-IN" sz="1200" b="1" i="0" baseline="0">
                  <a:solidFill>
                    <a:schemeClr val="accent1"/>
                  </a:solidFill>
                  <a:effectLst/>
                  <a:latin typeface="+mn-lt"/>
                  <a:ea typeface="+mn-ea"/>
                  <a:cs typeface="+mn-cs"/>
                </a:rPr>
                <a:t>Attrition By Age Group And Gender</a:t>
              </a:r>
              <a:endParaRPr lang="en-IN" sz="1200" b="1">
                <a:solidFill>
                  <a:schemeClr val="accent1"/>
                </a:solidFill>
                <a:effectLst/>
              </a:endParaRPr>
            </a:p>
            <a:p>
              <a:endParaRPr lang="en-IN" sz="1100"/>
            </a:p>
          </p:txBody>
        </p:sp>
        <p:graphicFrame>
          <p:nvGraphicFramePr>
            <p:cNvPr id="42" name="Chart 41">
              <a:extLst>
                <a:ext uri="{FF2B5EF4-FFF2-40B4-BE49-F238E27FC236}">
                  <a16:creationId xmlns:a16="http://schemas.microsoft.com/office/drawing/2014/main" id="{F4A61AD3-8E0F-4A4C-8EF1-0F019C0033C7}"/>
                </a:ext>
              </a:extLst>
            </p:cNvPr>
            <p:cNvGraphicFramePr>
              <a:graphicFrameLocks/>
            </p:cNvGraphicFramePr>
            <p:nvPr>
              <p:extLst>
                <p:ext uri="{D42A27DB-BD31-4B8C-83A1-F6EECF244321}">
                  <p14:modId xmlns:p14="http://schemas.microsoft.com/office/powerpoint/2010/main" val="1560872767"/>
                </p:ext>
              </p:extLst>
            </p:nvPr>
          </p:nvGraphicFramePr>
          <p:xfrm>
            <a:off x="4345413" y="2336481"/>
            <a:ext cx="3583306" cy="2022724"/>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43" name="Chart 42">
              <a:extLst>
                <a:ext uri="{FF2B5EF4-FFF2-40B4-BE49-F238E27FC236}">
                  <a16:creationId xmlns:a16="http://schemas.microsoft.com/office/drawing/2014/main" id="{AD0A0DA0-C578-484B-9702-517435A1D5F7}"/>
                </a:ext>
              </a:extLst>
            </p:cNvPr>
            <p:cNvGraphicFramePr>
              <a:graphicFrameLocks/>
            </p:cNvGraphicFramePr>
            <p:nvPr>
              <p:extLst>
                <p:ext uri="{D42A27DB-BD31-4B8C-83A1-F6EECF244321}">
                  <p14:modId xmlns:p14="http://schemas.microsoft.com/office/powerpoint/2010/main" val="171698621"/>
                </p:ext>
              </p:extLst>
            </p:nvPr>
          </p:nvGraphicFramePr>
          <p:xfrm>
            <a:off x="8229199" y="4553011"/>
            <a:ext cx="3312184" cy="1977776"/>
          </p:xfrm>
          <a:graphic>
            <a:graphicData uri="http://schemas.openxmlformats.org/drawingml/2006/chart">
              <c:chart xmlns:c="http://schemas.openxmlformats.org/drawingml/2006/chart" xmlns:r="http://schemas.openxmlformats.org/officeDocument/2006/relationships" r:id="rId8"/>
            </a:graphicData>
          </a:graphic>
        </p:graphicFrame>
        <p:sp>
          <p:nvSpPr>
            <p:cNvPr id="44" name="TextBox 34">
              <a:extLst>
                <a:ext uri="{FF2B5EF4-FFF2-40B4-BE49-F238E27FC236}">
                  <a16:creationId xmlns:a16="http://schemas.microsoft.com/office/drawing/2014/main" id="{C6298B30-5F5C-4DBF-9C90-C7C7BE347F8D}"/>
                </a:ext>
              </a:extLst>
            </p:cNvPr>
            <p:cNvSpPr txBox="1"/>
            <p:nvPr/>
          </p:nvSpPr>
          <p:spPr>
            <a:xfrm>
              <a:off x="8681303" y="4535855"/>
              <a:ext cx="2368516" cy="24793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Tx/>
                <a:buSzTx/>
                <a:buFontTx/>
                <a:buNone/>
                <a:tabLst/>
                <a:defRPr/>
              </a:pPr>
              <a:r>
                <a:rPr lang="en-IN" sz="1100" b="1" i="0" baseline="0">
                  <a:solidFill>
                    <a:schemeClr val="accent1"/>
                  </a:solidFill>
                  <a:effectLst/>
                  <a:latin typeface="+mn-lt"/>
                  <a:ea typeface="+mn-ea"/>
                  <a:cs typeface="+mn-cs"/>
                </a:rPr>
                <a:t>Attrition Rate Vs Last Year Promotion</a:t>
              </a:r>
              <a:endParaRPr lang="en-IN" sz="1100" b="1">
                <a:solidFill>
                  <a:schemeClr val="accent1"/>
                </a:solidFill>
                <a:effectLst/>
              </a:endParaRPr>
            </a:p>
            <a:p>
              <a:endParaRPr lang="en-IN" sz="1100"/>
            </a:p>
          </p:txBody>
        </p:sp>
        <p:sp>
          <p:nvSpPr>
            <p:cNvPr id="45" name="TextBox 10">
              <a:extLst>
                <a:ext uri="{FF2B5EF4-FFF2-40B4-BE49-F238E27FC236}">
                  <a16:creationId xmlns:a16="http://schemas.microsoft.com/office/drawing/2014/main" id="{5DF63810-40C0-4799-8774-BEB7B793C015}"/>
                </a:ext>
              </a:extLst>
            </p:cNvPr>
            <p:cNvSpPr txBox="1"/>
            <p:nvPr/>
          </p:nvSpPr>
          <p:spPr>
            <a:xfrm>
              <a:off x="3789466" y="4455353"/>
              <a:ext cx="3173009" cy="391948"/>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Tx/>
                <a:buSzTx/>
                <a:buFontTx/>
                <a:buNone/>
                <a:tabLst/>
                <a:defRPr/>
              </a:pPr>
              <a:r>
                <a:rPr lang="en-IN" sz="1200" b="1" i="0" baseline="0">
                  <a:solidFill>
                    <a:schemeClr val="accent1"/>
                  </a:solidFill>
                  <a:effectLst/>
                  <a:latin typeface="+mn-lt"/>
                  <a:ea typeface="+mn-ea"/>
                  <a:cs typeface="+mn-cs"/>
                </a:rPr>
                <a:t>Attrition Rate Vs Monthly Income</a:t>
              </a:r>
              <a:endParaRPr lang="en-IN" sz="1200" b="1">
                <a:solidFill>
                  <a:schemeClr val="accent1"/>
                </a:solidFill>
                <a:effectLst/>
              </a:endParaRPr>
            </a:p>
            <a:p>
              <a:endParaRPr lang="en-IN" sz="1100"/>
            </a:p>
          </p:txBody>
        </p:sp>
        <p:graphicFrame>
          <p:nvGraphicFramePr>
            <p:cNvPr id="46" name="Chart 45">
              <a:extLst>
                <a:ext uri="{FF2B5EF4-FFF2-40B4-BE49-F238E27FC236}">
                  <a16:creationId xmlns:a16="http://schemas.microsoft.com/office/drawing/2014/main" id="{27EC3397-FF5B-4FDD-81EA-A960DFEF8548}"/>
                </a:ext>
              </a:extLst>
            </p:cNvPr>
            <p:cNvGraphicFramePr>
              <a:graphicFrameLocks/>
            </p:cNvGraphicFramePr>
            <p:nvPr>
              <p:extLst>
                <p:ext uri="{D42A27DB-BD31-4B8C-83A1-F6EECF244321}">
                  <p14:modId xmlns:p14="http://schemas.microsoft.com/office/powerpoint/2010/main" val="1076042474"/>
                </p:ext>
              </p:extLst>
            </p:nvPr>
          </p:nvGraphicFramePr>
          <p:xfrm>
            <a:off x="842531" y="4308645"/>
            <a:ext cx="3531174" cy="2329794"/>
          </p:xfrm>
          <a:graphic>
            <a:graphicData uri="http://schemas.openxmlformats.org/drawingml/2006/chart">
              <c:chart xmlns:c="http://schemas.openxmlformats.org/drawingml/2006/chart" xmlns:r="http://schemas.openxmlformats.org/officeDocument/2006/relationships" r:id="rId9"/>
            </a:graphicData>
          </a:graphic>
        </p:graphicFrame>
        <p:sp>
          <p:nvSpPr>
            <p:cNvPr id="47" name="TextBox 19">
              <a:extLst>
                <a:ext uri="{FF2B5EF4-FFF2-40B4-BE49-F238E27FC236}">
                  <a16:creationId xmlns:a16="http://schemas.microsoft.com/office/drawing/2014/main" id="{936D6016-3746-42A9-A959-09DF3C9E56F0}"/>
                </a:ext>
              </a:extLst>
            </p:cNvPr>
            <p:cNvSpPr txBox="1"/>
            <p:nvPr/>
          </p:nvSpPr>
          <p:spPr>
            <a:xfrm>
              <a:off x="1167851" y="4433457"/>
              <a:ext cx="2566874" cy="457638"/>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Tx/>
                <a:buSzTx/>
                <a:buFontTx/>
                <a:buNone/>
                <a:tabLst/>
                <a:defRPr/>
              </a:pPr>
              <a:r>
                <a:rPr lang="en-IN" sz="1000" b="1" i="0" baseline="0">
                  <a:solidFill>
                    <a:schemeClr val="accent1"/>
                  </a:solidFill>
                  <a:effectLst/>
                  <a:latin typeface="+mn-lt"/>
                  <a:ea typeface="+mn-ea"/>
                  <a:cs typeface="+mn-cs"/>
                </a:rPr>
                <a:t>Average working years for each  Department</a:t>
              </a:r>
              <a:endParaRPr lang="en-IN" sz="1000" b="1">
                <a:solidFill>
                  <a:schemeClr val="accent1"/>
                </a:solidFill>
                <a:effectLst/>
              </a:endParaRPr>
            </a:p>
            <a:p>
              <a:endParaRPr lang="en-IN" sz="1100"/>
            </a:p>
          </p:txBody>
        </p:sp>
        <p:graphicFrame>
          <p:nvGraphicFramePr>
            <p:cNvPr id="48" name="Chart 47">
              <a:extLst>
                <a:ext uri="{FF2B5EF4-FFF2-40B4-BE49-F238E27FC236}">
                  <a16:creationId xmlns:a16="http://schemas.microsoft.com/office/drawing/2014/main" id="{30CF2D53-FA6F-4C38-A91F-8DC11C6C4857}"/>
                </a:ext>
              </a:extLst>
            </p:cNvPr>
            <p:cNvGraphicFramePr>
              <a:graphicFrameLocks/>
            </p:cNvGraphicFramePr>
            <p:nvPr>
              <p:extLst>
                <p:ext uri="{D42A27DB-BD31-4B8C-83A1-F6EECF244321}">
                  <p14:modId xmlns:p14="http://schemas.microsoft.com/office/powerpoint/2010/main" val="3444892345"/>
                </p:ext>
              </p:extLst>
            </p:nvPr>
          </p:nvGraphicFramePr>
          <p:xfrm>
            <a:off x="1196894" y="2472794"/>
            <a:ext cx="3191103" cy="1894974"/>
          </p:xfrm>
          <a:graphic>
            <a:graphicData uri="http://schemas.openxmlformats.org/drawingml/2006/chart">
              <c:chart xmlns:c="http://schemas.openxmlformats.org/drawingml/2006/chart" xmlns:r="http://schemas.openxmlformats.org/officeDocument/2006/relationships" r:id="rId10"/>
            </a:graphicData>
          </a:graphic>
        </p:graphicFrame>
        <p:sp>
          <p:nvSpPr>
            <p:cNvPr id="49" name="TextBox 14">
              <a:extLst>
                <a:ext uri="{FF2B5EF4-FFF2-40B4-BE49-F238E27FC236}">
                  <a16:creationId xmlns:a16="http://schemas.microsoft.com/office/drawing/2014/main" id="{B0B74D39-4106-4D08-A781-1D35DB27CB8A}"/>
                </a:ext>
              </a:extLst>
            </p:cNvPr>
            <p:cNvSpPr txBox="1"/>
            <p:nvPr/>
          </p:nvSpPr>
          <p:spPr>
            <a:xfrm>
              <a:off x="1317208" y="2322398"/>
              <a:ext cx="2880288" cy="240632"/>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1100" b="1">
                  <a:solidFill>
                    <a:schemeClr val="accent1"/>
                  </a:solidFill>
                </a:rPr>
                <a:t>Job Role</a:t>
              </a:r>
              <a:r>
                <a:rPr lang="en-IN" sz="1100" b="1" baseline="0">
                  <a:solidFill>
                    <a:schemeClr val="accent1"/>
                  </a:solidFill>
                </a:rPr>
                <a:t> Vs Work Life Balance</a:t>
              </a:r>
              <a:endParaRPr lang="en-IN" sz="1100" b="1">
                <a:solidFill>
                  <a:schemeClr val="accent1"/>
                </a:solidFill>
              </a:endParaRPr>
            </a:p>
          </p:txBody>
        </p:sp>
        <p:graphicFrame>
          <p:nvGraphicFramePr>
            <p:cNvPr id="50" name="Chart 49">
              <a:extLst>
                <a:ext uri="{FF2B5EF4-FFF2-40B4-BE49-F238E27FC236}">
                  <a16:creationId xmlns:a16="http://schemas.microsoft.com/office/drawing/2014/main" id="{3EC2DF3D-00F4-45D8-A4E9-8B0DB14030CF}"/>
                </a:ext>
              </a:extLst>
            </p:cNvPr>
            <p:cNvGraphicFramePr>
              <a:graphicFrameLocks/>
            </p:cNvGraphicFramePr>
            <p:nvPr>
              <p:extLst>
                <p:ext uri="{D42A27DB-BD31-4B8C-83A1-F6EECF244321}">
                  <p14:modId xmlns:p14="http://schemas.microsoft.com/office/powerpoint/2010/main" val="1580248863"/>
                </p:ext>
              </p:extLst>
            </p:nvPr>
          </p:nvGraphicFramePr>
          <p:xfrm>
            <a:off x="3649304" y="4657948"/>
            <a:ext cx="4893392" cy="1803103"/>
          </p:xfrm>
          <a:graphic>
            <a:graphicData uri="http://schemas.openxmlformats.org/drawingml/2006/chart">
              <c:chart xmlns:c="http://schemas.openxmlformats.org/drawingml/2006/chart" xmlns:r="http://schemas.openxmlformats.org/officeDocument/2006/relationships" r:id="rId11"/>
            </a:graphicData>
          </a:graphic>
        </p:graphicFrame>
      </p:grpSp>
      <p:sp>
        <p:nvSpPr>
          <p:cNvPr id="52" name="Title 1">
            <a:extLst>
              <a:ext uri="{FF2B5EF4-FFF2-40B4-BE49-F238E27FC236}">
                <a16:creationId xmlns:a16="http://schemas.microsoft.com/office/drawing/2014/main" id="{625BCC5D-03E3-B8F9-973E-591DC17B5016}"/>
              </a:ext>
            </a:extLst>
          </p:cNvPr>
          <p:cNvSpPr txBox="1">
            <a:spLocks/>
          </p:cNvSpPr>
          <p:nvPr/>
        </p:nvSpPr>
        <p:spPr>
          <a:xfrm>
            <a:off x="-53032" y="122915"/>
            <a:ext cx="2562114" cy="389689"/>
          </a:xfrm>
          <a:prstGeom prst="rect">
            <a:avLst/>
          </a:prstGeom>
        </p:spPr>
        <p:txBody>
          <a:bodyP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5400" b="1" dirty="0">
                <a:latin typeface="Amasis MT Pro Medium" panose="02040604050005020304" pitchFamily="18" charset="0"/>
              </a:rPr>
              <a:t>Dashboard</a:t>
            </a:r>
          </a:p>
        </p:txBody>
      </p:sp>
      <p:pic>
        <p:nvPicPr>
          <p:cNvPr id="3" name="Picture 2">
            <a:extLst>
              <a:ext uri="{FF2B5EF4-FFF2-40B4-BE49-F238E27FC236}">
                <a16:creationId xmlns:a16="http://schemas.microsoft.com/office/drawing/2014/main" id="{66DA8C91-D39F-CA2E-0E48-D2D0DEABD93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470257" y="-669134"/>
            <a:ext cx="1895071" cy="1895071"/>
          </a:xfrm>
          <a:prstGeom prst="rect">
            <a:avLst/>
          </a:prstGeom>
        </p:spPr>
      </p:pic>
    </p:spTree>
    <p:extLst>
      <p:ext uri="{BB962C8B-B14F-4D97-AF65-F5344CB8AC3E}">
        <p14:creationId xmlns:p14="http://schemas.microsoft.com/office/powerpoint/2010/main" val="822914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6C27BA0-A301-4B2C-8130-B11CD7E7223B}"/>
              </a:ext>
            </a:extLst>
          </p:cNvPr>
          <p:cNvSpPr/>
          <p:nvPr/>
        </p:nvSpPr>
        <p:spPr>
          <a:xfrm>
            <a:off x="297682" y="123530"/>
            <a:ext cx="11562624" cy="6247864"/>
          </a:xfrm>
          <a:prstGeom prst="rect">
            <a:avLst/>
          </a:prstGeom>
        </p:spPr>
        <p:txBody>
          <a:bodyPr wrap="square">
            <a:spAutoFit/>
          </a:bodyPr>
          <a:lstStyle/>
          <a:p>
            <a:r>
              <a:rPr lang="en-US" sz="4000" b="1" dirty="0"/>
              <a:t>Strategies for Improving Employee Retention</a:t>
            </a:r>
          </a:p>
          <a:p>
            <a:endParaRPr lang="en-US" b="1" dirty="0"/>
          </a:p>
          <a:p>
            <a:endParaRPr lang="en-US" b="1" dirty="0"/>
          </a:p>
          <a:p>
            <a:r>
              <a:rPr lang="en-US" b="1" dirty="0"/>
              <a:t>1) Flexible Work Schedule</a:t>
            </a:r>
          </a:p>
          <a:p>
            <a:r>
              <a:rPr lang="en-US" dirty="0"/>
              <a:t>Allowing employees to have flexible work hours and remote work options increases job satisfaction and work-life balance.</a:t>
            </a:r>
          </a:p>
          <a:p>
            <a:endParaRPr lang="en-US" dirty="0"/>
          </a:p>
          <a:p>
            <a:r>
              <a:rPr lang="en-US" b="1" dirty="0"/>
              <a:t>2) Professional Development Opportunities</a:t>
            </a:r>
          </a:p>
          <a:p>
            <a:r>
              <a:rPr lang="en-US" dirty="0"/>
              <a:t>Providing opportunities for learning and growth through training, mentorship, and skill development programs.</a:t>
            </a:r>
          </a:p>
          <a:p>
            <a:endParaRPr lang="en-US" b="1" dirty="0"/>
          </a:p>
          <a:p>
            <a:r>
              <a:rPr lang="en-US" b="1" dirty="0"/>
              <a:t>3) Recognition and Rewards</a:t>
            </a:r>
          </a:p>
          <a:p>
            <a:r>
              <a:rPr lang="en-US" dirty="0"/>
              <a:t>Implementing a system to recognize and reward employees for their hard work and achievements.</a:t>
            </a:r>
          </a:p>
          <a:p>
            <a:endParaRPr lang="en-US" dirty="0"/>
          </a:p>
          <a:p>
            <a:r>
              <a:rPr lang="en-US" b="1" dirty="0"/>
              <a:t>4) Open Communication Channels</a:t>
            </a:r>
          </a:p>
          <a:p>
            <a:r>
              <a:rPr lang="en-US" dirty="0"/>
              <a:t>Creating an environment where employees feel heard and valued through transparent communication channels.</a:t>
            </a:r>
          </a:p>
          <a:p>
            <a:endParaRPr lang="en-US" dirty="0"/>
          </a:p>
          <a:p>
            <a:endParaRPr lang="en-US" dirty="0"/>
          </a:p>
          <a:p>
            <a:r>
              <a:rPr lang="en-US" dirty="0"/>
              <a:t>Improving employee retention involves implementing strategic measures to ensure that employees feel supported, valued, and motivated to stay with the company. Offering a flexible work schedule, providing opportunities for professional development, recognizing and rewarding employees, and maintaining open communication channels are key strategies that can significantly impact employee satisfaction and retention rates.</a:t>
            </a:r>
          </a:p>
          <a:p>
            <a:endParaRPr lang="en-US" dirty="0"/>
          </a:p>
        </p:txBody>
      </p:sp>
      <p:pic>
        <p:nvPicPr>
          <p:cNvPr id="3" name="Picture 2">
            <a:extLst>
              <a:ext uri="{FF2B5EF4-FFF2-40B4-BE49-F238E27FC236}">
                <a16:creationId xmlns:a16="http://schemas.microsoft.com/office/drawing/2014/main" id="{05DBBB07-65EB-4EC7-E586-8BC8DFF463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96929" y="5529779"/>
            <a:ext cx="1895071" cy="1895071"/>
          </a:xfrm>
          <a:prstGeom prst="rect">
            <a:avLst/>
          </a:prstGeom>
        </p:spPr>
      </p:pic>
    </p:spTree>
    <p:extLst>
      <p:ext uri="{BB962C8B-B14F-4D97-AF65-F5344CB8AC3E}">
        <p14:creationId xmlns:p14="http://schemas.microsoft.com/office/powerpoint/2010/main" val="4065638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01E42"/>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817309-89ED-8D5F-C49E-80F04F197BBC}"/>
              </a:ext>
            </a:extLst>
          </p:cNvPr>
          <p:cNvSpPr>
            <a:spLocks noGrp="1"/>
          </p:cNvSpPr>
          <p:nvPr>
            <p:ph type="title"/>
          </p:nvPr>
        </p:nvSpPr>
        <p:spPr>
          <a:xfrm>
            <a:off x="2814347" y="433632"/>
            <a:ext cx="6560257" cy="933255"/>
          </a:xfrm>
        </p:spPr>
        <p:txBody>
          <a:bodyPr vert="horz" lIns="91440" tIns="45720" rIns="91440" bIns="45720" rtlCol="0" anchor="b">
            <a:normAutofit/>
          </a:bodyPr>
          <a:lstStyle/>
          <a:p>
            <a:r>
              <a:rPr lang="en-US" sz="2800" b="1" dirty="0">
                <a:solidFill>
                  <a:srgbClr val="B8C8CF"/>
                </a:solidFill>
                <a:latin typeface="Amasis MT Pro Black" panose="02040A04050005020304" pitchFamily="18" charset="0"/>
              </a:rPr>
              <a:t>Project Name : Employee Retention</a:t>
            </a:r>
            <a:br>
              <a:rPr lang="en-US" sz="2800" b="1" dirty="0">
                <a:solidFill>
                  <a:srgbClr val="B8C8CF"/>
                </a:solidFill>
                <a:latin typeface="Amasis MT Pro Black" panose="02040A04050005020304" pitchFamily="18" charset="0"/>
              </a:rPr>
            </a:br>
            <a:r>
              <a:rPr lang="en-US" sz="2800" b="1" dirty="0">
                <a:solidFill>
                  <a:srgbClr val="B8C8CF"/>
                </a:solidFill>
                <a:latin typeface="Amasis MT Pro Black" panose="02040A04050005020304" pitchFamily="18" charset="0"/>
              </a:rPr>
              <a:t>Domain : </a:t>
            </a:r>
            <a:r>
              <a:rPr lang="en-US" sz="2400" b="1" dirty="0">
                <a:solidFill>
                  <a:srgbClr val="B8C8CF"/>
                </a:solidFill>
                <a:latin typeface="Amasis MT Pro Black" panose="02040A04050005020304" pitchFamily="18" charset="0"/>
              </a:rPr>
              <a:t>HR Analytics </a:t>
            </a:r>
            <a:endParaRPr lang="en-US" sz="2100" dirty="0">
              <a:solidFill>
                <a:srgbClr val="B8C8CF"/>
              </a:solidFill>
              <a:latin typeface="Amasis MT Pro Medium" panose="02040604050005020304" pitchFamily="18" charset="0"/>
            </a:endParaRPr>
          </a:p>
        </p:txBody>
      </p:sp>
      <p:pic>
        <p:nvPicPr>
          <p:cNvPr id="9" name="Picture 8">
            <a:extLst>
              <a:ext uri="{FF2B5EF4-FFF2-40B4-BE49-F238E27FC236}">
                <a16:creationId xmlns:a16="http://schemas.microsoft.com/office/drawing/2014/main" id="{92411CD3-751A-DEBB-A6B7-C5148502B9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2672" y="1476049"/>
            <a:ext cx="3203606" cy="3203606"/>
          </a:xfrm>
          <a:prstGeom prst="rect">
            <a:avLst/>
          </a:prstGeom>
        </p:spPr>
      </p:pic>
      <p:pic>
        <p:nvPicPr>
          <p:cNvPr id="7" name="Picture 6">
            <a:extLst>
              <a:ext uri="{FF2B5EF4-FFF2-40B4-BE49-F238E27FC236}">
                <a16:creationId xmlns:a16="http://schemas.microsoft.com/office/drawing/2014/main" id="{EA179C32-E7A3-7D35-796B-F06832647F39}"/>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7277" b="95070" l="10000" r="90521">
                        <a14:foregroundMark x1="17708" y1="21362" x2="26563" y2="15962"/>
                        <a14:foregroundMark x1="30104" y1="32629" x2="31354" y2="33803"/>
                        <a14:foregroundMark x1="33854" y1="53286" x2="33542" y2="55399"/>
                        <a14:foregroundMark x1="33333" y1="64789" x2="33333" y2="64789"/>
                        <a14:foregroundMark x1="33229" y1="87089" x2="33229" y2="87089"/>
                        <a14:foregroundMark x1="60417" y1="47653" x2="60417" y2="47653"/>
                        <a14:foregroundMark x1="54688" y1="48826" x2="54688" y2="48826"/>
                        <a14:foregroundMark x1="53958" y1="46948" x2="54896" y2="45305"/>
                        <a14:foregroundMark x1="53958" y1="54695" x2="54583" y2="61502"/>
                        <a14:foregroundMark x1="48125" y1="50469" x2="46979" y2="53286"/>
                        <a14:foregroundMark x1="49583" y1="59624" x2="47917" y2="64085"/>
                        <a14:foregroundMark x1="46458" y1="94131" x2="45625" y2="95070"/>
                        <a14:foregroundMark x1="66979" y1="8920" x2="66563" y2="13146"/>
                        <a14:foregroundMark x1="50521" y1="10798" x2="50417" y2="18075"/>
                        <a14:foregroundMark x1="50521" y1="7981" x2="50417" y2="11502"/>
                        <a14:foregroundMark x1="66354" y1="7512" x2="66042" y2="13380"/>
                        <a14:foregroundMark x1="62500" y1="7277" x2="62396" y2="11033"/>
                        <a14:foregroundMark x1="73750" y1="35915" x2="77292" y2="33803"/>
                        <a14:foregroundMark x1="90521" y1="24883" x2="87708" y2="24883"/>
                        <a14:foregroundMark x1="50833" y1="7277" x2="50729" y2="12207"/>
                        <a14:foregroundMark x1="60208" y1="94131" x2="60417" y2="89906"/>
                        <a14:foregroundMark x1="65000" y1="95070" x2="65938" y2="94366"/>
                        <a14:foregroundMark x1="51354" y1="16197" x2="50729" y2="22066"/>
                        <a14:foregroundMark x1="48542" y1="20423" x2="53125" y2="18310"/>
                        <a14:foregroundMark x1="31250" y1="62207" x2="31250" y2="62207"/>
                        <a14:backgroundMark x1="33646" y1="71362" x2="33646" y2="71362"/>
                      </a14:backgroundRemoval>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094476" y="3780148"/>
            <a:ext cx="6560256" cy="2911113"/>
          </a:xfrm>
          <a:prstGeom prst="rect">
            <a:avLst/>
          </a:prstGeom>
        </p:spPr>
      </p:pic>
    </p:spTree>
    <p:extLst>
      <p:ext uri="{BB962C8B-B14F-4D97-AF65-F5344CB8AC3E}">
        <p14:creationId xmlns:p14="http://schemas.microsoft.com/office/powerpoint/2010/main" val="1539102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D669A-E737-591B-678D-D472FEAFB5DA}"/>
              </a:ext>
            </a:extLst>
          </p:cNvPr>
          <p:cNvSpPr>
            <a:spLocks noGrp="1"/>
          </p:cNvSpPr>
          <p:nvPr>
            <p:ph type="title"/>
          </p:nvPr>
        </p:nvSpPr>
        <p:spPr>
          <a:xfrm>
            <a:off x="643465" y="105087"/>
            <a:ext cx="10898485" cy="1096088"/>
          </a:xfrm>
        </p:spPr>
        <p:txBody>
          <a:bodyPr/>
          <a:lstStyle/>
          <a:p>
            <a:pPr algn="ctr" defTabSz="941832"/>
            <a:r>
              <a:rPr lang="en-IN" sz="6180" kern="1200" dirty="0">
                <a:solidFill>
                  <a:schemeClr val="tx1"/>
                </a:solidFill>
                <a:latin typeface="Amasis MT Pro Medium" panose="02040604050005020304" pitchFamily="18" charset="0"/>
                <a:ea typeface="+mj-ea"/>
                <a:cs typeface="+mj-cs"/>
              </a:rPr>
              <a:t>Conclusion :</a:t>
            </a:r>
            <a:endParaRPr lang="en-IN" dirty="0">
              <a:latin typeface="Amasis MT Pro Medium" panose="02040604050005020304" pitchFamily="18" charset="0"/>
            </a:endParaRPr>
          </a:p>
        </p:txBody>
      </p:sp>
      <p:graphicFrame>
        <p:nvGraphicFramePr>
          <p:cNvPr id="7" name="Text Placeholder 2">
            <a:extLst>
              <a:ext uri="{FF2B5EF4-FFF2-40B4-BE49-F238E27FC236}">
                <a16:creationId xmlns:a16="http://schemas.microsoft.com/office/drawing/2014/main" id="{F9A04D95-F775-5027-575C-8334968BC060}"/>
              </a:ext>
            </a:extLst>
          </p:cNvPr>
          <p:cNvGraphicFramePr/>
          <p:nvPr/>
        </p:nvGraphicFramePr>
        <p:xfrm>
          <a:off x="643466" y="1675252"/>
          <a:ext cx="10898485" cy="44402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91DEB030-7B6D-5059-98F1-EEDF7BE7AA6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296929" y="5529779"/>
            <a:ext cx="1895071" cy="1895071"/>
          </a:xfrm>
          <a:prstGeom prst="rect">
            <a:avLst/>
          </a:prstGeom>
        </p:spPr>
      </p:pic>
    </p:spTree>
    <p:extLst>
      <p:ext uri="{BB962C8B-B14F-4D97-AF65-F5344CB8AC3E}">
        <p14:creationId xmlns:p14="http://schemas.microsoft.com/office/powerpoint/2010/main" val="1256791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70F0DD70-3D3C-C45D-AC37-8893F80E6AD4}"/>
              </a:ext>
            </a:extLst>
          </p:cNvPr>
          <p:cNvSpPr>
            <a:spLocks noGrp="1"/>
          </p:cNvSpPr>
          <p:nvPr>
            <p:ph type="body" idx="1"/>
          </p:nvPr>
        </p:nvSpPr>
        <p:spPr>
          <a:xfrm>
            <a:off x="1522476" y="2660904"/>
            <a:ext cx="9144000" cy="1536192"/>
          </a:xfrm>
        </p:spPr>
        <p:txBody>
          <a:bodyPr vert="horz" lIns="91440" tIns="45720" rIns="91440" bIns="45720" rtlCol="0">
            <a:normAutofit/>
          </a:bodyPr>
          <a:lstStyle/>
          <a:p>
            <a:pPr algn="ctr"/>
            <a:r>
              <a:rPr lang="en-US" sz="9600" b="1" dirty="0">
                <a:solidFill>
                  <a:srgbClr val="FFFFFF"/>
                </a:solidFill>
              </a:rPr>
              <a:t>Thank you</a:t>
            </a:r>
          </a:p>
        </p:txBody>
      </p:sp>
      <p:sp>
        <p:nvSpPr>
          <p:cNvPr id="27"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939D611-6036-5C6B-7351-3770B216BD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9701" y="4961857"/>
            <a:ext cx="2653681" cy="2653681"/>
          </a:xfrm>
          <a:prstGeom prst="rect">
            <a:avLst/>
          </a:prstGeom>
        </p:spPr>
      </p:pic>
    </p:spTree>
    <p:extLst>
      <p:ext uri="{BB962C8B-B14F-4D97-AF65-F5344CB8AC3E}">
        <p14:creationId xmlns:p14="http://schemas.microsoft.com/office/powerpoint/2010/main" val="204839366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01E4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1F308-80A0-4584-ACBB-8EF615D296C9}"/>
              </a:ext>
            </a:extLst>
          </p:cNvPr>
          <p:cNvSpPr>
            <a:spLocks noGrp="1"/>
          </p:cNvSpPr>
          <p:nvPr>
            <p:ph type="title"/>
          </p:nvPr>
        </p:nvSpPr>
        <p:spPr/>
        <p:txBody>
          <a:bodyPr/>
          <a:lstStyle/>
          <a:p>
            <a:r>
              <a:rPr lang="en-US" b="1" dirty="0">
                <a:solidFill>
                  <a:srgbClr val="B8C8CF"/>
                </a:solidFill>
                <a:latin typeface="Amasis MT Pro Medium"/>
              </a:rPr>
              <a:t>Presentation Outline</a:t>
            </a:r>
            <a:endParaRPr lang="en-US" dirty="0">
              <a:solidFill>
                <a:srgbClr val="B8C8CF"/>
              </a:solidFill>
            </a:endParaRPr>
          </a:p>
        </p:txBody>
      </p:sp>
      <p:sp>
        <p:nvSpPr>
          <p:cNvPr id="3" name="Content Placeholder 2">
            <a:extLst>
              <a:ext uri="{FF2B5EF4-FFF2-40B4-BE49-F238E27FC236}">
                <a16:creationId xmlns:a16="http://schemas.microsoft.com/office/drawing/2014/main" id="{FEB0BF31-E044-4807-9EA2-6E3ED9C4DAD3}"/>
              </a:ext>
            </a:extLst>
          </p:cNvPr>
          <p:cNvSpPr>
            <a:spLocks noGrp="1"/>
          </p:cNvSpPr>
          <p:nvPr>
            <p:ph idx="1"/>
          </p:nvPr>
        </p:nvSpPr>
        <p:spPr/>
        <p:txBody>
          <a:bodyPr/>
          <a:lstStyle/>
          <a:p>
            <a:r>
              <a:rPr lang="en-US" dirty="0">
                <a:solidFill>
                  <a:srgbClr val="B8C8CF"/>
                </a:solidFill>
              </a:rPr>
              <a:t>Introduction</a:t>
            </a:r>
          </a:p>
          <a:p>
            <a:r>
              <a:rPr lang="en-US" dirty="0">
                <a:solidFill>
                  <a:srgbClr val="B8C8CF"/>
                </a:solidFill>
              </a:rPr>
              <a:t>Objectives</a:t>
            </a:r>
          </a:p>
          <a:p>
            <a:r>
              <a:rPr lang="en-US" dirty="0">
                <a:solidFill>
                  <a:srgbClr val="B8C8CF"/>
                </a:solidFill>
              </a:rPr>
              <a:t>Methodology</a:t>
            </a:r>
          </a:p>
          <a:p>
            <a:r>
              <a:rPr lang="en-US" dirty="0">
                <a:solidFill>
                  <a:srgbClr val="B8C8CF"/>
                </a:solidFill>
              </a:rPr>
              <a:t>KPI’s</a:t>
            </a:r>
          </a:p>
          <a:p>
            <a:r>
              <a:rPr lang="en-US" dirty="0">
                <a:solidFill>
                  <a:srgbClr val="B8C8CF"/>
                </a:solidFill>
              </a:rPr>
              <a:t>Dashboard</a:t>
            </a:r>
          </a:p>
          <a:p>
            <a:r>
              <a:rPr lang="en-US" dirty="0">
                <a:solidFill>
                  <a:srgbClr val="B8C8CF"/>
                </a:solidFill>
              </a:rPr>
              <a:t>Strategies for Improving Employee Retention</a:t>
            </a:r>
          </a:p>
          <a:p>
            <a:r>
              <a:rPr lang="en-US" dirty="0" err="1">
                <a:solidFill>
                  <a:srgbClr val="B8C8CF"/>
                </a:solidFill>
              </a:rPr>
              <a:t>Recommedation</a:t>
            </a:r>
            <a:endParaRPr lang="en-US" dirty="0">
              <a:solidFill>
                <a:srgbClr val="B8C8CF"/>
              </a:solidFill>
            </a:endParaRPr>
          </a:p>
          <a:p>
            <a:r>
              <a:rPr lang="en-US" dirty="0">
                <a:solidFill>
                  <a:srgbClr val="B8C8CF"/>
                </a:solidFill>
              </a:rPr>
              <a:t>Conclusion</a:t>
            </a:r>
          </a:p>
        </p:txBody>
      </p:sp>
      <p:pic>
        <p:nvPicPr>
          <p:cNvPr id="4" name="Picture 3">
            <a:extLst>
              <a:ext uri="{FF2B5EF4-FFF2-40B4-BE49-F238E27FC236}">
                <a16:creationId xmlns:a16="http://schemas.microsoft.com/office/drawing/2014/main" id="{BD8AC50E-8AAB-BC74-58F2-C8E94091BD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9701" y="4961857"/>
            <a:ext cx="2653681" cy="2653681"/>
          </a:xfrm>
          <a:prstGeom prst="rect">
            <a:avLst/>
          </a:prstGeom>
        </p:spPr>
      </p:pic>
    </p:spTree>
    <p:extLst>
      <p:ext uri="{BB962C8B-B14F-4D97-AF65-F5344CB8AC3E}">
        <p14:creationId xmlns:p14="http://schemas.microsoft.com/office/powerpoint/2010/main" val="3481989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8B6D49-5DB0-F289-380A-0C8DD0D64D7A}"/>
              </a:ext>
            </a:extLst>
          </p:cNvPr>
          <p:cNvSpPr>
            <a:spLocks noGrp="1"/>
          </p:cNvSpPr>
          <p:nvPr>
            <p:ph type="title"/>
          </p:nvPr>
        </p:nvSpPr>
        <p:spPr>
          <a:xfrm>
            <a:off x="269583" y="780970"/>
            <a:ext cx="3200400" cy="5206361"/>
          </a:xfrm>
        </p:spPr>
        <p:txBody>
          <a:bodyPr>
            <a:normAutofit fontScale="90000"/>
          </a:bodyPr>
          <a:lstStyle/>
          <a:p>
            <a:r>
              <a:rPr lang="en-IN" sz="3600" b="1" dirty="0">
                <a:solidFill>
                  <a:srgbClr val="FFFFFF"/>
                </a:solidFill>
                <a:latin typeface="Amasis MT Pro Medium" panose="02040604050005020304" pitchFamily="18" charset="0"/>
              </a:rPr>
              <a:t>Introduction:</a:t>
            </a:r>
            <a:br>
              <a:rPr lang="en-IN" sz="3200" b="1" dirty="0">
                <a:solidFill>
                  <a:srgbClr val="FFFFFF"/>
                </a:solidFill>
              </a:rPr>
            </a:br>
            <a:br>
              <a:rPr lang="en-IN" sz="2200" dirty="0">
                <a:solidFill>
                  <a:schemeClr val="bg1"/>
                </a:solidFill>
                <a:latin typeface="+mn-lt"/>
              </a:rPr>
            </a:br>
            <a:r>
              <a:rPr lang="en-US" sz="2200" b="0" i="0" dirty="0">
                <a:solidFill>
                  <a:schemeClr val="bg1"/>
                </a:solidFill>
                <a:effectLst/>
                <a:latin typeface="+mn-lt"/>
              </a:rPr>
              <a:t>HR analytics involves the collection and analysis of HR-related data, including employee data, performance metrics, and other relevant data points. By using advanced analytical tools and techniques, HR analytics provides valuable insights into HR processes and trends, enabling organizations to make more informed decisions about their employees and improve overall performance.</a:t>
            </a:r>
            <a:endParaRPr lang="en-IN" sz="2200" dirty="0">
              <a:solidFill>
                <a:schemeClr val="bg1"/>
              </a:solidFill>
              <a:latin typeface="+mn-lt"/>
            </a:endParaRPr>
          </a:p>
        </p:txBody>
      </p:sp>
      <p:sp>
        <p:nvSpPr>
          <p:cNvPr id="24"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095C176-DB70-BD65-A39E-7A8EA13B625E}"/>
              </a:ext>
            </a:extLst>
          </p:cNvPr>
          <p:cNvSpPr>
            <a:spLocks noGrp="1"/>
          </p:cNvSpPr>
          <p:nvPr>
            <p:ph idx="1"/>
          </p:nvPr>
        </p:nvSpPr>
        <p:spPr>
          <a:xfrm>
            <a:off x="4442685" y="591342"/>
            <a:ext cx="6906491" cy="5585619"/>
          </a:xfrm>
        </p:spPr>
        <p:txBody>
          <a:bodyPr anchor="ctr">
            <a:normAutofit/>
          </a:bodyPr>
          <a:lstStyle/>
          <a:p>
            <a:pPr marL="0" indent="0">
              <a:buNone/>
            </a:pPr>
            <a:r>
              <a:rPr lang="en-IN" dirty="0"/>
              <a:t>  </a:t>
            </a:r>
            <a:r>
              <a:rPr lang="en-IN" sz="3600" dirty="0">
                <a:solidFill>
                  <a:schemeClr val="accent2"/>
                </a:solidFill>
                <a:latin typeface="Amasis MT Pro Medium" panose="02040604050005020304" pitchFamily="18" charset="0"/>
              </a:rPr>
              <a:t>KPI’s:</a:t>
            </a:r>
          </a:p>
          <a:p>
            <a:pPr>
              <a:buFont typeface="Wingdings" panose="05000000000000000000" pitchFamily="2" charset="2"/>
              <a:buChar char="Ø"/>
            </a:pPr>
            <a:r>
              <a:rPr lang="en-IN" dirty="0"/>
              <a:t>Average attrition rate for all Departments</a:t>
            </a:r>
          </a:p>
          <a:p>
            <a:pPr>
              <a:buFont typeface="Wingdings" panose="05000000000000000000" pitchFamily="2" charset="2"/>
              <a:buChar char="Ø"/>
            </a:pPr>
            <a:r>
              <a:rPr lang="en-IN" dirty="0"/>
              <a:t>Average hourly rate of Male Research Scientist </a:t>
            </a:r>
          </a:p>
          <a:p>
            <a:pPr>
              <a:buFont typeface="Wingdings" panose="05000000000000000000" pitchFamily="2" charset="2"/>
              <a:buChar char="Ø"/>
            </a:pPr>
            <a:r>
              <a:rPr lang="en-IN" dirty="0"/>
              <a:t>Attrition rate Vs Monthly Income stats </a:t>
            </a:r>
          </a:p>
          <a:p>
            <a:pPr>
              <a:buFont typeface="Wingdings" panose="05000000000000000000" pitchFamily="2" charset="2"/>
              <a:buChar char="Ø"/>
            </a:pPr>
            <a:r>
              <a:rPr lang="en-IN" dirty="0"/>
              <a:t>Average working years for each Department</a:t>
            </a:r>
          </a:p>
          <a:p>
            <a:pPr>
              <a:buFont typeface="Wingdings" panose="05000000000000000000" pitchFamily="2" charset="2"/>
              <a:buChar char="Ø"/>
            </a:pPr>
            <a:r>
              <a:rPr lang="en-IN" dirty="0"/>
              <a:t>Job role Vs Work life balance</a:t>
            </a:r>
          </a:p>
          <a:p>
            <a:pPr>
              <a:buFont typeface="Wingdings" panose="05000000000000000000" pitchFamily="2" charset="2"/>
              <a:buChar char="Ø"/>
            </a:pPr>
            <a:r>
              <a:rPr lang="en-IN" dirty="0"/>
              <a:t>Attrition rate Vs Years Since last promotion</a:t>
            </a:r>
          </a:p>
        </p:txBody>
      </p:sp>
      <p:pic>
        <p:nvPicPr>
          <p:cNvPr id="4" name="Picture 3">
            <a:extLst>
              <a:ext uri="{FF2B5EF4-FFF2-40B4-BE49-F238E27FC236}">
                <a16:creationId xmlns:a16="http://schemas.microsoft.com/office/drawing/2014/main" id="{F32DE3B9-99C2-7CB7-ABF6-030E737805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 y="5567614"/>
            <a:ext cx="1942595" cy="1942595"/>
          </a:xfrm>
          <a:prstGeom prst="rect">
            <a:avLst/>
          </a:prstGeom>
        </p:spPr>
      </p:pic>
    </p:spTree>
    <p:extLst>
      <p:ext uri="{BB962C8B-B14F-4D97-AF65-F5344CB8AC3E}">
        <p14:creationId xmlns:p14="http://schemas.microsoft.com/office/powerpoint/2010/main" val="456344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B0419B-CB6F-4EBC-1721-EC380D5602FF}"/>
              </a:ext>
            </a:extLst>
          </p:cNvPr>
          <p:cNvSpPr>
            <a:spLocks noGrp="1"/>
          </p:cNvSpPr>
          <p:nvPr>
            <p:ph type="title"/>
          </p:nvPr>
        </p:nvSpPr>
        <p:spPr>
          <a:xfrm>
            <a:off x="838200" y="365125"/>
            <a:ext cx="5558489" cy="1325563"/>
          </a:xfrm>
        </p:spPr>
        <p:txBody>
          <a:bodyPr>
            <a:normAutofit/>
          </a:bodyPr>
          <a:lstStyle/>
          <a:p>
            <a:r>
              <a:rPr lang="en-IN" b="1" dirty="0">
                <a:solidFill>
                  <a:schemeClr val="accent2"/>
                </a:solidFill>
                <a:latin typeface="Amasis MT Pro Medium" panose="02040604050005020304" pitchFamily="18" charset="0"/>
              </a:rPr>
              <a:t>Objective:</a:t>
            </a:r>
          </a:p>
        </p:txBody>
      </p:sp>
      <p:sp>
        <p:nvSpPr>
          <p:cNvPr id="34" name="Freeform: Shape 33">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D6B8C4F-7D2D-8B14-282C-38161EFEAD52}"/>
              </a:ext>
            </a:extLst>
          </p:cNvPr>
          <p:cNvSpPr>
            <a:spLocks noGrp="1"/>
          </p:cNvSpPr>
          <p:nvPr>
            <p:ph idx="1"/>
          </p:nvPr>
        </p:nvSpPr>
        <p:spPr>
          <a:xfrm>
            <a:off x="838200" y="1825625"/>
            <a:ext cx="5558489" cy="4351338"/>
          </a:xfrm>
        </p:spPr>
        <p:txBody>
          <a:bodyPr>
            <a:noAutofit/>
          </a:bodyPr>
          <a:lstStyle/>
          <a:p>
            <a:pPr marL="0" indent="0" algn="just">
              <a:buNone/>
            </a:pPr>
            <a:r>
              <a:rPr lang="en-US" sz="2000" b="0" i="0" dirty="0">
                <a:effectLst/>
              </a:rPr>
              <a:t>The aim of this project is to analyze employee retention and attrition rates with the organization and provide insights to the HR team for developing effective retention strategies. Through data analysis and visualizations, we will identify factors that contribute to :</a:t>
            </a:r>
          </a:p>
          <a:p>
            <a:pPr algn="just">
              <a:buFont typeface="Wingdings" panose="05000000000000000000" pitchFamily="2" charset="2"/>
              <a:buChar char="ü"/>
            </a:pPr>
            <a:r>
              <a:rPr lang="en-US" sz="2000" dirty="0"/>
              <a:t>E</a:t>
            </a:r>
            <a:r>
              <a:rPr lang="en-US" sz="2000" b="0" i="0" dirty="0">
                <a:effectLst/>
              </a:rPr>
              <a:t>mployee attrition.</a:t>
            </a:r>
          </a:p>
          <a:p>
            <a:pPr algn="just">
              <a:buFont typeface="Wingdings" panose="05000000000000000000" pitchFamily="2" charset="2"/>
              <a:buChar char="ü"/>
            </a:pPr>
            <a:r>
              <a:rPr lang="en-US" sz="2000" dirty="0"/>
              <a:t>E</a:t>
            </a:r>
            <a:r>
              <a:rPr lang="en-US" sz="2000" b="0" i="0" dirty="0">
                <a:effectLst/>
              </a:rPr>
              <a:t>valuate the effectiveness of existing retention strategies. </a:t>
            </a:r>
          </a:p>
          <a:p>
            <a:pPr algn="just">
              <a:buFont typeface="Wingdings" panose="05000000000000000000" pitchFamily="2" charset="2"/>
              <a:buChar char="ü"/>
            </a:pPr>
            <a:r>
              <a:rPr lang="en-US" sz="2000" b="0" i="0" dirty="0">
                <a:effectLst/>
              </a:rPr>
              <a:t>To verify the satisfaction level of employee in the organization.</a:t>
            </a:r>
          </a:p>
          <a:p>
            <a:pPr algn="just">
              <a:buFont typeface="Wingdings" panose="05000000000000000000" pitchFamily="2" charset="2"/>
              <a:buChar char="ü"/>
            </a:pPr>
            <a:r>
              <a:rPr lang="en-US" sz="2000" dirty="0"/>
              <a:t>P</a:t>
            </a:r>
            <a:r>
              <a:rPr lang="en-US" sz="2000" b="0" i="0" dirty="0">
                <a:effectLst/>
              </a:rPr>
              <a:t>rovide recommendations to improve employee retention.</a:t>
            </a:r>
          </a:p>
        </p:txBody>
      </p:sp>
      <p:sp>
        <p:nvSpPr>
          <p:cNvPr id="36" name="Oval 35">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Block Arc 37">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Freeform: Shape 39">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42" name="Straight Connector 41">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44" name="Freeform: Shape 43">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46" name="Arc 45">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Shape 47">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07CD757-E293-933D-54B2-9B521E9C39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1309" y="5150393"/>
            <a:ext cx="2653681" cy="2653681"/>
          </a:xfrm>
          <a:prstGeom prst="rect">
            <a:avLst/>
          </a:prstGeom>
        </p:spPr>
      </p:pic>
    </p:spTree>
    <p:extLst>
      <p:ext uri="{BB962C8B-B14F-4D97-AF65-F5344CB8AC3E}">
        <p14:creationId xmlns:p14="http://schemas.microsoft.com/office/powerpoint/2010/main" val="2623642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9E79C-0F28-419F-B102-7B416EDBA1F2}"/>
              </a:ext>
            </a:extLst>
          </p:cNvPr>
          <p:cNvSpPr>
            <a:spLocks noGrp="1"/>
          </p:cNvSpPr>
          <p:nvPr>
            <p:ph type="title"/>
          </p:nvPr>
        </p:nvSpPr>
        <p:spPr/>
        <p:txBody>
          <a:bodyPr>
            <a:normAutofit/>
          </a:bodyPr>
          <a:lstStyle/>
          <a:p>
            <a:pPr algn="ctr"/>
            <a:r>
              <a:rPr lang="en-US" sz="3600" dirty="0">
                <a:solidFill>
                  <a:srgbClr val="FFC000"/>
                </a:solidFill>
                <a:latin typeface="Arial Black" panose="020B0A04020102020204" pitchFamily="34" charset="0"/>
              </a:rPr>
              <a:t>Methodology</a:t>
            </a:r>
          </a:p>
        </p:txBody>
      </p:sp>
      <p:sp>
        <p:nvSpPr>
          <p:cNvPr id="3" name="Content Placeholder 2">
            <a:extLst>
              <a:ext uri="{FF2B5EF4-FFF2-40B4-BE49-F238E27FC236}">
                <a16:creationId xmlns:a16="http://schemas.microsoft.com/office/drawing/2014/main" id="{DA120ED7-1FF0-4AD5-9A51-C88066FF675D}"/>
              </a:ext>
            </a:extLst>
          </p:cNvPr>
          <p:cNvSpPr>
            <a:spLocks noGrp="1"/>
          </p:cNvSpPr>
          <p:nvPr>
            <p:ph sz="half" idx="1"/>
          </p:nvPr>
        </p:nvSpPr>
        <p:spPr>
          <a:xfrm>
            <a:off x="838200" y="1825625"/>
            <a:ext cx="4979894" cy="3418727"/>
          </a:xfrm>
        </p:spPr>
        <p:txBody>
          <a:bodyPr>
            <a:normAutofit/>
          </a:bodyPr>
          <a:lstStyle/>
          <a:p>
            <a:r>
              <a:rPr lang="en-US" b="1" dirty="0"/>
              <a:t>Data Cleaning Process</a:t>
            </a:r>
          </a:p>
          <a:p>
            <a:r>
              <a:rPr lang="en-US" sz="2000" dirty="0"/>
              <a:t>Before modeling, we implement a thorough data cleaning process to ensure the accuracy and reliability of the dataset. This involves handling missing values, removing duplicates, and addressing any inconsistencies in the data</a:t>
            </a:r>
            <a:r>
              <a:rPr lang="en-US" dirty="0"/>
              <a:t>.</a:t>
            </a:r>
          </a:p>
          <a:p>
            <a:pPr marL="0" indent="0">
              <a:buNone/>
            </a:pPr>
            <a:endParaRPr lang="en-US" dirty="0"/>
          </a:p>
        </p:txBody>
      </p:sp>
      <p:sp>
        <p:nvSpPr>
          <p:cNvPr id="4" name="Content Placeholder 3">
            <a:extLst>
              <a:ext uri="{FF2B5EF4-FFF2-40B4-BE49-F238E27FC236}">
                <a16:creationId xmlns:a16="http://schemas.microsoft.com/office/drawing/2014/main" id="{6104B979-491C-4D41-A1AF-E94D154AA8FF}"/>
              </a:ext>
            </a:extLst>
          </p:cNvPr>
          <p:cNvSpPr>
            <a:spLocks noGrp="1"/>
          </p:cNvSpPr>
          <p:nvPr>
            <p:ph sz="half" idx="2"/>
          </p:nvPr>
        </p:nvSpPr>
        <p:spPr>
          <a:xfrm>
            <a:off x="6172200" y="1825625"/>
            <a:ext cx="5181600" cy="3651810"/>
          </a:xfrm>
        </p:spPr>
        <p:txBody>
          <a:bodyPr>
            <a:normAutofit/>
          </a:bodyPr>
          <a:lstStyle/>
          <a:p>
            <a:r>
              <a:rPr lang="en-US" b="1" dirty="0"/>
              <a:t>Feature Engineering</a:t>
            </a:r>
          </a:p>
          <a:p>
            <a:r>
              <a:rPr lang="en-US" sz="2000" dirty="0"/>
              <a:t>During the data modeling phase, we focus on feature engineering to extract relevant insights from the dataset. This involves creating new features, transforming existing ones, and selecting the most influential variables for the model.</a:t>
            </a:r>
          </a:p>
          <a:p>
            <a:pPr marL="0" indent="0">
              <a:buNone/>
            </a:pPr>
            <a:endParaRPr lang="en-US" dirty="0"/>
          </a:p>
        </p:txBody>
      </p:sp>
      <p:sp>
        <p:nvSpPr>
          <p:cNvPr id="6" name="Rectangle 5">
            <a:extLst>
              <a:ext uri="{FF2B5EF4-FFF2-40B4-BE49-F238E27FC236}">
                <a16:creationId xmlns:a16="http://schemas.microsoft.com/office/drawing/2014/main" id="{61475033-EAAC-4F9C-9315-F86CBDACFB97}"/>
              </a:ext>
            </a:extLst>
          </p:cNvPr>
          <p:cNvSpPr/>
          <p:nvPr/>
        </p:nvSpPr>
        <p:spPr>
          <a:xfrm>
            <a:off x="1060076" y="4877270"/>
            <a:ext cx="10515600" cy="1661993"/>
          </a:xfrm>
          <a:prstGeom prst="rect">
            <a:avLst/>
          </a:prstGeom>
        </p:spPr>
        <p:txBody>
          <a:bodyPr wrap="square">
            <a:spAutoFit/>
          </a:bodyPr>
          <a:lstStyle/>
          <a:p>
            <a:r>
              <a:rPr lang="en-US" sz="2400" b="1" dirty="0"/>
              <a:t>Model Selection and Validation</a:t>
            </a:r>
          </a:p>
          <a:p>
            <a:endParaRPr lang="en-US" b="1" dirty="0"/>
          </a:p>
          <a:p>
            <a:r>
              <a:rPr lang="en-US" sz="2000" dirty="0"/>
              <a:t>We employ a rigorous approach to model selection and validation, utilizing techniques such as cross-validation and ensemble methods to ensure the robustness and generalizability of the model's performance</a:t>
            </a:r>
            <a:r>
              <a:rPr lang="en-US" dirty="0"/>
              <a:t>.</a:t>
            </a:r>
          </a:p>
        </p:txBody>
      </p:sp>
      <p:pic>
        <p:nvPicPr>
          <p:cNvPr id="5" name="Picture 4">
            <a:extLst>
              <a:ext uri="{FF2B5EF4-FFF2-40B4-BE49-F238E27FC236}">
                <a16:creationId xmlns:a16="http://schemas.microsoft.com/office/drawing/2014/main" id="{497E0BD8-EFAD-2546-8671-872F4C094F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4697" y="5533772"/>
            <a:ext cx="1918205" cy="1918205"/>
          </a:xfrm>
          <a:prstGeom prst="rect">
            <a:avLst/>
          </a:prstGeom>
        </p:spPr>
      </p:pic>
    </p:spTree>
    <p:extLst>
      <p:ext uri="{BB962C8B-B14F-4D97-AF65-F5344CB8AC3E}">
        <p14:creationId xmlns:p14="http://schemas.microsoft.com/office/powerpoint/2010/main" val="524564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Flowchart: Document 31">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3C3F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81CDEC-73FF-560A-628E-92EFF5B012BA}"/>
              </a:ext>
            </a:extLst>
          </p:cNvPr>
          <p:cNvSpPr>
            <a:spLocks noGrp="1"/>
          </p:cNvSpPr>
          <p:nvPr>
            <p:ph type="title"/>
          </p:nvPr>
        </p:nvSpPr>
        <p:spPr>
          <a:xfrm>
            <a:off x="638175" y="142132"/>
            <a:ext cx="3248025" cy="2371148"/>
          </a:xfrm>
          <a:prstGeom prst="ellipse">
            <a:avLst/>
          </a:prstGeom>
        </p:spPr>
        <p:txBody>
          <a:bodyPr vert="horz" lIns="91440" tIns="45720" rIns="91440" bIns="45720" rtlCol="0" anchor="ctr">
            <a:noAutofit/>
          </a:bodyPr>
          <a:lstStyle/>
          <a:p>
            <a:pPr algn="ctr"/>
            <a:r>
              <a:rPr lang="en-US" sz="2800" b="1" kern="1200" dirty="0">
                <a:solidFill>
                  <a:srgbClr val="FFFFFF"/>
                </a:solidFill>
                <a:latin typeface="Amasis MT Pro Medium" panose="02040604050005020304" pitchFamily="18" charset="0"/>
              </a:rPr>
              <a:t>KPI 1</a:t>
            </a:r>
            <a:br>
              <a:rPr lang="en-US" sz="2800" b="1" kern="1200" dirty="0">
                <a:solidFill>
                  <a:srgbClr val="FFFFFF"/>
                </a:solidFill>
                <a:latin typeface="Amasis MT Pro Medium" panose="02040604050005020304" pitchFamily="18" charset="0"/>
              </a:rPr>
            </a:br>
            <a:r>
              <a:rPr lang="en-US" sz="2800" b="1" kern="1200" dirty="0">
                <a:solidFill>
                  <a:srgbClr val="FFFFFF"/>
                </a:solidFill>
                <a:latin typeface="Amasis MT Pro Medium" panose="02040604050005020304" pitchFamily="18" charset="0"/>
              </a:rPr>
              <a:t>Average Attrition rate for all Departments</a:t>
            </a:r>
          </a:p>
        </p:txBody>
      </p:sp>
      <p:sp>
        <p:nvSpPr>
          <p:cNvPr id="13" name="TextBox 12">
            <a:extLst>
              <a:ext uri="{FF2B5EF4-FFF2-40B4-BE49-F238E27FC236}">
                <a16:creationId xmlns:a16="http://schemas.microsoft.com/office/drawing/2014/main" id="{1D048925-DD9D-208A-6FD2-BD0E8801E1B8}"/>
              </a:ext>
            </a:extLst>
          </p:cNvPr>
          <p:cNvSpPr txBox="1"/>
          <p:nvPr/>
        </p:nvSpPr>
        <p:spPr>
          <a:xfrm>
            <a:off x="702035" y="3922770"/>
            <a:ext cx="3184165" cy="2554545"/>
          </a:xfrm>
          <a:prstGeom prst="rect">
            <a:avLst/>
          </a:prstGeom>
          <a:noFill/>
        </p:spPr>
        <p:txBody>
          <a:bodyPr wrap="square">
            <a:spAutoFit/>
          </a:bodyPr>
          <a:lstStyle/>
          <a:p>
            <a:pPr algn="just"/>
            <a:r>
              <a:rPr lang="en-IN" sz="2000" dirty="0"/>
              <a:t>This KPI is to find out the</a:t>
            </a:r>
          </a:p>
          <a:p>
            <a:pPr algn="just"/>
            <a:r>
              <a:rPr lang="en-IN" sz="2000" dirty="0"/>
              <a:t>relationship between each</a:t>
            </a:r>
          </a:p>
          <a:p>
            <a:pPr algn="just"/>
            <a:r>
              <a:rPr lang="en-IN" sz="2000" dirty="0"/>
              <a:t>department and its attrition rate and here attrition rate is highest for Research &amp; Development Department whereas lowest is for Hardware Department.</a:t>
            </a:r>
          </a:p>
        </p:txBody>
      </p:sp>
      <p:graphicFrame>
        <p:nvGraphicFramePr>
          <p:cNvPr id="3" name="Average Attrition rate for all Departments">
            <a:extLst>
              <a:ext uri="{FF2B5EF4-FFF2-40B4-BE49-F238E27FC236}">
                <a16:creationId xmlns:a16="http://schemas.microsoft.com/office/drawing/2014/main" id="{F572CEC3-BC99-4A87-BD1E-FD233921FC27}"/>
              </a:ext>
            </a:extLst>
          </p:cNvPr>
          <p:cNvGraphicFramePr>
            <a:graphicFrameLocks/>
          </p:cNvGraphicFramePr>
          <p:nvPr>
            <p:extLst>
              <p:ext uri="{D42A27DB-BD31-4B8C-83A1-F6EECF244321}">
                <p14:modId xmlns:p14="http://schemas.microsoft.com/office/powerpoint/2010/main" val="2745998180"/>
              </p:ext>
            </p:extLst>
          </p:nvPr>
        </p:nvGraphicFramePr>
        <p:xfrm>
          <a:off x="5518514" y="1137533"/>
          <a:ext cx="6177097" cy="4183403"/>
        </p:xfrm>
        <a:graphic>
          <a:graphicData uri="http://schemas.openxmlformats.org/drawingml/2006/chart">
            <c:chart xmlns:c="http://schemas.openxmlformats.org/drawingml/2006/chart" xmlns:r="http://schemas.openxmlformats.org/officeDocument/2006/relationships" r:id="rId2"/>
          </a:graphicData>
        </a:graphic>
      </p:graphicFrame>
      <p:pic>
        <p:nvPicPr>
          <p:cNvPr id="4" name="Picture 3">
            <a:extLst>
              <a:ext uri="{FF2B5EF4-FFF2-40B4-BE49-F238E27FC236}">
                <a16:creationId xmlns:a16="http://schemas.microsoft.com/office/drawing/2014/main" id="{93ADAAD2-57BC-8AE9-ED0E-E3DEB9E450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96929" y="5529779"/>
            <a:ext cx="1895071" cy="1895071"/>
          </a:xfrm>
          <a:prstGeom prst="rect">
            <a:avLst/>
          </a:prstGeom>
        </p:spPr>
      </p:pic>
    </p:spTree>
    <p:extLst>
      <p:ext uri="{BB962C8B-B14F-4D97-AF65-F5344CB8AC3E}">
        <p14:creationId xmlns:p14="http://schemas.microsoft.com/office/powerpoint/2010/main" val="3674682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Triangle 50">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086A5A31-B10A-4793-84D4-D785959AE5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5201" y="623275"/>
            <a:ext cx="5141626"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60CEBA-1EC4-F8B0-7918-35D0E921F04F}"/>
              </a:ext>
            </a:extLst>
          </p:cNvPr>
          <p:cNvSpPr>
            <a:spLocks noGrp="1"/>
          </p:cNvSpPr>
          <p:nvPr>
            <p:ph type="title"/>
          </p:nvPr>
        </p:nvSpPr>
        <p:spPr>
          <a:xfrm>
            <a:off x="6889833" y="1188637"/>
            <a:ext cx="4218138" cy="1597228"/>
          </a:xfrm>
        </p:spPr>
        <p:txBody>
          <a:bodyPr>
            <a:normAutofit/>
          </a:bodyPr>
          <a:lstStyle/>
          <a:p>
            <a:r>
              <a:rPr lang="en-IN" sz="5400" b="1" dirty="0">
                <a:latin typeface="Amasis MT Pro Medium" panose="02040604050005020304" pitchFamily="18" charset="0"/>
              </a:rPr>
              <a:t>Insights from KPI 1:</a:t>
            </a:r>
          </a:p>
        </p:txBody>
      </p:sp>
      <p:graphicFrame>
        <p:nvGraphicFramePr>
          <p:cNvPr id="21" name="Content Placeholder 2">
            <a:extLst>
              <a:ext uri="{FF2B5EF4-FFF2-40B4-BE49-F238E27FC236}">
                <a16:creationId xmlns:a16="http://schemas.microsoft.com/office/drawing/2014/main" id="{48103B9E-3968-EA72-4346-9CA316F1654A}"/>
              </a:ext>
            </a:extLst>
          </p:cNvPr>
          <p:cNvGraphicFramePr>
            <a:graphicFrameLocks noGrp="1"/>
          </p:cNvGraphicFramePr>
          <p:nvPr>
            <p:ph idx="1"/>
            <p:extLst>
              <p:ext uri="{D42A27DB-BD31-4B8C-83A1-F6EECF244321}">
                <p14:modId xmlns:p14="http://schemas.microsoft.com/office/powerpoint/2010/main" val="155657411"/>
              </p:ext>
            </p:extLst>
          </p:nvPr>
        </p:nvGraphicFramePr>
        <p:xfrm>
          <a:off x="6617644" y="2797922"/>
          <a:ext cx="4716739" cy="28790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Picture 10">
            <a:extLst>
              <a:ext uri="{FF2B5EF4-FFF2-40B4-BE49-F238E27FC236}">
                <a16:creationId xmlns:a16="http://schemas.microsoft.com/office/drawing/2014/main" id="{BE879287-3A19-4EE0-241B-F29686F4BAF3}"/>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1815244" y="3747519"/>
            <a:ext cx="2991887" cy="1778960"/>
          </a:xfrm>
          <a:prstGeom prst="rect">
            <a:avLst/>
          </a:prstGeom>
        </p:spPr>
      </p:pic>
      <p:pic>
        <p:nvPicPr>
          <p:cNvPr id="5" name="Picture 4">
            <a:extLst>
              <a:ext uri="{FF2B5EF4-FFF2-40B4-BE49-F238E27FC236}">
                <a16:creationId xmlns:a16="http://schemas.microsoft.com/office/drawing/2014/main" id="{2EB83BDA-4539-72C5-1A86-E36B8D9CB342}"/>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413409" y="321733"/>
            <a:ext cx="4567894" cy="3104053"/>
          </a:xfrm>
          <a:prstGeom prst="rect">
            <a:avLst/>
          </a:prstGeom>
        </p:spPr>
      </p:pic>
      <p:pic>
        <p:nvPicPr>
          <p:cNvPr id="3" name="Picture 2">
            <a:extLst>
              <a:ext uri="{FF2B5EF4-FFF2-40B4-BE49-F238E27FC236}">
                <a16:creationId xmlns:a16="http://schemas.microsoft.com/office/drawing/2014/main" id="{4AACB33A-7489-83EF-A7E0-C6C653856AC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9902" y="5501690"/>
            <a:ext cx="1895071" cy="1895071"/>
          </a:xfrm>
          <a:prstGeom prst="rect">
            <a:avLst/>
          </a:prstGeom>
        </p:spPr>
      </p:pic>
    </p:spTree>
    <p:extLst>
      <p:ext uri="{BB962C8B-B14F-4D97-AF65-F5344CB8AC3E}">
        <p14:creationId xmlns:p14="http://schemas.microsoft.com/office/powerpoint/2010/main" val="989145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C3F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81CDEC-73FF-560A-628E-92EFF5B012BA}"/>
              </a:ext>
            </a:extLst>
          </p:cNvPr>
          <p:cNvSpPr>
            <a:spLocks noGrp="1"/>
          </p:cNvSpPr>
          <p:nvPr>
            <p:ph type="title"/>
          </p:nvPr>
        </p:nvSpPr>
        <p:spPr>
          <a:xfrm>
            <a:off x="637380" y="2074362"/>
            <a:ext cx="2904810" cy="2985910"/>
          </a:xfrm>
          <a:prstGeom prst="ellipse">
            <a:avLst/>
          </a:prstGeom>
          <a:solidFill>
            <a:srgbClr val="262626"/>
          </a:solidFill>
          <a:ln w="174625" cmpd="thinThick">
            <a:solidFill>
              <a:srgbClr val="262626"/>
            </a:solidFill>
          </a:ln>
        </p:spPr>
        <p:txBody>
          <a:bodyPr vert="horz" lIns="91440" tIns="45720" rIns="91440" bIns="45720" rtlCol="0" anchor="ctr">
            <a:noAutofit/>
          </a:bodyPr>
          <a:lstStyle/>
          <a:p>
            <a:pPr algn="ctr"/>
            <a:r>
              <a:rPr lang="en-US" sz="2800" b="1" kern="1200" dirty="0">
                <a:solidFill>
                  <a:srgbClr val="FFFFFF"/>
                </a:solidFill>
                <a:latin typeface="Amasis MT Pro Medium" panose="02040604050005020304" pitchFamily="18" charset="0"/>
              </a:rPr>
              <a:t>KPI 2</a:t>
            </a:r>
            <a:br>
              <a:rPr lang="en-US" sz="2800" b="1" kern="1200" dirty="0">
                <a:solidFill>
                  <a:srgbClr val="FFFFFF"/>
                </a:solidFill>
                <a:latin typeface="Amasis MT Pro Medium" panose="02040604050005020304" pitchFamily="18" charset="0"/>
              </a:rPr>
            </a:br>
            <a:r>
              <a:rPr lang="en-US" sz="2800" b="1" kern="1200" dirty="0">
                <a:solidFill>
                  <a:srgbClr val="FFFFFF"/>
                </a:solidFill>
                <a:latin typeface="Amasis MT Pro Medium" panose="02040604050005020304" pitchFamily="18" charset="0"/>
              </a:rPr>
              <a:t>Average Hourly rate of Male Research Scientist</a:t>
            </a:r>
          </a:p>
        </p:txBody>
      </p:sp>
      <p:sp>
        <p:nvSpPr>
          <p:cNvPr id="5" name="TextBox 4">
            <a:extLst>
              <a:ext uri="{FF2B5EF4-FFF2-40B4-BE49-F238E27FC236}">
                <a16:creationId xmlns:a16="http://schemas.microsoft.com/office/drawing/2014/main" id="{5C566E6A-9535-B465-898D-938185F05DD0}"/>
              </a:ext>
            </a:extLst>
          </p:cNvPr>
          <p:cNvSpPr txBox="1"/>
          <p:nvPr/>
        </p:nvSpPr>
        <p:spPr>
          <a:xfrm>
            <a:off x="4819835" y="4651054"/>
            <a:ext cx="6094520" cy="1631216"/>
          </a:xfrm>
          <a:prstGeom prst="rect">
            <a:avLst/>
          </a:prstGeom>
          <a:noFill/>
        </p:spPr>
        <p:txBody>
          <a:bodyPr wrap="square">
            <a:spAutoFit/>
          </a:bodyPr>
          <a:lstStyle/>
          <a:p>
            <a:pPr algn="ctr"/>
            <a:r>
              <a:rPr lang="en-IN" sz="2800" dirty="0">
                <a:latin typeface="Amasis MT Pro Medium" panose="02040604050005020304" pitchFamily="18" charset="0"/>
                <a:cs typeface="Aldhabi" panose="020B0604020202020204" pitchFamily="2" charset="-78"/>
              </a:rPr>
              <a:t>Insights from KPI 2 :</a:t>
            </a:r>
          </a:p>
          <a:p>
            <a:pPr algn="ctr"/>
            <a:r>
              <a:rPr lang="en-IN" sz="2400" dirty="0"/>
              <a:t>This KPI is to find out the average hourly rate of male research scientists along all the departments which is </a:t>
            </a:r>
            <a:r>
              <a:rPr lang="en-IN" sz="2400" b="1" dirty="0">
                <a:solidFill>
                  <a:schemeClr val="accent6">
                    <a:lumMod val="75000"/>
                  </a:schemeClr>
                </a:solidFill>
              </a:rPr>
              <a:t>114.45</a:t>
            </a:r>
          </a:p>
        </p:txBody>
      </p:sp>
      <p:graphicFrame>
        <p:nvGraphicFramePr>
          <p:cNvPr id="4" name="Chart 3">
            <a:extLst>
              <a:ext uri="{FF2B5EF4-FFF2-40B4-BE49-F238E27FC236}">
                <a16:creationId xmlns:a16="http://schemas.microsoft.com/office/drawing/2014/main" id="{92D8D972-2B1F-4D9D-B07B-BBC46CE7AED0}"/>
              </a:ext>
            </a:extLst>
          </p:cNvPr>
          <p:cNvGraphicFramePr>
            <a:graphicFrameLocks/>
          </p:cNvGraphicFramePr>
          <p:nvPr>
            <p:extLst>
              <p:ext uri="{D42A27DB-BD31-4B8C-83A1-F6EECF244321}">
                <p14:modId xmlns:p14="http://schemas.microsoft.com/office/powerpoint/2010/main" val="3632434697"/>
              </p:ext>
            </p:extLst>
          </p:nvPr>
        </p:nvGraphicFramePr>
        <p:xfrm>
          <a:off x="5262621" y="433388"/>
          <a:ext cx="5575506" cy="4042818"/>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A947CB01-6ABF-50E4-3C94-259F4764DDB9}"/>
              </a:ext>
            </a:extLst>
          </p:cNvPr>
          <p:cNvSpPr txBox="1"/>
          <p:nvPr/>
        </p:nvSpPr>
        <p:spPr>
          <a:xfrm>
            <a:off x="5388806" y="258540"/>
            <a:ext cx="5323136" cy="369332"/>
          </a:xfrm>
          <a:prstGeom prst="rect">
            <a:avLst/>
          </a:prstGeom>
          <a:noFill/>
        </p:spPr>
        <p:txBody>
          <a:bodyPr wrap="square" rtlCol="0">
            <a:spAutoFit/>
          </a:bodyPr>
          <a:lstStyle/>
          <a:p>
            <a:r>
              <a:rPr lang="en-US" sz="1800" b="1" dirty="0">
                <a:latin typeface="Amasis MT Pro Medium" panose="02040604050005020304" pitchFamily="18" charset="0"/>
              </a:rPr>
              <a:t>Average Hourly rate of Male Research Scientist</a:t>
            </a:r>
            <a:endParaRPr lang="en-IN" dirty="0"/>
          </a:p>
        </p:txBody>
      </p:sp>
      <p:sp>
        <p:nvSpPr>
          <p:cNvPr id="9" name="TextBox 43">
            <a:extLst>
              <a:ext uri="{FF2B5EF4-FFF2-40B4-BE49-F238E27FC236}">
                <a16:creationId xmlns:a16="http://schemas.microsoft.com/office/drawing/2014/main" id="{71961DD4-AFE6-4940-9325-3F604D19E0F1}"/>
              </a:ext>
            </a:extLst>
          </p:cNvPr>
          <p:cNvSpPr txBox="1"/>
          <p:nvPr/>
        </p:nvSpPr>
        <p:spPr>
          <a:xfrm>
            <a:off x="7218008" y="2199541"/>
            <a:ext cx="1874367" cy="400882"/>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1400" b="0" dirty="0">
                <a:solidFill>
                  <a:schemeClr val="accent2">
                    <a:lumMod val="75000"/>
                  </a:schemeClr>
                </a:solidFill>
                <a:latin typeface="Bahnschrift" panose="020B0502040204020203" pitchFamily="34" charset="0"/>
                <a:ea typeface="Microsoft Yi Baiti" panose="03000500000000000000" pitchFamily="66" charset="0"/>
                <a:cs typeface="Aparajita" panose="02020603050405020304" pitchFamily="18" charset="0"/>
              </a:rPr>
              <a:t>Avg. Hourly Rate Research Scientist    </a:t>
            </a:r>
          </a:p>
          <a:p>
            <a:r>
              <a:rPr lang="en-IN" sz="1400" b="0" dirty="0">
                <a:solidFill>
                  <a:schemeClr val="accent2">
                    <a:lumMod val="75000"/>
                  </a:schemeClr>
                </a:solidFill>
                <a:latin typeface="Bahnschrift" panose="020B0502040204020203" pitchFamily="34" charset="0"/>
                <a:ea typeface="Microsoft Yi Baiti" panose="03000500000000000000" pitchFamily="66" charset="0"/>
                <a:cs typeface="Aparajita" panose="02020603050405020304" pitchFamily="18" charset="0"/>
              </a:rPr>
              <a:t>               </a:t>
            </a:r>
          </a:p>
        </p:txBody>
      </p:sp>
      <p:sp>
        <p:nvSpPr>
          <p:cNvPr id="10" name="TextBox 44">
            <a:extLst>
              <a:ext uri="{FF2B5EF4-FFF2-40B4-BE49-F238E27FC236}">
                <a16:creationId xmlns:a16="http://schemas.microsoft.com/office/drawing/2014/main" id="{0441FF17-F7F0-42D2-8D56-8CB81F37CDCC}"/>
              </a:ext>
            </a:extLst>
          </p:cNvPr>
          <p:cNvSpPr txBox="1"/>
          <p:nvPr/>
        </p:nvSpPr>
        <p:spPr>
          <a:xfrm>
            <a:off x="7518037" y="2643674"/>
            <a:ext cx="894443" cy="33282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2000" b="1" dirty="0">
                <a:solidFill>
                  <a:schemeClr val="accent1"/>
                </a:solidFill>
                <a:latin typeface="Bahnschrift" panose="020B0502040204020203" pitchFamily="34" charset="0"/>
                <a:cs typeface="Arial" panose="020B0604020202020204" pitchFamily="34" charset="0"/>
              </a:rPr>
              <a:t>114.45</a:t>
            </a:r>
          </a:p>
        </p:txBody>
      </p:sp>
      <p:pic>
        <p:nvPicPr>
          <p:cNvPr id="3" name="Picture 2">
            <a:extLst>
              <a:ext uri="{FF2B5EF4-FFF2-40B4-BE49-F238E27FC236}">
                <a16:creationId xmlns:a16="http://schemas.microsoft.com/office/drawing/2014/main" id="{9F13EA8C-C645-65E5-B8D5-6F153FD2D1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96929" y="5529779"/>
            <a:ext cx="1895071" cy="1895071"/>
          </a:xfrm>
          <a:prstGeom prst="rect">
            <a:avLst/>
          </a:prstGeom>
        </p:spPr>
      </p:pic>
    </p:spTree>
    <p:extLst>
      <p:ext uri="{BB962C8B-B14F-4D97-AF65-F5344CB8AC3E}">
        <p14:creationId xmlns:p14="http://schemas.microsoft.com/office/powerpoint/2010/main" val="9515770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1381</TotalTime>
  <Words>1180</Words>
  <Application>Microsoft Office PowerPoint</Application>
  <PresentationFormat>Widescreen</PresentationFormat>
  <Paragraphs>156</Paragraphs>
  <Slides>21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Amasis MT Pro Black</vt:lpstr>
      <vt:lpstr>Amasis MT Pro Medium</vt:lpstr>
      <vt:lpstr>Arial</vt:lpstr>
      <vt:lpstr>Arial Black</vt:lpstr>
      <vt:lpstr>Bahnschrift</vt:lpstr>
      <vt:lpstr>Calibri</vt:lpstr>
      <vt:lpstr>Calibri Light</vt:lpstr>
      <vt:lpstr>Lato Black</vt:lpstr>
      <vt:lpstr>Wingdings</vt:lpstr>
      <vt:lpstr>Office Theme</vt:lpstr>
      <vt:lpstr>PowerPoint Presentation</vt:lpstr>
      <vt:lpstr>Project Name : Employee Retention Domain : HR Analytics </vt:lpstr>
      <vt:lpstr>Presentation Outline</vt:lpstr>
      <vt:lpstr>Introduction:  HR analytics involves the collection and analysis of HR-related data, including employee data, performance metrics, and other relevant data points. By using advanced analytical tools and techniques, HR analytics provides valuable insights into HR processes and trends, enabling organizations to make more informed decisions about their employees and improve overall performance.</vt:lpstr>
      <vt:lpstr>Objective:</vt:lpstr>
      <vt:lpstr>Methodology</vt:lpstr>
      <vt:lpstr>KPI 1 Average Attrition rate for all Departments</vt:lpstr>
      <vt:lpstr>Insights from KPI 1:</vt:lpstr>
      <vt:lpstr>KPI 2 Average Hourly rate of Male Research Scientist</vt:lpstr>
      <vt:lpstr>KPI 3  Attrition Rate Vs Monthly Income Stats</vt:lpstr>
      <vt:lpstr>Insights from KPI 3:</vt:lpstr>
      <vt:lpstr>KPI 4 Average Working Years for each Department</vt:lpstr>
      <vt:lpstr>Insights from KPI 4:</vt:lpstr>
      <vt:lpstr>KPI 5  Job Role  Vs  Work Life Balance for Total Employees</vt:lpstr>
      <vt:lpstr>Insights from KPI 5:</vt:lpstr>
      <vt:lpstr>KPI 6  Attrition Rate  Vs  Years Since Last Promotion</vt:lpstr>
      <vt:lpstr>PowerPoint Presentation</vt:lpstr>
      <vt:lpstr>PowerPoint Presentation</vt:lpstr>
      <vt:lpstr>PowerPoint Presentation</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Vikhil Thuremella</dc:creator>
  <cp:lastModifiedBy>Vipul Patil</cp:lastModifiedBy>
  <cp:revision>50</cp:revision>
  <dcterms:created xsi:type="dcterms:W3CDTF">2023-04-01T09:25:26Z</dcterms:created>
  <dcterms:modified xsi:type="dcterms:W3CDTF">2024-04-05T08:47:52Z</dcterms:modified>
</cp:coreProperties>
</file>