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raphik Regular" panose="020B0503030202060203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3741" autoAdjust="0"/>
  </p:normalViewPr>
  <p:slideViewPr>
    <p:cSldViewPr>
      <p:cViewPr>
        <p:scale>
          <a:sx n="60" d="100"/>
          <a:sy n="60" d="100"/>
        </p:scale>
        <p:origin x="153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centure%20Forage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centure%20Forage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sz="3200" dirty="0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A-46E4-B127-2A60FF61CF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39577408"/>
        <c:axId val="339582208"/>
      </c:barChart>
      <c:catAx>
        <c:axId val="3395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82208"/>
        <c:crosses val="autoZero"/>
        <c:auto val="1"/>
        <c:lblAlgn val="ctr"/>
        <c:lblOffset val="100"/>
        <c:noMultiLvlLbl val="0"/>
      </c:catAx>
      <c:valAx>
        <c:axId val="33958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957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wise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'Most Active Month'!$B$1</c:f>
              <c:strCache>
                <c:ptCount val="1"/>
                <c:pt idx="0">
                  <c:v>Post Count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Active Month'!$A$2:$A$13</c:f>
              <c:strCache>
                <c:ptCount val="12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</c:v>
                </c:pt>
                <c:pt idx="7">
                  <c:v>May</c:v>
                </c:pt>
                <c:pt idx="8">
                  <c:v>April</c:v>
                </c:pt>
                <c:pt idx="9">
                  <c:v>March</c:v>
                </c:pt>
                <c:pt idx="10">
                  <c:v>February</c:v>
                </c:pt>
                <c:pt idx="11">
                  <c:v>January</c:v>
                </c:pt>
              </c:strCache>
            </c:strRef>
          </c:cat>
          <c:val>
            <c:numRef>
              <c:f>'Most Active Month'!$B$2:$B$13</c:f>
              <c:numCache>
                <c:formatCode>General</c:formatCode>
                <c:ptCount val="12"/>
                <c:pt idx="0">
                  <c:v>2092</c:v>
                </c:pt>
                <c:pt idx="1">
                  <c:v>2034</c:v>
                </c:pt>
                <c:pt idx="2">
                  <c:v>2056</c:v>
                </c:pt>
                <c:pt idx="3">
                  <c:v>2022</c:v>
                </c:pt>
                <c:pt idx="4">
                  <c:v>2114</c:v>
                </c:pt>
                <c:pt idx="5">
                  <c:v>2070</c:v>
                </c:pt>
                <c:pt idx="6">
                  <c:v>2021</c:v>
                </c:pt>
                <c:pt idx="7">
                  <c:v>2138</c:v>
                </c:pt>
                <c:pt idx="8">
                  <c:v>1974</c:v>
                </c:pt>
                <c:pt idx="9">
                  <c:v>2012</c:v>
                </c:pt>
                <c:pt idx="10">
                  <c:v>1914</c:v>
                </c:pt>
                <c:pt idx="11">
                  <c:v>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39-4205-9B4C-D06910AA7F3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03125232"/>
        <c:axId val="303119952"/>
      </c:lineChart>
      <c:catAx>
        <c:axId val="30312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19952"/>
        <c:crosses val="autoZero"/>
        <c:auto val="1"/>
        <c:lblAlgn val="ctr"/>
        <c:lblOffset val="100"/>
        <c:noMultiLvlLbl val="0"/>
      </c:catAx>
      <c:valAx>
        <c:axId val="303119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312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A100FF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2.jpe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734800" y="2016800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A179FA-184E-CC5C-4901-15E1A6D93657}"/>
              </a:ext>
            </a:extLst>
          </p:cNvPr>
          <p:cNvSpPr txBox="1"/>
          <p:nvPr/>
        </p:nvSpPr>
        <p:spPr>
          <a:xfrm>
            <a:off x="11080650" y="837474"/>
            <a:ext cx="6985765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 There are total of </a:t>
            </a:r>
            <a:r>
              <a:rPr lang="en-IN" sz="2400" b="1" u="sng" dirty="0">
                <a:solidFill>
                  <a:srgbClr val="A100FF"/>
                </a:solidFill>
              </a:rPr>
              <a:t>16 distinct content categories</a:t>
            </a:r>
            <a:r>
              <a:rPr lang="en-IN" sz="2400" dirty="0">
                <a:solidFill>
                  <a:srgbClr val="A100FF"/>
                </a:solidFill>
              </a:rPr>
              <a:t>. Out of which </a:t>
            </a:r>
            <a:r>
              <a:rPr lang="en-IN" sz="2400" b="1" u="sng" dirty="0">
                <a:solidFill>
                  <a:srgbClr val="A100FF"/>
                </a:solidFill>
              </a:rPr>
              <a:t>Animal</a:t>
            </a:r>
            <a:r>
              <a:rPr lang="en-IN" sz="2400" dirty="0">
                <a:solidFill>
                  <a:srgbClr val="A100FF"/>
                </a:solidFill>
              </a:rPr>
              <a:t> and </a:t>
            </a:r>
            <a:r>
              <a:rPr lang="en-IN" sz="2400" b="1" u="sng" dirty="0">
                <a:solidFill>
                  <a:srgbClr val="A100FF"/>
                </a:solidFill>
              </a:rPr>
              <a:t>Science</a:t>
            </a:r>
            <a:r>
              <a:rPr lang="en-IN" sz="2400" dirty="0">
                <a:solidFill>
                  <a:srgbClr val="A100FF"/>
                </a:solidFill>
              </a:rPr>
              <a:t> categories are the most popular one.</a:t>
            </a:r>
          </a:p>
          <a:p>
            <a:endParaRPr lang="en-IN" sz="2400" dirty="0">
              <a:solidFill>
                <a:srgbClr val="A1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 </a:t>
            </a:r>
            <a:r>
              <a:rPr lang="en-IN" sz="2400" b="1" u="sng" dirty="0">
                <a:solidFill>
                  <a:srgbClr val="A100FF"/>
                </a:solidFill>
              </a:rPr>
              <a:t>4 types of content </a:t>
            </a:r>
            <a:r>
              <a:rPr lang="en-IN" sz="2400" dirty="0">
                <a:solidFill>
                  <a:srgbClr val="A100FF"/>
                </a:solidFill>
              </a:rPr>
              <a:t>– </a:t>
            </a:r>
            <a:r>
              <a:rPr lang="en-IN" sz="2400" b="1" u="sng" dirty="0">
                <a:solidFill>
                  <a:srgbClr val="A100FF"/>
                </a:solidFill>
              </a:rPr>
              <a:t>Photo</a:t>
            </a:r>
            <a:r>
              <a:rPr lang="en-IN" sz="2400" dirty="0">
                <a:solidFill>
                  <a:srgbClr val="A100FF"/>
                </a:solidFill>
              </a:rPr>
              <a:t>, </a:t>
            </a:r>
            <a:r>
              <a:rPr lang="en-IN" sz="2400" b="1" u="sng" dirty="0">
                <a:solidFill>
                  <a:srgbClr val="A100FF"/>
                </a:solidFill>
              </a:rPr>
              <a:t>Video</a:t>
            </a:r>
            <a:r>
              <a:rPr lang="en-IN" sz="2400" dirty="0">
                <a:solidFill>
                  <a:srgbClr val="A100FF"/>
                </a:solidFill>
              </a:rPr>
              <a:t>, </a:t>
            </a:r>
            <a:r>
              <a:rPr lang="en-IN" sz="2400" b="1" u="sng" dirty="0">
                <a:solidFill>
                  <a:srgbClr val="A100FF"/>
                </a:solidFill>
              </a:rPr>
              <a:t>GIF</a:t>
            </a:r>
            <a:r>
              <a:rPr lang="en-IN" sz="2400" dirty="0">
                <a:solidFill>
                  <a:srgbClr val="A100FF"/>
                </a:solidFill>
              </a:rPr>
              <a:t> and </a:t>
            </a:r>
            <a:r>
              <a:rPr lang="en-IN" sz="2400" b="1" u="sng" dirty="0">
                <a:solidFill>
                  <a:srgbClr val="A100FF"/>
                </a:solidFill>
              </a:rPr>
              <a:t>Audio</a:t>
            </a:r>
            <a:r>
              <a:rPr lang="en-IN" sz="2400" dirty="0">
                <a:solidFill>
                  <a:srgbClr val="A100FF"/>
                </a:solidFill>
              </a:rPr>
              <a:t>. Out of which people prefer photo and video the most.</a:t>
            </a:r>
          </a:p>
          <a:p>
            <a:endParaRPr lang="en-IN" sz="2400" dirty="0">
              <a:solidFill>
                <a:srgbClr val="A1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 </a:t>
            </a:r>
            <a:r>
              <a:rPr lang="en-IN" sz="2400" b="1" u="sng" dirty="0">
                <a:solidFill>
                  <a:srgbClr val="A100FF"/>
                </a:solidFill>
              </a:rPr>
              <a:t>May</a:t>
            </a:r>
            <a:r>
              <a:rPr lang="en-IN" sz="2400" dirty="0">
                <a:solidFill>
                  <a:srgbClr val="A100FF"/>
                </a:solidFill>
              </a:rPr>
              <a:t> month has the </a:t>
            </a:r>
            <a:r>
              <a:rPr lang="en-IN" sz="2400" b="1" u="sng" dirty="0">
                <a:solidFill>
                  <a:srgbClr val="A100FF"/>
                </a:solidFill>
              </a:rPr>
              <a:t>highest</a:t>
            </a:r>
            <a:r>
              <a:rPr lang="en-IN" sz="2400" dirty="0">
                <a:solidFill>
                  <a:srgbClr val="A100FF"/>
                </a:solidFill>
              </a:rPr>
              <a:t> number of </a:t>
            </a:r>
            <a:r>
              <a:rPr lang="en-IN" sz="2400" b="1" u="sng" dirty="0">
                <a:solidFill>
                  <a:srgbClr val="A100FF"/>
                </a:solidFill>
              </a:rPr>
              <a:t>posts</a:t>
            </a:r>
            <a:r>
              <a:rPr lang="en-IN" sz="2400" dirty="0">
                <a:solidFill>
                  <a:srgbClr val="A100FF"/>
                </a:solidFill>
              </a:rPr>
              <a:t> and stands out at </a:t>
            </a:r>
            <a:r>
              <a:rPr lang="en-IN" sz="2400" b="1" u="sng" dirty="0">
                <a:solidFill>
                  <a:srgbClr val="A100FF"/>
                </a:solidFill>
              </a:rPr>
              <a:t>2138 posts</a:t>
            </a:r>
            <a:r>
              <a:rPr lang="en-IN" sz="2400" dirty="0">
                <a:solidFill>
                  <a:srgbClr val="A100FF"/>
                </a:solidFill>
              </a:rPr>
              <a:t>, while </a:t>
            </a:r>
            <a:r>
              <a:rPr lang="en-IN" sz="2400" b="1" u="sng" dirty="0">
                <a:solidFill>
                  <a:srgbClr val="A100FF"/>
                </a:solidFill>
              </a:rPr>
              <a:t>February</a:t>
            </a:r>
            <a:r>
              <a:rPr lang="en-IN" sz="2400" dirty="0">
                <a:solidFill>
                  <a:srgbClr val="A100FF"/>
                </a:solidFill>
              </a:rPr>
              <a:t> month has the </a:t>
            </a:r>
            <a:r>
              <a:rPr lang="en-IN" sz="2400" b="1" u="sng" dirty="0">
                <a:solidFill>
                  <a:srgbClr val="A100FF"/>
                </a:solidFill>
              </a:rPr>
              <a:t>lowest</a:t>
            </a:r>
            <a:r>
              <a:rPr lang="en-IN" sz="2400" dirty="0">
                <a:solidFill>
                  <a:srgbClr val="A100FF"/>
                </a:solidFill>
              </a:rPr>
              <a:t> number of </a:t>
            </a:r>
            <a:r>
              <a:rPr lang="en-IN" sz="2400" b="1" u="sng" dirty="0">
                <a:solidFill>
                  <a:srgbClr val="A100FF"/>
                </a:solidFill>
              </a:rPr>
              <a:t>posts</a:t>
            </a:r>
            <a:r>
              <a:rPr lang="en-IN" sz="2400" dirty="0">
                <a:solidFill>
                  <a:srgbClr val="A100FF"/>
                </a:solidFill>
              </a:rPr>
              <a:t> (</a:t>
            </a:r>
            <a:r>
              <a:rPr lang="en-IN" sz="2400" b="1" u="sng" dirty="0">
                <a:solidFill>
                  <a:srgbClr val="A100FF"/>
                </a:solidFill>
              </a:rPr>
              <a:t>1914 posts</a:t>
            </a:r>
            <a:r>
              <a:rPr lang="en-IN" sz="2400" dirty="0">
                <a:solidFill>
                  <a:srgbClr val="A100FF"/>
                </a:solidFill>
              </a:rPr>
              <a:t>)</a:t>
            </a:r>
          </a:p>
          <a:p>
            <a:endParaRPr lang="en-IN" sz="2400" dirty="0">
              <a:solidFill>
                <a:srgbClr val="A100FF"/>
              </a:solidFill>
            </a:endParaRPr>
          </a:p>
          <a:p>
            <a:r>
              <a:rPr lang="en-IN" sz="2400" b="1" dirty="0">
                <a:solidFill>
                  <a:srgbClr val="A100FF"/>
                </a:solidFill>
              </a:rPr>
              <a:t>Conclusion</a:t>
            </a:r>
          </a:p>
          <a:p>
            <a:endParaRPr lang="en-IN" sz="2400" dirty="0">
              <a:solidFill>
                <a:srgbClr val="A100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Social Buzz should focus more on the top 5 categories that’s Animal, Technology, Science, Healthy eating and Food and can create campaign to specifically target those  audiences.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Social Buzz can need to maximize in the month of January, May and August as the number of posts in these months are highest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A100F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21591" y="3285301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Today's 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21591" y="5008926"/>
            <a:ext cx="8673443" cy="3246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Project recap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F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E59900-7D15-7DC3-37E0-83809FA16744}"/>
              </a:ext>
            </a:extLst>
          </p:cNvPr>
          <p:cNvSpPr txBox="1"/>
          <p:nvPr/>
        </p:nvSpPr>
        <p:spPr>
          <a:xfrm>
            <a:off x="8744980" y="3333254"/>
            <a:ext cx="9050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</a:t>
            </a:r>
          </a:p>
          <a:p>
            <a:r>
              <a:rPr lang="en-IN" sz="2800" dirty="0"/>
              <a:t>That need to adapt quickly to its global scale.</a:t>
            </a:r>
          </a:p>
          <a:p>
            <a:r>
              <a:rPr lang="en-IN" sz="2800" dirty="0"/>
              <a:t>Accenture has begun a 3 month POC focusing on</a:t>
            </a:r>
          </a:p>
          <a:p>
            <a:r>
              <a:rPr lang="en-IN" sz="2800" dirty="0"/>
              <a:t>These tasks: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</a:t>
            </a:r>
          </a:p>
          <a:p>
            <a:r>
              <a:rPr lang="en-IN" sz="2800" dirty="0"/>
              <a:t>   popular categories of content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DA8EB-2E91-9601-4D80-6452994B0BE0}"/>
              </a:ext>
            </a:extLst>
          </p:cNvPr>
          <p:cNvSpPr txBox="1"/>
          <p:nvPr/>
        </p:nvSpPr>
        <p:spPr>
          <a:xfrm>
            <a:off x="2759088" y="5067110"/>
            <a:ext cx="538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Over </a:t>
            </a:r>
            <a:r>
              <a:rPr lang="en-IN" sz="3600" u="sng" dirty="0">
                <a:solidFill>
                  <a:schemeClr val="bg1"/>
                </a:solidFill>
              </a:rPr>
              <a:t>1,00,000</a:t>
            </a:r>
            <a:r>
              <a:rPr lang="en-IN" sz="3600" dirty="0">
                <a:solidFill>
                  <a:schemeClr val="bg1"/>
                </a:solidFill>
              </a:rPr>
              <a:t> posts per 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02B7D-41E7-9A9A-7882-7C0183560528}"/>
              </a:ext>
            </a:extLst>
          </p:cNvPr>
          <p:cNvSpPr txBox="1"/>
          <p:nvPr/>
        </p:nvSpPr>
        <p:spPr>
          <a:xfrm>
            <a:off x="2761355" y="5697471"/>
            <a:ext cx="5611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>
                <a:solidFill>
                  <a:schemeClr val="bg1"/>
                </a:solidFill>
              </a:rPr>
              <a:t>36,500,000</a:t>
            </a:r>
            <a:r>
              <a:rPr lang="en-IN" sz="3600" dirty="0">
                <a:solidFill>
                  <a:schemeClr val="bg1"/>
                </a:solidFill>
              </a:rPr>
              <a:t> pieces of content</a:t>
            </a:r>
          </a:p>
          <a:p>
            <a:r>
              <a:rPr lang="en-IN" sz="3600" dirty="0">
                <a:solidFill>
                  <a:schemeClr val="bg1"/>
                </a:solidFill>
              </a:rPr>
              <a:t>per year.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4EF746-9DAD-BFA2-1C91-73E00AAED9E9}"/>
              </a:ext>
            </a:extLst>
          </p:cNvPr>
          <p:cNvSpPr txBox="1"/>
          <p:nvPr/>
        </p:nvSpPr>
        <p:spPr>
          <a:xfrm>
            <a:off x="2680933" y="7872530"/>
            <a:ext cx="542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But how to capitalize on it when there is so much?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FF0C4-8316-1AE9-58F8-560F25C14663}"/>
              </a:ext>
            </a:extLst>
          </p:cNvPr>
          <p:cNvSpPr txBox="1"/>
          <p:nvPr/>
        </p:nvSpPr>
        <p:spPr>
          <a:xfrm>
            <a:off x="2665216" y="8392345"/>
            <a:ext cx="5165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Analysis to find Social Buzz’s top 5 most popular</a:t>
            </a:r>
          </a:p>
          <a:p>
            <a:r>
              <a:rPr lang="en-IN" sz="2000" u="sng" dirty="0">
                <a:solidFill>
                  <a:schemeClr val="bg1"/>
                </a:solidFill>
              </a:rPr>
              <a:t>categories of content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393E2-3489-D42F-CF25-17D20B6A8E1D}"/>
              </a:ext>
            </a:extLst>
          </p:cNvPr>
          <p:cNvSpPr txBox="1"/>
          <p:nvPr/>
        </p:nvSpPr>
        <p:spPr>
          <a:xfrm>
            <a:off x="14105608" y="1796478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ECADF-CD22-829A-3511-B7B6F8E79101}"/>
              </a:ext>
            </a:extLst>
          </p:cNvPr>
          <p:cNvSpPr txBox="1"/>
          <p:nvPr/>
        </p:nvSpPr>
        <p:spPr>
          <a:xfrm>
            <a:off x="14105608" y="7506998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Vipul Patil (Me)</a:t>
            </a:r>
          </a:p>
          <a:p>
            <a:r>
              <a:rPr lang="en-IN" sz="2800" dirty="0"/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0C8F5C-3C4D-0283-1DC7-BA564871A5F6}"/>
              </a:ext>
            </a:extLst>
          </p:cNvPr>
          <p:cNvSpPr txBox="1"/>
          <p:nvPr/>
        </p:nvSpPr>
        <p:spPr>
          <a:xfrm>
            <a:off x="14105608" y="4670626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r>
              <a:rPr lang="en-IN" sz="2800" dirty="0"/>
              <a:t>Senior Principle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414196-BD58-4B8D-7D4D-ADE139159BBC}"/>
              </a:ext>
            </a:extLst>
          </p:cNvPr>
          <p:cNvGrpSpPr/>
          <p:nvPr/>
        </p:nvGrpSpPr>
        <p:grpSpPr>
          <a:xfrm>
            <a:off x="11411515" y="4002073"/>
            <a:ext cx="2482170" cy="2291142"/>
            <a:chOff x="11411515" y="4002073"/>
            <a:chExt cx="2482170" cy="229114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E40804-6AA7-66A8-5587-077ADB52515D}"/>
                </a:ext>
              </a:extLst>
            </p:cNvPr>
            <p:cNvGrpSpPr/>
            <p:nvPr/>
          </p:nvGrpSpPr>
          <p:grpSpPr>
            <a:xfrm>
              <a:off x="11443639" y="4002073"/>
              <a:ext cx="2450046" cy="2291142"/>
              <a:chOff x="11443639" y="4002073"/>
              <a:chExt cx="2450046" cy="229114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1808548" y="4208078"/>
                <a:ext cx="2085137" cy="208513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1443639" y="4002073"/>
                <a:ext cx="2123087" cy="2123082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  <p:sp>
          <p:nvSpPr>
            <p:cNvPr id="24" name="Freeform 24"/>
            <p:cNvSpPr/>
            <p:nvPr/>
          </p:nvSpPr>
          <p:spPr>
            <a:xfrm>
              <a:off x="11411515" y="4002073"/>
              <a:ext cx="2187334" cy="2087727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07FDAA-B872-5C5A-71D5-2657FF58027A}"/>
              </a:ext>
            </a:extLst>
          </p:cNvPr>
          <p:cNvGrpSpPr/>
          <p:nvPr/>
        </p:nvGrpSpPr>
        <p:grpSpPr>
          <a:xfrm>
            <a:off x="11353800" y="1087633"/>
            <a:ext cx="2498709" cy="2289909"/>
            <a:chOff x="11376266" y="1050857"/>
            <a:chExt cx="2498709" cy="228990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66D1AE-5B7D-4A4E-2B1E-50C070F6B838}"/>
                </a:ext>
              </a:extLst>
            </p:cNvPr>
            <p:cNvGrpSpPr/>
            <p:nvPr/>
          </p:nvGrpSpPr>
          <p:grpSpPr>
            <a:xfrm>
              <a:off x="11443639" y="1050857"/>
              <a:ext cx="2431336" cy="2289909"/>
              <a:chOff x="11443639" y="1050857"/>
              <a:chExt cx="2431336" cy="2289909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1789838" y="1255629"/>
                <a:ext cx="2085137" cy="208513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11443639" y="1050857"/>
                <a:ext cx="2123087" cy="2123082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  <p:sp>
          <p:nvSpPr>
            <p:cNvPr id="29" name="Freeform 29"/>
            <p:cNvSpPr/>
            <p:nvPr/>
          </p:nvSpPr>
          <p:spPr>
            <a:xfrm>
              <a:off x="11376266" y="1050857"/>
              <a:ext cx="2187334" cy="2087727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6D3515-69B3-B0B2-F7E2-38FE617647BF}"/>
              </a:ext>
            </a:extLst>
          </p:cNvPr>
          <p:cNvGrpSpPr/>
          <p:nvPr/>
        </p:nvGrpSpPr>
        <p:grpSpPr>
          <a:xfrm>
            <a:off x="11443639" y="6953289"/>
            <a:ext cx="2467295" cy="2305011"/>
            <a:chOff x="11443639" y="6953289"/>
            <a:chExt cx="2467295" cy="230501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64FB8A-8BB2-D3D3-8F94-46369C9B8EDB}"/>
                </a:ext>
              </a:extLst>
            </p:cNvPr>
            <p:cNvGrpSpPr/>
            <p:nvPr/>
          </p:nvGrpSpPr>
          <p:grpSpPr>
            <a:xfrm>
              <a:off x="11443639" y="6953289"/>
              <a:ext cx="2467295" cy="2305011"/>
              <a:chOff x="11443639" y="6953289"/>
              <a:chExt cx="2467295" cy="2305011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1825797" y="7173163"/>
                <a:ext cx="2085137" cy="208513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11443639" y="6953289"/>
                <a:ext cx="2123087" cy="2123082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54692A-28C7-2B9F-5475-015A89404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5996" y="6972300"/>
              <a:ext cx="2085138" cy="2085138"/>
            </a:xfrm>
            <a:prstGeom prst="ellipse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67E70-1784-CC2B-CC89-B4C9C10803BB}"/>
              </a:ext>
            </a:extLst>
          </p:cNvPr>
          <p:cNvSpPr txBox="1"/>
          <p:nvPr/>
        </p:nvSpPr>
        <p:spPr>
          <a:xfrm>
            <a:off x="5852377" y="2933700"/>
            <a:ext cx="3715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FA6F2-6569-81D9-5714-891AD6CF274B}"/>
              </a:ext>
            </a:extLst>
          </p:cNvPr>
          <p:cNvSpPr txBox="1"/>
          <p:nvPr/>
        </p:nvSpPr>
        <p:spPr>
          <a:xfrm>
            <a:off x="7626237" y="4533900"/>
            <a:ext cx="410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97EB4-5657-0ECE-1AAD-E24B5F1EF75C}"/>
              </a:ext>
            </a:extLst>
          </p:cNvPr>
          <p:cNvSpPr txBox="1"/>
          <p:nvPr/>
        </p:nvSpPr>
        <p:spPr>
          <a:xfrm>
            <a:off x="9560367" y="6180941"/>
            <a:ext cx="3610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B8BF73-09C3-74BC-5FE0-D5A596A8F253}"/>
              </a:ext>
            </a:extLst>
          </p:cNvPr>
          <p:cNvSpPr txBox="1"/>
          <p:nvPr/>
        </p:nvSpPr>
        <p:spPr>
          <a:xfrm>
            <a:off x="11414140" y="7893903"/>
            <a:ext cx="4419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Uncover Insights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7AFF4-86BC-4574-DF2A-C1DCEEA7A871}"/>
              </a:ext>
            </a:extLst>
          </p:cNvPr>
          <p:cNvSpPr txBox="1"/>
          <p:nvPr/>
        </p:nvSpPr>
        <p:spPr>
          <a:xfrm>
            <a:off x="4041946" y="1340703"/>
            <a:ext cx="5290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Data Understanding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C459AF-AEAD-5600-3676-61868F6C571F}"/>
              </a:ext>
            </a:extLst>
          </p:cNvPr>
          <p:cNvSpPr/>
          <p:nvPr/>
        </p:nvSpPr>
        <p:spPr>
          <a:xfrm>
            <a:off x="1689217" y="4473085"/>
            <a:ext cx="3848101" cy="17837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Unique Categories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91CD79-3DF3-31DF-B0E0-41FDFB813103}"/>
              </a:ext>
            </a:extLst>
          </p:cNvPr>
          <p:cNvSpPr/>
          <p:nvPr/>
        </p:nvSpPr>
        <p:spPr>
          <a:xfrm>
            <a:off x="6269912" y="4473085"/>
            <a:ext cx="4976759" cy="17837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Animal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Most Favourite Category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72EB9E-76B9-7530-19DB-F1A36A06126F}"/>
              </a:ext>
            </a:extLst>
          </p:cNvPr>
          <p:cNvSpPr/>
          <p:nvPr/>
        </p:nvSpPr>
        <p:spPr>
          <a:xfrm>
            <a:off x="11776351" y="4473085"/>
            <a:ext cx="4760200" cy="178300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1897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Total Reactions for Most Popular Category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C3AE241-FCFA-83D3-FC70-69C63BA25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91846"/>
              </p:ext>
            </p:extLst>
          </p:nvPr>
        </p:nvGraphicFramePr>
        <p:xfrm>
          <a:off x="3733800" y="1685150"/>
          <a:ext cx="13264500" cy="726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8A52B04-ADA0-1732-4A82-3DBACD7FB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930157"/>
              </p:ext>
            </p:extLst>
          </p:nvPr>
        </p:nvGraphicFramePr>
        <p:xfrm>
          <a:off x="3925244" y="1215951"/>
          <a:ext cx="13073056" cy="764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1|7.5|30.2|14.2|3.7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6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9|1.6|3.4|3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11.5|11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.9|1.7|3.7|0.8|3.2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1|2.6|7|0.8|12.2|1.3|19.7|0.9|17.8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.2|8.1|1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328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Vipul Patil</cp:lastModifiedBy>
  <cp:revision>28</cp:revision>
  <dcterms:created xsi:type="dcterms:W3CDTF">2006-08-16T00:00:00Z</dcterms:created>
  <dcterms:modified xsi:type="dcterms:W3CDTF">2024-04-27T12:31:35Z</dcterms:modified>
  <dc:identifier>DAEhDyfaYKE</dc:identifier>
</cp:coreProperties>
</file>