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6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marR="0" lvl="0" indent="-228600" algn="l" rtl="0">
              <a:spcBef>
                <a:spcPts val="42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2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2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2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2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cxnSp>
        <p:nvCxnSpPr>
          <p:cNvPr id="5" name="Google Shape;5;n"/>
          <p:cNvCxnSpPr/>
          <p:nvPr/>
        </p:nvCxnSpPr>
        <p:spPr>
          <a:xfrm>
            <a:off x="1120775" y="3581400"/>
            <a:ext cx="4657725" cy="0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6;n"/>
          <p:cNvCxnSpPr/>
          <p:nvPr/>
        </p:nvCxnSpPr>
        <p:spPr>
          <a:xfrm>
            <a:off x="1120775" y="3886200"/>
            <a:ext cx="4657725" cy="0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7;n"/>
          <p:cNvCxnSpPr/>
          <p:nvPr/>
        </p:nvCxnSpPr>
        <p:spPr>
          <a:xfrm>
            <a:off x="1120775" y="4191000"/>
            <a:ext cx="4657725" cy="0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8;n"/>
          <p:cNvCxnSpPr/>
          <p:nvPr/>
        </p:nvCxnSpPr>
        <p:spPr>
          <a:xfrm>
            <a:off x="1120775" y="4495800"/>
            <a:ext cx="4657725" cy="0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9;n"/>
          <p:cNvCxnSpPr/>
          <p:nvPr/>
        </p:nvCxnSpPr>
        <p:spPr>
          <a:xfrm>
            <a:off x="1120775" y="4800600"/>
            <a:ext cx="4657725" cy="0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10;n"/>
          <p:cNvCxnSpPr/>
          <p:nvPr/>
        </p:nvCxnSpPr>
        <p:spPr>
          <a:xfrm>
            <a:off x="1120775" y="5105400"/>
            <a:ext cx="4657725" cy="0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n"/>
          <p:cNvCxnSpPr/>
          <p:nvPr/>
        </p:nvCxnSpPr>
        <p:spPr>
          <a:xfrm>
            <a:off x="1120775" y="5105400"/>
            <a:ext cx="4657725" cy="0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n"/>
          <p:cNvCxnSpPr/>
          <p:nvPr/>
        </p:nvCxnSpPr>
        <p:spPr>
          <a:xfrm>
            <a:off x="1120775" y="5410200"/>
            <a:ext cx="4657725" cy="0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n"/>
          <p:cNvCxnSpPr/>
          <p:nvPr/>
        </p:nvCxnSpPr>
        <p:spPr>
          <a:xfrm>
            <a:off x="1120775" y="5715000"/>
            <a:ext cx="4657725" cy="0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n"/>
          <p:cNvCxnSpPr/>
          <p:nvPr/>
        </p:nvCxnSpPr>
        <p:spPr>
          <a:xfrm>
            <a:off x="1120775" y="6019800"/>
            <a:ext cx="4657725" cy="0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5;n"/>
          <p:cNvCxnSpPr/>
          <p:nvPr/>
        </p:nvCxnSpPr>
        <p:spPr>
          <a:xfrm>
            <a:off x="1120775" y="6324600"/>
            <a:ext cx="4657725" cy="0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6;n"/>
          <p:cNvCxnSpPr/>
          <p:nvPr/>
        </p:nvCxnSpPr>
        <p:spPr>
          <a:xfrm>
            <a:off x="1120775" y="6629400"/>
            <a:ext cx="4657725" cy="0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n"/>
          <p:cNvCxnSpPr/>
          <p:nvPr/>
        </p:nvCxnSpPr>
        <p:spPr>
          <a:xfrm>
            <a:off x="1120775" y="6934200"/>
            <a:ext cx="4657725" cy="0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n"/>
          <p:cNvCxnSpPr/>
          <p:nvPr/>
        </p:nvCxnSpPr>
        <p:spPr>
          <a:xfrm>
            <a:off x="1120775" y="7239000"/>
            <a:ext cx="4657725" cy="0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n"/>
          <p:cNvCxnSpPr/>
          <p:nvPr/>
        </p:nvCxnSpPr>
        <p:spPr>
          <a:xfrm>
            <a:off x="1120775" y="7543800"/>
            <a:ext cx="4657725" cy="0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n"/>
          <p:cNvCxnSpPr/>
          <p:nvPr/>
        </p:nvCxnSpPr>
        <p:spPr>
          <a:xfrm>
            <a:off x="1120775" y="7848600"/>
            <a:ext cx="4657725" cy="0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n"/>
          <p:cNvCxnSpPr/>
          <p:nvPr/>
        </p:nvCxnSpPr>
        <p:spPr>
          <a:xfrm>
            <a:off x="1120775" y="8153400"/>
            <a:ext cx="4657725" cy="0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n"/>
          <p:cNvCxnSpPr/>
          <p:nvPr/>
        </p:nvCxnSpPr>
        <p:spPr>
          <a:xfrm>
            <a:off x="1120775" y="8458200"/>
            <a:ext cx="4657725" cy="0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n"/>
          <p:cNvCxnSpPr/>
          <p:nvPr/>
        </p:nvCxnSpPr>
        <p:spPr>
          <a:xfrm>
            <a:off x="523875" y="8763000"/>
            <a:ext cx="585152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24;n"/>
          <p:cNvSpPr/>
          <p:nvPr/>
        </p:nvSpPr>
        <p:spPr>
          <a:xfrm>
            <a:off x="77788" y="61913"/>
            <a:ext cx="6702425" cy="271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Chapter 7		7-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n"/>
          <p:cNvSpPr/>
          <p:nvPr/>
        </p:nvSpPr>
        <p:spPr>
          <a:xfrm>
            <a:off x="71438" y="8818563"/>
            <a:ext cx="6715125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Statistics for Business and Economics, 6/e	© 2007 Pearson Education, Inc.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1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4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6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7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8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9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0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8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9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0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1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2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3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4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5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6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7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8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9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0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1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2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09600"/>
            <a:ext cx="3962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990600" y="183356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1371600" y="3881438"/>
            <a:ext cx="6400800" cy="176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>
            <a:lvl1pPr lvl="0" algn="ctr">
              <a:spcBef>
                <a:spcPts val="540"/>
              </a:spcBef>
              <a:spcAft>
                <a:spcPts val="0"/>
              </a:spcAft>
              <a:buSzPts val="2700"/>
              <a:buFont typeface="Noto Sans Symbols"/>
              <a:buNone/>
              <a:defRPr sz="27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ldNum" idx="12"/>
          </p:nvPr>
        </p:nvSpPr>
        <p:spPr>
          <a:xfrm>
            <a:off x="68580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 7-</a:t>
            </a: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6" name="Google Shape;3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8600" y="2590800"/>
            <a:ext cx="8686800" cy="117792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152400" y="6534150"/>
            <a:ext cx="46482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1150938" y="228600"/>
            <a:ext cx="745966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 rot="5400000">
            <a:off x="2610644" y="96044"/>
            <a:ext cx="4532312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134938" y="6534150"/>
            <a:ext cx="46482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6840538" y="653415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 7-</a:t>
            </a: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 rot="5400000">
            <a:off x="4819650" y="2305050"/>
            <a:ext cx="6172200" cy="20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 rot="5400000">
            <a:off x="704850" y="361950"/>
            <a:ext cx="6172200" cy="59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134938" y="6534150"/>
            <a:ext cx="46482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6840538" y="653415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 7-</a:t>
            </a: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150938" y="228600"/>
            <a:ext cx="745966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body" idx="1"/>
          </p:nvPr>
        </p:nvSpPr>
        <p:spPr>
          <a:xfrm>
            <a:off x="838200" y="1868488"/>
            <a:ext cx="8077200" cy="453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ftr" idx="11"/>
          </p:nvPr>
        </p:nvSpPr>
        <p:spPr>
          <a:xfrm>
            <a:off x="134938" y="6534150"/>
            <a:ext cx="46482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sldNum" idx="12"/>
          </p:nvPr>
        </p:nvSpPr>
        <p:spPr>
          <a:xfrm>
            <a:off x="6840538" y="653415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 7-</a:t>
            </a: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ftr" idx="11"/>
          </p:nvPr>
        </p:nvSpPr>
        <p:spPr>
          <a:xfrm>
            <a:off x="134938" y="6534150"/>
            <a:ext cx="46482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6840538" y="653415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 7-</a:t>
            </a: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150938" y="228600"/>
            <a:ext cx="745966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838200" y="1868488"/>
            <a:ext cx="3962400" cy="453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2"/>
          </p:nvPr>
        </p:nvSpPr>
        <p:spPr>
          <a:xfrm>
            <a:off x="4953000" y="1868488"/>
            <a:ext cx="3962400" cy="453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ftr" idx="11"/>
          </p:nvPr>
        </p:nvSpPr>
        <p:spPr>
          <a:xfrm>
            <a:off x="134938" y="6534150"/>
            <a:ext cx="46482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6840538" y="653415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 7-</a:t>
            </a: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ftr" idx="11"/>
          </p:nvPr>
        </p:nvSpPr>
        <p:spPr>
          <a:xfrm>
            <a:off x="134938" y="6534150"/>
            <a:ext cx="46482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6840538" y="653415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 7-</a:t>
            </a: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1150938" y="228600"/>
            <a:ext cx="745966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ftr" idx="11"/>
          </p:nvPr>
        </p:nvSpPr>
        <p:spPr>
          <a:xfrm>
            <a:off x="134938" y="6534150"/>
            <a:ext cx="46482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6840538" y="653415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 7-</a:t>
            </a: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134938" y="6534150"/>
            <a:ext cx="46482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6840538" y="653415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 7-</a:t>
            </a: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134938" y="6534150"/>
            <a:ext cx="46482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6840538" y="653415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 7-</a:t>
            </a: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34938" y="6534150"/>
            <a:ext cx="46482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6840538" y="653415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 7-</a:t>
            </a: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>
            <a:spLocks noGrp="1"/>
          </p:cNvSpPr>
          <p:nvPr>
            <p:ph type="title"/>
          </p:nvPr>
        </p:nvSpPr>
        <p:spPr>
          <a:xfrm>
            <a:off x="1150938" y="228600"/>
            <a:ext cx="745966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1"/>
          <p:cNvSpPr txBox="1">
            <a:spLocks noGrp="1"/>
          </p:cNvSpPr>
          <p:nvPr>
            <p:ph type="body" idx="1"/>
          </p:nvPr>
        </p:nvSpPr>
        <p:spPr>
          <a:xfrm>
            <a:off x="838200" y="1868488"/>
            <a:ext cx="8077200" cy="453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FD2B4E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FD2B4E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FD2B4E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FD2B4E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FD2B4E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1"/>
          <p:cNvSpPr txBox="1">
            <a:spLocks noGrp="1"/>
          </p:cNvSpPr>
          <p:nvPr>
            <p:ph type="ftr" idx="11"/>
          </p:nvPr>
        </p:nvSpPr>
        <p:spPr>
          <a:xfrm>
            <a:off x="134938" y="6534150"/>
            <a:ext cx="46482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1"/>
          <p:cNvSpPr txBox="1">
            <a:spLocks noGrp="1"/>
          </p:cNvSpPr>
          <p:nvPr>
            <p:ph type="sldNum" idx="12"/>
          </p:nvPr>
        </p:nvSpPr>
        <p:spPr>
          <a:xfrm>
            <a:off x="6840538" y="653415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 7-</a:t>
            </a: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1" name="Google Shape;31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28600" y="533400"/>
            <a:ext cx="8686800" cy="11779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1828800" y="649224"/>
            <a:ext cx="64008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endParaRPr sz="3500"/>
          </a:p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500"/>
              <a:buNone/>
            </a:pPr>
            <a:r>
              <a:rPr lang="en-US" sz="3500"/>
              <a:t>Sampling and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500"/>
              <a:buNone/>
            </a:pPr>
            <a:r>
              <a:rPr lang="en-US" sz="3500"/>
              <a:t>Sampling Distributions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1066800" y="228600"/>
            <a:ext cx="7467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Developing a </a:t>
            </a:r>
            <a:br>
              <a:rPr lang="en-US"/>
            </a:br>
            <a:r>
              <a:rPr lang="en-US"/>
              <a:t>Sampling Distribution</a:t>
            </a:r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body" idx="1"/>
          </p:nvPr>
        </p:nvSpPr>
        <p:spPr>
          <a:xfrm>
            <a:off x="838200" y="1868488"/>
            <a:ext cx="8077200" cy="453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320675" lvl="0" indent="-3206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b="1"/>
              <a:t>Assume there is a population …</a:t>
            </a:r>
            <a:endParaRPr/>
          </a:p>
          <a:p>
            <a:pPr marL="320675" lvl="0" indent="-320675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Population size </a:t>
            </a:r>
            <a:r>
              <a:rPr lang="en-US">
                <a:solidFill>
                  <a:schemeClr val="folHlink"/>
                </a:solidFill>
              </a:rPr>
              <a:t>N=4</a:t>
            </a:r>
            <a:endParaRPr/>
          </a:p>
          <a:p>
            <a:pPr marL="320675" lvl="0" indent="-320675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Random variable, X,</a:t>
            </a:r>
            <a:br>
              <a:rPr lang="en-US"/>
            </a:br>
            <a:r>
              <a:rPr lang="en-US"/>
              <a:t>is </a:t>
            </a:r>
            <a:r>
              <a:rPr lang="en-US">
                <a:solidFill>
                  <a:schemeClr val="folHlink"/>
                </a:solidFill>
              </a:rPr>
              <a:t>age</a:t>
            </a:r>
            <a:r>
              <a:rPr lang="en-US"/>
              <a:t> of individuals</a:t>
            </a:r>
            <a:endParaRPr/>
          </a:p>
          <a:p>
            <a:pPr marL="320675" lvl="0" indent="-320675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Values of X: </a:t>
            </a:r>
            <a:endParaRPr/>
          </a:p>
          <a:p>
            <a:pPr marL="320675" lvl="0" indent="-320675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>
                <a:solidFill>
                  <a:schemeClr val="folHlink"/>
                </a:solidFill>
              </a:rPr>
              <a:t>	18, 20, 22, 24</a:t>
            </a:r>
            <a:r>
              <a:rPr lang="en-US"/>
              <a:t> (years)</a:t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5486400" y="2438400"/>
            <a:ext cx="5683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6289675" y="2506663"/>
            <a:ext cx="4921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6975475" y="2430463"/>
            <a:ext cx="4921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7696200" y="2286000"/>
            <a:ext cx="6445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1288" y="2868613"/>
            <a:ext cx="2981325" cy="4141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7913" y="2676525"/>
            <a:ext cx="1671637" cy="427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30900" y="2955925"/>
            <a:ext cx="1760538" cy="39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/>
          <p:nvPr/>
        </p:nvSpPr>
        <p:spPr>
          <a:xfrm>
            <a:off x="4953000" y="2667000"/>
            <a:ext cx="3733800" cy="2133600"/>
          </a:xfrm>
          <a:prstGeom prst="rect">
            <a:avLst/>
          </a:prstGeom>
          <a:solidFill>
            <a:srgbClr val="C0C0C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5334000" y="3505200"/>
            <a:ext cx="457200" cy="12954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6172200" y="3505200"/>
            <a:ext cx="457200" cy="12954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7010400" y="3505200"/>
            <a:ext cx="457200" cy="12954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7848600" y="3505200"/>
            <a:ext cx="457200" cy="12954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4308475" y="3276600"/>
            <a:ext cx="6445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.25</a:t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4325938" y="4554538"/>
            <a:ext cx="4921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5164138" y="4783138"/>
            <a:ext cx="3387725" cy="78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18         20          22         24</a:t>
            </a:r>
            <a:endParaRPr/>
          </a:p>
          <a:p>
            <a:pPr marL="0" marR="0" lvl="0" indent="0" algn="l" rtl="0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       B        C       D</a:t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5181600" y="5638800"/>
            <a:ext cx="3352800" cy="466725"/>
          </a:xfrm>
          <a:prstGeom prst="rect">
            <a:avLst/>
          </a:prstGeom>
          <a:solidFill>
            <a:srgbClr val="C7DAF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Uniform Distribution</a:t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4108450" y="2432050"/>
            <a:ext cx="949325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</a:t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8534400" y="4724400"/>
            <a:ext cx="457200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7543800" y="1203325"/>
            <a:ext cx="1600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(continued)</a:t>
            </a: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304800" y="1755775"/>
            <a:ext cx="853440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Measures for the </a:t>
            </a:r>
            <a:r>
              <a:rPr lang="en-US" sz="2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Population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Distribution:</a:t>
            </a:r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7793038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Developing a </a:t>
            </a:r>
            <a:br>
              <a:rPr lang="en-US"/>
            </a:br>
            <a:r>
              <a:rPr lang="en-US"/>
              <a:t>Sampling Distribution</a:t>
            </a:r>
            <a:endParaRPr/>
          </a:p>
        </p:txBody>
      </p:sp>
      <p:cxnSp>
        <p:nvCxnSpPr>
          <p:cNvPr id="187" name="Google Shape;187;p23"/>
          <p:cNvCxnSpPr/>
          <p:nvPr/>
        </p:nvCxnSpPr>
        <p:spPr>
          <a:xfrm>
            <a:off x="4953000" y="4267200"/>
            <a:ext cx="3733800" cy="1588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dot"/>
            <a:miter lim="800000"/>
            <a:headEnd type="none" w="med" len="med"/>
            <a:tailEnd type="none" w="med" len="med"/>
          </a:ln>
        </p:spPr>
      </p:cxnSp>
      <p:cxnSp>
        <p:nvCxnSpPr>
          <p:cNvPr id="188" name="Google Shape;188;p23"/>
          <p:cNvCxnSpPr/>
          <p:nvPr/>
        </p:nvCxnSpPr>
        <p:spPr>
          <a:xfrm>
            <a:off x="4953000" y="3810000"/>
            <a:ext cx="3733800" cy="1588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dot"/>
            <a:miter lim="800000"/>
            <a:headEnd type="none" w="med" len="med"/>
            <a:tailEnd type="none" w="med" len="med"/>
          </a:ln>
        </p:spPr>
      </p:cxnSp>
      <p:cxnSp>
        <p:nvCxnSpPr>
          <p:cNvPr id="189" name="Google Shape;189;p23"/>
          <p:cNvCxnSpPr/>
          <p:nvPr/>
        </p:nvCxnSpPr>
        <p:spPr>
          <a:xfrm>
            <a:off x="4953000" y="3276600"/>
            <a:ext cx="3733800" cy="1588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dot"/>
            <a:miter lim="800000"/>
            <a:headEnd type="none" w="med" len="med"/>
            <a:tailEnd type="none" w="med" len="med"/>
          </a:ln>
        </p:spPr>
      </p:cxnSp>
      <p:pic>
        <p:nvPicPr>
          <p:cNvPr id="190" name="Google Shape;19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038" y="2411413"/>
            <a:ext cx="3662362" cy="193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8300" y="4648200"/>
            <a:ext cx="3608388" cy="10239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23"/>
          <p:cNvCxnSpPr/>
          <p:nvPr/>
        </p:nvCxnSpPr>
        <p:spPr>
          <a:xfrm>
            <a:off x="4876800" y="3505200"/>
            <a:ext cx="152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24"/>
          <p:cNvCxnSpPr/>
          <p:nvPr/>
        </p:nvCxnSpPr>
        <p:spPr>
          <a:xfrm>
            <a:off x="1524000" y="5181600"/>
            <a:ext cx="0" cy="685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98" name="Google Shape;19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33600"/>
            <a:ext cx="7267575" cy="659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4"/>
          <p:cNvSpPr/>
          <p:nvPr/>
        </p:nvSpPr>
        <p:spPr>
          <a:xfrm>
            <a:off x="1676400" y="5334000"/>
            <a:ext cx="2590800" cy="1016000"/>
          </a:xfrm>
          <a:prstGeom prst="rect">
            <a:avLst/>
          </a:prstGeom>
          <a:solidFill>
            <a:srgbClr val="FDE0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 possible samples (sampling with replacement)</a:t>
            </a:r>
            <a:endParaRPr/>
          </a:p>
        </p:txBody>
      </p:sp>
      <p:cxnSp>
        <p:nvCxnSpPr>
          <p:cNvPr id="200" name="Google Shape;200;p24"/>
          <p:cNvCxnSpPr/>
          <p:nvPr/>
        </p:nvCxnSpPr>
        <p:spPr>
          <a:xfrm>
            <a:off x="1524000" y="5867400"/>
            <a:ext cx="15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1219200" y="1524000"/>
            <a:ext cx="6629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folHlink"/>
                </a:solidFill>
              </a:rPr>
              <a:t>Now consider all possible samples of size n = 2</a:t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8800" y="3352800"/>
            <a:ext cx="350520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 txBox="1"/>
          <p:nvPr/>
        </p:nvSpPr>
        <p:spPr>
          <a:xfrm>
            <a:off x="7543800" y="1203325"/>
            <a:ext cx="1600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(continued)</a:t>
            </a:r>
            <a:endParaRPr/>
          </a:p>
        </p:txBody>
      </p:sp>
      <p:sp>
        <p:nvSpPr>
          <p:cNvPr id="204" name="Google Shape;204;p24"/>
          <p:cNvSpPr/>
          <p:nvPr/>
        </p:nvSpPr>
        <p:spPr>
          <a:xfrm>
            <a:off x="990600" y="304800"/>
            <a:ext cx="7793038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Developing a </a:t>
            </a:r>
            <a:br>
              <a:rPr lang="en-US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Sampling Distribution</a:t>
            </a:r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6934200" y="2362200"/>
            <a:ext cx="2003425" cy="831850"/>
          </a:xfrm>
          <a:prstGeom prst="rect">
            <a:avLst/>
          </a:prstGeom>
          <a:solidFill>
            <a:srgbClr val="FDE0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 Sample Means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5257800" y="43434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rgbClr val="00CA9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Google Shape;207;p24"/>
          <p:cNvCxnSpPr/>
          <p:nvPr/>
        </p:nvCxnSpPr>
        <p:spPr>
          <a:xfrm rot="10800000">
            <a:off x="6553200" y="2819400"/>
            <a:ext cx="0" cy="53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8" name="Google Shape;208;p24"/>
          <p:cNvCxnSpPr/>
          <p:nvPr/>
        </p:nvCxnSpPr>
        <p:spPr>
          <a:xfrm>
            <a:off x="6553200" y="2819400"/>
            <a:ext cx="38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9" name="Google Shape;209;p24"/>
          <p:cNvCxnSpPr/>
          <p:nvPr/>
        </p:nvCxnSpPr>
        <p:spPr>
          <a:xfrm>
            <a:off x="1905000" y="2590800"/>
            <a:ext cx="0" cy="2590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0" name="Google Shape;210;p24"/>
          <p:cNvCxnSpPr/>
          <p:nvPr/>
        </p:nvCxnSpPr>
        <p:spPr>
          <a:xfrm>
            <a:off x="3048000" y="2590800"/>
            <a:ext cx="0" cy="2590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1" name="Google Shape;211;p24"/>
          <p:cNvCxnSpPr/>
          <p:nvPr/>
        </p:nvCxnSpPr>
        <p:spPr>
          <a:xfrm>
            <a:off x="4191000" y="2590800"/>
            <a:ext cx="0" cy="2590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12" name="Google Shape;212;p24"/>
          <p:cNvSpPr/>
          <p:nvPr/>
        </p:nvSpPr>
        <p:spPr>
          <a:xfrm>
            <a:off x="152400" y="2514600"/>
            <a:ext cx="685800" cy="76200"/>
          </a:xfrm>
          <a:prstGeom prst="rect">
            <a:avLst/>
          </a:prstGeom>
          <a:solidFill>
            <a:srgbClr val="FFFFC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3130550"/>
            <a:ext cx="4184650" cy="387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5"/>
          <p:cNvSpPr txBox="1">
            <a:spLocks noGrp="1"/>
          </p:cNvSpPr>
          <p:nvPr>
            <p:ph type="title"/>
          </p:nvPr>
        </p:nvSpPr>
        <p:spPr>
          <a:xfrm>
            <a:off x="990600" y="1600200"/>
            <a:ext cx="7086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folHlink"/>
                </a:solidFill>
              </a:rPr>
              <a:t>Sampling Distribution of All Sample Means</a:t>
            </a:r>
            <a:endParaRPr/>
          </a:p>
        </p:txBody>
      </p:sp>
      <p:cxnSp>
        <p:nvCxnSpPr>
          <p:cNvPr id="219" name="Google Shape;219;p25"/>
          <p:cNvCxnSpPr/>
          <p:nvPr/>
        </p:nvCxnSpPr>
        <p:spPr>
          <a:xfrm>
            <a:off x="5181600" y="4046538"/>
            <a:ext cx="0" cy="17192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5"/>
          <p:cNvCxnSpPr/>
          <p:nvPr/>
        </p:nvCxnSpPr>
        <p:spPr>
          <a:xfrm>
            <a:off x="5411788" y="5949950"/>
            <a:ext cx="339566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5"/>
          <p:cNvCxnSpPr/>
          <p:nvPr/>
        </p:nvCxnSpPr>
        <p:spPr>
          <a:xfrm>
            <a:off x="5181600" y="5334000"/>
            <a:ext cx="350520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5"/>
          <p:cNvCxnSpPr/>
          <p:nvPr/>
        </p:nvCxnSpPr>
        <p:spPr>
          <a:xfrm>
            <a:off x="5181600" y="4724400"/>
            <a:ext cx="350520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5"/>
          <p:cNvCxnSpPr/>
          <p:nvPr/>
        </p:nvCxnSpPr>
        <p:spPr>
          <a:xfrm>
            <a:off x="5181600" y="4114800"/>
            <a:ext cx="350520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24" name="Google Shape;224;p25"/>
          <p:cNvSpPr/>
          <p:nvPr/>
        </p:nvSpPr>
        <p:spPr>
          <a:xfrm>
            <a:off x="5638800" y="5187950"/>
            <a:ext cx="381000" cy="762000"/>
          </a:xfrm>
          <a:prstGeom prst="rect">
            <a:avLst/>
          </a:pr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6096000" y="4806950"/>
            <a:ext cx="381000" cy="1143000"/>
          </a:xfrm>
          <a:prstGeom prst="rect">
            <a:avLst/>
          </a:pr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5"/>
          <p:cNvSpPr/>
          <p:nvPr/>
        </p:nvSpPr>
        <p:spPr>
          <a:xfrm>
            <a:off x="6553200" y="4425950"/>
            <a:ext cx="381000" cy="1524000"/>
          </a:xfrm>
          <a:prstGeom prst="rect">
            <a:avLst/>
          </a:pr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7010400" y="4806950"/>
            <a:ext cx="381000" cy="1143000"/>
          </a:xfrm>
          <a:prstGeom prst="rect">
            <a:avLst/>
          </a:pr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7467600" y="5187950"/>
            <a:ext cx="381000" cy="762000"/>
          </a:xfrm>
          <a:prstGeom prst="rect">
            <a:avLst/>
          </a:pr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7924800" y="5568950"/>
            <a:ext cx="381000" cy="381000"/>
          </a:xfrm>
          <a:prstGeom prst="rect">
            <a:avLst/>
          </a:pr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5164138" y="5932488"/>
            <a:ext cx="3540125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18   19    20   21   22   23    24</a:t>
            </a:r>
            <a:endParaRPr/>
          </a:p>
        </p:txBody>
      </p:sp>
      <p:sp>
        <p:nvSpPr>
          <p:cNvPr id="231" name="Google Shape;231;p25"/>
          <p:cNvSpPr/>
          <p:nvPr/>
        </p:nvSpPr>
        <p:spPr>
          <a:xfrm>
            <a:off x="4783138" y="5703888"/>
            <a:ext cx="4159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4706938" y="5094288"/>
            <a:ext cx="5683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.1 </a:t>
            </a:r>
            <a:endParaRPr/>
          </a:p>
        </p:txBody>
      </p:sp>
      <p:sp>
        <p:nvSpPr>
          <p:cNvPr id="233" name="Google Shape;233;p25"/>
          <p:cNvSpPr/>
          <p:nvPr/>
        </p:nvSpPr>
        <p:spPr>
          <a:xfrm>
            <a:off x="4706938" y="4484688"/>
            <a:ext cx="5683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.2 </a:t>
            </a:r>
            <a:endParaRPr/>
          </a:p>
        </p:txBody>
      </p:sp>
      <p:sp>
        <p:nvSpPr>
          <p:cNvPr id="234" name="Google Shape;234;p25"/>
          <p:cNvSpPr/>
          <p:nvPr/>
        </p:nvSpPr>
        <p:spPr>
          <a:xfrm>
            <a:off x="5181600" y="5568950"/>
            <a:ext cx="381000" cy="381000"/>
          </a:xfrm>
          <a:prstGeom prst="rect">
            <a:avLst/>
          </a:pr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5"/>
          <p:cNvSpPr/>
          <p:nvPr/>
        </p:nvSpPr>
        <p:spPr>
          <a:xfrm>
            <a:off x="4706938" y="3875088"/>
            <a:ext cx="5683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.3 </a:t>
            </a:r>
            <a:endParaRPr/>
          </a:p>
        </p:txBody>
      </p:sp>
      <p:sp>
        <p:nvSpPr>
          <p:cNvPr id="236" name="Google Shape;236;p25"/>
          <p:cNvSpPr/>
          <p:nvPr/>
        </p:nvSpPr>
        <p:spPr>
          <a:xfrm>
            <a:off x="4648200" y="3505200"/>
            <a:ext cx="9493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237" name="Google Shape;237;p25"/>
          <p:cNvCxnSpPr/>
          <p:nvPr/>
        </p:nvCxnSpPr>
        <p:spPr>
          <a:xfrm>
            <a:off x="5611813" y="3435350"/>
            <a:ext cx="1587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" name="Google Shape;238;p25"/>
          <p:cNvSpPr/>
          <p:nvPr/>
        </p:nvSpPr>
        <p:spPr>
          <a:xfrm>
            <a:off x="8575675" y="5943600"/>
            <a:ext cx="4921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cxnSp>
        <p:nvCxnSpPr>
          <p:cNvPr id="239" name="Google Shape;239;p25"/>
          <p:cNvCxnSpPr/>
          <p:nvPr/>
        </p:nvCxnSpPr>
        <p:spPr>
          <a:xfrm>
            <a:off x="8888413" y="6026150"/>
            <a:ext cx="1587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" name="Google Shape;240;p25"/>
          <p:cNvSpPr/>
          <p:nvPr/>
        </p:nvSpPr>
        <p:spPr>
          <a:xfrm>
            <a:off x="5708650" y="2286000"/>
            <a:ext cx="2673350" cy="955675"/>
          </a:xfrm>
          <a:prstGeom prst="rect">
            <a:avLst/>
          </a:prstGeom>
          <a:solidFill>
            <a:srgbClr val="FDE0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Means Distribution</a:t>
            </a:r>
            <a:endParaRPr/>
          </a:p>
        </p:txBody>
      </p:sp>
      <p:sp>
        <p:nvSpPr>
          <p:cNvPr id="241" name="Google Shape;241;p25"/>
          <p:cNvSpPr/>
          <p:nvPr/>
        </p:nvSpPr>
        <p:spPr>
          <a:xfrm>
            <a:off x="298450" y="2386013"/>
            <a:ext cx="3282950" cy="528637"/>
          </a:xfrm>
          <a:prstGeom prst="rect">
            <a:avLst/>
          </a:prstGeom>
          <a:solidFill>
            <a:srgbClr val="FDE0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 Sample Means</a:t>
            </a:r>
            <a:endParaRPr/>
          </a:p>
        </p:txBody>
      </p:sp>
      <p:sp>
        <p:nvSpPr>
          <p:cNvPr id="242" name="Google Shape;242;p25"/>
          <p:cNvSpPr/>
          <p:nvPr/>
        </p:nvSpPr>
        <p:spPr>
          <a:xfrm>
            <a:off x="8601075" y="5580063"/>
            <a:ext cx="39052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endParaRPr/>
          </a:p>
        </p:txBody>
      </p:sp>
      <p:sp>
        <p:nvSpPr>
          <p:cNvPr id="243" name="Google Shape;243;p25"/>
          <p:cNvSpPr/>
          <p:nvPr/>
        </p:nvSpPr>
        <p:spPr>
          <a:xfrm>
            <a:off x="1143000" y="152400"/>
            <a:ext cx="779303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Developing a </a:t>
            </a: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Sampling Distribution</a:t>
            </a:r>
            <a:endParaRPr/>
          </a:p>
        </p:txBody>
      </p:sp>
      <p:sp>
        <p:nvSpPr>
          <p:cNvPr id="244" name="Google Shape;244;p25"/>
          <p:cNvSpPr txBox="1"/>
          <p:nvPr/>
        </p:nvSpPr>
        <p:spPr>
          <a:xfrm>
            <a:off x="7543800" y="1203325"/>
            <a:ext cx="1600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(continued)</a:t>
            </a:r>
            <a:endParaRPr/>
          </a:p>
        </p:txBody>
      </p:sp>
      <p:sp>
        <p:nvSpPr>
          <p:cNvPr id="245" name="Google Shape;245;p25"/>
          <p:cNvSpPr/>
          <p:nvPr/>
        </p:nvSpPr>
        <p:spPr>
          <a:xfrm>
            <a:off x="4038600" y="48768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A9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5715000" y="63246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(no longer uniform)</a:t>
            </a:r>
            <a:endParaRPr/>
          </a:p>
        </p:txBody>
      </p:sp>
      <p:sp>
        <p:nvSpPr>
          <p:cNvPr id="247" name="Google Shape;247;p25"/>
          <p:cNvSpPr/>
          <p:nvPr/>
        </p:nvSpPr>
        <p:spPr>
          <a:xfrm>
            <a:off x="4953000" y="3141663"/>
            <a:ext cx="39052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>
            <a:spLocks noGrp="1"/>
          </p:cNvSpPr>
          <p:nvPr>
            <p:ph type="title"/>
          </p:nvPr>
        </p:nvSpPr>
        <p:spPr>
          <a:xfrm>
            <a:off x="1257300" y="1600200"/>
            <a:ext cx="68199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Summary Measures of this Sampling Distribution:</a:t>
            </a:r>
            <a:endParaRPr/>
          </a:p>
        </p:txBody>
      </p:sp>
      <p:sp>
        <p:nvSpPr>
          <p:cNvPr id="253" name="Google Shape;253;p26"/>
          <p:cNvSpPr/>
          <p:nvPr/>
        </p:nvSpPr>
        <p:spPr>
          <a:xfrm>
            <a:off x="1143000" y="152400"/>
            <a:ext cx="779303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Developing a</a:t>
            </a: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Sampling Distribution</a:t>
            </a:r>
            <a:endParaRPr/>
          </a:p>
        </p:txBody>
      </p:sp>
      <p:sp>
        <p:nvSpPr>
          <p:cNvPr id="254" name="Google Shape;254;p26"/>
          <p:cNvSpPr txBox="1"/>
          <p:nvPr/>
        </p:nvSpPr>
        <p:spPr>
          <a:xfrm>
            <a:off x="7543800" y="1203325"/>
            <a:ext cx="1600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(continued)</a:t>
            </a:r>
            <a:endParaRPr/>
          </a:p>
        </p:txBody>
      </p:sp>
      <p:pic>
        <p:nvPicPr>
          <p:cNvPr id="255" name="Google Shape;25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2438400"/>
            <a:ext cx="6811963" cy="1065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9825" y="3914775"/>
            <a:ext cx="7550150" cy="2208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>
            <a:spLocks noGrp="1"/>
          </p:cNvSpPr>
          <p:nvPr>
            <p:ph type="title"/>
          </p:nvPr>
        </p:nvSpPr>
        <p:spPr>
          <a:xfrm>
            <a:off x="1143000" y="173038"/>
            <a:ext cx="779303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Comparing the Population with its Sampling Distribution</a:t>
            </a:r>
            <a:endParaRPr/>
          </a:p>
        </p:txBody>
      </p:sp>
      <p:cxnSp>
        <p:nvCxnSpPr>
          <p:cNvPr id="262" name="Google Shape;262;p27"/>
          <p:cNvCxnSpPr/>
          <p:nvPr/>
        </p:nvCxnSpPr>
        <p:spPr>
          <a:xfrm>
            <a:off x="5164138" y="3810000"/>
            <a:ext cx="0" cy="171926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" name="Google Shape;263;p27"/>
          <p:cNvCxnSpPr/>
          <p:nvPr/>
        </p:nvCxnSpPr>
        <p:spPr>
          <a:xfrm>
            <a:off x="5394325" y="5713413"/>
            <a:ext cx="3395663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27"/>
          <p:cNvCxnSpPr/>
          <p:nvPr/>
        </p:nvCxnSpPr>
        <p:spPr>
          <a:xfrm>
            <a:off x="5394325" y="5103813"/>
            <a:ext cx="3319463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27"/>
          <p:cNvCxnSpPr/>
          <p:nvPr/>
        </p:nvCxnSpPr>
        <p:spPr>
          <a:xfrm>
            <a:off x="5394325" y="4494213"/>
            <a:ext cx="3319463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27"/>
          <p:cNvCxnSpPr/>
          <p:nvPr/>
        </p:nvCxnSpPr>
        <p:spPr>
          <a:xfrm>
            <a:off x="5394325" y="3884613"/>
            <a:ext cx="3319463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" name="Google Shape;267;p27"/>
          <p:cNvSpPr/>
          <p:nvPr/>
        </p:nvSpPr>
        <p:spPr>
          <a:xfrm>
            <a:off x="5621338" y="4951413"/>
            <a:ext cx="381000" cy="762000"/>
          </a:xfrm>
          <a:prstGeom prst="rect">
            <a:avLst/>
          </a:prstGeom>
          <a:solidFill>
            <a:schemeClr val="hlink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7"/>
          <p:cNvSpPr/>
          <p:nvPr/>
        </p:nvSpPr>
        <p:spPr>
          <a:xfrm>
            <a:off x="6078538" y="4570413"/>
            <a:ext cx="381000" cy="1143000"/>
          </a:xfrm>
          <a:prstGeom prst="rect">
            <a:avLst/>
          </a:prstGeom>
          <a:solidFill>
            <a:schemeClr val="hlink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7"/>
          <p:cNvSpPr/>
          <p:nvPr/>
        </p:nvSpPr>
        <p:spPr>
          <a:xfrm>
            <a:off x="6535738" y="4189413"/>
            <a:ext cx="381000" cy="1524000"/>
          </a:xfrm>
          <a:prstGeom prst="rect">
            <a:avLst/>
          </a:prstGeom>
          <a:solidFill>
            <a:schemeClr val="hlink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7"/>
          <p:cNvSpPr/>
          <p:nvPr/>
        </p:nvSpPr>
        <p:spPr>
          <a:xfrm>
            <a:off x="6992938" y="4570413"/>
            <a:ext cx="381000" cy="1143000"/>
          </a:xfrm>
          <a:prstGeom prst="rect">
            <a:avLst/>
          </a:prstGeom>
          <a:solidFill>
            <a:schemeClr val="hlink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7450138" y="4951413"/>
            <a:ext cx="381000" cy="762000"/>
          </a:xfrm>
          <a:prstGeom prst="rect">
            <a:avLst/>
          </a:prstGeom>
          <a:solidFill>
            <a:schemeClr val="hlink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7"/>
          <p:cNvSpPr/>
          <p:nvPr/>
        </p:nvSpPr>
        <p:spPr>
          <a:xfrm>
            <a:off x="7907338" y="5332413"/>
            <a:ext cx="381000" cy="381000"/>
          </a:xfrm>
          <a:prstGeom prst="rect">
            <a:avLst/>
          </a:prstGeom>
          <a:solidFill>
            <a:schemeClr val="hlink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5146675" y="5695950"/>
            <a:ext cx="3540125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18   19    20   21   22   23    24</a:t>
            </a:r>
            <a:endParaRPr/>
          </a:p>
        </p:txBody>
      </p:sp>
      <p:sp>
        <p:nvSpPr>
          <p:cNvPr id="274" name="Google Shape;274;p27"/>
          <p:cNvSpPr/>
          <p:nvPr/>
        </p:nvSpPr>
        <p:spPr>
          <a:xfrm>
            <a:off x="4765675" y="5467350"/>
            <a:ext cx="4159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endParaRPr/>
          </a:p>
        </p:txBody>
      </p:sp>
      <p:sp>
        <p:nvSpPr>
          <p:cNvPr id="275" name="Google Shape;275;p27"/>
          <p:cNvSpPr/>
          <p:nvPr/>
        </p:nvSpPr>
        <p:spPr>
          <a:xfrm>
            <a:off x="4689475" y="4857750"/>
            <a:ext cx="5683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.1 </a:t>
            </a:r>
            <a:endParaRPr/>
          </a:p>
        </p:txBody>
      </p:sp>
      <p:sp>
        <p:nvSpPr>
          <p:cNvPr id="276" name="Google Shape;276;p27"/>
          <p:cNvSpPr/>
          <p:nvPr/>
        </p:nvSpPr>
        <p:spPr>
          <a:xfrm>
            <a:off x="4689475" y="4248150"/>
            <a:ext cx="5683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.2 </a:t>
            </a:r>
            <a:endParaRPr/>
          </a:p>
        </p:txBody>
      </p:sp>
      <p:sp>
        <p:nvSpPr>
          <p:cNvPr id="277" name="Google Shape;277;p27"/>
          <p:cNvSpPr/>
          <p:nvPr/>
        </p:nvSpPr>
        <p:spPr>
          <a:xfrm>
            <a:off x="5164138" y="5332413"/>
            <a:ext cx="381000" cy="381000"/>
          </a:xfrm>
          <a:prstGeom prst="rect">
            <a:avLst/>
          </a:prstGeom>
          <a:solidFill>
            <a:schemeClr val="hlink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7"/>
          <p:cNvSpPr/>
          <p:nvPr/>
        </p:nvSpPr>
        <p:spPr>
          <a:xfrm>
            <a:off x="4689475" y="3638550"/>
            <a:ext cx="5683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.3 </a:t>
            </a:r>
            <a:endParaRPr/>
          </a:p>
        </p:txBody>
      </p:sp>
      <p:sp>
        <p:nvSpPr>
          <p:cNvPr id="279" name="Google Shape;279;p27"/>
          <p:cNvSpPr/>
          <p:nvPr/>
        </p:nvSpPr>
        <p:spPr>
          <a:xfrm>
            <a:off x="4624388" y="3344863"/>
            <a:ext cx="9493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 </a:t>
            </a:r>
            <a:endParaRPr/>
          </a:p>
        </p:txBody>
      </p:sp>
      <p:cxnSp>
        <p:nvCxnSpPr>
          <p:cNvPr id="280" name="Google Shape;280;p27"/>
          <p:cNvCxnSpPr/>
          <p:nvPr/>
        </p:nvCxnSpPr>
        <p:spPr>
          <a:xfrm>
            <a:off x="5518150" y="3351213"/>
            <a:ext cx="1588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1" name="Google Shape;281;p27"/>
          <p:cNvSpPr/>
          <p:nvPr/>
        </p:nvSpPr>
        <p:spPr>
          <a:xfrm>
            <a:off x="8610600" y="5792788"/>
            <a:ext cx="4921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cxnSp>
        <p:nvCxnSpPr>
          <p:cNvPr id="282" name="Google Shape;282;p27"/>
          <p:cNvCxnSpPr/>
          <p:nvPr/>
        </p:nvCxnSpPr>
        <p:spPr>
          <a:xfrm>
            <a:off x="8870950" y="5789613"/>
            <a:ext cx="1588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" name="Google Shape;283;p27"/>
          <p:cNvSpPr/>
          <p:nvPr/>
        </p:nvSpPr>
        <p:spPr>
          <a:xfrm>
            <a:off x="954088" y="5694363"/>
            <a:ext cx="3387725" cy="78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18</a:t>
            </a:r>
            <a:r>
              <a:rPr lang="en-US" sz="1800" b="1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1800" b="1">
                <a:solidFill>
                  <a:srgbClr val="FF6699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sz="1800" b="1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22</a:t>
            </a:r>
            <a:r>
              <a:rPr lang="en-US" sz="1800" b="1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18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24</a:t>
            </a:r>
            <a:endParaRPr sz="2400" b="1">
              <a:solidFill>
                <a:srgbClr val="9933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A       </a:t>
            </a:r>
            <a:r>
              <a:rPr lang="en-US" sz="2400" b="1">
                <a:solidFill>
                  <a:srgbClr val="FF6699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US" sz="24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2400" b="1">
              <a:solidFill>
                <a:srgbClr val="99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" name="Google Shape;284;p27"/>
          <p:cNvCxnSpPr/>
          <p:nvPr/>
        </p:nvCxnSpPr>
        <p:spPr>
          <a:xfrm>
            <a:off x="974725" y="5103813"/>
            <a:ext cx="3319463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" name="Google Shape;285;p27"/>
          <p:cNvCxnSpPr/>
          <p:nvPr/>
        </p:nvCxnSpPr>
        <p:spPr>
          <a:xfrm>
            <a:off x="974725" y="4494213"/>
            <a:ext cx="3319463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27"/>
          <p:cNvSpPr/>
          <p:nvPr/>
        </p:nvSpPr>
        <p:spPr>
          <a:xfrm>
            <a:off x="1201738" y="4189413"/>
            <a:ext cx="381000" cy="15240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7"/>
          <p:cNvSpPr/>
          <p:nvPr/>
        </p:nvSpPr>
        <p:spPr>
          <a:xfrm>
            <a:off x="2039938" y="4189413"/>
            <a:ext cx="381000" cy="15240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7"/>
          <p:cNvSpPr/>
          <p:nvPr/>
        </p:nvSpPr>
        <p:spPr>
          <a:xfrm>
            <a:off x="2878138" y="4189413"/>
            <a:ext cx="381000" cy="15240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7"/>
          <p:cNvSpPr/>
          <p:nvPr/>
        </p:nvSpPr>
        <p:spPr>
          <a:xfrm>
            <a:off x="3716338" y="4189413"/>
            <a:ext cx="381000" cy="15240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27"/>
          <p:cNvCxnSpPr/>
          <p:nvPr/>
        </p:nvCxnSpPr>
        <p:spPr>
          <a:xfrm>
            <a:off x="974725" y="3960813"/>
            <a:ext cx="3319463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27"/>
          <p:cNvCxnSpPr/>
          <p:nvPr/>
        </p:nvCxnSpPr>
        <p:spPr>
          <a:xfrm>
            <a:off x="762000" y="3884613"/>
            <a:ext cx="0" cy="1828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2" name="Google Shape;292;p27"/>
          <p:cNvCxnSpPr/>
          <p:nvPr/>
        </p:nvCxnSpPr>
        <p:spPr>
          <a:xfrm>
            <a:off x="762000" y="5713413"/>
            <a:ext cx="360838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3" name="Google Shape;293;p27"/>
          <p:cNvSpPr/>
          <p:nvPr/>
        </p:nvSpPr>
        <p:spPr>
          <a:xfrm>
            <a:off x="346075" y="5467350"/>
            <a:ext cx="4159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269875" y="4857750"/>
            <a:ext cx="5683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.1 </a:t>
            </a:r>
            <a:endParaRPr/>
          </a:p>
        </p:txBody>
      </p:sp>
      <p:sp>
        <p:nvSpPr>
          <p:cNvPr id="295" name="Google Shape;295;p27"/>
          <p:cNvSpPr/>
          <p:nvPr/>
        </p:nvSpPr>
        <p:spPr>
          <a:xfrm>
            <a:off x="269875" y="4248150"/>
            <a:ext cx="5683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.2 </a:t>
            </a:r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269875" y="3714750"/>
            <a:ext cx="5683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.3 </a:t>
            </a:r>
            <a:endParaRPr/>
          </a:p>
        </p:txBody>
      </p:sp>
      <p:sp>
        <p:nvSpPr>
          <p:cNvPr id="297" name="Google Shape;297;p27"/>
          <p:cNvSpPr/>
          <p:nvPr/>
        </p:nvSpPr>
        <p:spPr>
          <a:xfrm>
            <a:off x="668338" y="1905000"/>
            <a:ext cx="34480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7"/>
          <p:cNvSpPr/>
          <p:nvPr/>
        </p:nvSpPr>
        <p:spPr>
          <a:xfrm>
            <a:off x="1031875" y="1658938"/>
            <a:ext cx="2320925" cy="901700"/>
          </a:xfrm>
          <a:prstGeom prst="rect">
            <a:avLst/>
          </a:prstGeom>
          <a:solidFill>
            <a:srgbClr val="FDE0BD"/>
          </a:solidFill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Population</a:t>
            </a:r>
            <a:endParaRPr/>
          </a:p>
          <a:p>
            <a:pPr marL="0" marR="0" lvl="0" indent="0" algn="ctr" rtl="0">
              <a:lnSpc>
                <a:spcPct val="4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= 4</a:t>
            </a:r>
            <a:endParaRPr/>
          </a:p>
        </p:txBody>
      </p:sp>
      <p:sp>
        <p:nvSpPr>
          <p:cNvPr id="299" name="Google Shape;299;p27"/>
          <p:cNvSpPr/>
          <p:nvPr/>
        </p:nvSpPr>
        <p:spPr>
          <a:xfrm>
            <a:off x="357188" y="3344863"/>
            <a:ext cx="107950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P(X) </a:t>
            </a:r>
            <a:endParaRPr/>
          </a:p>
        </p:txBody>
      </p:sp>
      <p:sp>
        <p:nvSpPr>
          <p:cNvPr id="300" name="Google Shape;300;p27"/>
          <p:cNvSpPr/>
          <p:nvPr/>
        </p:nvSpPr>
        <p:spPr>
          <a:xfrm>
            <a:off x="4232275" y="5619750"/>
            <a:ext cx="4921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8610600" y="5427663"/>
            <a:ext cx="39052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endParaRPr/>
          </a:p>
        </p:txBody>
      </p:sp>
      <p:pic>
        <p:nvPicPr>
          <p:cNvPr id="302" name="Google Shape;30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9663" y="2438400"/>
            <a:ext cx="3629025" cy="649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263" y="2514600"/>
            <a:ext cx="3424237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7"/>
          <p:cNvSpPr/>
          <p:nvPr/>
        </p:nvSpPr>
        <p:spPr>
          <a:xfrm>
            <a:off x="4343400" y="1658938"/>
            <a:ext cx="4530725" cy="858837"/>
          </a:xfrm>
          <a:prstGeom prst="rect">
            <a:avLst/>
          </a:prstGeom>
          <a:solidFill>
            <a:srgbClr val="C7DAF7"/>
          </a:solidFill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Means Distribution</a:t>
            </a:r>
            <a:endParaRPr/>
          </a:p>
          <a:p>
            <a:pPr marL="0" marR="0" lvl="0" indent="0" algn="ctr" rtl="0">
              <a:lnSpc>
                <a:spcPct val="3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= 2</a:t>
            </a: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4943475" y="2989263"/>
            <a:ext cx="390525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/>
          <p:cNvSpPr txBox="1">
            <a:spLocks noGrp="1"/>
          </p:cNvSpPr>
          <p:nvPr>
            <p:ph type="title"/>
          </p:nvPr>
        </p:nvSpPr>
        <p:spPr>
          <a:xfrm>
            <a:off x="1150938" y="228600"/>
            <a:ext cx="745966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Expected Value of Sample Mean</a:t>
            </a:r>
            <a:endParaRPr/>
          </a:p>
        </p:txBody>
      </p:sp>
      <p:sp>
        <p:nvSpPr>
          <p:cNvPr id="311" name="Google Shape;311;p28"/>
          <p:cNvSpPr txBox="1">
            <a:spLocks noGrp="1"/>
          </p:cNvSpPr>
          <p:nvPr>
            <p:ph type="body" idx="1"/>
          </p:nvPr>
        </p:nvSpPr>
        <p:spPr>
          <a:xfrm>
            <a:off x="838200" y="1868488"/>
            <a:ext cx="8077200" cy="453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320675" lvl="0" indent="-320675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Let X</a:t>
            </a:r>
            <a:r>
              <a:rPr lang="en-US" sz="2400" baseline="-25000"/>
              <a:t>1</a:t>
            </a:r>
            <a:r>
              <a:rPr lang="en-US" sz="2400"/>
              <a:t>, X</a:t>
            </a:r>
            <a:r>
              <a:rPr lang="en-US" sz="2400" baseline="-25000"/>
              <a:t>2</a:t>
            </a:r>
            <a:r>
              <a:rPr lang="en-US" sz="2400"/>
              <a:t>, . . . X</a:t>
            </a:r>
            <a:r>
              <a:rPr lang="en-US" sz="2400" baseline="-25000"/>
              <a:t>n</a:t>
            </a:r>
            <a:r>
              <a:rPr lang="en-US" sz="2400"/>
              <a:t> represent a random sample from a population</a:t>
            </a:r>
            <a:endParaRPr/>
          </a:p>
          <a:p>
            <a:pPr marL="320675" lvl="0" indent="-168275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20675" lvl="0" indent="-320675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The </a:t>
            </a:r>
            <a:r>
              <a:rPr lang="en-US" sz="2400">
                <a:solidFill>
                  <a:schemeClr val="folHlink"/>
                </a:solidFill>
              </a:rPr>
              <a:t>sample mean</a:t>
            </a:r>
            <a:r>
              <a:rPr lang="en-US" sz="2400"/>
              <a:t> value of these observations is defined as</a:t>
            </a:r>
            <a:endParaRPr/>
          </a:p>
        </p:txBody>
      </p:sp>
      <p:pic>
        <p:nvPicPr>
          <p:cNvPr id="312" name="Google Shape;31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5525" y="4038600"/>
            <a:ext cx="178435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>
            <a:spLocks noGrp="1"/>
          </p:cNvSpPr>
          <p:nvPr>
            <p:ph type="title"/>
          </p:nvPr>
        </p:nvSpPr>
        <p:spPr>
          <a:xfrm>
            <a:off x="1150938" y="228600"/>
            <a:ext cx="745966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Standard Error of the Mean</a:t>
            </a:r>
            <a:endParaRPr/>
          </a:p>
        </p:txBody>
      </p:sp>
      <p:sp>
        <p:nvSpPr>
          <p:cNvPr id="318" name="Google Shape;318;p29"/>
          <p:cNvSpPr txBox="1">
            <a:spLocks noGrp="1"/>
          </p:cNvSpPr>
          <p:nvPr>
            <p:ph type="body" idx="1"/>
          </p:nvPr>
        </p:nvSpPr>
        <p:spPr>
          <a:xfrm>
            <a:off x="912813" y="2020888"/>
            <a:ext cx="8002587" cy="434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Different samples of the same size from the same population will yield different sample means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A measure of the variability in the mean from sample to sample is given by the </a:t>
            </a:r>
            <a:r>
              <a:rPr lang="en-US" sz="2400">
                <a:solidFill>
                  <a:schemeClr val="folHlink"/>
                </a:solidFill>
              </a:rPr>
              <a:t>Standard Error of the Mean: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Note that the standard error of the mean decreases as the sample size increases</a:t>
            </a:r>
            <a:endParaRPr/>
          </a:p>
        </p:txBody>
      </p:sp>
      <p:pic>
        <p:nvPicPr>
          <p:cNvPr id="319" name="Google Shape;31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2800" y="3810000"/>
            <a:ext cx="2024063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"/>
          <p:cNvSpPr txBox="1">
            <a:spLocks noGrp="1"/>
          </p:cNvSpPr>
          <p:nvPr>
            <p:ph type="title"/>
          </p:nvPr>
        </p:nvSpPr>
        <p:spPr>
          <a:xfrm>
            <a:off x="1150938" y="228600"/>
            <a:ext cx="745966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the Population is Normal</a:t>
            </a:r>
            <a:endParaRPr/>
          </a:p>
        </p:txBody>
      </p:sp>
      <p:sp>
        <p:nvSpPr>
          <p:cNvPr id="325" name="Google Shape;325;p30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178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000000"/>
                </a:solidFill>
              </a:rPr>
              <a:t>If a population is </a:t>
            </a:r>
            <a:r>
              <a:rPr lang="en-US">
                <a:solidFill>
                  <a:schemeClr val="folHlink"/>
                </a:solidFill>
              </a:rPr>
              <a:t>normal</a:t>
            </a:r>
            <a:r>
              <a:rPr lang="en-US">
                <a:solidFill>
                  <a:srgbClr val="000000"/>
                </a:solidFill>
              </a:rPr>
              <a:t> with mean μ and standard deviation σ, the sampling distribution of        is </a:t>
            </a:r>
            <a:r>
              <a:rPr lang="en-US">
                <a:solidFill>
                  <a:schemeClr val="folHlink"/>
                </a:solidFill>
              </a:rPr>
              <a:t>also normally distributed</a:t>
            </a:r>
            <a:r>
              <a:rPr lang="en-US">
                <a:solidFill>
                  <a:srgbClr val="000000"/>
                </a:solidFill>
              </a:rPr>
              <a:t> with</a:t>
            </a:r>
            <a:endParaRPr/>
          </a:p>
          <a:p>
            <a:pPr marL="342900" lvl="0" indent="-254000" algn="l" rtl="0">
              <a:lnSpc>
                <a:spcPct val="165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342900" lvl="0" indent="-254000" algn="l" rtl="0">
              <a:lnSpc>
                <a:spcPct val="165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>
              <a:solidFill>
                <a:srgbClr val="000000"/>
              </a:solidFill>
            </a:endParaRPr>
          </a:p>
          <a:p>
            <a:pPr marL="342900" lvl="0" indent="-342900" algn="l" rtl="0">
              <a:lnSpc>
                <a:spcPct val="165000"/>
              </a:lnSpc>
              <a:spcBef>
                <a:spcPts val="380"/>
              </a:spcBef>
              <a:spcAft>
                <a:spcPts val="0"/>
              </a:spcAft>
              <a:buSzPts val="1900"/>
              <a:buFont typeface="Noto Sans Symbols"/>
              <a:buNone/>
            </a:pPr>
            <a:r>
              <a:rPr lang="en-US" sz="1900"/>
              <a:t>				    and</a:t>
            </a:r>
            <a:endParaRPr/>
          </a:p>
          <a:p>
            <a:pPr marL="342900" lvl="0" indent="-342900" algn="l" rtl="0">
              <a:lnSpc>
                <a:spcPct val="165000"/>
              </a:lnSpc>
              <a:spcBef>
                <a:spcPts val="380"/>
              </a:spcBef>
              <a:spcAft>
                <a:spcPts val="0"/>
              </a:spcAft>
              <a:buSzPts val="1900"/>
              <a:buFont typeface="Noto Sans Symbols"/>
              <a:buNone/>
            </a:pPr>
            <a:endParaRPr sz="1900"/>
          </a:p>
          <a:p>
            <a:pPr marL="342900" lvl="0" indent="-342900" algn="l" rtl="0">
              <a:lnSpc>
                <a:spcPct val="165000"/>
              </a:lnSpc>
              <a:spcBef>
                <a:spcPts val="380"/>
              </a:spcBef>
              <a:spcAft>
                <a:spcPts val="0"/>
              </a:spcAft>
              <a:buSzPts val="1900"/>
              <a:buFont typeface="Noto Sans Symbols"/>
              <a:buNone/>
            </a:pPr>
            <a:endParaRPr sz="1900"/>
          </a:p>
          <a:p>
            <a:pPr marL="342900" lvl="0" indent="-342900" algn="l" rtl="0">
              <a:lnSpc>
                <a:spcPct val="85000"/>
              </a:lnSpc>
              <a:spcBef>
                <a:spcPts val="380"/>
              </a:spcBef>
              <a:spcAft>
                <a:spcPts val="0"/>
              </a:spcAft>
              <a:buSzPts val="1900"/>
              <a:buFont typeface="Noto Sans Symbols"/>
              <a:buNone/>
            </a:pPr>
            <a:r>
              <a:rPr lang="en-US" sz="1900"/>
              <a:t>		</a:t>
            </a:r>
            <a:endParaRPr/>
          </a:p>
        </p:txBody>
      </p:sp>
      <p:pic>
        <p:nvPicPr>
          <p:cNvPr id="326" name="Google Shape;32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2743200"/>
            <a:ext cx="3429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2600" y="4029075"/>
            <a:ext cx="1425575" cy="792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41863" y="3733800"/>
            <a:ext cx="2024062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"/>
          <p:cNvSpPr txBox="1">
            <a:spLocks noGrp="1"/>
          </p:cNvSpPr>
          <p:nvPr>
            <p:ph type="title"/>
          </p:nvPr>
        </p:nvSpPr>
        <p:spPr>
          <a:xfrm>
            <a:off x="990600" y="228600"/>
            <a:ext cx="779303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Z-value for Sampling Distribution</a:t>
            </a:r>
            <a:br>
              <a:rPr lang="en-US"/>
            </a:br>
            <a:r>
              <a:rPr lang="en-US"/>
              <a:t>of the Mean</a:t>
            </a:r>
            <a:endParaRPr/>
          </a:p>
        </p:txBody>
      </p:sp>
      <p:sp>
        <p:nvSpPr>
          <p:cNvPr id="334" name="Google Shape;334;p31"/>
          <p:cNvSpPr txBox="1">
            <a:spLocks noGrp="1"/>
          </p:cNvSpPr>
          <p:nvPr>
            <p:ph type="body" idx="1"/>
          </p:nvPr>
        </p:nvSpPr>
        <p:spPr>
          <a:xfrm>
            <a:off x="838200" y="1676400"/>
            <a:ext cx="8077200" cy="4532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320675" lvl="0" indent="-3206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Z-value for the sampling distribution of     :</a:t>
            </a:r>
            <a:endParaRPr/>
          </a:p>
        </p:txBody>
      </p:sp>
      <p:sp>
        <p:nvSpPr>
          <p:cNvPr id="335" name="Google Shape;335;p31"/>
          <p:cNvSpPr/>
          <p:nvPr/>
        </p:nvSpPr>
        <p:spPr>
          <a:xfrm>
            <a:off x="1295400" y="4495800"/>
            <a:ext cx="7239000" cy="167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where:		= sample mean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= population mean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= population standard deviation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  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sample size</a:t>
            </a:r>
            <a:endParaRPr/>
          </a:p>
        </p:txBody>
      </p:sp>
      <p:pic>
        <p:nvPicPr>
          <p:cNvPr id="336" name="Google Shape;33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7025" y="4452938"/>
            <a:ext cx="322263" cy="423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7188" y="4930775"/>
            <a:ext cx="244475" cy="341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92425" y="5305425"/>
            <a:ext cx="290513" cy="3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14600" y="2528888"/>
            <a:ext cx="3725863" cy="1598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91400" y="1676400"/>
            <a:ext cx="395288" cy="51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762000" y="1752600"/>
            <a:ext cx="8077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320675" lvl="0" indent="-3206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 sz="3200" b="1"/>
              <a:t>Descriptive statistics</a:t>
            </a:r>
            <a:endParaRPr/>
          </a:p>
          <a:p>
            <a:pPr marL="693738" lvl="1" indent="-268288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Collecting, presenting, and describing data</a:t>
            </a:r>
            <a:endParaRPr/>
          </a:p>
          <a:p>
            <a:pPr marL="320675" lvl="0" indent="-320675" algn="l" rtl="0">
              <a:lnSpc>
                <a:spcPct val="110000"/>
              </a:lnSpc>
              <a:spcBef>
                <a:spcPts val="1760"/>
              </a:spcBef>
              <a:spcAft>
                <a:spcPts val="0"/>
              </a:spcAft>
              <a:buSzPts val="3200"/>
              <a:buChar char="▪"/>
            </a:pPr>
            <a:r>
              <a:rPr lang="en-US" sz="3200" b="1"/>
              <a:t>Inferential statistics</a:t>
            </a:r>
            <a:endParaRPr/>
          </a:p>
          <a:p>
            <a:pPr marL="693738" lvl="1" indent="-268288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Drawing conclusions and/or making decisions concerning a population based only on sample data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1150938" y="228600"/>
            <a:ext cx="745966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Statistics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"/>
          <p:cNvSpPr txBox="1"/>
          <p:nvPr/>
        </p:nvSpPr>
        <p:spPr>
          <a:xfrm>
            <a:off x="4191000" y="1905000"/>
            <a:ext cx="2362200" cy="701675"/>
          </a:xfrm>
          <a:prstGeom prst="rect">
            <a:avLst/>
          </a:prstGeom>
          <a:solidFill>
            <a:srgbClr val="FDE0B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 Population Distribution</a:t>
            </a:r>
            <a:endParaRPr/>
          </a:p>
        </p:txBody>
      </p:sp>
      <p:sp>
        <p:nvSpPr>
          <p:cNvPr id="347" name="Google Shape;347;p32"/>
          <p:cNvSpPr txBox="1"/>
          <p:nvPr/>
        </p:nvSpPr>
        <p:spPr>
          <a:xfrm>
            <a:off x="3962400" y="4038600"/>
            <a:ext cx="2667000" cy="976313"/>
          </a:xfrm>
          <a:prstGeom prst="rect">
            <a:avLst/>
          </a:prstGeom>
          <a:solidFill>
            <a:srgbClr val="FDE0B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 Sampling Distribution </a:t>
            </a:r>
            <a:endParaRPr/>
          </a:p>
          <a:p>
            <a:pPr marL="0" marR="0" lvl="0" indent="0" algn="l" rtl="0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(has the same mean)</a:t>
            </a:r>
            <a:endParaRPr/>
          </a:p>
        </p:txBody>
      </p:sp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xfrm>
            <a:off x="1227138" y="400050"/>
            <a:ext cx="753586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Sampling Distribution Properties</a:t>
            </a:r>
            <a:endParaRPr/>
          </a:p>
        </p:txBody>
      </p:sp>
      <p:cxnSp>
        <p:nvCxnSpPr>
          <p:cNvPr id="349" name="Google Shape;349;p32"/>
          <p:cNvCxnSpPr/>
          <p:nvPr/>
        </p:nvCxnSpPr>
        <p:spPr>
          <a:xfrm>
            <a:off x="7010400" y="2286000"/>
            <a:ext cx="0" cy="114300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0" name="Google Shape;350;p32"/>
          <p:cNvSpPr/>
          <p:nvPr/>
        </p:nvSpPr>
        <p:spPr>
          <a:xfrm>
            <a:off x="5334000" y="2286000"/>
            <a:ext cx="1638300" cy="1039813"/>
          </a:xfrm>
          <a:custGeom>
            <a:avLst/>
            <a:gdLst/>
            <a:ahLst/>
            <a:cxnLst/>
            <a:rect l="l" t="t" r="r" b="b"/>
            <a:pathLst>
              <a:path w="1032" h="991" extrusionOk="0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2"/>
          <p:cNvSpPr/>
          <p:nvPr/>
        </p:nvSpPr>
        <p:spPr>
          <a:xfrm>
            <a:off x="7010400" y="2286000"/>
            <a:ext cx="1635125" cy="1039813"/>
          </a:xfrm>
          <a:custGeom>
            <a:avLst/>
            <a:gdLst/>
            <a:ahLst/>
            <a:cxnLst/>
            <a:rect l="l" t="t" r="r" b="b"/>
            <a:pathLst>
              <a:path w="1030" h="991" extrusionOk="0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2" name="Google Shape;352;p32"/>
          <p:cNvCxnSpPr/>
          <p:nvPr/>
        </p:nvCxnSpPr>
        <p:spPr>
          <a:xfrm>
            <a:off x="5334000" y="3429000"/>
            <a:ext cx="3252788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3" name="Google Shape;353;p32"/>
          <p:cNvCxnSpPr/>
          <p:nvPr/>
        </p:nvCxnSpPr>
        <p:spPr>
          <a:xfrm>
            <a:off x="7010400" y="4038600"/>
            <a:ext cx="0" cy="167640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4" name="Google Shape;354;p32"/>
          <p:cNvSpPr/>
          <p:nvPr/>
        </p:nvSpPr>
        <p:spPr>
          <a:xfrm>
            <a:off x="6248400" y="4038600"/>
            <a:ext cx="723900" cy="1573213"/>
          </a:xfrm>
          <a:custGeom>
            <a:avLst/>
            <a:gdLst/>
            <a:ahLst/>
            <a:cxnLst/>
            <a:rect l="l" t="t" r="r" b="b"/>
            <a:pathLst>
              <a:path w="1032" h="991" extrusionOk="0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2"/>
          <p:cNvSpPr/>
          <p:nvPr/>
        </p:nvSpPr>
        <p:spPr>
          <a:xfrm>
            <a:off x="7010400" y="4038600"/>
            <a:ext cx="838200" cy="1573213"/>
          </a:xfrm>
          <a:custGeom>
            <a:avLst/>
            <a:gdLst/>
            <a:ahLst/>
            <a:cxnLst/>
            <a:rect l="l" t="t" r="r" b="b"/>
            <a:pathLst>
              <a:path w="1030" h="991" extrusionOk="0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6" name="Google Shape;356;p32"/>
          <p:cNvCxnSpPr/>
          <p:nvPr/>
        </p:nvCxnSpPr>
        <p:spPr>
          <a:xfrm>
            <a:off x="5334000" y="5715000"/>
            <a:ext cx="3252788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7" name="Google Shape;357;p32"/>
          <p:cNvSpPr txBox="1">
            <a:spLocks noGrp="1"/>
          </p:cNvSpPr>
          <p:nvPr>
            <p:ph type="body" idx="1"/>
          </p:nvPr>
        </p:nvSpPr>
        <p:spPr>
          <a:xfrm>
            <a:off x="152400" y="2590800"/>
            <a:ext cx="4338638" cy="255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320675" lvl="0" indent="-320675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  </a:t>
            </a:r>
            <a:endParaRPr/>
          </a:p>
          <a:p>
            <a:pPr marL="320675" lvl="0" indent="-142875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20675" lvl="0" indent="-320675" algn="l" rtl="0">
              <a:lnSpc>
                <a:spcPct val="4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/>
          </a:p>
          <a:p>
            <a:pPr marL="320675" lvl="0" indent="-320675" algn="l" rtl="0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/>
              <a:t>   (i.e.      is unbiased</a:t>
            </a:r>
            <a:r>
              <a:rPr lang="en-US" sz="1400"/>
              <a:t> </a:t>
            </a:r>
            <a:r>
              <a:rPr lang="en-US"/>
              <a:t>)</a:t>
            </a:r>
            <a:endParaRPr/>
          </a:p>
          <a:p>
            <a:pPr marL="320675" lvl="0" indent="-142875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358" name="Google Shape;35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3733800"/>
            <a:ext cx="474663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58200" y="3429000"/>
            <a:ext cx="474663" cy="515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05813" y="5715000"/>
            <a:ext cx="474662" cy="60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Google Shape;361;p32"/>
          <p:cNvCxnSpPr/>
          <p:nvPr/>
        </p:nvCxnSpPr>
        <p:spPr>
          <a:xfrm>
            <a:off x="5105400" y="2590800"/>
            <a:ext cx="0" cy="1447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62" name="Google Shape;362;p32"/>
          <p:cNvSpPr/>
          <p:nvPr/>
        </p:nvSpPr>
        <p:spPr>
          <a:xfrm>
            <a:off x="1066800" y="2209800"/>
            <a:ext cx="1981200" cy="838200"/>
          </a:xfrm>
          <a:prstGeom prst="rect">
            <a:avLst/>
          </a:prstGeom>
          <a:solidFill>
            <a:srgbClr val="FDE0BD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95400" y="2133600"/>
            <a:ext cx="16002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34200" y="3505200"/>
            <a:ext cx="271463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58000" y="5638800"/>
            <a:ext cx="376238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3"/>
          <p:cNvSpPr/>
          <p:nvPr/>
        </p:nvSpPr>
        <p:spPr>
          <a:xfrm>
            <a:off x="1600200" y="2514600"/>
            <a:ext cx="2362200" cy="1066800"/>
          </a:xfrm>
          <a:prstGeom prst="rect">
            <a:avLst/>
          </a:prstGeom>
          <a:solidFill>
            <a:srgbClr val="FDE0BD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1" name="Google Shape;371;p33"/>
          <p:cNvCxnSpPr/>
          <p:nvPr/>
        </p:nvCxnSpPr>
        <p:spPr>
          <a:xfrm>
            <a:off x="5334000" y="2743200"/>
            <a:ext cx="0" cy="3124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72" name="Google Shape;372;p33"/>
          <p:cNvSpPr txBox="1">
            <a:spLocks noGrp="1"/>
          </p:cNvSpPr>
          <p:nvPr>
            <p:ph type="title"/>
          </p:nvPr>
        </p:nvSpPr>
        <p:spPr>
          <a:xfrm>
            <a:off x="1143000" y="457200"/>
            <a:ext cx="7793038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Sampling Distribution Properties</a:t>
            </a:r>
            <a:endParaRPr/>
          </a:p>
        </p:txBody>
      </p:sp>
      <p:sp>
        <p:nvSpPr>
          <p:cNvPr id="373" name="Google Shape;373;p33"/>
          <p:cNvSpPr txBox="1">
            <a:spLocks noGrp="1"/>
          </p:cNvSpPr>
          <p:nvPr>
            <p:ph type="body" idx="1"/>
          </p:nvPr>
        </p:nvSpPr>
        <p:spPr>
          <a:xfrm>
            <a:off x="914400" y="1792288"/>
            <a:ext cx="8077200" cy="453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320675" lvl="0" indent="-3206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sampling </a:t>
            </a:r>
            <a:r>
              <a:rPr lang="en-US">
                <a:solidFill>
                  <a:schemeClr val="folHlink"/>
                </a:solidFill>
              </a:rPr>
              <a:t>with replacement</a:t>
            </a:r>
            <a:r>
              <a:rPr lang="en-US"/>
              <a:t>:</a:t>
            </a:r>
            <a:endParaRPr/>
          </a:p>
          <a:p>
            <a:pPr marL="693738" lvl="1" indent="-268288" algn="l" rtl="0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/>
              <a:t>   As n  increases,        </a:t>
            </a:r>
            <a:endParaRPr/>
          </a:p>
          <a:p>
            <a:pPr marL="693738" lvl="1" indent="-268288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/>
              <a:t>          decreases</a:t>
            </a:r>
            <a:endParaRPr/>
          </a:p>
        </p:txBody>
      </p:sp>
      <p:cxnSp>
        <p:nvCxnSpPr>
          <p:cNvPr id="374" name="Google Shape;374;p33"/>
          <p:cNvCxnSpPr/>
          <p:nvPr/>
        </p:nvCxnSpPr>
        <p:spPr>
          <a:xfrm>
            <a:off x="3962400" y="4572000"/>
            <a:ext cx="447675" cy="142875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5" name="Google Shape;375;p33"/>
          <p:cNvCxnSpPr/>
          <p:nvPr/>
        </p:nvCxnSpPr>
        <p:spPr>
          <a:xfrm flipH="1">
            <a:off x="5648325" y="2895600"/>
            <a:ext cx="828675" cy="76200"/>
          </a:xfrm>
          <a:prstGeom prst="straightConnector1">
            <a:avLst/>
          </a:pr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6" name="Google Shape;376;p33"/>
          <p:cNvSpPr/>
          <p:nvPr/>
        </p:nvSpPr>
        <p:spPr>
          <a:xfrm>
            <a:off x="6477000" y="2590800"/>
            <a:ext cx="190500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Larger sample size</a:t>
            </a:r>
            <a:endParaRPr/>
          </a:p>
        </p:txBody>
      </p:sp>
      <p:sp>
        <p:nvSpPr>
          <p:cNvPr id="377" name="Google Shape;377;p33"/>
          <p:cNvSpPr/>
          <p:nvPr/>
        </p:nvSpPr>
        <p:spPr>
          <a:xfrm>
            <a:off x="2133600" y="3962400"/>
            <a:ext cx="2003425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Smaller sample size</a:t>
            </a:r>
            <a:endParaRPr/>
          </a:p>
        </p:txBody>
      </p:sp>
      <p:cxnSp>
        <p:nvCxnSpPr>
          <p:cNvPr id="378" name="Google Shape;378;p33"/>
          <p:cNvCxnSpPr/>
          <p:nvPr/>
        </p:nvCxnSpPr>
        <p:spPr>
          <a:xfrm>
            <a:off x="2209800" y="5867400"/>
            <a:ext cx="653732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" name="Google Shape;379;p33"/>
          <p:cNvSpPr/>
          <p:nvPr/>
        </p:nvSpPr>
        <p:spPr>
          <a:xfrm>
            <a:off x="3200400" y="3581400"/>
            <a:ext cx="2133600" cy="2208213"/>
          </a:xfrm>
          <a:custGeom>
            <a:avLst/>
            <a:gdLst/>
            <a:ahLst/>
            <a:cxnLst/>
            <a:rect l="l" t="t" r="r" b="b"/>
            <a:pathLst>
              <a:path w="1344" h="1487" extrusionOk="0">
                <a:moveTo>
                  <a:pt x="0" y="1486"/>
                </a:moveTo>
                <a:lnTo>
                  <a:pt x="141" y="1471"/>
                </a:lnTo>
                <a:lnTo>
                  <a:pt x="212" y="1452"/>
                </a:lnTo>
                <a:lnTo>
                  <a:pt x="284" y="1429"/>
                </a:lnTo>
                <a:lnTo>
                  <a:pt x="353" y="1395"/>
                </a:lnTo>
                <a:lnTo>
                  <a:pt x="425" y="1347"/>
                </a:lnTo>
                <a:lnTo>
                  <a:pt x="496" y="1287"/>
                </a:lnTo>
                <a:lnTo>
                  <a:pt x="636" y="1116"/>
                </a:lnTo>
                <a:lnTo>
                  <a:pt x="776" y="872"/>
                </a:lnTo>
                <a:lnTo>
                  <a:pt x="919" y="580"/>
                </a:lnTo>
                <a:lnTo>
                  <a:pt x="988" y="431"/>
                </a:lnTo>
                <a:lnTo>
                  <a:pt x="1060" y="294"/>
                </a:lnTo>
                <a:lnTo>
                  <a:pt x="1130" y="174"/>
                </a:lnTo>
                <a:lnTo>
                  <a:pt x="1199" y="80"/>
                </a:lnTo>
                <a:lnTo>
                  <a:pt x="1271" y="20"/>
                </a:lnTo>
                <a:lnTo>
                  <a:pt x="1343" y="0"/>
                </a:lnTo>
              </a:path>
            </a:pathLst>
          </a:custGeom>
          <a:noFill/>
          <a:ln w="762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3"/>
          <p:cNvSpPr/>
          <p:nvPr/>
        </p:nvSpPr>
        <p:spPr>
          <a:xfrm>
            <a:off x="5334000" y="3581400"/>
            <a:ext cx="2513013" cy="2208213"/>
          </a:xfrm>
          <a:custGeom>
            <a:avLst/>
            <a:gdLst/>
            <a:ahLst/>
            <a:cxnLst/>
            <a:rect l="l" t="t" r="r" b="b"/>
            <a:pathLst>
              <a:path w="1583" h="1487" extrusionOk="0">
                <a:moveTo>
                  <a:pt x="1582" y="1486"/>
                </a:moveTo>
                <a:lnTo>
                  <a:pt x="1416" y="1471"/>
                </a:lnTo>
                <a:lnTo>
                  <a:pt x="1332" y="1452"/>
                </a:lnTo>
                <a:lnTo>
                  <a:pt x="1250" y="1429"/>
                </a:lnTo>
                <a:lnTo>
                  <a:pt x="1166" y="1395"/>
                </a:lnTo>
                <a:lnTo>
                  <a:pt x="1081" y="1347"/>
                </a:lnTo>
                <a:lnTo>
                  <a:pt x="1001" y="1287"/>
                </a:lnTo>
                <a:lnTo>
                  <a:pt x="832" y="1116"/>
                </a:lnTo>
                <a:lnTo>
                  <a:pt x="666" y="872"/>
                </a:lnTo>
                <a:lnTo>
                  <a:pt x="500" y="580"/>
                </a:lnTo>
                <a:lnTo>
                  <a:pt x="415" y="431"/>
                </a:lnTo>
                <a:lnTo>
                  <a:pt x="331" y="294"/>
                </a:lnTo>
                <a:lnTo>
                  <a:pt x="251" y="174"/>
                </a:lnTo>
                <a:lnTo>
                  <a:pt x="166" y="80"/>
                </a:lnTo>
                <a:lnTo>
                  <a:pt x="82" y="20"/>
                </a:lnTo>
                <a:lnTo>
                  <a:pt x="0" y="0"/>
                </a:lnTo>
              </a:path>
            </a:pathLst>
          </a:custGeom>
          <a:noFill/>
          <a:ln w="762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3"/>
          <p:cNvSpPr/>
          <p:nvPr/>
        </p:nvSpPr>
        <p:spPr>
          <a:xfrm>
            <a:off x="4267200" y="2743200"/>
            <a:ext cx="1066800" cy="3046413"/>
          </a:xfrm>
          <a:custGeom>
            <a:avLst/>
            <a:gdLst/>
            <a:ahLst/>
            <a:cxnLst/>
            <a:rect l="l" t="t" r="r" b="b"/>
            <a:pathLst>
              <a:path w="864" h="1919" extrusionOk="0">
                <a:moveTo>
                  <a:pt x="0" y="1918"/>
                </a:moveTo>
                <a:lnTo>
                  <a:pt x="90" y="1899"/>
                </a:lnTo>
                <a:lnTo>
                  <a:pt x="136" y="1874"/>
                </a:lnTo>
                <a:lnTo>
                  <a:pt x="183" y="1844"/>
                </a:lnTo>
                <a:lnTo>
                  <a:pt x="227" y="1800"/>
                </a:lnTo>
                <a:lnTo>
                  <a:pt x="273" y="1738"/>
                </a:lnTo>
                <a:lnTo>
                  <a:pt x="319" y="1660"/>
                </a:lnTo>
                <a:lnTo>
                  <a:pt x="409" y="1440"/>
                </a:lnTo>
                <a:lnTo>
                  <a:pt x="499" y="1126"/>
                </a:lnTo>
                <a:lnTo>
                  <a:pt x="591" y="748"/>
                </a:lnTo>
                <a:lnTo>
                  <a:pt x="635" y="556"/>
                </a:lnTo>
                <a:lnTo>
                  <a:pt x="681" y="380"/>
                </a:lnTo>
                <a:lnTo>
                  <a:pt x="727" y="225"/>
                </a:lnTo>
                <a:lnTo>
                  <a:pt x="771" y="103"/>
                </a:lnTo>
                <a:lnTo>
                  <a:pt x="817" y="25"/>
                </a:lnTo>
                <a:lnTo>
                  <a:pt x="863" y="0"/>
                </a:lnTo>
              </a:path>
            </a:pathLst>
          </a:custGeom>
          <a:noFill/>
          <a:ln w="762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3"/>
          <p:cNvSpPr/>
          <p:nvPr/>
        </p:nvSpPr>
        <p:spPr>
          <a:xfrm>
            <a:off x="5334000" y="2743200"/>
            <a:ext cx="1219200" cy="3046413"/>
          </a:xfrm>
          <a:custGeom>
            <a:avLst/>
            <a:gdLst/>
            <a:ahLst/>
            <a:cxnLst/>
            <a:rect l="l" t="t" r="r" b="b"/>
            <a:pathLst>
              <a:path w="960" h="1919" extrusionOk="0">
                <a:moveTo>
                  <a:pt x="959" y="1918"/>
                </a:moveTo>
                <a:lnTo>
                  <a:pt x="858" y="1899"/>
                </a:lnTo>
                <a:lnTo>
                  <a:pt x="807" y="1874"/>
                </a:lnTo>
                <a:lnTo>
                  <a:pt x="758" y="1844"/>
                </a:lnTo>
                <a:lnTo>
                  <a:pt x="706" y="1800"/>
                </a:lnTo>
                <a:lnTo>
                  <a:pt x="655" y="1738"/>
                </a:lnTo>
                <a:lnTo>
                  <a:pt x="607" y="1660"/>
                </a:lnTo>
                <a:lnTo>
                  <a:pt x="504" y="1440"/>
                </a:lnTo>
                <a:lnTo>
                  <a:pt x="404" y="1126"/>
                </a:lnTo>
                <a:lnTo>
                  <a:pt x="303" y="748"/>
                </a:lnTo>
                <a:lnTo>
                  <a:pt x="252" y="556"/>
                </a:lnTo>
                <a:lnTo>
                  <a:pt x="200" y="380"/>
                </a:lnTo>
                <a:lnTo>
                  <a:pt x="152" y="225"/>
                </a:lnTo>
                <a:lnTo>
                  <a:pt x="101" y="103"/>
                </a:lnTo>
                <a:lnTo>
                  <a:pt x="49" y="25"/>
                </a:lnTo>
                <a:lnTo>
                  <a:pt x="0" y="0"/>
                </a:lnTo>
              </a:path>
            </a:pathLst>
          </a:custGeom>
          <a:noFill/>
          <a:ln w="762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8200" y="5867400"/>
            <a:ext cx="4159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3"/>
          <p:cNvSpPr txBox="1"/>
          <p:nvPr/>
        </p:nvSpPr>
        <p:spPr>
          <a:xfrm>
            <a:off x="7543800" y="1203325"/>
            <a:ext cx="1600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(continued)</a:t>
            </a:r>
            <a:endParaRPr/>
          </a:p>
        </p:txBody>
      </p:sp>
      <p:pic>
        <p:nvPicPr>
          <p:cNvPr id="385" name="Google Shape;385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2600" y="2971800"/>
            <a:ext cx="460375" cy="48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37163" y="5943600"/>
            <a:ext cx="325437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1143000" y="436563"/>
            <a:ext cx="7793038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the Population is </a:t>
            </a:r>
            <a:r>
              <a:rPr lang="en-US" b="1"/>
              <a:t>not</a:t>
            </a:r>
            <a:r>
              <a:rPr lang="en-US"/>
              <a:t> Normal</a:t>
            </a:r>
            <a:endParaRPr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1"/>
          </p:nvPr>
        </p:nvSpPr>
        <p:spPr>
          <a:xfrm>
            <a:off x="838200" y="1676400"/>
            <a:ext cx="8077200" cy="4532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320675" lvl="0" indent="-3206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We can apply the </a:t>
            </a:r>
            <a:r>
              <a:rPr lang="en-US">
                <a:solidFill>
                  <a:schemeClr val="folHlink"/>
                </a:solidFill>
              </a:rPr>
              <a:t>Central Limit Theorem</a:t>
            </a:r>
            <a:r>
              <a:rPr lang="en-US"/>
              <a:t>:</a:t>
            </a:r>
            <a:endParaRPr/>
          </a:p>
          <a:p>
            <a:pPr marL="693738" lvl="1" indent="-268288" algn="l" rtl="0">
              <a:lnSpc>
                <a:spcPct val="17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Even if the population is </a:t>
            </a:r>
            <a:r>
              <a:rPr lang="en-US">
                <a:solidFill>
                  <a:schemeClr val="folHlink"/>
                </a:solidFill>
              </a:rPr>
              <a:t>not normal</a:t>
            </a:r>
            <a:r>
              <a:rPr lang="en-US"/>
              <a:t>,</a:t>
            </a:r>
            <a:endParaRPr/>
          </a:p>
          <a:p>
            <a:pPr marL="693738" lvl="1" indent="-268288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…sample means from the population </a:t>
            </a:r>
            <a:r>
              <a:rPr lang="en-US">
                <a:solidFill>
                  <a:schemeClr val="folHlink"/>
                </a:solidFill>
              </a:rPr>
              <a:t>will be</a:t>
            </a:r>
            <a:r>
              <a:rPr lang="en-US"/>
              <a:t> </a:t>
            </a:r>
            <a:r>
              <a:rPr lang="en-US">
                <a:solidFill>
                  <a:schemeClr val="folHlink"/>
                </a:solidFill>
              </a:rPr>
              <a:t>approximately normal</a:t>
            </a:r>
            <a:r>
              <a:rPr lang="en-US"/>
              <a:t> as long as the sample size is large enough.</a:t>
            </a:r>
            <a:endParaRPr/>
          </a:p>
          <a:p>
            <a:pPr marL="693738" lvl="1" indent="-1158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693738" lvl="1" indent="-268288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/>
              <a:t>Properties of the sampling distribution:</a:t>
            </a:r>
            <a:endParaRPr/>
          </a:p>
          <a:p>
            <a:pPr marL="693738" lvl="1" indent="-1158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693738" lvl="1" indent="-1158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693738" lvl="1" indent="-268288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/>
              <a:t>                               and</a:t>
            </a:r>
            <a:endParaRPr/>
          </a:p>
        </p:txBody>
      </p:sp>
      <p:pic>
        <p:nvPicPr>
          <p:cNvPr id="393" name="Google Shape;39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4850" y="3321050"/>
            <a:ext cx="1143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33600" y="5324475"/>
            <a:ext cx="134620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05400" y="5010150"/>
            <a:ext cx="1981200" cy="1390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6" name="Google Shape;396;p34"/>
          <p:cNvCxnSpPr/>
          <p:nvPr/>
        </p:nvCxnSpPr>
        <p:spPr>
          <a:xfrm>
            <a:off x="381000" y="4191000"/>
            <a:ext cx="838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5"/>
          <p:cNvSpPr txBox="1"/>
          <p:nvPr/>
        </p:nvSpPr>
        <p:spPr>
          <a:xfrm>
            <a:off x="3276600" y="22098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n↑</a:t>
            </a:r>
            <a:endParaRPr/>
          </a:p>
        </p:txBody>
      </p:sp>
      <p:pic>
        <p:nvPicPr>
          <p:cNvPr id="402" name="Google Shape;40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1450" y="2308225"/>
            <a:ext cx="7702550" cy="454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5"/>
          <p:cNvSpPr txBox="1">
            <a:spLocks noGrp="1"/>
          </p:cNvSpPr>
          <p:nvPr>
            <p:ph type="title"/>
          </p:nvPr>
        </p:nvSpPr>
        <p:spPr>
          <a:xfrm>
            <a:off x="1150938" y="228600"/>
            <a:ext cx="745966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Central Limit Theorem</a:t>
            </a:r>
            <a:endParaRPr/>
          </a:p>
        </p:txBody>
      </p:sp>
      <p:sp>
        <p:nvSpPr>
          <p:cNvPr id="404" name="Google Shape;404;p35"/>
          <p:cNvSpPr/>
          <p:nvPr/>
        </p:nvSpPr>
        <p:spPr>
          <a:xfrm>
            <a:off x="2514600" y="2667000"/>
            <a:ext cx="2211388" cy="1449388"/>
          </a:xfrm>
          <a:custGeom>
            <a:avLst/>
            <a:gdLst/>
            <a:ahLst/>
            <a:cxnLst/>
            <a:rect l="l" t="t" r="r" b="b"/>
            <a:pathLst>
              <a:path w="1393" h="1249" extrusionOk="0">
                <a:moveTo>
                  <a:pt x="527" y="1248"/>
                </a:moveTo>
                <a:lnTo>
                  <a:pt x="405" y="1173"/>
                </a:lnTo>
                <a:lnTo>
                  <a:pt x="365" y="1144"/>
                </a:lnTo>
                <a:lnTo>
                  <a:pt x="317" y="1105"/>
                </a:lnTo>
                <a:lnTo>
                  <a:pt x="282" y="1075"/>
                </a:lnTo>
                <a:lnTo>
                  <a:pt x="248" y="1040"/>
                </a:lnTo>
                <a:lnTo>
                  <a:pt x="215" y="1006"/>
                </a:lnTo>
                <a:lnTo>
                  <a:pt x="188" y="972"/>
                </a:lnTo>
                <a:lnTo>
                  <a:pt x="156" y="930"/>
                </a:lnTo>
                <a:lnTo>
                  <a:pt x="118" y="878"/>
                </a:lnTo>
                <a:lnTo>
                  <a:pt x="92" y="833"/>
                </a:lnTo>
                <a:lnTo>
                  <a:pt x="67" y="786"/>
                </a:lnTo>
                <a:lnTo>
                  <a:pt x="52" y="750"/>
                </a:lnTo>
                <a:lnTo>
                  <a:pt x="35" y="709"/>
                </a:lnTo>
                <a:lnTo>
                  <a:pt x="25" y="677"/>
                </a:lnTo>
                <a:lnTo>
                  <a:pt x="18" y="638"/>
                </a:lnTo>
                <a:lnTo>
                  <a:pt x="10" y="603"/>
                </a:lnTo>
                <a:lnTo>
                  <a:pt x="5" y="565"/>
                </a:lnTo>
                <a:lnTo>
                  <a:pt x="2" y="534"/>
                </a:lnTo>
                <a:lnTo>
                  <a:pt x="0" y="493"/>
                </a:lnTo>
                <a:lnTo>
                  <a:pt x="0" y="449"/>
                </a:lnTo>
                <a:lnTo>
                  <a:pt x="7" y="409"/>
                </a:lnTo>
                <a:lnTo>
                  <a:pt x="14" y="375"/>
                </a:lnTo>
                <a:lnTo>
                  <a:pt x="24" y="337"/>
                </a:lnTo>
                <a:lnTo>
                  <a:pt x="36" y="299"/>
                </a:lnTo>
                <a:lnTo>
                  <a:pt x="60" y="254"/>
                </a:lnTo>
                <a:lnTo>
                  <a:pt x="85" y="218"/>
                </a:lnTo>
                <a:lnTo>
                  <a:pt x="109" y="190"/>
                </a:lnTo>
                <a:lnTo>
                  <a:pt x="135" y="162"/>
                </a:lnTo>
                <a:lnTo>
                  <a:pt x="170" y="134"/>
                </a:lnTo>
                <a:lnTo>
                  <a:pt x="199" y="111"/>
                </a:lnTo>
                <a:lnTo>
                  <a:pt x="229" y="93"/>
                </a:lnTo>
                <a:lnTo>
                  <a:pt x="272" y="70"/>
                </a:lnTo>
                <a:lnTo>
                  <a:pt x="323" y="48"/>
                </a:lnTo>
                <a:lnTo>
                  <a:pt x="368" y="33"/>
                </a:lnTo>
                <a:lnTo>
                  <a:pt x="409" y="20"/>
                </a:lnTo>
                <a:lnTo>
                  <a:pt x="454" y="11"/>
                </a:lnTo>
                <a:lnTo>
                  <a:pt x="495" y="8"/>
                </a:lnTo>
                <a:lnTo>
                  <a:pt x="542" y="4"/>
                </a:lnTo>
                <a:lnTo>
                  <a:pt x="601" y="0"/>
                </a:lnTo>
                <a:lnTo>
                  <a:pt x="654" y="3"/>
                </a:lnTo>
                <a:lnTo>
                  <a:pt x="715" y="6"/>
                </a:lnTo>
                <a:lnTo>
                  <a:pt x="829" y="26"/>
                </a:lnTo>
                <a:lnTo>
                  <a:pt x="919" y="51"/>
                </a:lnTo>
                <a:lnTo>
                  <a:pt x="1011" y="84"/>
                </a:lnTo>
                <a:lnTo>
                  <a:pt x="1083" y="114"/>
                </a:lnTo>
                <a:lnTo>
                  <a:pt x="1172" y="159"/>
                </a:lnTo>
                <a:lnTo>
                  <a:pt x="1221" y="80"/>
                </a:lnTo>
                <a:lnTo>
                  <a:pt x="1392" y="428"/>
                </a:lnTo>
                <a:lnTo>
                  <a:pt x="988" y="447"/>
                </a:lnTo>
                <a:lnTo>
                  <a:pt x="1041" y="364"/>
                </a:lnTo>
                <a:lnTo>
                  <a:pt x="952" y="320"/>
                </a:lnTo>
                <a:lnTo>
                  <a:pt x="881" y="293"/>
                </a:lnTo>
                <a:lnTo>
                  <a:pt x="805" y="269"/>
                </a:lnTo>
                <a:lnTo>
                  <a:pt x="692" y="248"/>
                </a:lnTo>
                <a:lnTo>
                  <a:pt x="635" y="246"/>
                </a:lnTo>
                <a:lnTo>
                  <a:pt x="576" y="246"/>
                </a:lnTo>
                <a:lnTo>
                  <a:pt x="525" y="253"/>
                </a:lnTo>
                <a:lnTo>
                  <a:pt x="474" y="260"/>
                </a:lnTo>
                <a:lnTo>
                  <a:pt x="430" y="269"/>
                </a:lnTo>
                <a:lnTo>
                  <a:pt x="389" y="284"/>
                </a:lnTo>
                <a:lnTo>
                  <a:pt x="342" y="302"/>
                </a:lnTo>
                <a:lnTo>
                  <a:pt x="295" y="330"/>
                </a:lnTo>
                <a:lnTo>
                  <a:pt x="257" y="356"/>
                </a:lnTo>
                <a:lnTo>
                  <a:pt x="229" y="384"/>
                </a:lnTo>
                <a:lnTo>
                  <a:pt x="196" y="420"/>
                </a:lnTo>
                <a:lnTo>
                  <a:pt x="170" y="461"/>
                </a:lnTo>
                <a:lnTo>
                  <a:pt x="154" y="489"/>
                </a:lnTo>
                <a:lnTo>
                  <a:pt x="140" y="520"/>
                </a:lnTo>
                <a:lnTo>
                  <a:pt x="129" y="563"/>
                </a:lnTo>
                <a:lnTo>
                  <a:pt x="122" y="604"/>
                </a:lnTo>
                <a:lnTo>
                  <a:pt x="118" y="645"/>
                </a:lnTo>
                <a:lnTo>
                  <a:pt x="121" y="690"/>
                </a:lnTo>
                <a:lnTo>
                  <a:pt x="130" y="757"/>
                </a:lnTo>
                <a:lnTo>
                  <a:pt x="144" y="805"/>
                </a:lnTo>
                <a:lnTo>
                  <a:pt x="165" y="863"/>
                </a:lnTo>
                <a:lnTo>
                  <a:pt x="191" y="914"/>
                </a:lnTo>
                <a:lnTo>
                  <a:pt x="212" y="951"/>
                </a:lnTo>
                <a:lnTo>
                  <a:pt x="240" y="991"/>
                </a:lnTo>
                <a:lnTo>
                  <a:pt x="266" y="1026"/>
                </a:lnTo>
                <a:lnTo>
                  <a:pt x="289" y="1053"/>
                </a:lnTo>
                <a:lnTo>
                  <a:pt x="314" y="1081"/>
                </a:lnTo>
                <a:lnTo>
                  <a:pt x="346" y="1109"/>
                </a:lnTo>
                <a:lnTo>
                  <a:pt x="377" y="1135"/>
                </a:lnTo>
                <a:lnTo>
                  <a:pt x="418" y="1169"/>
                </a:lnTo>
                <a:lnTo>
                  <a:pt x="527" y="1248"/>
                </a:lnTo>
              </a:path>
            </a:pathLst>
          </a:custGeom>
          <a:solidFill>
            <a:srgbClr val="CED0C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5"/>
          <p:cNvSpPr/>
          <p:nvPr/>
        </p:nvSpPr>
        <p:spPr>
          <a:xfrm>
            <a:off x="457200" y="2133600"/>
            <a:ext cx="1828800" cy="222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the sample size gets large enough… </a:t>
            </a:r>
            <a:endParaRPr/>
          </a:p>
        </p:txBody>
      </p:sp>
      <p:sp>
        <p:nvSpPr>
          <p:cNvPr id="406" name="Google Shape;406;p35"/>
          <p:cNvSpPr/>
          <p:nvPr/>
        </p:nvSpPr>
        <p:spPr>
          <a:xfrm>
            <a:off x="6400800" y="1905000"/>
            <a:ext cx="2514600" cy="307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sampling distribution becomes almost normal regardless of shape of population</a:t>
            </a:r>
            <a:endParaRPr/>
          </a:p>
        </p:txBody>
      </p:sp>
      <p:cxnSp>
        <p:nvCxnSpPr>
          <p:cNvPr id="407" name="Google Shape;407;p35"/>
          <p:cNvCxnSpPr/>
          <p:nvPr/>
        </p:nvCxnSpPr>
        <p:spPr>
          <a:xfrm>
            <a:off x="1905000" y="6324600"/>
            <a:ext cx="6477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408" name="Google Shape;408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6019800"/>
            <a:ext cx="4159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3" name="Google Shape;413;p36"/>
          <p:cNvCxnSpPr/>
          <p:nvPr/>
        </p:nvCxnSpPr>
        <p:spPr>
          <a:xfrm rot="10800000">
            <a:off x="6781800" y="4724400"/>
            <a:ext cx="0" cy="1600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14" name="Google Shape;414;p36"/>
          <p:cNvSpPr txBox="1"/>
          <p:nvPr/>
        </p:nvSpPr>
        <p:spPr>
          <a:xfrm>
            <a:off x="4038600" y="1752600"/>
            <a:ext cx="2743200" cy="396875"/>
          </a:xfrm>
          <a:prstGeom prst="rect">
            <a:avLst/>
          </a:prstGeom>
          <a:solidFill>
            <a:srgbClr val="FDE0B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Population Distribution</a:t>
            </a:r>
            <a:endParaRPr/>
          </a:p>
        </p:txBody>
      </p:sp>
      <p:sp>
        <p:nvSpPr>
          <p:cNvPr id="415" name="Google Shape;415;p36"/>
          <p:cNvSpPr txBox="1"/>
          <p:nvPr/>
        </p:nvSpPr>
        <p:spPr>
          <a:xfrm>
            <a:off x="3581400" y="4038600"/>
            <a:ext cx="4191000" cy="671513"/>
          </a:xfrm>
          <a:prstGeom prst="rect">
            <a:avLst/>
          </a:prstGeom>
          <a:solidFill>
            <a:srgbClr val="FDE0B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Sampling Distribution </a:t>
            </a:r>
            <a:endParaRPr/>
          </a:p>
          <a:p>
            <a:pPr marL="0" marR="0" lvl="0" indent="0" algn="l" rtl="0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(becomes normal as n increases)</a:t>
            </a:r>
            <a:endParaRPr/>
          </a:p>
        </p:txBody>
      </p:sp>
      <p:sp>
        <p:nvSpPr>
          <p:cNvPr id="416" name="Google Shape;416;p36"/>
          <p:cNvSpPr/>
          <p:nvPr/>
        </p:nvSpPr>
        <p:spPr>
          <a:xfrm>
            <a:off x="762000" y="2819400"/>
            <a:ext cx="228600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Central Tendency</a:t>
            </a:r>
            <a:endParaRPr/>
          </a:p>
        </p:txBody>
      </p:sp>
      <p:sp>
        <p:nvSpPr>
          <p:cNvPr id="417" name="Google Shape;417;p36"/>
          <p:cNvSpPr/>
          <p:nvPr/>
        </p:nvSpPr>
        <p:spPr>
          <a:xfrm>
            <a:off x="838200" y="4114800"/>
            <a:ext cx="121920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Variation</a:t>
            </a:r>
            <a:endParaRPr/>
          </a:p>
        </p:txBody>
      </p:sp>
      <p:cxnSp>
        <p:nvCxnSpPr>
          <p:cNvPr id="418" name="Google Shape;418;p36"/>
          <p:cNvCxnSpPr/>
          <p:nvPr/>
        </p:nvCxnSpPr>
        <p:spPr>
          <a:xfrm flipH="1">
            <a:off x="7010400" y="4943475"/>
            <a:ext cx="381000" cy="152400"/>
          </a:xfrm>
          <a:prstGeom prst="straightConnector1">
            <a:avLst/>
          </a:prstGeom>
          <a:noFill/>
          <a:ln w="28575" cap="flat" cmpd="sng">
            <a:solidFill>
              <a:schemeClr val="hlink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19" name="Google Shape;419;p36"/>
          <p:cNvCxnSpPr/>
          <p:nvPr/>
        </p:nvCxnSpPr>
        <p:spPr>
          <a:xfrm>
            <a:off x="5410200" y="6315075"/>
            <a:ext cx="2895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20" name="Google Shape;420;p36"/>
          <p:cNvCxnSpPr/>
          <p:nvPr/>
        </p:nvCxnSpPr>
        <p:spPr>
          <a:xfrm>
            <a:off x="5410200" y="3657600"/>
            <a:ext cx="2895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21" name="Google Shape;421;p36"/>
          <p:cNvSpPr/>
          <p:nvPr/>
        </p:nvSpPr>
        <p:spPr>
          <a:xfrm>
            <a:off x="6324600" y="2143125"/>
            <a:ext cx="2057400" cy="1371600"/>
          </a:xfrm>
          <a:custGeom>
            <a:avLst/>
            <a:gdLst/>
            <a:ahLst/>
            <a:cxnLst/>
            <a:rect l="l" t="t" r="r" b="b"/>
            <a:pathLst>
              <a:path w="1296" h="864" extrusionOk="0">
                <a:moveTo>
                  <a:pt x="1295" y="863"/>
                </a:moveTo>
                <a:lnTo>
                  <a:pt x="1159" y="854"/>
                </a:lnTo>
                <a:lnTo>
                  <a:pt x="1090" y="843"/>
                </a:lnTo>
                <a:lnTo>
                  <a:pt x="1023" y="830"/>
                </a:lnTo>
                <a:lnTo>
                  <a:pt x="954" y="810"/>
                </a:lnTo>
                <a:lnTo>
                  <a:pt x="885" y="782"/>
                </a:lnTo>
                <a:lnTo>
                  <a:pt x="819" y="747"/>
                </a:lnTo>
                <a:lnTo>
                  <a:pt x="681" y="648"/>
                </a:lnTo>
                <a:lnTo>
                  <a:pt x="545" y="507"/>
                </a:lnTo>
                <a:lnTo>
                  <a:pt x="409" y="337"/>
                </a:lnTo>
                <a:lnTo>
                  <a:pt x="340" y="250"/>
                </a:lnTo>
                <a:lnTo>
                  <a:pt x="271" y="171"/>
                </a:lnTo>
                <a:lnTo>
                  <a:pt x="205" y="101"/>
                </a:lnTo>
                <a:lnTo>
                  <a:pt x="136" y="46"/>
                </a:lnTo>
                <a:lnTo>
                  <a:pt x="67" y="11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6"/>
          <p:cNvSpPr/>
          <p:nvPr/>
        </p:nvSpPr>
        <p:spPr>
          <a:xfrm>
            <a:off x="5486400" y="2143125"/>
            <a:ext cx="838200" cy="1371600"/>
          </a:xfrm>
          <a:custGeom>
            <a:avLst/>
            <a:gdLst/>
            <a:ahLst/>
            <a:cxnLst/>
            <a:rect l="l" t="t" r="r" b="b"/>
            <a:pathLst>
              <a:path w="528" h="864" extrusionOk="0">
                <a:moveTo>
                  <a:pt x="0" y="863"/>
                </a:moveTo>
                <a:lnTo>
                  <a:pt x="55" y="854"/>
                </a:lnTo>
                <a:lnTo>
                  <a:pt x="83" y="843"/>
                </a:lnTo>
                <a:lnTo>
                  <a:pt x="112" y="830"/>
                </a:lnTo>
                <a:lnTo>
                  <a:pt x="139" y="810"/>
                </a:lnTo>
                <a:lnTo>
                  <a:pt x="167" y="782"/>
                </a:lnTo>
                <a:lnTo>
                  <a:pt x="195" y="747"/>
                </a:lnTo>
                <a:lnTo>
                  <a:pt x="250" y="648"/>
                </a:lnTo>
                <a:lnTo>
                  <a:pt x="305" y="507"/>
                </a:lnTo>
                <a:lnTo>
                  <a:pt x="361" y="337"/>
                </a:lnTo>
                <a:lnTo>
                  <a:pt x="388" y="250"/>
                </a:lnTo>
                <a:lnTo>
                  <a:pt x="416" y="171"/>
                </a:lnTo>
                <a:lnTo>
                  <a:pt x="444" y="101"/>
                </a:lnTo>
                <a:lnTo>
                  <a:pt x="471" y="46"/>
                </a:lnTo>
                <a:lnTo>
                  <a:pt x="499" y="11"/>
                </a:lnTo>
                <a:lnTo>
                  <a:pt x="527" y="0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6"/>
          <p:cNvSpPr/>
          <p:nvPr/>
        </p:nvSpPr>
        <p:spPr>
          <a:xfrm>
            <a:off x="5486400" y="5105400"/>
            <a:ext cx="990600" cy="1143000"/>
          </a:xfrm>
          <a:custGeom>
            <a:avLst/>
            <a:gdLst/>
            <a:ahLst/>
            <a:cxnLst/>
            <a:rect l="l" t="t" r="r" b="b"/>
            <a:pathLst>
              <a:path w="624" h="720" extrusionOk="0">
                <a:moveTo>
                  <a:pt x="0" y="719"/>
                </a:moveTo>
                <a:lnTo>
                  <a:pt x="65" y="712"/>
                </a:lnTo>
                <a:lnTo>
                  <a:pt x="99" y="703"/>
                </a:lnTo>
                <a:lnTo>
                  <a:pt x="132" y="692"/>
                </a:lnTo>
                <a:lnTo>
                  <a:pt x="164" y="675"/>
                </a:lnTo>
                <a:lnTo>
                  <a:pt x="197" y="652"/>
                </a:lnTo>
                <a:lnTo>
                  <a:pt x="230" y="623"/>
                </a:lnTo>
                <a:lnTo>
                  <a:pt x="295" y="540"/>
                </a:lnTo>
                <a:lnTo>
                  <a:pt x="360" y="422"/>
                </a:lnTo>
                <a:lnTo>
                  <a:pt x="427" y="280"/>
                </a:lnTo>
                <a:lnTo>
                  <a:pt x="459" y="209"/>
                </a:lnTo>
                <a:lnTo>
                  <a:pt x="492" y="142"/>
                </a:lnTo>
                <a:lnTo>
                  <a:pt x="525" y="84"/>
                </a:lnTo>
                <a:lnTo>
                  <a:pt x="557" y="39"/>
                </a:lnTo>
                <a:lnTo>
                  <a:pt x="590" y="9"/>
                </a:lnTo>
                <a:lnTo>
                  <a:pt x="623" y="0"/>
                </a:lnTo>
              </a:path>
            </a:pathLst>
          </a:custGeom>
          <a:noFill/>
          <a:ln w="508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6"/>
          <p:cNvSpPr/>
          <p:nvPr/>
        </p:nvSpPr>
        <p:spPr>
          <a:xfrm>
            <a:off x="6477000" y="5105400"/>
            <a:ext cx="1981200" cy="1143000"/>
          </a:xfrm>
          <a:custGeom>
            <a:avLst/>
            <a:gdLst/>
            <a:ahLst/>
            <a:cxnLst/>
            <a:rect l="l" t="t" r="r" b="b"/>
            <a:pathLst>
              <a:path w="1248" h="720" extrusionOk="0">
                <a:moveTo>
                  <a:pt x="1247" y="719"/>
                </a:moveTo>
                <a:lnTo>
                  <a:pt x="1116" y="712"/>
                </a:lnTo>
                <a:lnTo>
                  <a:pt x="1049" y="703"/>
                </a:lnTo>
                <a:lnTo>
                  <a:pt x="985" y="692"/>
                </a:lnTo>
                <a:lnTo>
                  <a:pt x="918" y="675"/>
                </a:lnTo>
                <a:lnTo>
                  <a:pt x="852" y="652"/>
                </a:lnTo>
                <a:lnTo>
                  <a:pt x="789" y="623"/>
                </a:lnTo>
                <a:lnTo>
                  <a:pt x="656" y="540"/>
                </a:lnTo>
                <a:lnTo>
                  <a:pt x="525" y="422"/>
                </a:lnTo>
                <a:lnTo>
                  <a:pt x="394" y="280"/>
                </a:lnTo>
                <a:lnTo>
                  <a:pt x="327" y="209"/>
                </a:lnTo>
                <a:lnTo>
                  <a:pt x="261" y="142"/>
                </a:lnTo>
                <a:lnTo>
                  <a:pt x="197" y="84"/>
                </a:lnTo>
                <a:lnTo>
                  <a:pt x="131" y="39"/>
                </a:lnTo>
                <a:lnTo>
                  <a:pt x="64" y="9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6"/>
          <p:cNvSpPr/>
          <p:nvPr/>
        </p:nvSpPr>
        <p:spPr>
          <a:xfrm>
            <a:off x="5943600" y="4724400"/>
            <a:ext cx="838200" cy="1524000"/>
          </a:xfrm>
          <a:custGeom>
            <a:avLst/>
            <a:gdLst/>
            <a:ahLst/>
            <a:cxnLst/>
            <a:rect l="l" t="t" r="r" b="b"/>
            <a:pathLst>
              <a:path w="528" h="960" extrusionOk="0">
                <a:moveTo>
                  <a:pt x="0" y="959"/>
                </a:moveTo>
                <a:lnTo>
                  <a:pt x="55" y="949"/>
                </a:lnTo>
                <a:lnTo>
                  <a:pt x="83" y="937"/>
                </a:lnTo>
                <a:lnTo>
                  <a:pt x="112" y="922"/>
                </a:lnTo>
                <a:lnTo>
                  <a:pt x="139" y="900"/>
                </a:lnTo>
                <a:lnTo>
                  <a:pt x="167" y="869"/>
                </a:lnTo>
                <a:lnTo>
                  <a:pt x="195" y="830"/>
                </a:lnTo>
                <a:lnTo>
                  <a:pt x="250" y="720"/>
                </a:lnTo>
                <a:lnTo>
                  <a:pt x="305" y="563"/>
                </a:lnTo>
                <a:lnTo>
                  <a:pt x="361" y="374"/>
                </a:lnTo>
                <a:lnTo>
                  <a:pt x="388" y="278"/>
                </a:lnTo>
                <a:lnTo>
                  <a:pt x="416" y="190"/>
                </a:lnTo>
                <a:lnTo>
                  <a:pt x="444" y="112"/>
                </a:lnTo>
                <a:lnTo>
                  <a:pt x="471" y="51"/>
                </a:lnTo>
                <a:lnTo>
                  <a:pt x="499" y="13"/>
                </a:lnTo>
                <a:lnTo>
                  <a:pt x="527" y="0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6"/>
          <p:cNvSpPr/>
          <p:nvPr/>
        </p:nvSpPr>
        <p:spPr>
          <a:xfrm>
            <a:off x="6781800" y="4724400"/>
            <a:ext cx="990600" cy="1524000"/>
          </a:xfrm>
          <a:custGeom>
            <a:avLst/>
            <a:gdLst/>
            <a:ahLst/>
            <a:cxnLst/>
            <a:rect l="l" t="t" r="r" b="b"/>
            <a:pathLst>
              <a:path w="624" h="960" extrusionOk="0">
                <a:moveTo>
                  <a:pt x="623" y="959"/>
                </a:moveTo>
                <a:lnTo>
                  <a:pt x="558" y="949"/>
                </a:lnTo>
                <a:lnTo>
                  <a:pt x="525" y="937"/>
                </a:lnTo>
                <a:lnTo>
                  <a:pt x="493" y="922"/>
                </a:lnTo>
                <a:lnTo>
                  <a:pt x="459" y="900"/>
                </a:lnTo>
                <a:lnTo>
                  <a:pt x="426" y="869"/>
                </a:lnTo>
                <a:lnTo>
                  <a:pt x="394" y="830"/>
                </a:lnTo>
                <a:lnTo>
                  <a:pt x="328" y="720"/>
                </a:lnTo>
                <a:lnTo>
                  <a:pt x="262" y="563"/>
                </a:lnTo>
                <a:lnTo>
                  <a:pt x="197" y="374"/>
                </a:lnTo>
                <a:lnTo>
                  <a:pt x="164" y="278"/>
                </a:lnTo>
                <a:lnTo>
                  <a:pt x="130" y="190"/>
                </a:lnTo>
                <a:lnTo>
                  <a:pt x="99" y="112"/>
                </a:lnTo>
                <a:lnTo>
                  <a:pt x="65" y="51"/>
                </a:lnTo>
                <a:lnTo>
                  <a:pt x="32" y="13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7" name="Google Shape;427;p36"/>
          <p:cNvCxnSpPr/>
          <p:nvPr/>
        </p:nvCxnSpPr>
        <p:spPr>
          <a:xfrm rot="10800000">
            <a:off x="6781800" y="2447925"/>
            <a:ext cx="0" cy="1219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28" name="Google Shape;428;p36"/>
          <p:cNvCxnSpPr/>
          <p:nvPr/>
        </p:nvCxnSpPr>
        <p:spPr>
          <a:xfrm>
            <a:off x="5562600" y="5410200"/>
            <a:ext cx="533400" cy="228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pic>
        <p:nvPicPr>
          <p:cNvPr id="429" name="Google Shape;42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0" y="3657600"/>
            <a:ext cx="334963" cy="363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58200" y="6096000"/>
            <a:ext cx="3556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6"/>
          <p:cNvSpPr/>
          <p:nvPr/>
        </p:nvSpPr>
        <p:spPr>
          <a:xfrm>
            <a:off x="7391400" y="4648200"/>
            <a:ext cx="1143000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Larger sample size</a:t>
            </a:r>
            <a:endParaRPr/>
          </a:p>
        </p:txBody>
      </p:sp>
      <p:sp>
        <p:nvSpPr>
          <p:cNvPr id="432" name="Google Shape;432;p36"/>
          <p:cNvSpPr/>
          <p:nvPr/>
        </p:nvSpPr>
        <p:spPr>
          <a:xfrm>
            <a:off x="3810000" y="4876800"/>
            <a:ext cx="2003425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Smaller sample size</a:t>
            </a:r>
            <a:endParaRPr/>
          </a:p>
        </p:txBody>
      </p:sp>
      <p:sp>
        <p:nvSpPr>
          <p:cNvPr id="433" name="Google Shape;433;p36"/>
          <p:cNvSpPr txBox="1">
            <a:spLocks noGrp="1"/>
          </p:cNvSpPr>
          <p:nvPr>
            <p:ph type="title"/>
          </p:nvPr>
        </p:nvSpPr>
        <p:spPr>
          <a:xfrm>
            <a:off x="1150938" y="228600"/>
            <a:ext cx="745966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the Population is </a:t>
            </a:r>
            <a:r>
              <a:rPr lang="en-US" b="1"/>
              <a:t>not</a:t>
            </a:r>
            <a:r>
              <a:rPr lang="en-US"/>
              <a:t> Normal</a:t>
            </a:r>
            <a:endParaRPr/>
          </a:p>
        </p:txBody>
      </p:sp>
      <p:sp>
        <p:nvSpPr>
          <p:cNvPr id="434" name="Google Shape;434;p36"/>
          <p:cNvSpPr txBox="1"/>
          <p:nvPr/>
        </p:nvSpPr>
        <p:spPr>
          <a:xfrm>
            <a:off x="7543800" y="1203325"/>
            <a:ext cx="1600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(continued)</a:t>
            </a:r>
            <a:endParaRPr/>
          </a:p>
        </p:txBody>
      </p:sp>
      <p:sp>
        <p:nvSpPr>
          <p:cNvPr id="435" name="Google Shape;435;p36"/>
          <p:cNvSpPr/>
          <p:nvPr/>
        </p:nvSpPr>
        <p:spPr>
          <a:xfrm>
            <a:off x="457200" y="1981200"/>
            <a:ext cx="3222625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Sampling distribution properties:</a:t>
            </a:r>
            <a:endParaRPr/>
          </a:p>
        </p:txBody>
      </p:sp>
      <p:sp>
        <p:nvSpPr>
          <p:cNvPr id="436" name="Google Shape;436;p36"/>
          <p:cNvSpPr/>
          <p:nvPr/>
        </p:nvSpPr>
        <p:spPr>
          <a:xfrm>
            <a:off x="762000" y="2819400"/>
            <a:ext cx="2590800" cy="1143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6"/>
          <p:cNvSpPr/>
          <p:nvPr/>
        </p:nvSpPr>
        <p:spPr>
          <a:xfrm>
            <a:off x="762000" y="4114800"/>
            <a:ext cx="2590800" cy="1371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8" name="Google Shape;438;p36"/>
          <p:cNvCxnSpPr/>
          <p:nvPr/>
        </p:nvCxnSpPr>
        <p:spPr>
          <a:xfrm>
            <a:off x="4800600" y="2133600"/>
            <a:ext cx="0" cy="1905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39" name="Google Shape;439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00200" y="3200400"/>
            <a:ext cx="1190625" cy="66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47800" y="4191000"/>
            <a:ext cx="1752600" cy="1230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29400" y="6248400"/>
            <a:ext cx="3778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2738" y="3657600"/>
            <a:ext cx="271462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7"/>
          <p:cNvSpPr txBox="1">
            <a:spLocks noGrp="1"/>
          </p:cNvSpPr>
          <p:nvPr>
            <p:ph type="title"/>
          </p:nvPr>
        </p:nvSpPr>
        <p:spPr>
          <a:xfrm>
            <a:off x="1150938" y="228600"/>
            <a:ext cx="745966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Large is Large Enough?</a:t>
            </a:r>
            <a:endParaRPr/>
          </a:p>
        </p:txBody>
      </p:sp>
      <p:sp>
        <p:nvSpPr>
          <p:cNvPr id="448" name="Google Shape;448;p37"/>
          <p:cNvSpPr txBox="1">
            <a:spLocks noGrp="1"/>
          </p:cNvSpPr>
          <p:nvPr>
            <p:ph type="body" idx="1"/>
          </p:nvPr>
        </p:nvSpPr>
        <p:spPr>
          <a:xfrm>
            <a:off x="11430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320675" lvl="0" indent="-320675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most distributions, </a:t>
            </a:r>
            <a:r>
              <a:rPr lang="en-US">
                <a:solidFill>
                  <a:schemeClr val="folHlink"/>
                </a:solidFill>
              </a:rPr>
              <a:t>n &gt; 25</a:t>
            </a:r>
            <a:r>
              <a:rPr lang="en-US"/>
              <a:t>  will give a sampling distribution that is nearly normal</a:t>
            </a:r>
            <a:endParaRPr/>
          </a:p>
          <a:p>
            <a:pPr marL="320675" lvl="0" indent="-320675" algn="l" rtl="0">
              <a:spcBef>
                <a:spcPts val="182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normal population distributions, the sampling distribution of the mean is always normally distributed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8"/>
          <p:cNvSpPr txBox="1">
            <a:spLocks noGrp="1"/>
          </p:cNvSpPr>
          <p:nvPr>
            <p:ph type="title"/>
          </p:nvPr>
        </p:nvSpPr>
        <p:spPr>
          <a:xfrm>
            <a:off x="1150938" y="228600"/>
            <a:ext cx="745966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454" name="Google Shape;454;p38"/>
          <p:cNvSpPr txBox="1">
            <a:spLocks noGrp="1"/>
          </p:cNvSpPr>
          <p:nvPr>
            <p:ph type="body" idx="1"/>
          </p:nvPr>
        </p:nvSpPr>
        <p:spPr>
          <a:xfrm>
            <a:off x="762000" y="1905000"/>
            <a:ext cx="8077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320675" lvl="0" indent="-320675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Suppose a population has mean </a:t>
            </a:r>
            <a:r>
              <a:rPr lang="en-US">
                <a:solidFill>
                  <a:schemeClr val="folHlink"/>
                </a:solidFill>
              </a:rPr>
              <a:t>μ = 8</a:t>
            </a:r>
            <a:r>
              <a:rPr lang="en-US"/>
              <a:t> and standard deviation </a:t>
            </a:r>
            <a:r>
              <a:rPr lang="en-US">
                <a:solidFill>
                  <a:schemeClr val="folHlink"/>
                </a:solidFill>
              </a:rPr>
              <a:t>σ = 3</a:t>
            </a:r>
            <a:r>
              <a:rPr lang="en-US"/>
              <a:t>.  Suppose a random sample of size </a:t>
            </a:r>
            <a:r>
              <a:rPr lang="en-US">
                <a:solidFill>
                  <a:schemeClr val="folHlink"/>
                </a:solidFill>
              </a:rPr>
              <a:t>n = 36</a:t>
            </a:r>
            <a:r>
              <a:rPr lang="en-US"/>
              <a:t> is selected.  </a:t>
            </a:r>
            <a:endParaRPr/>
          </a:p>
          <a:p>
            <a:pPr marL="320675" lvl="0" indent="-142875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20675" lvl="0" indent="-320675" algn="l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What is the probability that the </a:t>
            </a:r>
            <a:r>
              <a:rPr lang="en-US">
                <a:solidFill>
                  <a:schemeClr val="folHlink"/>
                </a:solidFill>
              </a:rPr>
              <a:t>sample mean</a:t>
            </a:r>
            <a:r>
              <a:rPr lang="en-US"/>
              <a:t> is between 7.8 and 8.2?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9"/>
          <p:cNvSpPr txBox="1">
            <a:spLocks noGrp="1"/>
          </p:cNvSpPr>
          <p:nvPr>
            <p:ph type="body" idx="1"/>
          </p:nvPr>
        </p:nvSpPr>
        <p:spPr>
          <a:xfrm>
            <a:off x="838200" y="1676400"/>
            <a:ext cx="8001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320675" lvl="0" indent="-320675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/>
              <a:t>   P = the proportion of the population having </a:t>
            </a:r>
            <a:endParaRPr/>
          </a:p>
          <a:p>
            <a:pPr marL="320675" lvl="0" indent="-320675" algn="l" rtl="0">
              <a:lnSpc>
                <a:spcPct val="2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/>
              <a:t>              some characteristic</a:t>
            </a:r>
            <a:endParaRPr/>
          </a:p>
          <a:p>
            <a:pPr marL="320675" lvl="0" indent="-320675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solidFill>
                  <a:schemeClr val="folHlink"/>
                </a:solidFill>
              </a:rPr>
              <a:t>Sample proportion</a:t>
            </a:r>
            <a:r>
              <a:rPr lang="en-US" sz="2400"/>
              <a:t> (  )  provides an estimate</a:t>
            </a:r>
            <a:endParaRPr/>
          </a:p>
          <a:p>
            <a:pPr marL="320675" lvl="0" indent="-320675" algn="l" rtl="0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2400"/>
              <a:t>                                            of  P:</a:t>
            </a:r>
            <a:endParaRPr/>
          </a:p>
          <a:p>
            <a:pPr marL="320675" lvl="0" indent="-142875" algn="l" rtl="0"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20675" lvl="0" indent="-244475" algn="l" rtl="0">
              <a:spcBef>
                <a:spcPts val="600"/>
              </a:spcBef>
              <a:spcAft>
                <a:spcPts val="0"/>
              </a:spcAft>
              <a:buSzPts val="1200"/>
              <a:buNone/>
            </a:pPr>
            <a:endParaRPr sz="1200"/>
          </a:p>
          <a:p>
            <a:pPr marL="320675" lvl="0" indent="-320675" algn="l" rtl="0"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0 ≤     ≤ 1</a:t>
            </a:r>
            <a:endParaRPr/>
          </a:p>
          <a:p>
            <a:pPr marL="320675" lvl="0" indent="-32067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    has a binomial distribution, but can be approximated by a normal distribution when nP(1 – P) &gt; 9</a:t>
            </a:r>
            <a:endParaRPr/>
          </a:p>
          <a:p>
            <a:pPr marL="320675" lvl="0" indent="-3206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/>
              <a:t>	</a:t>
            </a:r>
            <a:endParaRPr/>
          </a:p>
        </p:txBody>
      </p:sp>
      <p:pic>
        <p:nvPicPr>
          <p:cNvPr id="460" name="Google Shape;460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550" y="3581400"/>
            <a:ext cx="8326438" cy="6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81438" y="2624138"/>
            <a:ext cx="265112" cy="411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5775" y="4343400"/>
            <a:ext cx="265113" cy="411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5075" y="4819650"/>
            <a:ext cx="265113" cy="411163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9"/>
          <p:cNvSpPr txBox="1"/>
          <p:nvPr/>
        </p:nvSpPr>
        <p:spPr>
          <a:xfrm>
            <a:off x="1463040" y="210312"/>
            <a:ext cx="745966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Sampling Distributions of</a:t>
            </a:r>
            <a:b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Sample Proportions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0"/>
          <p:cNvSpPr txBox="1">
            <a:spLocks noGrp="1"/>
          </p:cNvSpPr>
          <p:nvPr>
            <p:ph type="title"/>
          </p:nvPr>
        </p:nvSpPr>
        <p:spPr>
          <a:xfrm>
            <a:off x="1143000" y="436563"/>
            <a:ext cx="7793038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Sampling Distribution of P</a:t>
            </a:r>
            <a:endParaRPr/>
          </a:p>
        </p:txBody>
      </p:sp>
      <p:sp>
        <p:nvSpPr>
          <p:cNvPr id="470" name="Google Shape;470;p40"/>
          <p:cNvSpPr txBox="1">
            <a:spLocks noGrp="1"/>
          </p:cNvSpPr>
          <p:nvPr>
            <p:ph type="body" idx="1"/>
          </p:nvPr>
        </p:nvSpPr>
        <p:spPr>
          <a:xfrm>
            <a:off x="304800" y="1600200"/>
            <a:ext cx="8077200" cy="4532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320675" lvl="0" indent="-3206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Normal approximation:</a:t>
            </a:r>
            <a:endParaRPr/>
          </a:p>
          <a:p>
            <a:pPr marL="693738" lvl="1" indent="-115887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693738" lvl="1" indent="-115887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693738" lvl="1" indent="-115887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693738" lvl="1" indent="-268288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/>
          </a:p>
          <a:p>
            <a:pPr marL="693738" lvl="1" indent="-268288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/>
              <a:t>Properties:</a:t>
            </a:r>
            <a:endParaRPr/>
          </a:p>
          <a:p>
            <a:pPr marL="693738" lvl="1" indent="-268288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/>
              <a:t>				       </a:t>
            </a:r>
            <a:r>
              <a:rPr lang="en-US" sz="1900"/>
              <a:t>and</a:t>
            </a:r>
            <a:endParaRPr/>
          </a:p>
        </p:txBody>
      </p:sp>
      <p:sp>
        <p:nvSpPr>
          <p:cNvPr id="471" name="Google Shape;471;p40"/>
          <p:cNvSpPr/>
          <p:nvPr/>
        </p:nvSpPr>
        <p:spPr>
          <a:xfrm>
            <a:off x="2305050" y="5953125"/>
            <a:ext cx="3986213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(where P = population proportion)</a:t>
            </a:r>
            <a:endParaRPr/>
          </a:p>
        </p:txBody>
      </p:sp>
      <p:sp>
        <p:nvSpPr>
          <p:cNvPr id="472" name="Google Shape;472;p40"/>
          <p:cNvSpPr/>
          <p:nvPr/>
        </p:nvSpPr>
        <p:spPr>
          <a:xfrm>
            <a:off x="5486400" y="2133600"/>
            <a:ext cx="2600325" cy="4064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Sampling Distribution</a:t>
            </a:r>
            <a:endParaRPr/>
          </a:p>
        </p:txBody>
      </p:sp>
      <p:sp>
        <p:nvSpPr>
          <p:cNvPr id="473" name="Google Shape;473;p40"/>
          <p:cNvSpPr/>
          <p:nvPr/>
        </p:nvSpPr>
        <p:spPr>
          <a:xfrm>
            <a:off x="5713413" y="3656013"/>
            <a:ext cx="304800" cy="1524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40"/>
          <p:cNvSpPr/>
          <p:nvPr/>
        </p:nvSpPr>
        <p:spPr>
          <a:xfrm>
            <a:off x="5408613" y="3732213"/>
            <a:ext cx="304800" cy="762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0"/>
          <p:cNvSpPr/>
          <p:nvPr/>
        </p:nvSpPr>
        <p:spPr>
          <a:xfrm>
            <a:off x="6018213" y="3427413"/>
            <a:ext cx="304800" cy="3810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0"/>
          <p:cNvSpPr/>
          <p:nvPr/>
        </p:nvSpPr>
        <p:spPr>
          <a:xfrm>
            <a:off x="6323013" y="3122613"/>
            <a:ext cx="304800" cy="6858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40"/>
          <p:cNvSpPr/>
          <p:nvPr/>
        </p:nvSpPr>
        <p:spPr>
          <a:xfrm>
            <a:off x="6932613" y="3122613"/>
            <a:ext cx="304800" cy="6858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40"/>
          <p:cNvSpPr/>
          <p:nvPr/>
        </p:nvSpPr>
        <p:spPr>
          <a:xfrm>
            <a:off x="6627813" y="2970213"/>
            <a:ext cx="304800" cy="8382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40"/>
          <p:cNvSpPr/>
          <p:nvPr/>
        </p:nvSpPr>
        <p:spPr>
          <a:xfrm>
            <a:off x="7237413" y="3427413"/>
            <a:ext cx="304800" cy="3810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40"/>
          <p:cNvSpPr/>
          <p:nvPr/>
        </p:nvSpPr>
        <p:spPr>
          <a:xfrm>
            <a:off x="7542213" y="3656013"/>
            <a:ext cx="304800" cy="1524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40"/>
          <p:cNvSpPr/>
          <p:nvPr/>
        </p:nvSpPr>
        <p:spPr>
          <a:xfrm>
            <a:off x="7847013" y="3732213"/>
            <a:ext cx="304800" cy="762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2" name="Google Shape;482;p40"/>
          <p:cNvCxnSpPr/>
          <p:nvPr/>
        </p:nvCxnSpPr>
        <p:spPr>
          <a:xfrm>
            <a:off x="5105400" y="2743200"/>
            <a:ext cx="0" cy="1066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p40"/>
          <p:cNvCxnSpPr/>
          <p:nvPr/>
        </p:nvCxnSpPr>
        <p:spPr>
          <a:xfrm>
            <a:off x="5105400" y="3810000"/>
            <a:ext cx="3429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4" name="Google Shape;484;p40"/>
          <p:cNvCxnSpPr/>
          <p:nvPr/>
        </p:nvCxnSpPr>
        <p:spPr>
          <a:xfrm>
            <a:off x="5105400" y="3505200"/>
            <a:ext cx="327660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40"/>
          <p:cNvCxnSpPr/>
          <p:nvPr/>
        </p:nvCxnSpPr>
        <p:spPr>
          <a:xfrm>
            <a:off x="5105400" y="3200400"/>
            <a:ext cx="327660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40"/>
          <p:cNvCxnSpPr/>
          <p:nvPr/>
        </p:nvCxnSpPr>
        <p:spPr>
          <a:xfrm>
            <a:off x="5105400" y="2895600"/>
            <a:ext cx="327660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487" name="Google Shape;487;p40"/>
          <p:cNvGrpSpPr/>
          <p:nvPr/>
        </p:nvGrpSpPr>
        <p:grpSpPr>
          <a:xfrm>
            <a:off x="5561013" y="2894013"/>
            <a:ext cx="2439987" cy="825500"/>
            <a:chOff x="3216" y="2304"/>
            <a:chExt cx="1537" cy="520"/>
          </a:xfrm>
        </p:grpSpPr>
        <p:sp>
          <p:nvSpPr>
            <p:cNvPr id="488" name="Google Shape;488;p40"/>
            <p:cNvSpPr/>
            <p:nvPr/>
          </p:nvSpPr>
          <p:spPr>
            <a:xfrm>
              <a:off x="3986" y="2304"/>
              <a:ext cx="767" cy="520"/>
            </a:xfrm>
            <a:custGeom>
              <a:avLst/>
              <a:gdLst/>
              <a:ahLst/>
              <a:cxnLst/>
              <a:rect l="l" t="t" r="r" b="b"/>
              <a:pathLst>
                <a:path w="767" h="520" extrusionOk="0">
                  <a:moveTo>
                    <a:pt x="766" y="519"/>
                  </a:moveTo>
                  <a:lnTo>
                    <a:pt x="686" y="513"/>
                  </a:lnTo>
                  <a:lnTo>
                    <a:pt x="645" y="507"/>
                  </a:lnTo>
                  <a:lnTo>
                    <a:pt x="605" y="499"/>
                  </a:lnTo>
                  <a:lnTo>
                    <a:pt x="564" y="487"/>
                  </a:lnTo>
                  <a:lnTo>
                    <a:pt x="523" y="470"/>
                  </a:lnTo>
                  <a:lnTo>
                    <a:pt x="485" y="449"/>
                  </a:lnTo>
                  <a:lnTo>
                    <a:pt x="403" y="389"/>
                  </a:lnTo>
                  <a:lnTo>
                    <a:pt x="322" y="304"/>
                  </a:lnTo>
                  <a:lnTo>
                    <a:pt x="242" y="203"/>
                  </a:lnTo>
                  <a:lnTo>
                    <a:pt x="201" y="151"/>
                  </a:lnTo>
                  <a:lnTo>
                    <a:pt x="160" y="102"/>
                  </a:lnTo>
                  <a:lnTo>
                    <a:pt x="121" y="61"/>
                  </a:lnTo>
                  <a:lnTo>
                    <a:pt x="80" y="28"/>
                  </a:lnTo>
                  <a:lnTo>
                    <a:pt x="39" y="7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3216" y="2304"/>
              <a:ext cx="771" cy="520"/>
            </a:xfrm>
            <a:custGeom>
              <a:avLst/>
              <a:gdLst/>
              <a:ahLst/>
              <a:cxnLst/>
              <a:rect l="l" t="t" r="r" b="b"/>
              <a:pathLst>
                <a:path w="771" h="520" extrusionOk="0">
                  <a:moveTo>
                    <a:pt x="0" y="519"/>
                  </a:moveTo>
                  <a:lnTo>
                    <a:pt x="81" y="513"/>
                  </a:lnTo>
                  <a:lnTo>
                    <a:pt x="122" y="507"/>
                  </a:lnTo>
                  <a:lnTo>
                    <a:pt x="163" y="499"/>
                  </a:lnTo>
                  <a:lnTo>
                    <a:pt x="202" y="487"/>
                  </a:lnTo>
                  <a:lnTo>
                    <a:pt x="243" y="470"/>
                  </a:lnTo>
                  <a:lnTo>
                    <a:pt x="285" y="449"/>
                  </a:lnTo>
                  <a:lnTo>
                    <a:pt x="364" y="389"/>
                  </a:lnTo>
                  <a:lnTo>
                    <a:pt x="445" y="304"/>
                  </a:lnTo>
                  <a:lnTo>
                    <a:pt x="527" y="203"/>
                  </a:lnTo>
                  <a:lnTo>
                    <a:pt x="567" y="151"/>
                  </a:lnTo>
                  <a:lnTo>
                    <a:pt x="608" y="102"/>
                  </a:lnTo>
                  <a:lnTo>
                    <a:pt x="648" y="61"/>
                  </a:lnTo>
                  <a:lnTo>
                    <a:pt x="688" y="28"/>
                  </a:lnTo>
                  <a:lnTo>
                    <a:pt x="729" y="7"/>
                  </a:lnTo>
                  <a:lnTo>
                    <a:pt x="770" y="0"/>
                  </a:lnTo>
                </a:path>
              </a:pathLst>
            </a:custGeom>
            <a:noFill/>
            <a:ln w="5080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0" name="Google Shape;490;p40"/>
          <p:cNvSpPr/>
          <p:nvPr/>
        </p:nvSpPr>
        <p:spPr>
          <a:xfrm>
            <a:off x="4724400" y="2743200"/>
            <a:ext cx="454025" cy="1163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.3</a:t>
            </a:r>
            <a:endParaRPr/>
          </a:p>
          <a:p>
            <a:pPr marL="0" marR="0" lvl="0" indent="0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.2</a:t>
            </a:r>
            <a:endParaRPr/>
          </a:p>
          <a:p>
            <a:pPr marL="0" marR="0" lvl="0" indent="0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.1</a:t>
            </a:r>
            <a:endParaRPr/>
          </a:p>
          <a:p>
            <a:pPr marL="0" marR="0" lvl="0" indent="0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  <a:endParaRPr/>
          </a:p>
        </p:txBody>
      </p:sp>
      <p:sp>
        <p:nvSpPr>
          <p:cNvPr id="491" name="Google Shape;491;p40"/>
          <p:cNvSpPr/>
          <p:nvPr/>
        </p:nvSpPr>
        <p:spPr>
          <a:xfrm>
            <a:off x="4876800" y="3810000"/>
            <a:ext cx="3806825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0      . 2       .4       .6        8       1</a:t>
            </a:r>
            <a:endParaRPr/>
          </a:p>
        </p:txBody>
      </p:sp>
      <p:pic>
        <p:nvPicPr>
          <p:cNvPr id="492" name="Google Shape;492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2750" y="4819650"/>
            <a:ext cx="1590675" cy="706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43388" y="4598988"/>
            <a:ext cx="4151312" cy="114935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40"/>
          <p:cNvSpPr txBox="1"/>
          <p:nvPr/>
        </p:nvSpPr>
        <p:spPr>
          <a:xfrm>
            <a:off x="7607300" y="284163"/>
            <a:ext cx="695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^</a:t>
            </a:r>
            <a:endParaRPr/>
          </a:p>
        </p:txBody>
      </p:sp>
      <p:pic>
        <p:nvPicPr>
          <p:cNvPr id="495" name="Google Shape;495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35488" y="2368550"/>
            <a:ext cx="536575" cy="39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94725" y="3684588"/>
            <a:ext cx="238125" cy="366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1"/>
          <p:cNvSpPr txBox="1">
            <a:spLocks noGrp="1"/>
          </p:cNvSpPr>
          <p:nvPr>
            <p:ph type="title"/>
          </p:nvPr>
        </p:nvSpPr>
        <p:spPr>
          <a:xfrm>
            <a:off x="1150938" y="327025"/>
            <a:ext cx="7459662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Z-Value for Proportions</a:t>
            </a:r>
            <a:endParaRPr/>
          </a:p>
        </p:txBody>
      </p:sp>
      <p:sp>
        <p:nvSpPr>
          <p:cNvPr id="502" name="Google Shape;502;p41"/>
          <p:cNvSpPr txBox="1"/>
          <p:nvPr/>
        </p:nvSpPr>
        <p:spPr>
          <a:xfrm>
            <a:off x="1524000" y="1962150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3" name="Google Shape;5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9713" y="2916238"/>
            <a:ext cx="3644900" cy="1677987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1"/>
          <p:cNvSpPr txBox="1"/>
          <p:nvPr/>
        </p:nvSpPr>
        <p:spPr>
          <a:xfrm>
            <a:off x="1143000" y="1809750"/>
            <a:ext cx="7239000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Standardize     to a Z value with the formula:</a:t>
            </a:r>
            <a:endParaRPr/>
          </a:p>
        </p:txBody>
      </p:sp>
      <p:pic>
        <p:nvPicPr>
          <p:cNvPr id="505" name="Google Shape;505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98813" y="1763713"/>
            <a:ext cx="312737" cy="484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533400" y="1905000"/>
            <a:ext cx="8382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 </a:t>
            </a:r>
            <a:r>
              <a:rPr lang="en-US" b="1">
                <a:solidFill>
                  <a:schemeClr val="folHlink"/>
                </a:solidFill>
              </a:rPr>
              <a:t>Population</a:t>
            </a:r>
            <a:r>
              <a:rPr lang="en-US"/>
              <a:t> is the set of all items or individuals of interest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  </a:t>
            </a:r>
            <a:r>
              <a:rPr lang="en-US" sz="2000">
                <a:solidFill>
                  <a:schemeClr val="folHlink"/>
                </a:solidFill>
              </a:rPr>
              <a:t>Examples:</a:t>
            </a:r>
            <a:r>
              <a:rPr lang="en-US" sz="2000"/>
              <a:t>  	All likely voters in the next election</a:t>
            </a:r>
            <a:r>
              <a:rPr lang="en-US" sz="2000">
                <a:solidFill>
                  <a:srgbClr val="66FFFF"/>
                </a:solidFill>
              </a:rPr>
              <a:t> 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/>
              <a:t>              		All parts produced today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/>
              <a:t>				All sales receipts for November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sz="200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 </a:t>
            </a:r>
            <a:r>
              <a:rPr lang="en-US" b="1">
                <a:solidFill>
                  <a:schemeClr val="folHlink"/>
                </a:solidFill>
              </a:rPr>
              <a:t>Sample</a:t>
            </a:r>
            <a:r>
              <a:rPr lang="en-US"/>
              <a:t> is a subset of the population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solidFill>
                  <a:schemeClr val="folHlink"/>
                </a:solidFill>
              </a:rPr>
              <a:t>  Examples:</a:t>
            </a:r>
            <a:r>
              <a:rPr lang="en-US" sz="2000"/>
              <a:t>	1000 voters selected at random for interview</a:t>
            </a:r>
            <a:endParaRPr/>
          </a:p>
          <a:p>
            <a:pPr marL="2057400" lvl="4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/>
              <a:t>		A few parts selected for destructive testing</a:t>
            </a:r>
            <a:endParaRPr/>
          </a:p>
          <a:p>
            <a:pPr marL="2057400" lvl="4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/>
              <a:t>		Random receipts selected for audit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1150938" y="228600"/>
            <a:ext cx="745966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Populations and Samples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990600" y="2819400"/>
            <a:ext cx="7848600" cy="1066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5325" tIns="42650" rIns="85325" bIns="426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990600" y="4724400"/>
            <a:ext cx="7848600" cy="1066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5325" tIns="42650" rIns="85325" bIns="426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2"/>
          <p:cNvSpPr txBox="1">
            <a:spLocks noGrp="1"/>
          </p:cNvSpPr>
          <p:nvPr>
            <p:ph type="title"/>
          </p:nvPr>
        </p:nvSpPr>
        <p:spPr>
          <a:xfrm>
            <a:off x="1150938" y="228600"/>
            <a:ext cx="745966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511" name="Google Shape;511;p42"/>
          <p:cNvSpPr txBox="1">
            <a:spLocks noGrp="1"/>
          </p:cNvSpPr>
          <p:nvPr>
            <p:ph type="body" idx="1"/>
          </p:nvPr>
        </p:nvSpPr>
        <p:spPr>
          <a:xfrm>
            <a:off x="685800" y="2057400"/>
            <a:ext cx="80772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320675" lvl="0" indent="-3206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If the true proportion of voters who support Proposition A  is  P = .4,  what is the probability that a sample of size 200 yields a sample proportion between .40 and .45?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1682496" y="539496"/>
            <a:ext cx="64008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Point estimate and confidence interval estimate</a:t>
            </a:r>
            <a:endParaRPr sz="35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150938" y="228600"/>
            <a:ext cx="738346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Definitions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838200" y="1868488"/>
            <a:ext cx="8077200" cy="453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320675" lvl="0" indent="-320675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An </a:t>
            </a:r>
            <a:r>
              <a:rPr lang="en-US">
                <a:solidFill>
                  <a:schemeClr val="folHlink"/>
                </a:solidFill>
              </a:rPr>
              <a:t>estimato</a:t>
            </a:r>
            <a:r>
              <a:rPr lang="en-US">
                <a:solidFill>
                  <a:schemeClr val="lt2"/>
                </a:solidFill>
              </a:rPr>
              <a:t>r</a:t>
            </a:r>
            <a:r>
              <a:rPr lang="en-US"/>
              <a:t> of a population parameter</a:t>
            </a:r>
            <a:r>
              <a:rPr lang="en-US" sz="2400"/>
              <a:t> </a:t>
            </a:r>
            <a:r>
              <a:rPr lang="en-US"/>
              <a:t>is</a:t>
            </a:r>
            <a:r>
              <a:rPr lang="en-US" sz="2400"/>
              <a:t> </a:t>
            </a:r>
            <a:endParaRPr/>
          </a:p>
          <a:p>
            <a:pPr marL="693738" lvl="1" indent="-268288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 random variable that depends on sample information . . . </a:t>
            </a:r>
            <a:endParaRPr/>
          </a:p>
          <a:p>
            <a:pPr marL="693738" lvl="1" indent="-268288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whose value provides an approximation to this unknown parameter</a:t>
            </a:r>
            <a:endParaRPr/>
          </a:p>
          <a:p>
            <a:pPr marL="693738" lvl="1" indent="-115887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20675" lvl="0" indent="-320675" algn="l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 specific value of that random variable is called an </a:t>
            </a:r>
            <a:r>
              <a:rPr lang="en-US">
                <a:solidFill>
                  <a:schemeClr val="folHlink"/>
                </a:solidFill>
              </a:rPr>
              <a:t>estimate</a:t>
            </a:r>
            <a:endParaRPr sz="2400"/>
          </a:p>
          <a:p>
            <a:pPr marL="320675" lvl="0" indent="-168275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1370013" y="228600"/>
            <a:ext cx="7088187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 and Interval Estimates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1066800" y="2203450"/>
            <a:ext cx="7696200" cy="142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 </a:t>
            </a:r>
            <a:r>
              <a:rPr lang="en-US">
                <a:solidFill>
                  <a:schemeClr val="folHlink"/>
                </a:solidFill>
              </a:rPr>
              <a:t>point estimate</a:t>
            </a:r>
            <a:r>
              <a:rPr lang="en-US"/>
              <a:t> is a single number,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 </a:t>
            </a:r>
            <a:r>
              <a:rPr lang="en-US">
                <a:solidFill>
                  <a:schemeClr val="folHlink"/>
                </a:solidFill>
              </a:rPr>
              <a:t>confidence interval</a:t>
            </a:r>
            <a:r>
              <a:rPr lang="en-US"/>
              <a:t> provides additional information about variability</a:t>
            </a:r>
            <a:endParaRPr/>
          </a:p>
        </p:txBody>
      </p:sp>
      <p:cxnSp>
        <p:nvCxnSpPr>
          <p:cNvPr id="108" name="Google Shape;108;p15"/>
          <p:cNvCxnSpPr/>
          <p:nvPr/>
        </p:nvCxnSpPr>
        <p:spPr>
          <a:xfrm>
            <a:off x="1219200" y="3886200"/>
            <a:ext cx="65532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5"/>
          <p:cNvCxnSpPr/>
          <p:nvPr/>
        </p:nvCxnSpPr>
        <p:spPr>
          <a:xfrm>
            <a:off x="1222375" y="3657600"/>
            <a:ext cx="0" cy="5334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5"/>
          <p:cNvCxnSpPr/>
          <p:nvPr/>
        </p:nvCxnSpPr>
        <p:spPr>
          <a:xfrm>
            <a:off x="7775575" y="3657600"/>
            <a:ext cx="0" cy="5334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5"/>
          <p:cNvSpPr/>
          <p:nvPr/>
        </p:nvSpPr>
        <p:spPr>
          <a:xfrm>
            <a:off x="4419600" y="3733800"/>
            <a:ext cx="152400" cy="304800"/>
          </a:xfrm>
          <a:prstGeom prst="diamond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4422775" y="4114800"/>
            <a:ext cx="152400" cy="685800"/>
          </a:xfrm>
          <a:prstGeom prst="upArrow">
            <a:avLst>
              <a:gd name="adj1" fmla="val 50000"/>
              <a:gd name="adj2" fmla="val 112500"/>
            </a:avLst>
          </a:prstGeom>
          <a:solidFill>
            <a:srgbClr val="000000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2822575" y="4800600"/>
            <a:ext cx="358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 Estimate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688975" y="4343400"/>
            <a:ext cx="1752600" cy="112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 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Confidence 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7242175" y="4267200"/>
            <a:ext cx="1676400" cy="112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Upper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Confidence 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</a:t>
            </a:r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1219200" y="5486400"/>
            <a:ext cx="6553200" cy="0"/>
          </a:xfrm>
          <a:prstGeom prst="straightConnector1">
            <a:avLst/>
          </a:prstGeom>
          <a:noFill/>
          <a:ln w="28575" cap="flat" cmpd="sng">
            <a:solidFill>
              <a:schemeClr val="hlink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17" name="Google Shape;117;p15"/>
          <p:cNvSpPr txBox="1"/>
          <p:nvPr/>
        </p:nvSpPr>
        <p:spPr>
          <a:xfrm>
            <a:off x="2743200" y="5486400"/>
            <a:ext cx="3581400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Width of </a:t>
            </a:r>
            <a:endParaRPr/>
          </a:p>
          <a:p>
            <a:pPr marL="0" marR="0" lvl="0" indent="0" algn="ctr" rtl="0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confidence interval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762000" y="2514600"/>
            <a:ext cx="4291013" cy="1184275"/>
          </a:xfrm>
          <a:prstGeom prst="rect">
            <a:avLst/>
          </a:prstGeom>
          <a:solidFill>
            <a:srgbClr val="C7DAF7"/>
          </a:solidFill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estimate a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Population Parameter …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762000" y="3657600"/>
            <a:ext cx="2590800" cy="15240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5053013" y="3581400"/>
            <a:ext cx="3276600" cy="1600200"/>
          </a:xfrm>
          <a:prstGeom prst="rect">
            <a:avLst/>
          </a:prstGeom>
          <a:solidFill>
            <a:srgbClr val="FDE0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3300413" y="3581400"/>
            <a:ext cx="1752600" cy="1600200"/>
          </a:xfrm>
          <a:prstGeom prst="rect">
            <a:avLst/>
          </a:prstGeom>
          <a:solidFill>
            <a:srgbClr val="C7DA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150938" y="228600"/>
            <a:ext cx="738346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 Estimates</a:t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5053013" y="2514600"/>
            <a:ext cx="3276600" cy="1184275"/>
          </a:xfrm>
          <a:prstGeom prst="rect">
            <a:avLst/>
          </a:prstGeom>
          <a:solidFill>
            <a:srgbClr val="FDE0BD"/>
          </a:solidFill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a Sample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 Point Estimate)</a:t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1395413" y="3810000"/>
            <a:ext cx="1073150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1014413" y="4495800"/>
            <a:ext cx="1825625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Proportion</a:t>
            </a:r>
            <a:endParaRPr/>
          </a:p>
        </p:txBody>
      </p:sp>
      <p:cxnSp>
        <p:nvCxnSpPr>
          <p:cNvPr id="130" name="Google Shape;130;p16"/>
          <p:cNvCxnSpPr/>
          <p:nvPr/>
        </p:nvCxnSpPr>
        <p:spPr>
          <a:xfrm rot="10800000">
            <a:off x="785813" y="4419600"/>
            <a:ext cx="75438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6"/>
          <p:cNvCxnSpPr/>
          <p:nvPr/>
        </p:nvCxnSpPr>
        <p:spPr>
          <a:xfrm>
            <a:off x="762000" y="2514600"/>
            <a:ext cx="0" cy="2667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6"/>
          <p:cNvCxnSpPr/>
          <p:nvPr/>
        </p:nvCxnSpPr>
        <p:spPr>
          <a:xfrm rot="10800000">
            <a:off x="762000" y="3657600"/>
            <a:ext cx="75438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16"/>
          <p:cNvCxnSpPr/>
          <p:nvPr/>
        </p:nvCxnSpPr>
        <p:spPr>
          <a:xfrm>
            <a:off x="3300413" y="3657600"/>
            <a:ext cx="0" cy="1524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6"/>
          <p:cNvCxnSpPr/>
          <p:nvPr/>
        </p:nvCxnSpPr>
        <p:spPr>
          <a:xfrm>
            <a:off x="5053013" y="2514600"/>
            <a:ext cx="0" cy="2667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16"/>
          <p:cNvCxnSpPr/>
          <p:nvPr/>
        </p:nvCxnSpPr>
        <p:spPr>
          <a:xfrm>
            <a:off x="8329613" y="2514600"/>
            <a:ext cx="0" cy="2667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6"/>
          <p:cNvCxnSpPr/>
          <p:nvPr/>
        </p:nvCxnSpPr>
        <p:spPr>
          <a:xfrm rot="10800000">
            <a:off x="762000" y="2514600"/>
            <a:ext cx="7567613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6"/>
          <p:cNvCxnSpPr/>
          <p:nvPr/>
        </p:nvCxnSpPr>
        <p:spPr>
          <a:xfrm rot="10800000">
            <a:off x="762000" y="5181600"/>
            <a:ext cx="7567613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16"/>
          <p:cNvSpPr/>
          <p:nvPr/>
        </p:nvSpPr>
        <p:spPr>
          <a:xfrm>
            <a:off x="3814763" y="4495800"/>
            <a:ext cx="452437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6132513" y="3733800"/>
            <a:ext cx="496887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6330950" y="3884613"/>
            <a:ext cx="222250" cy="1587"/>
          </a:xfrm>
          <a:custGeom>
            <a:avLst/>
            <a:gdLst/>
            <a:ahLst/>
            <a:cxnLst/>
            <a:rect l="l" t="t" r="r" b="b"/>
            <a:pathLst>
              <a:path w="140" h="1" extrusionOk="0">
                <a:moveTo>
                  <a:pt x="0" y="0"/>
                </a:moveTo>
                <a:lnTo>
                  <a:pt x="140" y="0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3733800" y="3733800"/>
            <a:ext cx="609600" cy="57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endParaRPr/>
          </a:p>
        </p:txBody>
      </p:sp>
      <p:pic>
        <p:nvPicPr>
          <p:cNvPr id="142" name="Google Shape;14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4600" y="4495800"/>
            <a:ext cx="33655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1871663" y="228600"/>
            <a:ext cx="577691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Confidence Intervals</a:t>
            </a:r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body" idx="1"/>
          </p:nvPr>
        </p:nvSpPr>
        <p:spPr>
          <a:xfrm>
            <a:off x="990600" y="1905000"/>
            <a:ext cx="7696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How much uncertainty is associated with a point estimate of a population parameter?</a:t>
            </a:r>
            <a:endParaRPr/>
          </a:p>
          <a:p>
            <a:pPr marL="342900" lvl="0" indent="-165100" algn="l" rtl="0">
              <a:lnSpc>
                <a:spcPct val="5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An </a:t>
            </a:r>
            <a:r>
              <a:rPr lang="en-US">
                <a:solidFill>
                  <a:schemeClr val="folHlink"/>
                </a:solidFill>
              </a:rPr>
              <a:t>interval estimate</a:t>
            </a:r>
            <a:r>
              <a:rPr lang="en-US"/>
              <a:t> provides more information about a population characteristic than does a </a:t>
            </a:r>
            <a:r>
              <a:rPr lang="en-US">
                <a:solidFill>
                  <a:schemeClr val="folHlink"/>
                </a:solidFill>
              </a:rPr>
              <a:t>point estimate</a:t>
            </a:r>
            <a:endParaRPr/>
          </a:p>
          <a:p>
            <a:pPr marL="342900" lvl="0" indent="-165100" algn="l" rtl="0">
              <a:lnSpc>
                <a:spcPct val="5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0000FF"/>
                </a:solidFill>
              </a:rPr>
              <a:t>Such interval estimates are called </a:t>
            </a:r>
            <a:r>
              <a:rPr lang="en-US">
                <a:solidFill>
                  <a:schemeClr val="hlink"/>
                </a:solidFill>
              </a:rPr>
              <a:t>confidence intervals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>
            <a:spLocks noGrp="1"/>
          </p:cNvSpPr>
          <p:nvPr>
            <p:ph type="title"/>
          </p:nvPr>
        </p:nvSpPr>
        <p:spPr>
          <a:xfrm>
            <a:off x="1150938" y="228600"/>
            <a:ext cx="738346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Confidence Interval Estimate</a:t>
            </a:r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body" idx="1"/>
          </p:nvPr>
        </p:nvSpPr>
        <p:spPr>
          <a:xfrm>
            <a:off x="838200" y="1676400"/>
            <a:ext cx="80772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320675" lvl="0" indent="-3206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An interval gives a </a:t>
            </a:r>
            <a:r>
              <a:rPr lang="en-US" sz="3200">
                <a:solidFill>
                  <a:schemeClr val="folHlink"/>
                </a:solidFill>
              </a:rPr>
              <a:t>range</a:t>
            </a:r>
            <a:r>
              <a:rPr lang="en-US" sz="3200"/>
              <a:t> of values:</a:t>
            </a:r>
            <a:endParaRPr/>
          </a:p>
          <a:p>
            <a:pPr marL="693738" lvl="1" indent="-268288" algn="l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Takes into consideration variation in sample statistics from sample to sample</a:t>
            </a:r>
            <a:endParaRPr/>
          </a:p>
          <a:p>
            <a:pPr marL="693738" lvl="1" indent="-268288" algn="l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Based on observation from 1 sample</a:t>
            </a:r>
            <a:endParaRPr/>
          </a:p>
          <a:p>
            <a:pPr marL="693738" lvl="1" indent="-268288" algn="l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Gives information about closeness to unknown population parameters</a:t>
            </a:r>
            <a:endParaRPr/>
          </a:p>
          <a:p>
            <a:pPr marL="693738" lvl="1" indent="-268288" algn="l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Stated in terms of level of confidence</a:t>
            </a:r>
            <a:endParaRPr/>
          </a:p>
          <a:p>
            <a:pPr marL="1068388" lvl="2" indent="-2159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Can never be 100% confident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1150938" y="317500"/>
            <a:ext cx="738346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Confidence Interval and Confidence Level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body" idx="1"/>
          </p:nvPr>
        </p:nvSpPr>
        <p:spPr>
          <a:xfrm>
            <a:off x="768350" y="1855788"/>
            <a:ext cx="8081963" cy="453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320675" lvl="0" indent="-3206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If P(a &lt; </a:t>
            </a:r>
            <a:r>
              <a:rPr lang="en-US" b="1"/>
              <a:t>θ</a:t>
            </a:r>
            <a:r>
              <a:rPr lang="en-US"/>
              <a:t> &lt; b) = 1 - </a:t>
            </a:r>
            <a:r>
              <a:rPr lang="en-US" b="1"/>
              <a:t>α</a:t>
            </a:r>
            <a:r>
              <a:rPr lang="en-US"/>
              <a:t> then the interval from  a  to  b  is called a  </a:t>
            </a:r>
            <a:r>
              <a:rPr lang="en-US">
                <a:solidFill>
                  <a:schemeClr val="folHlink"/>
                </a:solidFill>
              </a:rPr>
              <a:t>100(1 - </a:t>
            </a:r>
            <a:r>
              <a:rPr lang="en-US" b="1">
                <a:solidFill>
                  <a:schemeClr val="folHlink"/>
                </a:solidFill>
              </a:rPr>
              <a:t>α</a:t>
            </a:r>
            <a:r>
              <a:rPr lang="en-US">
                <a:solidFill>
                  <a:schemeClr val="folHlink"/>
                </a:solidFill>
              </a:rPr>
              <a:t>)%  confidence interval</a:t>
            </a:r>
            <a:r>
              <a:rPr lang="en-US"/>
              <a:t> of  </a:t>
            </a:r>
            <a:r>
              <a:rPr lang="en-US" b="1"/>
              <a:t>θ</a:t>
            </a:r>
            <a:r>
              <a:rPr lang="en-US"/>
              <a:t>. </a:t>
            </a:r>
            <a:endParaRPr/>
          </a:p>
          <a:p>
            <a:pPr marL="320675" lvl="0" indent="-320675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 sz="1200"/>
          </a:p>
          <a:p>
            <a:pPr marL="320675" lvl="0" indent="-3206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The quantity </a:t>
            </a:r>
            <a:r>
              <a:rPr lang="en-US">
                <a:solidFill>
                  <a:schemeClr val="folHlink"/>
                </a:solidFill>
              </a:rPr>
              <a:t>(1 - </a:t>
            </a:r>
            <a:r>
              <a:rPr lang="en-US" b="1">
                <a:solidFill>
                  <a:schemeClr val="folHlink"/>
                </a:solidFill>
              </a:rPr>
              <a:t>α</a:t>
            </a:r>
            <a:r>
              <a:rPr lang="en-US">
                <a:solidFill>
                  <a:schemeClr val="folHlink"/>
                </a:solidFill>
              </a:rPr>
              <a:t>)</a:t>
            </a:r>
            <a:r>
              <a:rPr lang="en-US"/>
              <a:t> is called the </a:t>
            </a:r>
            <a:r>
              <a:rPr lang="en-US">
                <a:solidFill>
                  <a:schemeClr val="folHlink"/>
                </a:solidFill>
              </a:rPr>
              <a:t>confidence level</a:t>
            </a:r>
            <a:r>
              <a:rPr lang="en-US"/>
              <a:t> of the interval (</a:t>
            </a:r>
            <a:r>
              <a:rPr lang="en-US" b="1"/>
              <a:t>α</a:t>
            </a:r>
            <a:r>
              <a:rPr lang="en-US"/>
              <a:t> between 0 and 1)</a:t>
            </a:r>
            <a:endParaRPr/>
          </a:p>
          <a:p>
            <a:pPr marL="320675" lvl="0" indent="-206375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693738" lvl="1" indent="-268288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In repeated samples of the population, the true value of the parameter </a:t>
            </a:r>
            <a:r>
              <a:rPr lang="en-US" b="1"/>
              <a:t>θ</a:t>
            </a:r>
            <a:r>
              <a:rPr lang="en-US"/>
              <a:t> would be contained in 100(1 - </a:t>
            </a:r>
            <a:r>
              <a:rPr lang="en-US" b="1"/>
              <a:t>α</a:t>
            </a:r>
            <a:r>
              <a:rPr lang="en-US"/>
              <a:t>)% of intervals calculated this way.  </a:t>
            </a:r>
            <a:endParaRPr/>
          </a:p>
          <a:p>
            <a:pPr marL="693738" lvl="1" indent="-268288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The confidence interval calculated in this manner is written as a &lt; </a:t>
            </a:r>
            <a:r>
              <a:rPr lang="en-US" b="1"/>
              <a:t>θ</a:t>
            </a:r>
            <a:r>
              <a:rPr lang="en-US"/>
              <a:t> &lt; b with 100(1 - </a:t>
            </a:r>
            <a:r>
              <a:rPr lang="en-US" b="1"/>
              <a:t>α</a:t>
            </a:r>
            <a:r>
              <a:rPr lang="en-US"/>
              <a:t>)% confidence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>
            <a:spLocks noGrp="1"/>
          </p:cNvSpPr>
          <p:nvPr>
            <p:ph type="title"/>
          </p:nvPr>
        </p:nvSpPr>
        <p:spPr>
          <a:xfrm>
            <a:off x="1150938" y="228600"/>
            <a:ext cx="738346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Estimation Process</a:t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304800" y="2743200"/>
            <a:ext cx="3021013" cy="3417888"/>
          </a:xfrm>
          <a:custGeom>
            <a:avLst/>
            <a:gdLst/>
            <a:ahLst/>
            <a:cxnLst/>
            <a:rect l="l" t="t" r="r" b="b"/>
            <a:pathLst>
              <a:path w="1903" h="2153" extrusionOk="0">
                <a:moveTo>
                  <a:pt x="540" y="93"/>
                </a:moveTo>
                <a:lnTo>
                  <a:pt x="473" y="117"/>
                </a:lnTo>
                <a:lnTo>
                  <a:pt x="409" y="147"/>
                </a:lnTo>
                <a:lnTo>
                  <a:pt x="349" y="184"/>
                </a:lnTo>
                <a:lnTo>
                  <a:pt x="289" y="224"/>
                </a:lnTo>
                <a:lnTo>
                  <a:pt x="237" y="269"/>
                </a:lnTo>
                <a:lnTo>
                  <a:pt x="188" y="319"/>
                </a:lnTo>
                <a:lnTo>
                  <a:pt x="145" y="372"/>
                </a:lnTo>
                <a:lnTo>
                  <a:pt x="105" y="431"/>
                </a:lnTo>
                <a:lnTo>
                  <a:pt x="72" y="490"/>
                </a:lnTo>
                <a:lnTo>
                  <a:pt x="44" y="553"/>
                </a:lnTo>
                <a:lnTo>
                  <a:pt x="23" y="619"/>
                </a:lnTo>
                <a:lnTo>
                  <a:pt x="8" y="685"/>
                </a:lnTo>
                <a:lnTo>
                  <a:pt x="0" y="752"/>
                </a:lnTo>
                <a:lnTo>
                  <a:pt x="0" y="820"/>
                </a:lnTo>
                <a:lnTo>
                  <a:pt x="3" y="885"/>
                </a:lnTo>
                <a:lnTo>
                  <a:pt x="15" y="951"/>
                </a:lnTo>
                <a:lnTo>
                  <a:pt x="35" y="1018"/>
                </a:lnTo>
                <a:lnTo>
                  <a:pt x="60" y="1091"/>
                </a:lnTo>
                <a:lnTo>
                  <a:pt x="82" y="1168"/>
                </a:lnTo>
                <a:lnTo>
                  <a:pt x="107" y="1240"/>
                </a:lnTo>
                <a:lnTo>
                  <a:pt x="129" y="1311"/>
                </a:lnTo>
                <a:lnTo>
                  <a:pt x="151" y="1379"/>
                </a:lnTo>
                <a:lnTo>
                  <a:pt x="172" y="1444"/>
                </a:lnTo>
                <a:lnTo>
                  <a:pt x="188" y="1506"/>
                </a:lnTo>
                <a:lnTo>
                  <a:pt x="206" y="1564"/>
                </a:lnTo>
                <a:lnTo>
                  <a:pt x="220" y="1613"/>
                </a:lnTo>
                <a:lnTo>
                  <a:pt x="234" y="1659"/>
                </a:lnTo>
                <a:lnTo>
                  <a:pt x="244" y="1697"/>
                </a:lnTo>
                <a:lnTo>
                  <a:pt x="251" y="1732"/>
                </a:lnTo>
                <a:lnTo>
                  <a:pt x="257" y="1757"/>
                </a:lnTo>
                <a:lnTo>
                  <a:pt x="261" y="1778"/>
                </a:lnTo>
                <a:lnTo>
                  <a:pt x="262" y="1788"/>
                </a:lnTo>
                <a:lnTo>
                  <a:pt x="260" y="1796"/>
                </a:lnTo>
                <a:lnTo>
                  <a:pt x="279" y="1843"/>
                </a:lnTo>
                <a:lnTo>
                  <a:pt x="304" y="1890"/>
                </a:lnTo>
                <a:lnTo>
                  <a:pt x="333" y="1932"/>
                </a:lnTo>
                <a:lnTo>
                  <a:pt x="370" y="1971"/>
                </a:lnTo>
                <a:lnTo>
                  <a:pt x="413" y="2011"/>
                </a:lnTo>
                <a:lnTo>
                  <a:pt x="461" y="2045"/>
                </a:lnTo>
                <a:lnTo>
                  <a:pt x="511" y="2072"/>
                </a:lnTo>
                <a:lnTo>
                  <a:pt x="563" y="2096"/>
                </a:lnTo>
                <a:lnTo>
                  <a:pt x="622" y="2119"/>
                </a:lnTo>
                <a:lnTo>
                  <a:pt x="682" y="2135"/>
                </a:lnTo>
                <a:lnTo>
                  <a:pt x="746" y="2145"/>
                </a:lnTo>
                <a:lnTo>
                  <a:pt x="810" y="2152"/>
                </a:lnTo>
                <a:lnTo>
                  <a:pt x="876" y="2150"/>
                </a:lnTo>
                <a:lnTo>
                  <a:pt x="944" y="2149"/>
                </a:lnTo>
                <a:lnTo>
                  <a:pt x="1011" y="2139"/>
                </a:lnTo>
                <a:lnTo>
                  <a:pt x="1077" y="2127"/>
                </a:lnTo>
                <a:lnTo>
                  <a:pt x="1143" y="2109"/>
                </a:lnTo>
                <a:lnTo>
                  <a:pt x="1211" y="2084"/>
                </a:lnTo>
                <a:lnTo>
                  <a:pt x="1280" y="2056"/>
                </a:lnTo>
                <a:lnTo>
                  <a:pt x="1342" y="2026"/>
                </a:lnTo>
                <a:lnTo>
                  <a:pt x="1406" y="1992"/>
                </a:lnTo>
                <a:lnTo>
                  <a:pt x="1465" y="1960"/>
                </a:lnTo>
                <a:lnTo>
                  <a:pt x="1522" y="1919"/>
                </a:lnTo>
                <a:lnTo>
                  <a:pt x="1573" y="1880"/>
                </a:lnTo>
                <a:lnTo>
                  <a:pt x="1621" y="1837"/>
                </a:lnTo>
                <a:lnTo>
                  <a:pt x="1664" y="1794"/>
                </a:lnTo>
                <a:lnTo>
                  <a:pt x="1700" y="1751"/>
                </a:lnTo>
                <a:lnTo>
                  <a:pt x="1732" y="1705"/>
                </a:lnTo>
                <a:lnTo>
                  <a:pt x="1757" y="1659"/>
                </a:lnTo>
                <a:lnTo>
                  <a:pt x="1777" y="1613"/>
                </a:lnTo>
                <a:lnTo>
                  <a:pt x="1792" y="1567"/>
                </a:lnTo>
                <a:lnTo>
                  <a:pt x="1798" y="1522"/>
                </a:lnTo>
                <a:lnTo>
                  <a:pt x="1799" y="1479"/>
                </a:lnTo>
                <a:lnTo>
                  <a:pt x="1797" y="1437"/>
                </a:lnTo>
                <a:lnTo>
                  <a:pt x="1788" y="1396"/>
                </a:lnTo>
                <a:lnTo>
                  <a:pt x="1767" y="1329"/>
                </a:lnTo>
                <a:lnTo>
                  <a:pt x="1752" y="1264"/>
                </a:lnTo>
                <a:lnTo>
                  <a:pt x="1739" y="1199"/>
                </a:lnTo>
                <a:lnTo>
                  <a:pt x="1731" y="1136"/>
                </a:lnTo>
                <a:lnTo>
                  <a:pt x="1728" y="1076"/>
                </a:lnTo>
                <a:lnTo>
                  <a:pt x="1730" y="1019"/>
                </a:lnTo>
                <a:lnTo>
                  <a:pt x="1735" y="968"/>
                </a:lnTo>
                <a:lnTo>
                  <a:pt x="1745" y="920"/>
                </a:lnTo>
                <a:lnTo>
                  <a:pt x="1761" y="879"/>
                </a:lnTo>
                <a:lnTo>
                  <a:pt x="1778" y="842"/>
                </a:lnTo>
                <a:lnTo>
                  <a:pt x="1800" y="813"/>
                </a:lnTo>
                <a:lnTo>
                  <a:pt x="1824" y="791"/>
                </a:lnTo>
                <a:lnTo>
                  <a:pt x="1853" y="780"/>
                </a:lnTo>
                <a:lnTo>
                  <a:pt x="1868" y="770"/>
                </a:lnTo>
                <a:lnTo>
                  <a:pt x="1883" y="754"/>
                </a:lnTo>
                <a:lnTo>
                  <a:pt x="1893" y="730"/>
                </a:lnTo>
                <a:lnTo>
                  <a:pt x="1899" y="699"/>
                </a:lnTo>
                <a:lnTo>
                  <a:pt x="1901" y="664"/>
                </a:lnTo>
                <a:lnTo>
                  <a:pt x="1902" y="618"/>
                </a:lnTo>
                <a:lnTo>
                  <a:pt x="1897" y="570"/>
                </a:lnTo>
                <a:lnTo>
                  <a:pt x="1890" y="521"/>
                </a:lnTo>
                <a:lnTo>
                  <a:pt x="1880" y="467"/>
                </a:lnTo>
                <a:lnTo>
                  <a:pt x="1864" y="413"/>
                </a:lnTo>
                <a:lnTo>
                  <a:pt x="1848" y="355"/>
                </a:lnTo>
                <a:lnTo>
                  <a:pt x="1829" y="313"/>
                </a:lnTo>
                <a:lnTo>
                  <a:pt x="1806" y="269"/>
                </a:lnTo>
                <a:lnTo>
                  <a:pt x="1773" y="229"/>
                </a:lnTo>
                <a:lnTo>
                  <a:pt x="1739" y="192"/>
                </a:lnTo>
                <a:lnTo>
                  <a:pt x="1697" y="156"/>
                </a:lnTo>
                <a:lnTo>
                  <a:pt x="1650" y="125"/>
                </a:lnTo>
                <a:lnTo>
                  <a:pt x="1598" y="97"/>
                </a:lnTo>
                <a:lnTo>
                  <a:pt x="1540" y="74"/>
                </a:lnTo>
                <a:lnTo>
                  <a:pt x="1479" y="50"/>
                </a:lnTo>
                <a:lnTo>
                  <a:pt x="1415" y="33"/>
                </a:lnTo>
                <a:lnTo>
                  <a:pt x="1345" y="20"/>
                </a:lnTo>
                <a:lnTo>
                  <a:pt x="1272" y="8"/>
                </a:lnTo>
                <a:lnTo>
                  <a:pt x="1195" y="2"/>
                </a:lnTo>
                <a:lnTo>
                  <a:pt x="1119" y="0"/>
                </a:lnTo>
                <a:lnTo>
                  <a:pt x="1039" y="4"/>
                </a:lnTo>
                <a:lnTo>
                  <a:pt x="956" y="8"/>
                </a:lnTo>
                <a:lnTo>
                  <a:pt x="875" y="17"/>
                </a:lnTo>
                <a:lnTo>
                  <a:pt x="791" y="33"/>
                </a:lnTo>
                <a:lnTo>
                  <a:pt x="706" y="48"/>
                </a:lnTo>
                <a:lnTo>
                  <a:pt x="623" y="69"/>
                </a:lnTo>
                <a:lnTo>
                  <a:pt x="540" y="93"/>
                </a:lnTo>
              </a:path>
            </a:pathLst>
          </a:custGeom>
          <a:solidFill>
            <a:srgbClr val="FDE0BD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000000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762000" y="3429000"/>
            <a:ext cx="2143125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(mean, μ, is unknown)</a:t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762000" y="2971800"/>
            <a:ext cx="2143125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Population</a:t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2971800" y="2209800"/>
            <a:ext cx="3124200" cy="5286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Sample</a:t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3657600" y="3060700"/>
            <a:ext cx="1587500" cy="977900"/>
          </a:xfrm>
          <a:prstGeom prst="ellipse">
            <a:avLst/>
          </a:prstGeom>
          <a:solidFill>
            <a:srgbClr val="C7DAF7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920750" y="4584700"/>
            <a:ext cx="1587500" cy="977900"/>
          </a:xfrm>
          <a:prstGeom prst="ellipse">
            <a:avLst/>
          </a:prstGeom>
          <a:solidFill>
            <a:srgbClr val="C7DAF7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3803650" y="3130550"/>
            <a:ext cx="1536700" cy="820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Mean   </a:t>
            </a:r>
            <a:endParaRPr/>
          </a:p>
          <a:p>
            <a:pPr marL="0" marR="0" lvl="0" indent="0" algn="l" rtl="0">
              <a:lnSpc>
                <a:spcPct val="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X = 50</a:t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5013325" y="3962400"/>
            <a:ext cx="368300" cy="215900"/>
          </a:xfrm>
          <a:prstGeom prst="ellipse">
            <a:avLst/>
          </a:prstGeom>
          <a:solidFill>
            <a:srgbClr val="C7DAF7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5365750" y="4219575"/>
            <a:ext cx="273050" cy="158750"/>
          </a:xfrm>
          <a:prstGeom prst="ellipse">
            <a:avLst/>
          </a:prstGeom>
          <a:solidFill>
            <a:srgbClr val="C7DAF7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oogle Shape;175;p20"/>
          <p:cNvGrpSpPr/>
          <p:nvPr/>
        </p:nvGrpSpPr>
        <p:grpSpPr>
          <a:xfrm rot="-417079">
            <a:off x="2362200" y="4343400"/>
            <a:ext cx="2744788" cy="915988"/>
            <a:chOff x="1248" y="2592"/>
            <a:chExt cx="1729" cy="577"/>
          </a:xfrm>
        </p:grpSpPr>
        <p:sp>
          <p:nvSpPr>
            <p:cNvPr id="176" name="Google Shape;176;p20"/>
            <p:cNvSpPr/>
            <p:nvPr/>
          </p:nvSpPr>
          <p:spPr>
            <a:xfrm>
              <a:off x="1248" y="2592"/>
              <a:ext cx="1729" cy="556"/>
            </a:xfrm>
            <a:custGeom>
              <a:avLst/>
              <a:gdLst/>
              <a:ahLst/>
              <a:cxnLst/>
              <a:rect l="l" t="t" r="r" b="b"/>
              <a:pathLst>
                <a:path w="1729" h="556" extrusionOk="0">
                  <a:moveTo>
                    <a:pt x="0" y="356"/>
                  </a:moveTo>
                  <a:lnTo>
                    <a:pt x="14" y="381"/>
                  </a:lnTo>
                  <a:lnTo>
                    <a:pt x="102" y="419"/>
                  </a:lnTo>
                  <a:lnTo>
                    <a:pt x="161" y="440"/>
                  </a:lnTo>
                  <a:lnTo>
                    <a:pt x="210" y="454"/>
                  </a:lnTo>
                  <a:lnTo>
                    <a:pt x="256" y="471"/>
                  </a:lnTo>
                  <a:lnTo>
                    <a:pt x="307" y="484"/>
                  </a:lnTo>
                  <a:lnTo>
                    <a:pt x="357" y="497"/>
                  </a:lnTo>
                  <a:lnTo>
                    <a:pt x="412" y="509"/>
                  </a:lnTo>
                  <a:lnTo>
                    <a:pt x="460" y="516"/>
                  </a:lnTo>
                  <a:lnTo>
                    <a:pt x="506" y="525"/>
                  </a:lnTo>
                  <a:lnTo>
                    <a:pt x="570" y="534"/>
                  </a:lnTo>
                  <a:lnTo>
                    <a:pt x="625" y="541"/>
                  </a:lnTo>
                  <a:lnTo>
                    <a:pt x="694" y="546"/>
                  </a:lnTo>
                  <a:lnTo>
                    <a:pt x="783" y="554"/>
                  </a:lnTo>
                  <a:lnTo>
                    <a:pt x="853" y="555"/>
                  </a:lnTo>
                  <a:lnTo>
                    <a:pt x="905" y="554"/>
                  </a:lnTo>
                  <a:lnTo>
                    <a:pt x="983" y="553"/>
                  </a:lnTo>
                  <a:lnTo>
                    <a:pt x="1046" y="549"/>
                  </a:lnTo>
                  <a:lnTo>
                    <a:pt x="1101" y="541"/>
                  </a:lnTo>
                  <a:lnTo>
                    <a:pt x="1159" y="535"/>
                  </a:lnTo>
                  <a:lnTo>
                    <a:pt x="1210" y="521"/>
                  </a:lnTo>
                  <a:lnTo>
                    <a:pt x="1261" y="511"/>
                  </a:lnTo>
                  <a:lnTo>
                    <a:pt x="1303" y="496"/>
                  </a:lnTo>
                  <a:lnTo>
                    <a:pt x="1342" y="477"/>
                  </a:lnTo>
                  <a:lnTo>
                    <a:pt x="1379" y="457"/>
                  </a:lnTo>
                  <a:lnTo>
                    <a:pt x="1412" y="432"/>
                  </a:lnTo>
                  <a:lnTo>
                    <a:pt x="1437" y="401"/>
                  </a:lnTo>
                  <a:lnTo>
                    <a:pt x="1455" y="375"/>
                  </a:lnTo>
                  <a:lnTo>
                    <a:pt x="1470" y="341"/>
                  </a:lnTo>
                  <a:lnTo>
                    <a:pt x="1478" y="317"/>
                  </a:lnTo>
                  <a:lnTo>
                    <a:pt x="1481" y="301"/>
                  </a:lnTo>
                  <a:lnTo>
                    <a:pt x="1728" y="442"/>
                  </a:lnTo>
                  <a:lnTo>
                    <a:pt x="1708" y="409"/>
                  </a:lnTo>
                  <a:lnTo>
                    <a:pt x="1676" y="375"/>
                  </a:lnTo>
                  <a:lnTo>
                    <a:pt x="1646" y="342"/>
                  </a:lnTo>
                  <a:lnTo>
                    <a:pt x="1622" y="308"/>
                  </a:lnTo>
                  <a:lnTo>
                    <a:pt x="1592" y="273"/>
                  </a:lnTo>
                  <a:lnTo>
                    <a:pt x="1574" y="237"/>
                  </a:lnTo>
                  <a:lnTo>
                    <a:pt x="1553" y="206"/>
                  </a:lnTo>
                  <a:lnTo>
                    <a:pt x="1533" y="172"/>
                  </a:lnTo>
                  <a:lnTo>
                    <a:pt x="1519" y="139"/>
                  </a:lnTo>
                  <a:lnTo>
                    <a:pt x="1500" y="94"/>
                  </a:lnTo>
                  <a:lnTo>
                    <a:pt x="1491" y="48"/>
                  </a:lnTo>
                  <a:lnTo>
                    <a:pt x="1468" y="0"/>
                  </a:lnTo>
                  <a:lnTo>
                    <a:pt x="1439" y="11"/>
                  </a:lnTo>
                  <a:lnTo>
                    <a:pt x="1405" y="23"/>
                  </a:lnTo>
                  <a:lnTo>
                    <a:pt x="1367" y="33"/>
                  </a:lnTo>
                  <a:lnTo>
                    <a:pt x="1330" y="40"/>
                  </a:lnTo>
                  <a:lnTo>
                    <a:pt x="1308" y="43"/>
                  </a:lnTo>
                  <a:lnTo>
                    <a:pt x="1278" y="43"/>
                  </a:lnTo>
                  <a:lnTo>
                    <a:pt x="1240" y="43"/>
                  </a:lnTo>
                  <a:lnTo>
                    <a:pt x="1201" y="40"/>
                  </a:lnTo>
                  <a:lnTo>
                    <a:pt x="1162" y="39"/>
                  </a:lnTo>
                  <a:lnTo>
                    <a:pt x="1120" y="30"/>
                  </a:lnTo>
                  <a:lnTo>
                    <a:pt x="1075" y="23"/>
                  </a:lnTo>
                  <a:lnTo>
                    <a:pt x="1004" y="7"/>
                  </a:lnTo>
                  <a:lnTo>
                    <a:pt x="1030" y="56"/>
                  </a:lnTo>
                  <a:lnTo>
                    <a:pt x="1242" y="167"/>
                  </a:lnTo>
                  <a:lnTo>
                    <a:pt x="1240" y="180"/>
                  </a:lnTo>
                  <a:lnTo>
                    <a:pt x="1209" y="218"/>
                  </a:lnTo>
                  <a:lnTo>
                    <a:pt x="1190" y="248"/>
                  </a:lnTo>
                  <a:lnTo>
                    <a:pt x="1154" y="285"/>
                  </a:lnTo>
                  <a:lnTo>
                    <a:pt x="1129" y="304"/>
                  </a:lnTo>
                  <a:lnTo>
                    <a:pt x="1104" y="323"/>
                  </a:lnTo>
                  <a:lnTo>
                    <a:pt x="1067" y="346"/>
                  </a:lnTo>
                  <a:lnTo>
                    <a:pt x="1033" y="370"/>
                  </a:lnTo>
                  <a:lnTo>
                    <a:pt x="983" y="388"/>
                  </a:lnTo>
                  <a:lnTo>
                    <a:pt x="944" y="402"/>
                  </a:lnTo>
                  <a:lnTo>
                    <a:pt x="897" y="415"/>
                  </a:lnTo>
                  <a:lnTo>
                    <a:pt x="846" y="429"/>
                  </a:lnTo>
                  <a:lnTo>
                    <a:pt x="805" y="434"/>
                  </a:lnTo>
                  <a:lnTo>
                    <a:pt x="745" y="441"/>
                  </a:lnTo>
                  <a:lnTo>
                    <a:pt x="687" y="443"/>
                  </a:lnTo>
                  <a:lnTo>
                    <a:pt x="630" y="448"/>
                  </a:lnTo>
                  <a:lnTo>
                    <a:pt x="569" y="448"/>
                  </a:lnTo>
                  <a:lnTo>
                    <a:pt x="495" y="448"/>
                  </a:lnTo>
                  <a:lnTo>
                    <a:pt x="427" y="448"/>
                  </a:lnTo>
                  <a:lnTo>
                    <a:pt x="355" y="442"/>
                  </a:lnTo>
                  <a:lnTo>
                    <a:pt x="307" y="439"/>
                  </a:lnTo>
                  <a:lnTo>
                    <a:pt x="259" y="430"/>
                  </a:lnTo>
                  <a:lnTo>
                    <a:pt x="218" y="421"/>
                  </a:lnTo>
                  <a:lnTo>
                    <a:pt x="173" y="412"/>
                  </a:lnTo>
                  <a:lnTo>
                    <a:pt x="134" y="401"/>
                  </a:lnTo>
                  <a:lnTo>
                    <a:pt x="0" y="356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7726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1258" y="2643"/>
              <a:ext cx="1718" cy="526"/>
            </a:xfrm>
            <a:custGeom>
              <a:avLst/>
              <a:gdLst/>
              <a:ahLst/>
              <a:cxnLst/>
              <a:rect l="l" t="t" r="r" b="b"/>
              <a:pathLst>
                <a:path w="1718" h="526" extrusionOk="0">
                  <a:moveTo>
                    <a:pt x="0" y="330"/>
                  </a:moveTo>
                  <a:lnTo>
                    <a:pt x="112" y="387"/>
                  </a:lnTo>
                  <a:lnTo>
                    <a:pt x="154" y="403"/>
                  </a:lnTo>
                  <a:lnTo>
                    <a:pt x="207" y="421"/>
                  </a:lnTo>
                  <a:lnTo>
                    <a:pt x="251" y="434"/>
                  </a:lnTo>
                  <a:lnTo>
                    <a:pt x="304" y="451"/>
                  </a:lnTo>
                  <a:lnTo>
                    <a:pt x="352" y="464"/>
                  </a:lnTo>
                  <a:lnTo>
                    <a:pt x="411" y="477"/>
                  </a:lnTo>
                  <a:lnTo>
                    <a:pt x="461" y="486"/>
                  </a:lnTo>
                  <a:lnTo>
                    <a:pt x="506" y="498"/>
                  </a:lnTo>
                  <a:lnTo>
                    <a:pt x="568" y="504"/>
                  </a:lnTo>
                  <a:lnTo>
                    <a:pt x="626" y="511"/>
                  </a:lnTo>
                  <a:lnTo>
                    <a:pt x="692" y="516"/>
                  </a:lnTo>
                  <a:lnTo>
                    <a:pt x="784" y="523"/>
                  </a:lnTo>
                  <a:lnTo>
                    <a:pt x="851" y="525"/>
                  </a:lnTo>
                  <a:lnTo>
                    <a:pt x="911" y="525"/>
                  </a:lnTo>
                  <a:lnTo>
                    <a:pt x="988" y="523"/>
                  </a:lnTo>
                  <a:lnTo>
                    <a:pt x="1044" y="520"/>
                  </a:lnTo>
                  <a:lnTo>
                    <a:pt x="1100" y="514"/>
                  </a:lnTo>
                  <a:lnTo>
                    <a:pt x="1162" y="508"/>
                  </a:lnTo>
                  <a:lnTo>
                    <a:pt x="1215" y="496"/>
                  </a:lnTo>
                  <a:lnTo>
                    <a:pt x="1263" y="485"/>
                  </a:lnTo>
                  <a:lnTo>
                    <a:pt x="1310" y="470"/>
                  </a:lnTo>
                  <a:lnTo>
                    <a:pt x="1346" y="454"/>
                  </a:lnTo>
                  <a:lnTo>
                    <a:pt x="1384" y="434"/>
                  </a:lnTo>
                  <a:lnTo>
                    <a:pt x="1420" y="412"/>
                  </a:lnTo>
                  <a:lnTo>
                    <a:pt x="1445" y="383"/>
                  </a:lnTo>
                  <a:lnTo>
                    <a:pt x="1460" y="358"/>
                  </a:lnTo>
                  <a:lnTo>
                    <a:pt x="1481" y="327"/>
                  </a:lnTo>
                  <a:lnTo>
                    <a:pt x="1488" y="304"/>
                  </a:lnTo>
                  <a:lnTo>
                    <a:pt x="1503" y="271"/>
                  </a:lnTo>
                  <a:lnTo>
                    <a:pt x="1717" y="393"/>
                  </a:lnTo>
                  <a:lnTo>
                    <a:pt x="1684" y="359"/>
                  </a:lnTo>
                  <a:lnTo>
                    <a:pt x="1656" y="328"/>
                  </a:lnTo>
                  <a:lnTo>
                    <a:pt x="1630" y="297"/>
                  </a:lnTo>
                  <a:lnTo>
                    <a:pt x="1607" y="263"/>
                  </a:lnTo>
                  <a:lnTo>
                    <a:pt x="1583" y="230"/>
                  </a:lnTo>
                  <a:lnTo>
                    <a:pt x="1566" y="200"/>
                  </a:lnTo>
                  <a:lnTo>
                    <a:pt x="1547" y="166"/>
                  </a:lnTo>
                  <a:lnTo>
                    <a:pt x="1532" y="133"/>
                  </a:lnTo>
                  <a:lnTo>
                    <a:pt x="1513" y="92"/>
                  </a:lnTo>
                  <a:lnTo>
                    <a:pt x="1500" y="56"/>
                  </a:lnTo>
                  <a:lnTo>
                    <a:pt x="1494" y="32"/>
                  </a:lnTo>
                  <a:lnTo>
                    <a:pt x="1483" y="0"/>
                  </a:lnTo>
                  <a:lnTo>
                    <a:pt x="1454" y="12"/>
                  </a:lnTo>
                  <a:lnTo>
                    <a:pt x="1421" y="25"/>
                  </a:lnTo>
                  <a:lnTo>
                    <a:pt x="1384" y="33"/>
                  </a:lnTo>
                  <a:lnTo>
                    <a:pt x="1348" y="40"/>
                  </a:lnTo>
                  <a:lnTo>
                    <a:pt x="1321" y="42"/>
                  </a:lnTo>
                  <a:lnTo>
                    <a:pt x="1297" y="43"/>
                  </a:lnTo>
                  <a:lnTo>
                    <a:pt x="1259" y="43"/>
                  </a:lnTo>
                  <a:lnTo>
                    <a:pt x="1217" y="40"/>
                  </a:lnTo>
                  <a:lnTo>
                    <a:pt x="1182" y="38"/>
                  </a:lnTo>
                  <a:lnTo>
                    <a:pt x="1136" y="30"/>
                  </a:lnTo>
                  <a:lnTo>
                    <a:pt x="1091" y="24"/>
                  </a:lnTo>
                  <a:lnTo>
                    <a:pt x="1020" y="7"/>
                  </a:lnTo>
                  <a:lnTo>
                    <a:pt x="1269" y="142"/>
                  </a:lnTo>
                  <a:lnTo>
                    <a:pt x="1250" y="173"/>
                  </a:lnTo>
                  <a:lnTo>
                    <a:pt x="1223" y="208"/>
                  </a:lnTo>
                  <a:lnTo>
                    <a:pt x="1200" y="237"/>
                  </a:lnTo>
                  <a:lnTo>
                    <a:pt x="1160" y="272"/>
                  </a:lnTo>
                  <a:lnTo>
                    <a:pt x="1134" y="290"/>
                  </a:lnTo>
                  <a:lnTo>
                    <a:pt x="1109" y="308"/>
                  </a:lnTo>
                  <a:lnTo>
                    <a:pt x="1075" y="329"/>
                  </a:lnTo>
                  <a:lnTo>
                    <a:pt x="1037" y="350"/>
                  </a:lnTo>
                  <a:lnTo>
                    <a:pt x="991" y="369"/>
                  </a:lnTo>
                  <a:lnTo>
                    <a:pt x="947" y="381"/>
                  </a:lnTo>
                  <a:lnTo>
                    <a:pt x="899" y="393"/>
                  </a:lnTo>
                  <a:lnTo>
                    <a:pt x="848" y="406"/>
                  </a:lnTo>
                  <a:lnTo>
                    <a:pt x="808" y="410"/>
                  </a:lnTo>
                  <a:lnTo>
                    <a:pt x="748" y="415"/>
                  </a:lnTo>
                  <a:lnTo>
                    <a:pt x="689" y="418"/>
                  </a:lnTo>
                  <a:lnTo>
                    <a:pt x="636" y="421"/>
                  </a:lnTo>
                  <a:lnTo>
                    <a:pt x="571" y="422"/>
                  </a:lnTo>
                  <a:lnTo>
                    <a:pt x="498" y="422"/>
                  </a:lnTo>
                  <a:lnTo>
                    <a:pt x="428" y="422"/>
                  </a:lnTo>
                  <a:lnTo>
                    <a:pt x="357" y="414"/>
                  </a:lnTo>
                  <a:lnTo>
                    <a:pt x="309" y="411"/>
                  </a:lnTo>
                  <a:lnTo>
                    <a:pt x="260" y="404"/>
                  </a:lnTo>
                  <a:lnTo>
                    <a:pt x="217" y="395"/>
                  </a:lnTo>
                  <a:lnTo>
                    <a:pt x="174" y="387"/>
                  </a:lnTo>
                  <a:lnTo>
                    <a:pt x="137" y="374"/>
                  </a:lnTo>
                  <a:lnTo>
                    <a:pt x="0" y="330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7726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Google Shape;178;p20"/>
          <p:cNvGrpSpPr/>
          <p:nvPr/>
        </p:nvGrpSpPr>
        <p:grpSpPr>
          <a:xfrm>
            <a:off x="5715000" y="3886200"/>
            <a:ext cx="828675" cy="1970088"/>
            <a:chOff x="3462" y="2455"/>
            <a:chExt cx="757" cy="1614"/>
          </a:xfrm>
        </p:grpSpPr>
        <p:grpSp>
          <p:nvGrpSpPr>
            <p:cNvPr id="4" name="Google Shape;179;p20"/>
            <p:cNvGrpSpPr/>
            <p:nvPr/>
          </p:nvGrpSpPr>
          <p:grpSpPr>
            <a:xfrm>
              <a:off x="3462" y="3447"/>
              <a:ext cx="709" cy="622"/>
              <a:chOff x="3462" y="3447"/>
              <a:chExt cx="709" cy="622"/>
            </a:xfrm>
          </p:grpSpPr>
          <p:grpSp>
            <p:nvGrpSpPr>
              <p:cNvPr id="5" name="Google Shape;180;p20"/>
              <p:cNvGrpSpPr/>
              <p:nvPr/>
            </p:nvGrpSpPr>
            <p:grpSpPr>
              <a:xfrm>
                <a:off x="3462" y="3447"/>
                <a:ext cx="709" cy="622"/>
                <a:chOff x="3462" y="3447"/>
                <a:chExt cx="709" cy="622"/>
              </a:xfrm>
            </p:grpSpPr>
            <p:grpSp>
              <p:nvGrpSpPr>
                <p:cNvPr id="6" name="Google Shape;181;p20"/>
                <p:cNvGrpSpPr/>
                <p:nvPr/>
              </p:nvGrpSpPr>
              <p:grpSpPr>
                <a:xfrm>
                  <a:off x="3462" y="3447"/>
                  <a:ext cx="709" cy="622"/>
                  <a:chOff x="3462" y="3447"/>
                  <a:chExt cx="709" cy="622"/>
                </a:xfrm>
              </p:grpSpPr>
              <p:sp>
                <p:nvSpPr>
                  <p:cNvPr id="182" name="Google Shape;182;p20"/>
                  <p:cNvSpPr/>
                  <p:nvPr/>
                </p:nvSpPr>
                <p:spPr>
                  <a:xfrm>
                    <a:off x="3462" y="3447"/>
                    <a:ext cx="709" cy="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622" extrusionOk="0">
                        <a:moveTo>
                          <a:pt x="327" y="0"/>
                        </a:moveTo>
                        <a:lnTo>
                          <a:pt x="244" y="56"/>
                        </a:lnTo>
                        <a:lnTo>
                          <a:pt x="229" y="54"/>
                        </a:lnTo>
                        <a:lnTo>
                          <a:pt x="200" y="51"/>
                        </a:lnTo>
                        <a:lnTo>
                          <a:pt x="171" y="60"/>
                        </a:lnTo>
                        <a:lnTo>
                          <a:pt x="137" y="76"/>
                        </a:lnTo>
                        <a:lnTo>
                          <a:pt x="112" y="90"/>
                        </a:lnTo>
                        <a:lnTo>
                          <a:pt x="95" y="102"/>
                        </a:lnTo>
                        <a:lnTo>
                          <a:pt x="78" y="122"/>
                        </a:lnTo>
                        <a:lnTo>
                          <a:pt x="66" y="141"/>
                        </a:lnTo>
                        <a:lnTo>
                          <a:pt x="61" y="154"/>
                        </a:lnTo>
                        <a:lnTo>
                          <a:pt x="63" y="174"/>
                        </a:lnTo>
                        <a:lnTo>
                          <a:pt x="65" y="203"/>
                        </a:lnTo>
                        <a:lnTo>
                          <a:pt x="61" y="222"/>
                        </a:lnTo>
                        <a:lnTo>
                          <a:pt x="50" y="236"/>
                        </a:lnTo>
                        <a:lnTo>
                          <a:pt x="38" y="247"/>
                        </a:lnTo>
                        <a:lnTo>
                          <a:pt x="28" y="263"/>
                        </a:lnTo>
                        <a:lnTo>
                          <a:pt x="31" y="281"/>
                        </a:lnTo>
                        <a:lnTo>
                          <a:pt x="38" y="302"/>
                        </a:lnTo>
                        <a:lnTo>
                          <a:pt x="43" y="314"/>
                        </a:lnTo>
                        <a:lnTo>
                          <a:pt x="43" y="328"/>
                        </a:lnTo>
                        <a:lnTo>
                          <a:pt x="36" y="339"/>
                        </a:lnTo>
                        <a:lnTo>
                          <a:pt x="21" y="351"/>
                        </a:lnTo>
                        <a:lnTo>
                          <a:pt x="17" y="365"/>
                        </a:lnTo>
                        <a:lnTo>
                          <a:pt x="13" y="379"/>
                        </a:lnTo>
                        <a:lnTo>
                          <a:pt x="13" y="400"/>
                        </a:lnTo>
                        <a:lnTo>
                          <a:pt x="9" y="417"/>
                        </a:lnTo>
                        <a:lnTo>
                          <a:pt x="2" y="441"/>
                        </a:lnTo>
                        <a:lnTo>
                          <a:pt x="0" y="463"/>
                        </a:lnTo>
                        <a:lnTo>
                          <a:pt x="6" y="481"/>
                        </a:lnTo>
                        <a:lnTo>
                          <a:pt x="17" y="492"/>
                        </a:lnTo>
                        <a:lnTo>
                          <a:pt x="31" y="499"/>
                        </a:lnTo>
                        <a:lnTo>
                          <a:pt x="53" y="500"/>
                        </a:lnTo>
                        <a:lnTo>
                          <a:pt x="75" y="499"/>
                        </a:lnTo>
                        <a:lnTo>
                          <a:pt x="88" y="503"/>
                        </a:lnTo>
                        <a:lnTo>
                          <a:pt x="95" y="511"/>
                        </a:lnTo>
                        <a:lnTo>
                          <a:pt x="97" y="522"/>
                        </a:lnTo>
                        <a:lnTo>
                          <a:pt x="90" y="544"/>
                        </a:lnTo>
                        <a:lnTo>
                          <a:pt x="76" y="563"/>
                        </a:lnTo>
                        <a:lnTo>
                          <a:pt x="67" y="577"/>
                        </a:lnTo>
                        <a:lnTo>
                          <a:pt x="61" y="591"/>
                        </a:lnTo>
                        <a:lnTo>
                          <a:pt x="63" y="603"/>
                        </a:lnTo>
                        <a:lnTo>
                          <a:pt x="71" y="616"/>
                        </a:lnTo>
                        <a:lnTo>
                          <a:pt x="80" y="621"/>
                        </a:lnTo>
                        <a:lnTo>
                          <a:pt x="92" y="621"/>
                        </a:lnTo>
                        <a:lnTo>
                          <a:pt x="107" y="621"/>
                        </a:lnTo>
                        <a:lnTo>
                          <a:pt x="124" y="615"/>
                        </a:lnTo>
                        <a:lnTo>
                          <a:pt x="144" y="607"/>
                        </a:lnTo>
                        <a:lnTo>
                          <a:pt x="164" y="599"/>
                        </a:lnTo>
                        <a:lnTo>
                          <a:pt x="194" y="594"/>
                        </a:lnTo>
                        <a:lnTo>
                          <a:pt x="222" y="589"/>
                        </a:lnTo>
                        <a:lnTo>
                          <a:pt x="250" y="591"/>
                        </a:lnTo>
                        <a:lnTo>
                          <a:pt x="272" y="596"/>
                        </a:lnTo>
                        <a:lnTo>
                          <a:pt x="291" y="600"/>
                        </a:lnTo>
                        <a:lnTo>
                          <a:pt x="316" y="605"/>
                        </a:lnTo>
                        <a:lnTo>
                          <a:pt x="346" y="607"/>
                        </a:lnTo>
                        <a:lnTo>
                          <a:pt x="367" y="604"/>
                        </a:lnTo>
                        <a:lnTo>
                          <a:pt x="393" y="598"/>
                        </a:lnTo>
                        <a:lnTo>
                          <a:pt x="425" y="600"/>
                        </a:lnTo>
                        <a:lnTo>
                          <a:pt x="452" y="598"/>
                        </a:lnTo>
                        <a:lnTo>
                          <a:pt x="479" y="604"/>
                        </a:lnTo>
                        <a:lnTo>
                          <a:pt x="506" y="604"/>
                        </a:lnTo>
                        <a:lnTo>
                          <a:pt x="523" y="596"/>
                        </a:lnTo>
                        <a:lnTo>
                          <a:pt x="541" y="589"/>
                        </a:lnTo>
                        <a:lnTo>
                          <a:pt x="557" y="584"/>
                        </a:lnTo>
                        <a:lnTo>
                          <a:pt x="581" y="577"/>
                        </a:lnTo>
                        <a:lnTo>
                          <a:pt x="605" y="577"/>
                        </a:lnTo>
                        <a:lnTo>
                          <a:pt x="635" y="578"/>
                        </a:lnTo>
                        <a:lnTo>
                          <a:pt x="659" y="577"/>
                        </a:lnTo>
                        <a:lnTo>
                          <a:pt x="678" y="574"/>
                        </a:lnTo>
                        <a:lnTo>
                          <a:pt x="695" y="563"/>
                        </a:lnTo>
                        <a:lnTo>
                          <a:pt x="708" y="552"/>
                        </a:lnTo>
                        <a:lnTo>
                          <a:pt x="701" y="508"/>
                        </a:lnTo>
                        <a:lnTo>
                          <a:pt x="691" y="457"/>
                        </a:lnTo>
                        <a:lnTo>
                          <a:pt x="695" y="446"/>
                        </a:lnTo>
                        <a:lnTo>
                          <a:pt x="703" y="428"/>
                        </a:lnTo>
                        <a:lnTo>
                          <a:pt x="695" y="410"/>
                        </a:lnTo>
                        <a:lnTo>
                          <a:pt x="686" y="398"/>
                        </a:lnTo>
                        <a:lnTo>
                          <a:pt x="678" y="384"/>
                        </a:lnTo>
                        <a:lnTo>
                          <a:pt x="676" y="369"/>
                        </a:lnTo>
                        <a:lnTo>
                          <a:pt x="674" y="349"/>
                        </a:lnTo>
                        <a:lnTo>
                          <a:pt x="672" y="335"/>
                        </a:lnTo>
                        <a:lnTo>
                          <a:pt x="671" y="321"/>
                        </a:lnTo>
                        <a:lnTo>
                          <a:pt x="673" y="305"/>
                        </a:lnTo>
                        <a:lnTo>
                          <a:pt x="668" y="291"/>
                        </a:lnTo>
                        <a:lnTo>
                          <a:pt x="665" y="277"/>
                        </a:lnTo>
                        <a:lnTo>
                          <a:pt x="671" y="258"/>
                        </a:lnTo>
                        <a:lnTo>
                          <a:pt x="674" y="235"/>
                        </a:lnTo>
                        <a:lnTo>
                          <a:pt x="676" y="211"/>
                        </a:lnTo>
                        <a:lnTo>
                          <a:pt x="673" y="186"/>
                        </a:lnTo>
                        <a:lnTo>
                          <a:pt x="670" y="162"/>
                        </a:lnTo>
                        <a:lnTo>
                          <a:pt x="662" y="142"/>
                        </a:lnTo>
                        <a:lnTo>
                          <a:pt x="655" y="123"/>
                        </a:lnTo>
                        <a:lnTo>
                          <a:pt x="642" y="109"/>
                        </a:lnTo>
                        <a:lnTo>
                          <a:pt x="612" y="89"/>
                        </a:lnTo>
                        <a:lnTo>
                          <a:pt x="574" y="72"/>
                        </a:lnTo>
                        <a:lnTo>
                          <a:pt x="536" y="57"/>
                        </a:lnTo>
                        <a:lnTo>
                          <a:pt x="440" y="45"/>
                        </a:lnTo>
                        <a:lnTo>
                          <a:pt x="327" y="0"/>
                        </a:lnTo>
                      </a:path>
                    </a:pathLst>
                  </a:custGeom>
                  <a:solidFill>
                    <a:srgbClr val="C06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7" name="Google Shape;183;p20"/>
                  <p:cNvGrpSpPr/>
                  <p:nvPr/>
                </p:nvGrpSpPr>
                <p:grpSpPr>
                  <a:xfrm>
                    <a:off x="3549" y="3501"/>
                    <a:ext cx="496" cy="458"/>
                    <a:chOff x="3549" y="3501"/>
                    <a:chExt cx="496" cy="458"/>
                  </a:xfrm>
                </p:grpSpPr>
                <p:sp>
                  <p:nvSpPr>
                    <p:cNvPr id="184" name="Google Shape;184;p20"/>
                    <p:cNvSpPr/>
                    <p:nvPr/>
                  </p:nvSpPr>
                  <p:spPr>
                    <a:xfrm>
                      <a:off x="4008" y="3732"/>
                      <a:ext cx="27" cy="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" h="65" extrusionOk="0">
                          <a:moveTo>
                            <a:pt x="10" y="0"/>
                          </a:moveTo>
                          <a:lnTo>
                            <a:pt x="0" y="22"/>
                          </a:lnTo>
                          <a:lnTo>
                            <a:pt x="5" y="45"/>
                          </a:lnTo>
                          <a:lnTo>
                            <a:pt x="26" y="64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85" name="Google Shape;185;p20"/>
                    <p:cNvSpPr/>
                    <p:nvPr/>
                  </p:nvSpPr>
                  <p:spPr>
                    <a:xfrm>
                      <a:off x="4028" y="3814"/>
                      <a:ext cx="17" cy="1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" h="145" extrusionOk="0">
                          <a:moveTo>
                            <a:pt x="12" y="144"/>
                          </a:moveTo>
                          <a:lnTo>
                            <a:pt x="10" y="130"/>
                          </a:lnTo>
                          <a:lnTo>
                            <a:pt x="11" y="117"/>
                          </a:lnTo>
                          <a:lnTo>
                            <a:pt x="15" y="102"/>
                          </a:lnTo>
                          <a:lnTo>
                            <a:pt x="12" y="86"/>
                          </a:lnTo>
                          <a:lnTo>
                            <a:pt x="3" y="74"/>
                          </a:lnTo>
                          <a:lnTo>
                            <a:pt x="0" y="63"/>
                          </a:lnTo>
                          <a:lnTo>
                            <a:pt x="2" y="49"/>
                          </a:lnTo>
                          <a:lnTo>
                            <a:pt x="12" y="38"/>
                          </a:lnTo>
                          <a:lnTo>
                            <a:pt x="16" y="25"/>
                          </a:lnTo>
                          <a:lnTo>
                            <a:pt x="10" y="13"/>
                          </a:lnTo>
                          <a:lnTo>
                            <a:pt x="6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86" name="Google Shape;186;p20"/>
                    <p:cNvSpPr/>
                    <p:nvPr/>
                  </p:nvSpPr>
                  <p:spPr>
                    <a:xfrm>
                      <a:off x="3643" y="3501"/>
                      <a:ext cx="169" cy="2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9" h="245" extrusionOk="0">
                          <a:moveTo>
                            <a:pt x="36" y="0"/>
                          </a:moveTo>
                          <a:lnTo>
                            <a:pt x="36" y="14"/>
                          </a:lnTo>
                          <a:lnTo>
                            <a:pt x="32" y="27"/>
                          </a:lnTo>
                          <a:lnTo>
                            <a:pt x="26" y="43"/>
                          </a:lnTo>
                          <a:lnTo>
                            <a:pt x="24" y="56"/>
                          </a:lnTo>
                          <a:lnTo>
                            <a:pt x="22" y="74"/>
                          </a:lnTo>
                          <a:lnTo>
                            <a:pt x="20" y="89"/>
                          </a:lnTo>
                          <a:lnTo>
                            <a:pt x="13" y="102"/>
                          </a:lnTo>
                          <a:lnTo>
                            <a:pt x="0" y="110"/>
                          </a:lnTo>
                          <a:lnTo>
                            <a:pt x="15" y="116"/>
                          </a:lnTo>
                          <a:lnTo>
                            <a:pt x="36" y="121"/>
                          </a:lnTo>
                          <a:lnTo>
                            <a:pt x="52" y="127"/>
                          </a:lnTo>
                          <a:lnTo>
                            <a:pt x="38" y="141"/>
                          </a:lnTo>
                          <a:lnTo>
                            <a:pt x="28" y="154"/>
                          </a:lnTo>
                          <a:lnTo>
                            <a:pt x="52" y="160"/>
                          </a:lnTo>
                          <a:lnTo>
                            <a:pt x="79" y="174"/>
                          </a:lnTo>
                          <a:lnTo>
                            <a:pt x="107" y="196"/>
                          </a:lnTo>
                          <a:lnTo>
                            <a:pt x="133" y="209"/>
                          </a:lnTo>
                          <a:lnTo>
                            <a:pt x="168" y="244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87" name="Google Shape;187;p20"/>
                    <p:cNvSpPr/>
                    <p:nvPr/>
                  </p:nvSpPr>
                  <p:spPr>
                    <a:xfrm>
                      <a:off x="3876" y="3507"/>
                      <a:ext cx="165" cy="2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5" h="236" extrusionOk="0">
                          <a:moveTo>
                            <a:pt x="133" y="0"/>
                          </a:moveTo>
                          <a:lnTo>
                            <a:pt x="133" y="15"/>
                          </a:lnTo>
                          <a:lnTo>
                            <a:pt x="138" y="37"/>
                          </a:lnTo>
                          <a:lnTo>
                            <a:pt x="151" y="58"/>
                          </a:lnTo>
                          <a:lnTo>
                            <a:pt x="164" y="73"/>
                          </a:lnTo>
                          <a:lnTo>
                            <a:pt x="150" y="77"/>
                          </a:lnTo>
                          <a:lnTo>
                            <a:pt x="130" y="85"/>
                          </a:lnTo>
                          <a:lnTo>
                            <a:pt x="112" y="91"/>
                          </a:lnTo>
                          <a:lnTo>
                            <a:pt x="136" y="107"/>
                          </a:lnTo>
                          <a:lnTo>
                            <a:pt x="112" y="115"/>
                          </a:lnTo>
                          <a:lnTo>
                            <a:pt x="80" y="137"/>
                          </a:lnTo>
                          <a:lnTo>
                            <a:pt x="64" y="162"/>
                          </a:lnTo>
                          <a:lnTo>
                            <a:pt x="35" y="189"/>
                          </a:lnTo>
                          <a:lnTo>
                            <a:pt x="14" y="216"/>
                          </a:lnTo>
                          <a:lnTo>
                            <a:pt x="0" y="235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88" name="Google Shape;188;p20"/>
                    <p:cNvSpPr/>
                    <p:nvPr/>
                  </p:nvSpPr>
                  <p:spPr>
                    <a:xfrm>
                      <a:off x="3549" y="3926"/>
                      <a:ext cx="82" cy="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2" h="19" extrusionOk="0">
                          <a:moveTo>
                            <a:pt x="81" y="4"/>
                          </a:moveTo>
                          <a:lnTo>
                            <a:pt x="65" y="1"/>
                          </a:lnTo>
                          <a:lnTo>
                            <a:pt x="51" y="0"/>
                          </a:lnTo>
                          <a:lnTo>
                            <a:pt x="35" y="2"/>
                          </a:lnTo>
                          <a:lnTo>
                            <a:pt x="23" y="6"/>
                          </a:lnTo>
                          <a:lnTo>
                            <a:pt x="8" y="13"/>
                          </a:lnTo>
                          <a:lnTo>
                            <a:pt x="0" y="18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89" name="Google Shape;189;p20"/>
                    <p:cNvSpPr/>
                    <p:nvPr/>
                  </p:nvSpPr>
                  <p:spPr>
                    <a:xfrm>
                      <a:off x="3584" y="3729"/>
                      <a:ext cx="53" cy="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" h="45" extrusionOk="0">
                          <a:moveTo>
                            <a:pt x="52" y="44"/>
                          </a:moveTo>
                          <a:lnTo>
                            <a:pt x="41" y="43"/>
                          </a:lnTo>
                          <a:lnTo>
                            <a:pt x="27" y="38"/>
                          </a:lnTo>
                          <a:lnTo>
                            <a:pt x="17" y="31"/>
                          </a:lnTo>
                          <a:lnTo>
                            <a:pt x="9" y="22"/>
                          </a:lnTo>
                          <a:lnTo>
                            <a:pt x="3" y="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90" name="Google Shape;190;p20"/>
                    <p:cNvSpPr/>
                    <p:nvPr/>
                  </p:nvSpPr>
                  <p:spPr>
                    <a:xfrm>
                      <a:off x="3622" y="3774"/>
                      <a:ext cx="16" cy="1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" h="130" extrusionOk="0">
                          <a:moveTo>
                            <a:pt x="14" y="0"/>
                          </a:moveTo>
                          <a:lnTo>
                            <a:pt x="13" y="9"/>
                          </a:lnTo>
                          <a:lnTo>
                            <a:pt x="13" y="15"/>
                          </a:lnTo>
                          <a:lnTo>
                            <a:pt x="13" y="24"/>
                          </a:lnTo>
                          <a:lnTo>
                            <a:pt x="15" y="32"/>
                          </a:lnTo>
                          <a:lnTo>
                            <a:pt x="13" y="41"/>
                          </a:lnTo>
                          <a:lnTo>
                            <a:pt x="10" y="50"/>
                          </a:lnTo>
                          <a:lnTo>
                            <a:pt x="8" y="57"/>
                          </a:lnTo>
                          <a:lnTo>
                            <a:pt x="7" y="66"/>
                          </a:lnTo>
                          <a:lnTo>
                            <a:pt x="7" y="74"/>
                          </a:lnTo>
                          <a:lnTo>
                            <a:pt x="3" y="84"/>
                          </a:lnTo>
                          <a:lnTo>
                            <a:pt x="0" y="91"/>
                          </a:lnTo>
                          <a:lnTo>
                            <a:pt x="1" y="100"/>
                          </a:lnTo>
                          <a:lnTo>
                            <a:pt x="5" y="109"/>
                          </a:lnTo>
                          <a:lnTo>
                            <a:pt x="10" y="118"/>
                          </a:lnTo>
                          <a:lnTo>
                            <a:pt x="12" y="129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91" name="Google Shape;191;p20"/>
                    <p:cNvSpPr/>
                    <p:nvPr/>
                  </p:nvSpPr>
                  <p:spPr>
                    <a:xfrm>
                      <a:off x="3621" y="3726"/>
                      <a:ext cx="15" cy="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" h="46" extrusionOk="0">
                          <a:moveTo>
                            <a:pt x="10" y="0"/>
                          </a:moveTo>
                          <a:lnTo>
                            <a:pt x="4" y="8"/>
                          </a:lnTo>
                          <a:lnTo>
                            <a:pt x="0" y="17"/>
                          </a:lnTo>
                          <a:lnTo>
                            <a:pt x="0" y="28"/>
                          </a:lnTo>
                          <a:lnTo>
                            <a:pt x="5" y="37"/>
                          </a:lnTo>
                          <a:lnTo>
                            <a:pt x="14" y="45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8" name="Google Shape;192;p20"/>
                <p:cNvGrpSpPr/>
                <p:nvPr/>
              </p:nvGrpSpPr>
              <p:grpSpPr>
                <a:xfrm>
                  <a:off x="3684" y="3473"/>
                  <a:ext cx="317" cy="299"/>
                  <a:chOff x="3684" y="3473"/>
                  <a:chExt cx="317" cy="299"/>
                </a:xfrm>
              </p:grpSpPr>
              <p:grpSp>
                <p:nvGrpSpPr>
                  <p:cNvPr id="9" name="Google Shape;193;p20"/>
                  <p:cNvGrpSpPr/>
                  <p:nvPr/>
                </p:nvGrpSpPr>
                <p:grpSpPr>
                  <a:xfrm>
                    <a:off x="3684" y="3473"/>
                    <a:ext cx="317" cy="299"/>
                    <a:chOff x="3684" y="3473"/>
                    <a:chExt cx="317" cy="299"/>
                  </a:xfrm>
                </p:grpSpPr>
                <p:sp>
                  <p:nvSpPr>
                    <p:cNvPr id="194" name="Google Shape;194;p20"/>
                    <p:cNvSpPr/>
                    <p:nvPr/>
                  </p:nvSpPr>
                  <p:spPr>
                    <a:xfrm>
                      <a:off x="3684" y="3473"/>
                      <a:ext cx="317" cy="2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7" h="299" extrusionOk="0">
                          <a:moveTo>
                            <a:pt x="62" y="22"/>
                          </a:moveTo>
                          <a:lnTo>
                            <a:pt x="0" y="26"/>
                          </a:lnTo>
                          <a:lnTo>
                            <a:pt x="19" y="63"/>
                          </a:lnTo>
                          <a:lnTo>
                            <a:pt x="65" y="105"/>
                          </a:lnTo>
                          <a:lnTo>
                            <a:pt x="60" y="144"/>
                          </a:lnTo>
                          <a:lnTo>
                            <a:pt x="151" y="298"/>
                          </a:lnTo>
                          <a:lnTo>
                            <a:pt x="157" y="298"/>
                          </a:lnTo>
                          <a:lnTo>
                            <a:pt x="179" y="269"/>
                          </a:lnTo>
                          <a:lnTo>
                            <a:pt x="206" y="217"/>
                          </a:lnTo>
                          <a:lnTo>
                            <a:pt x="248" y="154"/>
                          </a:lnTo>
                          <a:lnTo>
                            <a:pt x="258" y="94"/>
                          </a:lnTo>
                          <a:lnTo>
                            <a:pt x="316" y="31"/>
                          </a:lnTo>
                          <a:lnTo>
                            <a:pt x="259" y="0"/>
                          </a:lnTo>
                          <a:lnTo>
                            <a:pt x="205" y="39"/>
                          </a:lnTo>
                          <a:lnTo>
                            <a:pt x="154" y="36"/>
                          </a:lnTo>
                          <a:lnTo>
                            <a:pt x="87" y="17"/>
                          </a:lnTo>
                          <a:lnTo>
                            <a:pt x="62" y="22"/>
                          </a:lnTo>
                        </a:path>
                      </a:pathLst>
                    </a:custGeom>
                    <a:solidFill>
                      <a:srgbClr val="E0E0E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10" name="Google Shape;195;p20"/>
                    <p:cNvGrpSpPr/>
                    <p:nvPr/>
                  </p:nvGrpSpPr>
                  <p:grpSpPr>
                    <a:xfrm>
                      <a:off x="3720" y="3545"/>
                      <a:ext cx="232" cy="35"/>
                      <a:chOff x="3720" y="3545"/>
                      <a:chExt cx="232" cy="35"/>
                    </a:xfrm>
                  </p:grpSpPr>
                  <p:sp>
                    <p:nvSpPr>
                      <p:cNvPr id="196" name="Google Shape;196;p20"/>
                      <p:cNvSpPr/>
                      <p:nvPr/>
                    </p:nvSpPr>
                    <p:spPr>
                      <a:xfrm>
                        <a:off x="3889" y="3545"/>
                        <a:ext cx="63" cy="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3" h="30" extrusionOk="0">
                            <a:moveTo>
                              <a:pt x="0" y="0"/>
                            </a:moveTo>
                            <a:lnTo>
                              <a:pt x="31" y="22"/>
                            </a:lnTo>
                            <a:lnTo>
                              <a:pt x="62" y="11"/>
                            </a:lnTo>
                            <a:lnTo>
                              <a:pt x="30" y="2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97" name="Google Shape;197;p20"/>
                      <p:cNvSpPr/>
                      <p:nvPr/>
                    </p:nvSpPr>
                    <p:spPr>
                      <a:xfrm>
                        <a:off x="3720" y="3547"/>
                        <a:ext cx="74" cy="3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4" h="33" extrusionOk="0">
                            <a:moveTo>
                              <a:pt x="73" y="0"/>
                            </a:moveTo>
                            <a:lnTo>
                              <a:pt x="59" y="26"/>
                            </a:lnTo>
                            <a:lnTo>
                              <a:pt x="0" y="4"/>
                            </a:lnTo>
                            <a:lnTo>
                              <a:pt x="60" y="32"/>
                            </a:lnTo>
                            <a:lnTo>
                              <a:pt x="73" y="0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sp>
                <p:nvSpPr>
                  <p:cNvPr id="198" name="Google Shape;198;p20"/>
                  <p:cNvSpPr/>
                  <p:nvPr/>
                </p:nvSpPr>
                <p:spPr>
                  <a:xfrm>
                    <a:off x="3786" y="3512"/>
                    <a:ext cx="108" cy="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" h="260" extrusionOk="0">
                        <a:moveTo>
                          <a:pt x="31" y="0"/>
                        </a:moveTo>
                        <a:lnTo>
                          <a:pt x="12" y="35"/>
                        </a:lnTo>
                        <a:lnTo>
                          <a:pt x="39" y="72"/>
                        </a:lnTo>
                        <a:lnTo>
                          <a:pt x="33" y="89"/>
                        </a:lnTo>
                        <a:lnTo>
                          <a:pt x="16" y="110"/>
                        </a:lnTo>
                        <a:lnTo>
                          <a:pt x="0" y="174"/>
                        </a:lnTo>
                        <a:lnTo>
                          <a:pt x="46" y="259"/>
                        </a:lnTo>
                        <a:lnTo>
                          <a:pt x="60" y="259"/>
                        </a:lnTo>
                        <a:lnTo>
                          <a:pt x="107" y="177"/>
                        </a:lnTo>
                        <a:lnTo>
                          <a:pt x="97" y="112"/>
                        </a:lnTo>
                        <a:lnTo>
                          <a:pt x="83" y="91"/>
                        </a:lnTo>
                        <a:lnTo>
                          <a:pt x="72" y="72"/>
                        </a:lnTo>
                        <a:lnTo>
                          <a:pt x="96" y="35"/>
                        </a:lnTo>
                        <a:lnTo>
                          <a:pt x="83" y="0"/>
                        </a:lnTo>
                        <a:lnTo>
                          <a:pt x="31" y="0"/>
                        </a:lnTo>
                      </a:path>
                    </a:pathLst>
                  </a:custGeom>
                  <a:solidFill>
                    <a:srgbClr val="008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1" name="Google Shape;199;p20"/>
              <p:cNvGrpSpPr/>
              <p:nvPr/>
            </p:nvGrpSpPr>
            <p:grpSpPr>
              <a:xfrm>
                <a:off x="3630" y="3746"/>
                <a:ext cx="295" cy="184"/>
                <a:chOff x="3630" y="3746"/>
                <a:chExt cx="295" cy="184"/>
              </a:xfrm>
            </p:grpSpPr>
            <p:sp>
              <p:nvSpPr>
                <p:cNvPr id="200" name="Google Shape;200;p20"/>
                <p:cNvSpPr/>
                <p:nvPr/>
              </p:nvSpPr>
              <p:spPr>
                <a:xfrm>
                  <a:off x="3709" y="3746"/>
                  <a:ext cx="216" cy="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" h="176" extrusionOk="0">
                      <a:moveTo>
                        <a:pt x="0" y="61"/>
                      </a:moveTo>
                      <a:lnTo>
                        <a:pt x="57" y="20"/>
                      </a:lnTo>
                      <a:lnTo>
                        <a:pt x="88" y="10"/>
                      </a:lnTo>
                      <a:lnTo>
                        <a:pt x="119" y="0"/>
                      </a:lnTo>
                      <a:lnTo>
                        <a:pt x="143" y="0"/>
                      </a:lnTo>
                      <a:lnTo>
                        <a:pt x="174" y="3"/>
                      </a:lnTo>
                      <a:lnTo>
                        <a:pt x="194" y="8"/>
                      </a:lnTo>
                      <a:lnTo>
                        <a:pt x="210" y="17"/>
                      </a:lnTo>
                      <a:lnTo>
                        <a:pt x="215" y="24"/>
                      </a:lnTo>
                      <a:lnTo>
                        <a:pt x="215" y="29"/>
                      </a:lnTo>
                      <a:lnTo>
                        <a:pt x="211" y="38"/>
                      </a:lnTo>
                      <a:lnTo>
                        <a:pt x="201" y="44"/>
                      </a:lnTo>
                      <a:lnTo>
                        <a:pt x="188" y="49"/>
                      </a:lnTo>
                      <a:lnTo>
                        <a:pt x="197" y="58"/>
                      </a:lnTo>
                      <a:lnTo>
                        <a:pt x="206" y="67"/>
                      </a:lnTo>
                      <a:lnTo>
                        <a:pt x="208" y="72"/>
                      </a:lnTo>
                      <a:lnTo>
                        <a:pt x="205" y="80"/>
                      </a:lnTo>
                      <a:lnTo>
                        <a:pt x="199" y="85"/>
                      </a:lnTo>
                      <a:lnTo>
                        <a:pt x="190" y="91"/>
                      </a:lnTo>
                      <a:lnTo>
                        <a:pt x="174" y="91"/>
                      </a:lnTo>
                      <a:lnTo>
                        <a:pt x="177" y="100"/>
                      </a:lnTo>
                      <a:lnTo>
                        <a:pt x="181" y="106"/>
                      </a:lnTo>
                      <a:lnTo>
                        <a:pt x="178" y="116"/>
                      </a:lnTo>
                      <a:lnTo>
                        <a:pt x="171" y="121"/>
                      </a:lnTo>
                      <a:lnTo>
                        <a:pt x="160" y="124"/>
                      </a:lnTo>
                      <a:lnTo>
                        <a:pt x="146" y="124"/>
                      </a:lnTo>
                      <a:lnTo>
                        <a:pt x="152" y="128"/>
                      </a:lnTo>
                      <a:lnTo>
                        <a:pt x="157" y="135"/>
                      </a:lnTo>
                      <a:lnTo>
                        <a:pt x="156" y="142"/>
                      </a:lnTo>
                      <a:lnTo>
                        <a:pt x="151" y="146"/>
                      </a:lnTo>
                      <a:lnTo>
                        <a:pt x="144" y="149"/>
                      </a:lnTo>
                      <a:lnTo>
                        <a:pt x="135" y="153"/>
                      </a:lnTo>
                      <a:lnTo>
                        <a:pt x="121" y="154"/>
                      </a:lnTo>
                      <a:lnTo>
                        <a:pt x="107" y="154"/>
                      </a:lnTo>
                      <a:lnTo>
                        <a:pt x="93" y="164"/>
                      </a:lnTo>
                      <a:lnTo>
                        <a:pt x="84" y="169"/>
                      </a:lnTo>
                      <a:lnTo>
                        <a:pt x="70" y="173"/>
                      </a:lnTo>
                      <a:lnTo>
                        <a:pt x="54" y="175"/>
                      </a:lnTo>
                      <a:lnTo>
                        <a:pt x="37" y="171"/>
                      </a:lnTo>
                      <a:lnTo>
                        <a:pt x="0" y="138"/>
                      </a:lnTo>
                      <a:lnTo>
                        <a:pt x="0" y="99"/>
                      </a:lnTo>
                      <a:lnTo>
                        <a:pt x="0" y="61"/>
                      </a:lnTo>
                    </a:path>
                  </a:pathLst>
                </a:custGeom>
                <a:solidFill>
                  <a:srgbClr val="E0A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" name="Google Shape;201;p20"/>
                <p:cNvSpPr/>
                <p:nvPr/>
              </p:nvSpPr>
              <p:spPr>
                <a:xfrm>
                  <a:off x="3630" y="3776"/>
                  <a:ext cx="109" cy="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54" extrusionOk="0">
                      <a:moveTo>
                        <a:pt x="97" y="18"/>
                      </a:moveTo>
                      <a:lnTo>
                        <a:pt x="108" y="3"/>
                      </a:lnTo>
                      <a:lnTo>
                        <a:pt x="85" y="6"/>
                      </a:lnTo>
                      <a:lnTo>
                        <a:pt x="64" y="5"/>
                      </a:lnTo>
                      <a:lnTo>
                        <a:pt x="41" y="5"/>
                      </a:lnTo>
                      <a:lnTo>
                        <a:pt x="12" y="0"/>
                      </a:lnTo>
                      <a:lnTo>
                        <a:pt x="14" y="30"/>
                      </a:lnTo>
                      <a:lnTo>
                        <a:pt x="8" y="54"/>
                      </a:lnTo>
                      <a:lnTo>
                        <a:pt x="5" y="75"/>
                      </a:lnTo>
                      <a:lnTo>
                        <a:pt x="0" y="91"/>
                      </a:lnTo>
                      <a:lnTo>
                        <a:pt x="2" y="104"/>
                      </a:lnTo>
                      <a:lnTo>
                        <a:pt x="10" y="116"/>
                      </a:lnTo>
                      <a:lnTo>
                        <a:pt x="12" y="130"/>
                      </a:lnTo>
                      <a:lnTo>
                        <a:pt x="12" y="141"/>
                      </a:lnTo>
                      <a:lnTo>
                        <a:pt x="5" y="153"/>
                      </a:lnTo>
                      <a:lnTo>
                        <a:pt x="27" y="152"/>
                      </a:lnTo>
                      <a:lnTo>
                        <a:pt x="42" y="147"/>
                      </a:lnTo>
                      <a:lnTo>
                        <a:pt x="64" y="147"/>
                      </a:lnTo>
                      <a:lnTo>
                        <a:pt x="75" y="142"/>
                      </a:lnTo>
                      <a:lnTo>
                        <a:pt x="94" y="145"/>
                      </a:lnTo>
                      <a:lnTo>
                        <a:pt x="105" y="144"/>
                      </a:lnTo>
                      <a:lnTo>
                        <a:pt x="99" y="131"/>
                      </a:lnTo>
                      <a:lnTo>
                        <a:pt x="86" y="119"/>
                      </a:lnTo>
                      <a:lnTo>
                        <a:pt x="81" y="104"/>
                      </a:lnTo>
                      <a:lnTo>
                        <a:pt x="85" y="81"/>
                      </a:lnTo>
                      <a:lnTo>
                        <a:pt x="81" y="61"/>
                      </a:lnTo>
                      <a:lnTo>
                        <a:pt x="83" y="38"/>
                      </a:lnTo>
                      <a:lnTo>
                        <a:pt x="97" y="18"/>
                      </a:lnTo>
                    </a:path>
                  </a:pathLst>
                </a:custGeom>
                <a:solidFill>
                  <a:srgbClr val="E0E0E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Google Shape;202;p20"/>
                <p:cNvSpPr/>
                <p:nvPr/>
              </p:nvSpPr>
              <p:spPr>
                <a:xfrm>
                  <a:off x="3825" y="3785"/>
                  <a:ext cx="74" cy="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12" extrusionOk="0">
                      <a:moveTo>
                        <a:pt x="0" y="11"/>
                      </a:moveTo>
                      <a:lnTo>
                        <a:pt x="10" y="7"/>
                      </a:lnTo>
                      <a:lnTo>
                        <a:pt x="16" y="4"/>
                      </a:lnTo>
                      <a:lnTo>
                        <a:pt x="27" y="1"/>
                      </a:lnTo>
                      <a:lnTo>
                        <a:pt x="38" y="0"/>
                      </a:lnTo>
                      <a:lnTo>
                        <a:pt x="46" y="0"/>
                      </a:lnTo>
                      <a:lnTo>
                        <a:pt x="55" y="2"/>
                      </a:lnTo>
                      <a:lnTo>
                        <a:pt x="64" y="5"/>
                      </a:lnTo>
                      <a:lnTo>
                        <a:pt x="73" y="9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Google Shape;203;p20"/>
                <p:cNvSpPr/>
                <p:nvPr/>
              </p:nvSpPr>
              <p:spPr>
                <a:xfrm>
                  <a:off x="3815" y="3824"/>
                  <a:ext cx="70" cy="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" h="14" extrusionOk="0">
                      <a:moveTo>
                        <a:pt x="0" y="7"/>
                      </a:moveTo>
                      <a:lnTo>
                        <a:pt x="11" y="4"/>
                      </a:lnTo>
                      <a:lnTo>
                        <a:pt x="25" y="0"/>
                      </a:lnTo>
                      <a:lnTo>
                        <a:pt x="39" y="0"/>
                      </a:lnTo>
                      <a:lnTo>
                        <a:pt x="51" y="2"/>
                      </a:lnTo>
                      <a:lnTo>
                        <a:pt x="58" y="5"/>
                      </a:lnTo>
                      <a:lnTo>
                        <a:pt x="65" y="7"/>
                      </a:lnTo>
                      <a:lnTo>
                        <a:pt x="69" y="13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Google Shape;204;p20"/>
                <p:cNvSpPr/>
                <p:nvPr/>
              </p:nvSpPr>
              <p:spPr>
                <a:xfrm>
                  <a:off x="3798" y="3864"/>
                  <a:ext cx="64" cy="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8" extrusionOk="0">
                      <a:moveTo>
                        <a:pt x="4" y="17"/>
                      </a:moveTo>
                      <a:lnTo>
                        <a:pt x="0" y="14"/>
                      </a:lnTo>
                      <a:lnTo>
                        <a:pt x="2" y="8"/>
                      </a:lnTo>
                      <a:lnTo>
                        <a:pt x="8" y="6"/>
                      </a:lnTo>
                      <a:lnTo>
                        <a:pt x="19" y="3"/>
                      </a:lnTo>
                      <a:lnTo>
                        <a:pt x="30" y="0"/>
                      </a:lnTo>
                      <a:lnTo>
                        <a:pt x="40" y="0"/>
                      </a:lnTo>
                      <a:lnTo>
                        <a:pt x="49" y="1"/>
                      </a:lnTo>
                      <a:lnTo>
                        <a:pt x="57" y="4"/>
                      </a:lnTo>
                      <a:lnTo>
                        <a:pt x="63" y="6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" name="Google Shape;205;p20"/>
                <p:cNvSpPr/>
                <p:nvPr/>
              </p:nvSpPr>
              <p:spPr>
                <a:xfrm>
                  <a:off x="3665" y="3790"/>
                  <a:ext cx="36" cy="1"/>
                </a:xfrm>
                <a:prstGeom prst="rect">
                  <a:avLst/>
                </a:prstGeom>
                <a:solidFill>
                  <a:srgbClr val="000000"/>
                </a:solidFill>
                <a:ln w="12700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" name="Google Shape;206;p20"/>
            <p:cNvGrpSpPr/>
            <p:nvPr/>
          </p:nvGrpSpPr>
          <p:grpSpPr>
            <a:xfrm>
              <a:off x="3537" y="2455"/>
              <a:ext cx="682" cy="1091"/>
              <a:chOff x="3537" y="2455"/>
              <a:chExt cx="682" cy="1091"/>
            </a:xfrm>
          </p:grpSpPr>
          <p:grpSp>
            <p:nvGrpSpPr>
              <p:cNvPr id="13" name="Google Shape;207;p20"/>
              <p:cNvGrpSpPr/>
              <p:nvPr/>
            </p:nvGrpSpPr>
            <p:grpSpPr>
              <a:xfrm>
                <a:off x="3537" y="2455"/>
                <a:ext cx="682" cy="1091"/>
                <a:chOff x="3537" y="2455"/>
                <a:chExt cx="682" cy="1091"/>
              </a:xfrm>
            </p:grpSpPr>
            <p:sp>
              <p:nvSpPr>
                <p:cNvPr id="208" name="Google Shape;208;p20"/>
                <p:cNvSpPr/>
                <p:nvPr/>
              </p:nvSpPr>
              <p:spPr>
                <a:xfrm>
                  <a:off x="3537" y="2537"/>
                  <a:ext cx="642" cy="1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" h="1009" extrusionOk="0">
                      <a:moveTo>
                        <a:pt x="65" y="452"/>
                      </a:moveTo>
                      <a:lnTo>
                        <a:pt x="79" y="535"/>
                      </a:lnTo>
                      <a:lnTo>
                        <a:pt x="84" y="613"/>
                      </a:lnTo>
                      <a:lnTo>
                        <a:pt x="91" y="677"/>
                      </a:lnTo>
                      <a:lnTo>
                        <a:pt x="100" y="739"/>
                      </a:lnTo>
                      <a:lnTo>
                        <a:pt x="116" y="818"/>
                      </a:lnTo>
                      <a:lnTo>
                        <a:pt x="141" y="891"/>
                      </a:lnTo>
                      <a:lnTo>
                        <a:pt x="153" y="922"/>
                      </a:lnTo>
                      <a:lnTo>
                        <a:pt x="178" y="962"/>
                      </a:lnTo>
                      <a:lnTo>
                        <a:pt x="209" y="985"/>
                      </a:lnTo>
                      <a:lnTo>
                        <a:pt x="234" y="997"/>
                      </a:lnTo>
                      <a:lnTo>
                        <a:pt x="263" y="1003"/>
                      </a:lnTo>
                      <a:lnTo>
                        <a:pt x="302" y="1008"/>
                      </a:lnTo>
                      <a:lnTo>
                        <a:pt x="339" y="1003"/>
                      </a:lnTo>
                      <a:lnTo>
                        <a:pt x="377" y="993"/>
                      </a:lnTo>
                      <a:lnTo>
                        <a:pt x="407" y="972"/>
                      </a:lnTo>
                      <a:lnTo>
                        <a:pt x="431" y="939"/>
                      </a:lnTo>
                      <a:lnTo>
                        <a:pt x="452" y="895"/>
                      </a:lnTo>
                      <a:lnTo>
                        <a:pt x="472" y="854"/>
                      </a:lnTo>
                      <a:lnTo>
                        <a:pt x="502" y="779"/>
                      </a:lnTo>
                      <a:lnTo>
                        <a:pt x="531" y="684"/>
                      </a:lnTo>
                      <a:lnTo>
                        <a:pt x="552" y="612"/>
                      </a:lnTo>
                      <a:lnTo>
                        <a:pt x="565" y="526"/>
                      </a:lnTo>
                      <a:lnTo>
                        <a:pt x="575" y="451"/>
                      </a:lnTo>
                      <a:lnTo>
                        <a:pt x="580" y="422"/>
                      </a:lnTo>
                      <a:lnTo>
                        <a:pt x="599" y="411"/>
                      </a:lnTo>
                      <a:lnTo>
                        <a:pt x="614" y="400"/>
                      </a:lnTo>
                      <a:lnTo>
                        <a:pt x="630" y="385"/>
                      </a:lnTo>
                      <a:lnTo>
                        <a:pt x="641" y="367"/>
                      </a:lnTo>
                      <a:lnTo>
                        <a:pt x="639" y="350"/>
                      </a:lnTo>
                      <a:lnTo>
                        <a:pt x="623" y="335"/>
                      </a:lnTo>
                      <a:lnTo>
                        <a:pt x="604" y="324"/>
                      </a:lnTo>
                      <a:lnTo>
                        <a:pt x="585" y="321"/>
                      </a:lnTo>
                      <a:lnTo>
                        <a:pt x="585" y="298"/>
                      </a:lnTo>
                      <a:lnTo>
                        <a:pt x="589" y="237"/>
                      </a:lnTo>
                      <a:lnTo>
                        <a:pt x="595" y="166"/>
                      </a:lnTo>
                      <a:lnTo>
                        <a:pt x="570" y="89"/>
                      </a:lnTo>
                      <a:lnTo>
                        <a:pt x="537" y="50"/>
                      </a:lnTo>
                      <a:lnTo>
                        <a:pt x="457" y="7"/>
                      </a:lnTo>
                      <a:lnTo>
                        <a:pt x="356" y="0"/>
                      </a:lnTo>
                      <a:lnTo>
                        <a:pt x="262" y="11"/>
                      </a:lnTo>
                      <a:lnTo>
                        <a:pt x="151" y="46"/>
                      </a:lnTo>
                      <a:lnTo>
                        <a:pt x="85" y="116"/>
                      </a:lnTo>
                      <a:lnTo>
                        <a:pt x="81" y="183"/>
                      </a:lnTo>
                      <a:lnTo>
                        <a:pt x="85" y="230"/>
                      </a:lnTo>
                      <a:lnTo>
                        <a:pt x="81" y="266"/>
                      </a:lnTo>
                      <a:lnTo>
                        <a:pt x="76" y="291"/>
                      </a:lnTo>
                      <a:lnTo>
                        <a:pt x="56" y="309"/>
                      </a:lnTo>
                      <a:lnTo>
                        <a:pt x="33" y="320"/>
                      </a:lnTo>
                      <a:lnTo>
                        <a:pt x="9" y="334"/>
                      </a:lnTo>
                      <a:lnTo>
                        <a:pt x="1" y="352"/>
                      </a:lnTo>
                      <a:lnTo>
                        <a:pt x="0" y="367"/>
                      </a:lnTo>
                      <a:lnTo>
                        <a:pt x="8" y="387"/>
                      </a:lnTo>
                      <a:lnTo>
                        <a:pt x="35" y="403"/>
                      </a:lnTo>
                      <a:lnTo>
                        <a:pt x="51" y="411"/>
                      </a:lnTo>
                      <a:lnTo>
                        <a:pt x="65" y="452"/>
                      </a:lnTo>
                    </a:path>
                  </a:pathLst>
                </a:custGeom>
                <a:solidFill>
                  <a:srgbClr val="E0A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4" name="Google Shape;209;p20"/>
                <p:cNvGrpSpPr/>
                <p:nvPr/>
              </p:nvGrpSpPr>
              <p:grpSpPr>
                <a:xfrm>
                  <a:off x="3538" y="2455"/>
                  <a:ext cx="681" cy="418"/>
                  <a:chOff x="3538" y="2455"/>
                  <a:chExt cx="681" cy="418"/>
                </a:xfrm>
              </p:grpSpPr>
              <p:sp>
                <p:nvSpPr>
                  <p:cNvPr id="210" name="Google Shape;210;p20"/>
                  <p:cNvSpPr/>
                  <p:nvPr/>
                </p:nvSpPr>
                <p:spPr>
                  <a:xfrm>
                    <a:off x="3538" y="2455"/>
                    <a:ext cx="681" cy="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1" h="418" extrusionOk="0">
                        <a:moveTo>
                          <a:pt x="521" y="326"/>
                        </a:moveTo>
                        <a:lnTo>
                          <a:pt x="540" y="361"/>
                        </a:lnTo>
                        <a:lnTo>
                          <a:pt x="560" y="389"/>
                        </a:lnTo>
                        <a:lnTo>
                          <a:pt x="584" y="408"/>
                        </a:lnTo>
                        <a:lnTo>
                          <a:pt x="596" y="393"/>
                        </a:lnTo>
                        <a:lnTo>
                          <a:pt x="608" y="367"/>
                        </a:lnTo>
                        <a:lnTo>
                          <a:pt x="616" y="337"/>
                        </a:lnTo>
                        <a:lnTo>
                          <a:pt x="637" y="326"/>
                        </a:lnTo>
                        <a:lnTo>
                          <a:pt x="646" y="306"/>
                        </a:lnTo>
                        <a:lnTo>
                          <a:pt x="650" y="283"/>
                        </a:lnTo>
                        <a:lnTo>
                          <a:pt x="640" y="262"/>
                        </a:lnTo>
                        <a:lnTo>
                          <a:pt x="630" y="250"/>
                        </a:lnTo>
                        <a:lnTo>
                          <a:pt x="653" y="230"/>
                        </a:lnTo>
                        <a:lnTo>
                          <a:pt x="673" y="209"/>
                        </a:lnTo>
                        <a:lnTo>
                          <a:pt x="680" y="189"/>
                        </a:lnTo>
                        <a:lnTo>
                          <a:pt x="674" y="169"/>
                        </a:lnTo>
                        <a:lnTo>
                          <a:pt x="644" y="151"/>
                        </a:lnTo>
                        <a:lnTo>
                          <a:pt x="614" y="143"/>
                        </a:lnTo>
                        <a:lnTo>
                          <a:pt x="580" y="135"/>
                        </a:lnTo>
                        <a:lnTo>
                          <a:pt x="553" y="127"/>
                        </a:lnTo>
                        <a:lnTo>
                          <a:pt x="531" y="114"/>
                        </a:lnTo>
                        <a:lnTo>
                          <a:pt x="516" y="97"/>
                        </a:lnTo>
                        <a:lnTo>
                          <a:pt x="507" y="83"/>
                        </a:lnTo>
                        <a:lnTo>
                          <a:pt x="489" y="68"/>
                        </a:lnTo>
                        <a:lnTo>
                          <a:pt x="468" y="58"/>
                        </a:lnTo>
                        <a:lnTo>
                          <a:pt x="444" y="52"/>
                        </a:lnTo>
                        <a:lnTo>
                          <a:pt x="418" y="55"/>
                        </a:lnTo>
                        <a:lnTo>
                          <a:pt x="410" y="37"/>
                        </a:lnTo>
                        <a:lnTo>
                          <a:pt x="412" y="25"/>
                        </a:lnTo>
                        <a:lnTo>
                          <a:pt x="406" y="11"/>
                        </a:lnTo>
                        <a:lnTo>
                          <a:pt x="383" y="4"/>
                        </a:lnTo>
                        <a:lnTo>
                          <a:pt x="364" y="4"/>
                        </a:lnTo>
                        <a:lnTo>
                          <a:pt x="336" y="9"/>
                        </a:lnTo>
                        <a:lnTo>
                          <a:pt x="296" y="19"/>
                        </a:lnTo>
                        <a:lnTo>
                          <a:pt x="259" y="14"/>
                        </a:lnTo>
                        <a:lnTo>
                          <a:pt x="213" y="8"/>
                        </a:lnTo>
                        <a:lnTo>
                          <a:pt x="175" y="1"/>
                        </a:lnTo>
                        <a:lnTo>
                          <a:pt x="148" y="0"/>
                        </a:lnTo>
                        <a:lnTo>
                          <a:pt x="125" y="14"/>
                        </a:lnTo>
                        <a:lnTo>
                          <a:pt x="110" y="35"/>
                        </a:lnTo>
                        <a:lnTo>
                          <a:pt x="92" y="55"/>
                        </a:lnTo>
                        <a:lnTo>
                          <a:pt x="67" y="77"/>
                        </a:lnTo>
                        <a:lnTo>
                          <a:pt x="40" y="93"/>
                        </a:lnTo>
                        <a:lnTo>
                          <a:pt x="9" y="111"/>
                        </a:lnTo>
                        <a:lnTo>
                          <a:pt x="7" y="132"/>
                        </a:lnTo>
                        <a:lnTo>
                          <a:pt x="19" y="156"/>
                        </a:lnTo>
                        <a:lnTo>
                          <a:pt x="24" y="171"/>
                        </a:lnTo>
                        <a:lnTo>
                          <a:pt x="17" y="192"/>
                        </a:lnTo>
                        <a:lnTo>
                          <a:pt x="8" y="209"/>
                        </a:lnTo>
                        <a:lnTo>
                          <a:pt x="2" y="225"/>
                        </a:lnTo>
                        <a:lnTo>
                          <a:pt x="0" y="250"/>
                        </a:lnTo>
                        <a:lnTo>
                          <a:pt x="12" y="272"/>
                        </a:lnTo>
                        <a:lnTo>
                          <a:pt x="22" y="289"/>
                        </a:lnTo>
                        <a:lnTo>
                          <a:pt x="24" y="308"/>
                        </a:lnTo>
                        <a:lnTo>
                          <a:pt x="30" y="335"/>
                        </a:lnTo>
                        <a:lnTo>
                          <a:pt x="42" y="359"/>
                        </a:lnTo>
                        <a:lnTo>
                          <a:pt x="50" y="380"/>
                        </a:lnTo>
                        <a:lnTo>
                          <a:pt x="65" y="403"/>
                        </a:lnTo>
                        <a:lnTo>
                          <a:pt x="75" y="417"/>
                        </a:lnTo>
                        <a:lnTo>
                          <a:pt x="84" y="396"/>
                        </a:lnTo>
                        <a:lnTo>
                          <a:pt x="102" y="374"/>
                        </a:lnTo>
                        <a:lnTo>
                          <a:pt x="130" y="359"/>
                        </a:lnTo>
                        <a:lnTo>
                          <a:pt x="153" y="339"/>
                        </a:lnTo>
                        <a:lnTo>
                          <a:pt x="167" y="322"/>
                        </a:lnTo>
                        <a:lnTo>
                          <a:pt x="171" y="305"/>
                        </a:lnTo>
                        <a:lnTo>
                          <a:pt x="167" y="291"/>
                        </a:lnTo>
                        <a:lnTo>
                          <a:pt x="170" y="278"/>
                        </a:lnTo>
                        <a:lnTo>
                          <a:pt x="173" y="267"/>
                        </a:lnTo>
                        <a:lnTo>
                          <a:pt x="171" y="255"/>
                        </a:lnTo>
                        <a:lnTo>
                          <a:pt x="160" y="239"/>
                        </a:lnTo>
                        <a:lnTo>
                          <a:pt x="146" y="233"/>
                        </a:lnTo>
                        <a:lnTo>
                          <a:pt x="133" y="228"/>
                        </a:lnTo>
                        <a:lnTo>
                          <a:pt x="135" y="217"/>
                        </a:lnTo>
                        <a:lnTo>
                          <a:pt x="142" y="205"/>
                        </a:lnTo>
                        <a:lnTo>
                          <a:pt x="152" y="192"/>
                        </a:lnTo>
                        <a:lnTo>
                          <a:pt x="157" y="187"/>
                        </a:lnTo>
                        <a:lnTo>
                          <a:pt x="159" y="177"/>
                        </a:lnTo>
                        <a:lnTo>
                          <a:pt x="164" y="168"/>
                        </a:lnTo>
                        <a:lnTo>
                          <a:pt x="178" y="162"/>
                        </a:lnTo>
                        <a:lnTo>
                          <a:pt x="200" y="162"/>
                        </a:lnTo>
                        <a:lnTo>
                          <a:pt x="219" y="162"/>
                        </a:lnTo>
                        <a:lnTo>
                          <a:pt x="234" y="162"/>
                        </a:lnTo>
                        <a:lnTo>
                          <a:pt x="252" y="157"/>
                        </a:lnTo>
                        <a:lnTo>
                          <a:pt x="271" y="157"/>
                        </a:lnTo>
                        <a:lnTo>
                          <a:pt x="290" y="163"/>
                        </a:lnTo>
                        <a:lnTo>
                          <a:pt x="302" y="171"/>
                        </a:lnTo>
                        <a:lnTo>
                          <a:pt x="312" y="179"/>
                        </a:lnTo>
                        <a:lnTo>
                          <a:pt x="327" y="186"/>
                        </a:lnTo>
                        <a:lnTo>
                          <a:pt x="350" y="184"/>
                        </a:lnTo>
                        <a:lnTo>
                          <a:pt x="370" y="177"/>
                        </a:lnTo>
                        <a:lnTo>
                          <a:pt x="387" y="170"/>
                        </a:lnTo>
                        <a:lnTo>
                          <a:pt x="409" y="157"/>
                        </a:lnTo>
                        <a:lnTo>
                          <a:pt x="423" y="145"/>
                        </a:lnTo>
                        <a:lnTo>
                          <a:pt x="432" y="131"/>
                        </a:lnTo>
                        <a:lnTo>
                          <a:pt x="439" y="120"/>
                        </a:lnTo>
                        <a:lnTo>
                          <a:pt x="451" y="116"/>
                        </a:lnTo>
                        <a:lnTo>
                          <a:pt x="468" y="118"/>
                        </a:lnTo>
                        <a:lnTo>
                          <a:pt x="491" y="120"/>
                        </a:lnTo>
                        <a:lnTo>
                          <a:pt x="497" y="134"/>
                        </a:lnTo>
                        <a:lnTo>
                          <a:pt x="504" y="149"/>
                        </a:lnTo>
                        <a:lnTo>
                          <a:pt x="514" y="163"/>
                        </a:lnTo>
                        <a:lnTo>
                          <a:pt x="524" y="174"/>
                        </a:lnTo>
                        <a:lnTo>
                          <a:pt x="528" y="184"/>
                        </a:lnTo>
                        <a:lnTo>
                          <a:pt x="519" y="197"/>
                        </a:lnTo>
                        <a:lnTo>
                          <a:pt x="513" y="210"/>
                        </a:lnTo>
                        <a:lnTo>
                          <a:pt x="513" y="222"/>
                        </a:lnTo>
                        <a:lnTo>
                          <a:pt x="519" y="236"/>
                        </a:lnTo>
                        <a:lnTo>
                          <a:pt x="525" y="248"/>
                        </a:lnTo>
                        <a:lnTo>
                          <a:pt x="539" y="259"/>
                        </a:lnTo>
                        <a:lnTo>
                          <a:pt x="526" y="288"/>
                        </a:lnTo>
                        <a:lnTo>
                          <a:pt x="521" y="326"/>
                        </a:lnTo>
                      </a:path>
                    </a:pathLst>
                  </a:custGeom>
                  <a:solidFill>
                    <a:srgbClr val="A04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5" name="Google Shape;211;p20"/>
                  <p:cNvGrpSpPr/>
                  <p:nvPr/>
                </p:nvGrpSpPr>
                <p:grpSpPr>
                  <a:xfrm>
                    <a:off x="3628" y="2533"/>
                    <a:ext cx="500" cy="215"/>
                    <a:chOff x="3628" y="2533"/>
                    <a:chExt cx="500" cy="215"/>
                  </a:xfrm>
                </p:grpSpPr>
                <p:sp>
                  <p:nvSpPr>
                    <p:cNvPr id="212" name="Google Shape;212;p20"/>
                    <p:cNvSpPr/>
                    <p:nvPr/>
                  </p:nvSpPr>
                  <p:spPr>
                    <a:xfrm>
                      <a:off x="3735" y="2551"/>
                      <a:ext cx="82" cy="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2" h="65" extrusionOk="0">
                          <a:moveTo>
                            <a:pt x="81" y="64"/>
                          </a:moveTo>
                          <a:lnTo>
                            <a:pt x="58" y="55"/>
                          </a:lnTo>
                          <a:lnTo>
                            <a:pt x="45" y="33"/>
                          </a:lnTo>
                          <a:lnTo>
                            <a:pt x="51" y="18"/>
                          </a:lnTo>
                          <a:lnTo>
                            <a:pt x="67" y="0"/>
                          </a:lnTo>
                          <a:lnTo>
                            <a:pt x="55" y="5"/>
                          </a:lnTo>
                          <a:lnTo>
                            <a:pt x="46" y="12"/>
                          </a:lnTo>
                          <a:lnTo>
                            <a:pt x="34" y="22"/>
                          </a:lnTo>
                          <a:lnTo>
                            <a:pt x="34" y="34"/>
                          </a:lnTo>
                          <a:lnTo>
                            <a:pt x="38" y="42"/>
                          </a:lnTo>
                          <a:lnTo>
                            <a:pt x="36" y="53"/>
                          </a:lnTo>
                          <a:lnTo>
                            <a:pt x="28" y="47"/>
                          </a:lnTo>
                          <a:lnTo>
                            <a:pt x="11" y="37"/>
                          </a:lnTo>
                          <a:lnTo>
                            <a:pt x="9" y="24"/>
                          </a:lnTo>
                          <a:lnTo>
                            <a:pt x="0" y="39"/>
                          </a:lnTo>
                          <a:lnTo>
                            <a:pt x="12" y="53"/>
                          </a:lnTo>
                          <a:lnTo>
                            <a:pt x="17" y="64"/>
                          </a:lnTo>
                          <a:lnTo>
                            <a:pt x="37" y="63"/>
                          </a:lnTo>
                          <a:lnTo>
                            <a:pt x="59" y="59"/>
                          </a:lnTo>
                          <a:lnTo>
                            <a:pt x="81" y="64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3" name="Google Shape;213;p20"/>
                    <p:cNvSpPr/>
                    <p:nvPr/>
                  </p:nvSpPr>
                  <p:spPr>
                    <a:xfrm>
                      <a:off x="3946" y="2533"/>
                      <a:ext cx="47" cy="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" h="41" extrusionOk="0">
                          <a:moveTo>
                            <a:pt x="29" y="40"/>
                          </a:moveTo>
                          <a:lnTo>
                            <a:pt x="35" y="19"/>
                          </a:lnTo>
                          <a:lnTo>
                            <a:pt x="29" y="10"/>
                          </a:lnTo>
                          <a:lnTo>
                            <a:pt x="15" y="5"/>
                          </a:lnTo>
                          <a:lnTo>
                            <a:pt x="0" y="6"/>
                          </a:lnTo>
                          <a:lnTo>
                            <a:pt x="12" y="0"/>
                          </a:lnTo>
                          <a:lnTo>
                            <a:pt x="29" y="2"/>
                          </a:lnTo>
                          <a:lnTo>
                            <a:pt x="45" y="13"/>
                          </a:lnTo>
                          <a:lnTo>
                            <a:pt x="46" y="24"/>
                          </a:lnTo>
                          <a:lnTo>
                            <a:pt x="29" y="40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4" name="Google Shape;214;p20"/>
                    <p:cNvSpPr/>
                    <p:nvPr/>
                  </p:nvSpPr>
                  <p:spPr>
                    <a:xfrm>
                      <a:off x="3628" y="2642"/>
                      <a:ext cx="41" cy="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" h="40" extrusionOk="0">
                          <a:moveTo>
                            <a:pt x="40" y="36"/>
                          </a:moveTo>
                          <a:lnTo>
                            <a:pt x="16" y="33"/>
                          </a:lnTo>
                          <a:lnTo>
                            <a:pt x="13" y="29"/>
                          </a:lnTo>
                          <a:lnTo>
                            <a:pt x="3" y="11"/>
                          </a:lnTo>
                          <a:lnTo>
                            <a:pt x="3" y="0"/>
                          </a:lnTo>
                          <a:lnTo>
                            <a:pt x="0" y="17"/>
                          </a:lnTo>
                          <a:lnTo>
                            <a:pt x="3" y="30"/>
                          </a:lnTo>
                          <a:lnTo>
                            <a:pt x="10" y="39"/>
                          </a:lnTo>
                          <a:lnTo>
                            <a:pt x="40" y="36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5" name="Google Shape;215;p20"/>
                    <p:cNvSpPr/>
                    <p:nvPr/>
                  </p:nvSpPr>
                  <p:spPr>
                    <a:xfrm>
                      <a:off x="3633" y="2679"/>
                      <a:ext cx="36" cy="4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" h="43" extrusionOk="0">
                          <a:moveTo>
                            <a:pt x="35" y="0"/>
                          </a:moveTo>
                          <a:lnTo>
                            <a:pt x="9" y="13"/>
                          </a:lnTo>
                          <a:lnTo>
                            <a:pt x="0" y="26"/>
                          </a:lnTo>
                          <a:lnTo>
                            <a:pt x="2" y="37"/>
                          </a:lnTo>
                          <a:lnTo>
                            <a:pt x="13" y="42"/>
                          </a:lnTo>
                          <a:lnTo>
                            <a:pt x="13" y="35"/>
                          </a:lnTo>
                          <a:lnTo>
                            <a:pt x="13" y="24"/>
                          </a:lnTo>
                          <a:lnTo>
                            <a:pt x="21" y="18"/>
                          </a:lnTo>
                          <a:lnTo>
                            <a:pt x="35" y="0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6" name="Google Shape;216;p20"/>
                    <p:cNvSpPr/>
                    <p:nvPr/>
                  </p:nvSpPr>
                  <p:spPr>
                    <a:xfrm>
                      <a:off x="4062" y="2714"/>
                      <a:ext cx="66" cy="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6" h="34" extrusionOk="0">
                          <a:moveTo>
                            <a:pt x="12" y="0"/>
                          </a:moveTo>
                          <a:lnTo>
                            <a:pt x="38" y="8"/>
                          </a:lnTo>
                          <a:lnTo>
                            <a:pt x="53" y="8"/>
                          </a:lnTo>
                          <a:lnTo>
                            <a:pt x="65" y="0"/>
                          </a:lnTo>
                          <a:lnTo>
                            <a:pt x="56" y="12"/>
                          </a:lnTo>
                          <a:lnTo>
                            <a:pt x="40" y="16"/>
                          </a:lnTo>
                          <a:lnTo>
                            <a:pt x="46" y="24"/>
                          </a:lnTo>
                          <a:lnTo>
                            <a:pt x="60" y="28"/>
                          </a:lnTo>
                          <a:lnTo>
                            <a:pt x="33" y="26"/>
                          </a:lnTo>
                          <a:lnTo>
                            <a:pt x="23" y="20"/>
                          </a:lnTo>
                          <a:lnTo>
                            <a:pt x="16" y="12"/>
                          </a:lnTo>
                          <a:lnTo>
                            <a:pt x="11" y="20"/>
                          </a:lnTo>
                          <a:lnTo>
                            <a:pt x="10" y="33"/>
                          </a:lnTo>
                          <a:lnTo>
                            <a:pt x="0" y="24"/>
                          </a:lnTo>
                          <a:lnTo>
                            <a:pt x="4" y="12"/>
                          </a:lnTo>
                          <a:lnTo>
                            <a:pt x="12" y="0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16" name="Google Shape;217;p20"/>
              <p:cNvGrpSpPr/>
              <p:nvPr/>
            </p:nvGrpSpPr>
            <p:grpSpPr>
              <a:xfrm>
                <a:off x="3723" y="2672"/>
                <a:ext cx="329" cy="566"/>
                <a:chOff x="3723" y="2672"/>
                <a:chExt cx="329" cy="566"/>
              </a:xfrm>
            </p:grpSpPr>
            <p:grpSp>
              <p:nvGrpSpPr>
                <p:cNvPr id="17" name="Google Shape;218;p20"/>
                <p:cNvGrpSpPr/>
                <p:nvPr/>
              </p:nvGrpSpPr>
              <p:grpSpPr>
                <a:xfrm>
                  <a:off x="3792" y="3058"/>
                  <a:ext cx="125" cy="180"/>
                  <a:chOff x="3792" y="3058"/>
                  <a:chExt cx="125" cy="180"/>
                </a:xfrm>
              </p:grpSpPr>
              <p:sp>
                <p:nvSpPr>
                  <p:cNvPr id="219" name="Google Shape;219;p20"/>
                  <p:cNvSpPr/>
                  <p:nvPr/>
                </p:nvSpPr>
                <p:spPr>
                  <a:xfrm>
                    <a:off x="3792" y="3058"/>
                    <a:ext cx="125" cy="1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" h="111" extrusionOk="0">
                        <a:moveTo>
                          <a:pt x="6" y="110"/>
                        </a:moveTo>
                        <a:lnTo>
                          <a:pt x="0" y="0"/>
                        </a:lnTo>
                        <a:lnTo>
                          <a:pt x="19" y="8"/>
                        </a:lnTo>
                        <a:lnTo>
                          <a:pt x="32" y="14"/>
                        </a:lnTo>
                        <a:lnTo>
                          <a:pt x="49" y="18"/>
                        </a:lnTo>
                        <a:lnTo>
                          <a:pt x="77" y="18"/>
                        </a:lnTo>
                        <a:lnTo>
                          <a:pt x="94" y="16"/>
                        </a:lnTo>
                        <a:lnTo>
                          <a:pt x="109" y="11"/>
                        </a:lnTo>
                        <a:lnTo>
                          <a:pt x="124" y="2"/>
                        </a:lnTo>
                        <a:lnTo>
                          <a:pt x="120" y="110"/>
                        </a:lnTo>
                        <a:lnTo>
                          <a:pt x="6" y="110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8" name="Google Shape;220;p20"/>
                  <p:cNvGrpSpPr/>
                  <p:nvPr/>
                </p:nvGrpSpPr>
                <p:grpSpPr>
                  <a:xfrm>
                    <a:off x="3792" y="3058"/>
                    <a:ext cx="125" cy="180"/>
                    <a:chOff x="3792" y="3058"/>
                    <a:chExt cx="125" cy="180"/>
                  </a:xfrm>
                </p:grpSpPr>
                <p:sp>
                  <p:nvSpPr>
                    <p:cNvPr id="221" name="Google Shape;221;p20"/>
                    <p:cNvSpPr/>
                    <p:nvPr/>
                  </p:nvSpPr>
                  <p:spPr>
                    <a:xfrm>
                      <a:off x="3799" y="3092"/>
                      <a:ext cx="107" cy="1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2" name="Google Shape;222;p20"/>
                    <p:cNvSpPr/>
                    <p:nvPr/>
                  </p:nvSpPr>
                  <p:spPr>
                    <a:xfrm>
                      <a:off x="3792" y="3058"/>
                      <a:ext cx="125" cy="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" h="52" extrusionOk="0">
                          <a:moveTo>
                            <a:pt x="0" y="0"/>
                          </a:moveTo>
                          <a:lnTo>
                            <a:pt x="18" y="8"/>
                          </a:lnTo>
                          <a:lnTo>
                            <a:pt x="32" y="14"/>
                          </a:lnTo>
                          <a:lnTo>
                            <a:pt x="53" y="18"/>
                          </a:lnTo>
                          <a:lnTo>
                            <a:pt x="78" y="18"/>
                          </a:lnTo>
                          <a:lnTo>
                            <a:pt x="96" y="16"/>
                          </a:lnTo>
                          <a:lnTo>
                            <a:pt x="112" y="8"/>
                          </a:lnTo>
                          <a:lnTo>
                            <a:pt x="124" y="0"/>
                          </a:lnTo>
                          <a:lnTo>
                            <a:pt x="120" y="51"/>
                          </a:lnTo>
                          <a:lnTo>
                            <a:pt x="5" y="5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3" name="Google Shape;223;p20"/>
                    <p:cNvSpPr/>
                    <p:nvPr/>
                  </p:nvSpPr>
                  <p:spPr>
                    <a:xfrm>
                      <a:off x="3821" y="3171"/>
                      <a:ext cx="62" cy="67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27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24" name="Google Shape;224;p20"/>
                  <p:cNvSpPr/>
                  <p:nvPr/>
                </p:nvSpPr>
                <p:spPr>
                  <a:xfrm>
                    <a:off x="3811" y="3158"/>
                    <a:ext cx="84" cy="23"/>
                  </a:xfrm>
                  <a:prstGeom prst="rect">
                    <a:avLst/>
                  </a:prstGeom>
                  <a:solidFill>
                    <a:srgbClr val="000000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25" name="Google Shape;225;p20"/>
                <p:cNvSpPr/>
                <p:nvPr/>
              </p:nvSpPr>
              <p:spPr>
                <a:xfrm>
                  <a:off x="3723" y="2859"/>
                  <a:ext cx="329" cy="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" h="173" extrusionOk="0">
                      <a:moveTo>
                        <a:pt x="198" y="0"/>
                      </a:moveTo>
                      <a:lnTo>
                        <a:pt x="249" y="11"/>
                      </a:lnTo>
                      <a:lnTo>
                        <a:pt x="286" y="22"/>
                      </a:lnTo>
                      <a:lnTo>
                        <a:pt x="311" y="36"/>
                      </a:lnTo>
                      <a:lnTo>
                        <a:pt x="322" y="49"/>
                      </a:lnTo>
                      <a:lnTo>
                        <a:pt x="328" y="72"/>
                      </a:lnTo>
                      <a:lnTo>
                        <a:pt x="324" y="94"/>
                      </a:lnTo>
                      <a:lnTo>
                        <a:pt x="314" y="116"/>
                      </a:lnTo>
                      <a:lnTo>
                        <a:pt x="296" y="136"/>
                      </a:lnTo>
                      <a:lnTo>
                        <a:pt x="271" y="150"/>
                      </a:lnTo>
                      <a:lnTo>
                        <a:pt x="245" y="160"/>
                      </a:lnTo>
                      <a:lnTo>
                        <a:pt x="211" y="169"/>
                      </a:lnTo>
                      <a:lnTo>
                        <a:pt x="172" y="172"/>
                      </a:lnTo>
                      <a:lnTo>
                        <a:pt x="129" y="172"/>
                      </a:lnTo>
                      <a:lnTo>
                        <a:pt x="84" y="168"/>
                      </a:lnTo>
                      <a:lnTo>
                        <a:pt x="40" y="158"/>
                      </a:lnTo>
                      <a:lnTo>
                        <a:pt x="15" y="141"/>
                      </a:lnTo>
                      <a:lnTo>
                        <a:pt x="1" y="123"/>
                      </a:lnTo>
                      <a:lnTo>
                        <a:pt x="0" y="103"/>
                      </a:lnTo>
                      <a:lnTo>
                        <a:pt x="4" y="83"/>
                      </a:lnTo>
                      <a:lnTo>
                        <a:pt x="18" y="63"/>
                      </a:lnTo>
                      <a:lnTo>
                        <a:pt x="32" y="45"/>
                      </a:lnTo>
                      <a:lnTo>
                        <a:pt x="57" y="31"/>
                      </a:lnTo>
                      <a:lnTo>
                        <a:pt x="44" y="2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9" name="Google Shape;226;p20"/>
                <p:cNvGrpSpPr/>
                <p:nvPr/>
              </p:nvGrpSpPr>
              <p:grpSpPr>
                <a:xfrm>
                  <a:off x="3741" y="2672"/>
                  <a:ext cx="277" cy="157"/>
                  <a:chOff x="3741" y="2672"/>
                  <a:chExt cx="277" cy="157"/>
                </a:xfrm>
              </p:grpSpPr>
              <p:grpSp>
                <p:nvGrpSpPr>
                  <p:cNvPr id="20" name="Google Shape;227;p20"/>
                  <p:cNvGrpSpPr/>
                  <p:nvPr/>
                </p:nvGrpSpPr>
                <p:grpSpPr>
                  <a:xfrm>
                    <a:off x="3782" y="2701"/>
                    <a:ext cx="185" cy="128"/>
                    <a:chOff x="3782" y="2701"/>
                    <a:chExt cx="185" cy="128"/>
                  </a:xfrm>
                </p:grpSpPr>
                <p:sp>
                  <p:nvSpPr>
                    <p:cNvPr id="228" name="Google Shape;228;p20"/>
                    <p:cNvSpPr/>
                    <p:nvPr/>
                  </p:nvSpPr>
                  <p:spPr>
                    <a:xfrm>
                      <a:off x="3933" y="2701"/>
                      <a:ext cx="34" cy="12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9" name="Google Shape;229;p20"/>
                    <p:cNvSpPr/>
                    <p:nvPr/>
                  </p:nvSpPr>
                  <p:spPr>
                    <a:xfrm>
                      <a:off x="3782" y="2701"/>
                      <a:ext cx="35" cy="12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21" name="Google Shape;230;p20"/>
                  <p:cNvGrpSpPr/>
                  <p:nvPr/>
                </p:nvGrpSpPr>
                <p:grpSpPr>
                  <a:xfrm>
                    <a:off x="3741" y="2672"/>
                    <a:ext cx="277" cy="26"/>
                    <a:chOff x="3741" y="2672"/>
                    <a:chExt cx="277" cy="26"/>
                  </a:xfrm>
                </p:grpSpPr>
                <p:sp>
                  <p:nvSpPr>
                    <p:cNvPr id="231" name="Google Shape;231;p20"/>
                    <p:cNvSpPr/>
                    <p:nvPr/>
                  </p:nvSpPr>
                  <p:spPr>
                    <a:xfrm>
                      <a:off x="3741" y="2673"/>
                      <a:ext cx="110" cy="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0" h="25" extrusionOk="0">
                          <a:moveTo>
                            <a:pt x="0" y="24"/>
                          </a:moveTo>
                          <a:lnTo>
                            <a:pt x="25" y="10"/>
                          </a:lnTo>
                          <a:lnTo>
                            <a:pt x="50" y="2"/>
                          </a:lnTo>
                          <a:lnTo>
                            <a:pt x="81" y="0"/>
                          </a:lnTo>
                          <a:lnTo>
                            <a:pt x="109" y="4"/>
                          </a:lnTo>
                        </a:path>
                      </a:pathLst>
                    </a:custGeom>
                    <a:noFill/>
                    <a:ln w="50800" cap="rnd" cmpd="sng">
                      <a:solidFill>
                        <a:srgbClr val="A04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32" name="Google Shape;232;p20"/>
                    <p:cNvSpPr/>
                    <p:nvPr/>
                  </p:nvSpPr>
                  <p:spPr>
                    <a:xfrm>
                      <a:off x="3910" y="2672"/>
                      <a:ext cx="108" cy="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8" h="24" extrusionOk="0">
                          <a:moveTo>
                            <a:pt x="107" y="23"/>
                          </a:moveTo>
                          <a:lnTo>
                            <a:pt x="82" y="11"/>
                          </a:lnTo>
                          <a:lnTo>
                            <a:pt x="58" y="3"/>
                          </a:lnTo>
                          <a:lnTo>
                            <a:pt x="28" y="0"/>
                          </a:lnTo>
                          <a:lnTo>
                            <a:pt x="0" y="3"/>
                          </a:lnTo>
                        </a:path>
                      </a:pathLst>
                    </a:custGeom>
                    <a:noFill/>
                    <a:ln w="50800" cap="rnd" cmpd="sng">
                      <a:solidFill>
                        <a:srgbClr val="A04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233" name="Google Shape;233;p20"/>
          <p:cNvSpPr/>
          <p:nvPr/>
        </p:nvSpPr>
        <p:spPr>
          <a:xfrm>
            <a:off x="1106488" y="4694238"/>
            <a:ext cx="12922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  <a:endParaRPr/>
          </a:p>
        </p:txBody>
      </p:sp>
      <p:cxnSp>
        <p:nvCxnSpPr>
          <p:cNvPr id="234" name="Google Shape;234;p20"/>
          <p:cNvCxnSpPr/>
          <p:nvPr/>
        </p:nvCxnSpPr>
        <p:spPr>
          <a:xfrm>
            <a:off x="4114800" y="3581400"/>
            <a:ext cx="2286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" name="Google Shape;235;p20"/>
          <p:cNvGrpSpPr/>
          <p:nvPr/>
        </p:nvGrpSpPr>
        <p:grpSpPr>
          <a:xfrm>
            <a:off x="6553200" y="1981200"/>
            <a:ext cx="2286000" cy="1905000"/>
            <a:chOff x="4128" y="1248"/>
            <a:chExt cx="1440" cy="1200"/>
          </a:xfrm>
        </p:grpSpPr>
        <p:sp>
          <p:nvSpPr>
            <p:cNvPr id="236" name="Google Shape;236;p20"/>
            <p:cNvSpPr/>
            <p:nvPr/>
          </p:nvSpPr>
          <p:spPr>
            <a:xfrm>
              <a:off x="4128" y="1248"/>
              <a:ext cx="1436" cy="1200"/>
            </a:xfrm>
            <a:prstGeom prst="wedgeRoundRectCallout">
              <a:avLst>
                <a:gd name="adj1" fmla="val -36528"/>
                <a:gd name="adj2" fmla="val 66667"/>
                <a:gd name="adj3" fmla="val 16667"/>
              </a:avLst>
            </a:prstGeom>
            <a:solidFill>
              <a:srgbClr val="FDE0BD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4176" y="1344"/>
              <a:ext cx="1392" cy="9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 am 95% confident that μ is between 40 &amp; 60.</a:t>
              </a:r>
              <a:endParaRPr/>
            </a:p>
          </p:txBody>
        </p:sp>
      </p:grpSp>
      <p:cxnSp>
        <p:nvCxnSpPr>
          <p:cNvPr id="238" name="Google Shape;238;p20"/>
          <p:cNvCxnSpPr/>
          <p:nvPr/>
        </p:nvCxnSpPr>
        <p:spPr>
          <a:xfrm>
            <a:off x="4572000" y="2743200"/>
            <a:ext cx="0" cy="304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 txBox="1">
            <a:spLocks noGrp="1"/>
          </p:cNvSpPr>
          <p:nvPr>
            <p:ph type="title"/>
          </p:nvPr>
        </p:nvSpPr>
        <p:spPr>
          <a:xfrm>
            <a:off x="1150938" y="228600"/>
            <a:ext cx="738346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Confidence Level, (1-α)</a:t>
            </a:r>
            <a:endParaRPr/>
          </a:p>
        </p:txBody>
      </p:sp>
      <p:sp>
        <p:nvSpPr>
          <p:cNvPr id="244" name="Google Shape;244;p21"/>
          <p:cNvSpPr txBox="1">
            <a:spLocks noGrp="1"/>
          </p:cNvSpPr>
          <p:nvPr>
            <p:ph type="body" idx="1"/>
          </p:nvPr>
        </p:nvSpPr>
        <p:spPr>
          <a:xfrm>
            <a:off x="990600" y="1600200"/>
            <a:ext cx="75438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320675" lvl="0" indent="-320675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Suppose confidence level = 95%   </a:t>
            </a:r>
            <a:endParaRPr/>
          </a:p>
          <a:p>
            <a:pPr marL="320675" lvl="0" indent="-320675" algn="l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Also written (1 - </a:t>
            </a:r>
            <a:r>
              <a:rPr lang="en-US" b="1"/>
              <a:t>α</a:t>
            </a:r>
            <a:r>
              <a:rPr lang="en-US"/>
              <a:t>) = 0.95</a:t>
            </a:r>
            <a:endParaRPr/>
          </a:p>
          <a:p>
            <a:pPr marL="320675" lvl="0" indent="-320675" algn="l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 relative frequency interpretation:</a:t>
            </a:r>
            <a:endParaRPr/>
          </a:p>
          <a:p>
            <a:pPr marL="693738" lvl="1" indent="-268288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From repeated samples, 95% of all the confidence intervals that can be constructed will contain the unknown true parameter</a:t>
            </a:r>
            <a:endParaRPr/>
          </a:p>
          <a:p>
            <a:pPr marL="320675" lvl="0" indent="-320675" algn="l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 specific interval either will contain or will not contain the true parameter</a:t>
            </a:r>
            <a:endParaRPr/>
          </a:p>
          <a:p>
            <a:pPr marL="693738" lvl="1" indent="-268288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No probability involved in a specific interval</a:t>
            </a:r>
            <a:endParaRPr/>
          </a:p>
        </p:txBody>
      </p:sp>
      <p:sp>
        <p:nvSpPr>
          <p:cNvPr id="245" name="Google Shape;245;p21"/>
          <p:cNvSpPr txBox="1"/>
          <p:nvPr/>
        </p:nvSpPr>
        <p:spPr>
          <a:xfrm>
            <a:off x="7467600" y="1219200"/>
            <a:ext cx="1524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(continued)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1600200" y="360363"/>
            <a:ext cx="6096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Sample?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1143000" y="1905000"/>
            <a:ext cx="7772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chemeClr val="folHlink"/>
                </a:solidFill>
              </a:rPr>
              <a:t>Less time consuming</a:t>
            </a:r>
            <a:r>
              <a:rPr lang="en-US"/>
              <a:t> than a census</a:t>
            </a:r>
            <a:endParaRPr/>
          </a:p>
          <a:p>
            <a:pPr marL="342900" lvl="0" indent="-342900" algn="l" rtl="0">
              <a:spcBef>
                <a:spcPts val="210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chemeClr val="folHlink"/>
                </a:solidFill>
              </a:rPr>
              <a:t>Less costly</a:t>
            </a:r>
            <a:r>
              <a:rPr lang="en-US"/>
              <a:t> to administer than a census</a:t>
            </a:r>
            <a:endParaRPr/>
          </a:p>
          <a:p>
            <a:pPr marL="342900" lvl="0" indent="-342900" algn="l" rtl="0">
              <a:spcBef>
                <a:spcPts val="210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is possible to obtain statistical results of a sufficiently </a:t>
            </a:r>
            <a:r>
              <a:rPr lang="en-US">
                <a:solidFill>
                  <a:schemeClr val="folHlink"/>
                </a:solidFill>
              </a:rPr>
              <a:t>high precision</a:t>
            </a:r>
            <a:r>
              <a:rPr lang="en-US"/>
              <a:t> based on samples.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 txBox="1">
            <a:spLocks noGrp="1"/>
          </p:cNvSpPr>
          <p:nvPr>
            <p:ph type="title"/>
          </p:nvPr>
        </p:nvSpPr>
        <p:spPr>
          <a:xfrm>
            <a:off x="1150938" y="228600"/>
            <a:ext cx="738346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 Formula</a:t>
            </a:r>
            <a:endParaRPr/>
          </a:p>
        </p:txBody>
      </p:sp>
      <p:sp>
        <p:nvSpPr>
          <p:cNvPr id="251" name="Google Shape;251;p22"/>
          <p:cNvSpPr txBox="1">
            <a:spLocks noGrp="1"/>
          </p:cNvSpPr>
          <p:nvPr>
            <p:ph type="body" idx="1"/>
          </p:nvPr>
        </p:nvSpPr>
        <p:spPr>
          <a:xfrm>
            <a:off x="1143000" y="1952625"/>
            <a:ext cx="6940550" cy="3890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320675" lvl="0" indent="-320675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chemeClr val="folHlink"/>
                </a:solidFill>
              </a:rPr>
              <a:t>The general formula for all confidence intervals is:</a:t>
            </a:r>
            <a:endParaRPr/>
          </a:p>
          <a:p>
            <a:pPr marL="320675" lvl="0" indent="-142875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>
              <a:solidFill>
                <a:schemeClr val="folHlink"/>
              </a:solidFill>
            </a:endParaRPr>
          </a:p>
          <a:p>
            <a:pPr marL="320675" lvl="0" indent="-142875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>
              <a:solidFill>
                <a:schemeClr val="folHlink"/>
              </a:solidFill>
            </a:endParaRPr>
          </a:p>
          <a:p>
            <a:pPr marL="320675" lvl="0" indent="-142875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>
              <a:solidFill>
                <a:schemeClr val="folHlink"/>
              </a:solidFill>
            </a:endParaRPr>
          </a:p>
          <a:p>
            <a:pPr marL="320675" lvl="0" indent="-320675" algn="l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The value of the reliability factor depends on the desired level of confidence</a:t>
            </a: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401638" y="3355975"/>
            <a:ext cx="8410575" cy="466725"/>
          </a:xfrm>
          <a:prstGeom prst="rect">
            <a:avLst/>
          </a:prstGeom>
          <a:solidFill>
            <a:srgbClr val="FDE0BD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 Estimate </a:t>
            </a:r>
            <a:r>
              <a:rPr lang="en-US" sz="2400" b="1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±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(Reliability Factor)(Standard Error)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 txBox="1">
            <a:spLocks noGrp="1"/>
          </p:cNvSpPr>
          <p:nvPr>
            <p:ph type="title"/>
          </p:nvPr>
        </p:nvSpPr>
        <p:spPr>
          <a:xfrm>
            <a:off x="1150938" y="228600"/>
            <a:ext cx="738346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Confidence Intervals</a:t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1914525" y="3135313"/>
            <a:ext cx="1819275" cy="979487"/>
          </a:xfrm>
          <a:custGeom>
            <a:avLst/>
            <a:gdLst/>
            <a:ahLst/>
            <a:cxnLst/>
            <a:rect l="l" t="t" r="r" b="b"/>
            <a:pathLst>
              <a:path w="1068" h="429" extrusionOk="0">
                <a:moveTo>
                  <a:pt x="0" y="428"/>
                </a:moveTo>
                <a:lnTo>
                  <a:pt x="1067" y="428"/>
                </a:lnTo>
                <a:lnTo>
                  <a:pt x="1067" y="0"/>
                </a:lnTo>
                <a:lnTo>
                  <a:pt x="0" y="0"/>
                </a:lnTo>
                <a:lnTo>
                  <a:pt x="0" y="428"/>
                </a:lnTo>
              </a:path>
            </a:pathLst>
          </a:custGeom>
          <a:solidFill>
            <a:srgbClr val="C7DAF7"/>
          </a:solidFill>
          <a:ln w="25400" cap="rnd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3"/>
          <p:cNvSpPr/>
          <p:nvPr/>
        </p:nvSpPr>
        <p:spPr>
          <a:xfrm>
            <a:off x="1905000" y="3200400"/>
            <a:ext cx="1836738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Population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2971800" y="4724400"/>
            <a:ext cx="1965325" cy="1179513"/>
          </a:xfrm>
          <a:custGeom>
            <a:avLst/>
            <a:gdLst/>
            <a:ahLst/>
            <a:cxnLst/>
            <a:rect l="l" t="t" r="r" b="b"/>
            <a:pathLst>
              <a:path w="1143" h="743" extrusionOk="0">
                <a:moveTo>
                  <a:pt x="0" y="742"/>
                </a:moveTo>
                <a:lnTo>
                  <a:pt x="1142" y="742"/>
                </a:lnTo>
                <a:lnTo>
                  <a:pt x="1142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rgbClr val="C7DAF7"/>
          </a:solidFill>
          <a:ln w="25400" cap="rnd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3"/>
          <p:cNvSpPr/>
          <p:nvPr/>
        </p:nvSpPr>
        <p:spPr>
          <a:xfrm>
            <a:off x="2874963" y="5162550"/>
            <a:ext cx="2062162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σ</a:t>
            </a:r>
            <a:r>
              <a:rPr lang="en-US" sz="2800" b="1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Unknown</a:t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3657600" y="1676400"/>
            <a:ext cx="1981200" cy="1006475"/>
          </a:xfrm>
          <a:custGeom>
            <a:avLst/>
            <a:gdLst/>
            <a:ahLst/>
            <a:cxnLst/>
            <a:rect l="l" t="t" r="r" b="b"/>
            <a:pathLst>
              <a:path w="1115" h="514" extrusionOk="0">
                <a:moveTo>
                  <a:pt x="0" y="513"/>
                </a:moveTo>
                <a:lnTo>
                  <a:pt x="1114" y="513"/>
                </a:lnTo>
                <a:lnTo>
                  <a:pt x="1114" y="0"/>
                </a:lnTo>
                <a:lnTo>
                  <a:pt x="0" y="0"/>
                </a:lnTo>
                <a:lnTo>
                  <a:pt x="0" y="513"/>
                </a:lnTo>
              </a:path>
            </a:pathLst>
          </a:custGeom>
          <a:solidFill>
            <a:srgbClr val="C7DAF7"/>
          </a:solidFill>
          <a:ln w="25400" cap="rnd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3733800" y="1752600"/>
            <a:ext cx="1839913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Confidence</a:t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3935413" y="2116138"/>
            <a:ext cx="143510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Intervals</a:t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6172200" y="3124200"/>
            <a:ext cx="2057400" cy="1066800"/>
          </a:xfrm>
          <a:custGeom>
            <a:avLst/>
            <a:gdLst/>
            <a:ahLst/>
            <a:cxnLst/>
            <a:rect l="l" t="t" r="r" b="b"/>
            <a:pathLst>
              <a:path w="1241" h="436" extrusionOk="0">
                <a:moveTo>
                  <a:pt x="0" y="435"/>
                </a:moveTo>
                <a:lnTo>
                  <a:pt x="1240" y="435"/>
                </a:lnTo>
                <a:lnTo>
                  <a:pt x="1240" y="0"/>
                </a:lnTo>
                <a:lnTo>
                  <a:pt x="0" y="0"/>
                </a:lnTo>
                <a:lnTo>
                  <a:pt x="0" y="435"/>
                </a:lnTo>
              </a:path>
            </a:pathLst>
          </a:custGeom>
          <a:solidFill>
            <a:srgbClr val="C7DAF7"/>
          </a:solidFill>
          <a:ln w="25400" cap="rnd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3"/>
          <p:cNvSpPr/>
          <p:nvPr/>
        </p:nvSpPr>
        <p:spPr>
          <a:xfrm>
            <a:off x="6288088" y="3257550"/>
            <a:ext cx="1865312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Proportion</a:t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914400" y="4724400"/>
            <a:ext cx="1724025" cy="1179513"/>
          </a:xfrm>
          <a:custGeom>
            <a:avLst/>
            <a:gdLst/>
            <a:ahLst/>
            <a:cxnLst/>
            <a:rect l="l" t="t" r="r" b="b"/>
            <a:pathLst>
              <a:path w="1086" h="743" extrusionOk="0">
                <a:moveTo>
                  <a:pt x="0" y="742"/>
                </a:moveTo>
                <a:lnTo>
                  <a:pt x="1085" y="742"/>
                </a:lnTo>
                <a:lnTo>
                  <a:pt x="1085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rgbClr val="FDE0BD"/>
          </a:solidFill>
          <a:ln w="25400" cap="rnd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3"/>
          <p:cNvSpPr/>
          <p:nvPr/>
        </p:nvSpPr>
        <p:spPr>
          <a:xfrm>
            <a:off x="914400" y="5162550"/>
            <a:ext cx="1684338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σ</a:t>
            </a:r>
            <a:r>
              <a:rPr lang="en-US" sz="2400" b="1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Known</a:t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2362200" y="5387975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p23"/>
          <p:cNvCxnSpPr/>
          <p:nvPr/>
        </p:nvCxnSpPr>
        <p:spPr>
          <a:xfrm>
            <a:off x="4648200" y="2667000"/>
            <a:ext cx="0" cy="22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71" name="Google Shape;271;p23"/>
          <p:cNvCxnSpPr/>
          <p:nvPr/>
        </p:nvCxnSpPr>
        <p:spPr>
          <a:xfrm>
            <a:off x="2819400" y="2895600"/>
            <a:ext cx="4343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Google Shape;272;p23"/>
          <p:cNvCxnSpPr/>
          <p:nvPr/>
        </p:nvCxnSpPr>
        <p:spPr>
          <a:xfrm>
            <a:off x="2819400" y="2895600"/>
            <a:ext cx="0" cy="22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73" name="Google Shape;273;p23"/>
          <p:cNvCxnSpPr/>
          <p:nvPr/>
        </p:nvCxnSpPr>
        <p:spPr>
          <a:xfrm>
            <a:off x="7162800" y="2895600"/>
            <a:ext cx="0" cy="22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74" name="Google Shape;274;p23"/>
          <p:cNvCxnSpPr/>
          <p:nvPr/>
        </p:nvCxnSpPr>
        <p:spPr>
          <a:xfrm>
            <a:off x="2819400" y="4114800"/>
            <a:ext cx="0" cy="22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75" name="Google Shape;275;p23"/>
          <p:cNvCxnSpPr/>
          <p:nvPr/>
        </p:nvCxnSpPr>
        <p:spPr>
          <a:xfrm>
            <a:off x="1752600" y="4343400"/>
            <a:ext cx="2057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23"/>
          <p:cNvCxnSpPr/>
          <p:nvPr/>
        </p:nvCxnSpPr>
        <p:spPr>
          <a:xfrm>
            <a:off x="1752600" y="4343400"/>
            <a:ext cx="0" cy="38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77" name="Google Shape;277;p23"/>
          <p:cNvCxnSpPr/>
          <p:nvPr/>
        </p:nvCxnSpPr>
        <p:spPr>
          <a:xfrm>
            <a:off x="3810000" y="4343400"/>
            <a:ext cx="0" cy="38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"/>
          <p:cNvSpPr txBox="1">
            <a:spLocks noGrp="1"/>
          </p:cNvSpPr>
          <p:nvPr>
            <p:ph type="title"/>
          </p:nvPr>
        </p:nvSpPr>
        <p:spPr>
          <a:xfrm>
            <a:off x="1143000" y="165100"/>
            <a:ext cx="779303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Confidence Interval for μ</a:t>
            </a:r>
            <a:br>
              <a:rPr lang="en-US"/>
            </a:br>
            <a:r>
              <a:rPr lang="en-US"/>
              <a:t>(σ</a:t>
            </a:r>
            <a:r>
              <a:rPr lang="en-US" baseline="30000"/>
              <a:t>2</a:t>
            </a:r>
            <a:r>
              <a:rPr lang="en-US"/>
              <a:t>  Known) </a:t>
            </a:r>
            <a:endParaRPr/>
          </a:p>
        </p:txBody>
      </p:sp>
      <p:sp>
        <p:nvSpPr>
          <p:cNvPr id="283" name="Google Shape;283;p24"/>
          <p:cNvSpPr txBox="1">
            <a:spLocks noGrp="1"/>
          </p:cNvSpPr>
          <p:nvPr>
            <p:ph type="body" idx="1"/>
          </p:nvPr>
        </p:nvSpPr>
        <p:spPr>
          <a:xfrm>
            <a:off x="838200" y="1676400"/>
            <a:ext cx="8077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320675" lvl="0" indent="-320675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Assumptions</a:t>
            </a:r>
            <a:endParaRPr/>
          </a:p>
          <a:p>
            <a:pPr marL="693738" lvl="1" indent="-268288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Population variance σ</a:t>
            </a:r>
            <a:r>
              <a:rPr lang="en-US" baseline="30000"/>
              <a:t>2</a:t>
            </a:r>
            <a:r>
              <a:rPr lang="en-US"/>
              <a:t> is known</a:t>
            </a:r>
            <a:endParaRPr/>
          </a:p>
          <a:p>
            <a:pPr marL="693738" lvl="1" indent="-268288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Population is normally distributed</a:t>
            </a:r>
            <a:endParaRPr/>
          </a:p>
          <a:p>
            <a:pPr marL="693738" lvl="1" indent="-268288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If population is not normal, use large sample</a:t>
            </a:r>
            <a:endParaRPr/>
          </a:p>
          <a:p>
            <a:pPr marL="320675" lvl="0" indent="-320675" algn="l" rtl="0">
              <a:lnSpc>
                <a:spcPct val="16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chemeClr val="folHlink"/>
                </a:solidFill>
              </a:rPr>
              <a:t>Confidence interval estimate:</a:t>
            </a:r>
            <a:endParaRPr/>
          </a:p>
          <a:p>
            <a:pPr marL="320675" lvl="0" indent="-142875" algn="l" rtl="0">
              <a:lnSpc>
                <a:spcPct val="16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>
              <a:solidFill>
                <a:schemeClr val="folHlink"/>
              </a:solidFill>
            </a:endParaRPr>
          </a:p>
          <a:p>
            <a:pPr marL="320675" lvl="0" indent="-142875" algn="l" rtl="0">
              <a:lnSpc>
                <a:spcPct val="16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>
              <a:solidFill>
                <a:schemeClr val="folHlink"/>
              </a:solidFill>
            </a:endParaRPr>
          </a:p>
          <a:p>
            <a:pPr marL="320675" lvl="0" indent="-320675" algn="l" rtl="0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/>
              <a:t>	(where z</a:t>
            </a:r>
            <a:r>
              <a:rPr lang="en-US" sz="2000" baseline="-25000"/>
              <a:t>α/2</a:t>
            </a:r>
            <a:r>
              <a:rPr lang="en-US" sz="2000"/>
              <a:t> is the normal distribution value for a probability of α/2 in each tail)</a:t>
            </a:r>
            <a:endParaRPr/>
          </a:p>
        </p:txBody>
      </p:sp>
      <p:pic>
        <p:nvPicPr>
          <p:cNvPr id="284" name="Google Shape;28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" cy="198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1175" y="4343400"/>
            <a:ext cx="587057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83680" y="1673352"/>
            <a:ext cx="1842137" cy="790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>
            <a:spLocks noGrp="1"/>
          </p:cNvSpPr>
          <p:nvPr>
            <p:ph type="title"/>
          </p:nvPr>
        </p:nvSpPr>
        <p:spPr>
          <a:xfrm>
            <a:off x="1150938" y="228600"/>
            <a:ext cx="738346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Margin of Error</a:t>
            </a:r>
            <a:endParaRPr/>
          </a:p>
        </p:txBody>
      </p:sp>
      <p:sp>
        <p:nvSpPr>
          <p:cNvPr id="292" name="Google Shape;292;p25"/>
          <p:cNvSpPr txBox="1">
            <a:spLocks noGrp="1"/>
          </p:cNvSpPr>
          <p:nvPr>
            <p:ph type="body" idx="1"/>
          </p:nvPr>
        </p:nvSpPr>
        <p:spPr>
          <a:xfrm>
            <a:off x="838200" y="1527175"/>
            <a:ext cx="8077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320675" lvl="0" indent="-320675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The confidence interval,</a:t>
            </a:r>
            <a:endParaRPr/>
          </a:p>
          <a:p>
            <a:pPr marL="320675" lvl="0" indent="-168275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20675" lvl="0" indent="-244475" algn="l" rtl="0">
              <a:spcBef>
                <a:spcPts val="240"/>
              </a:spcBef>
              <a:spcAft>
                <a:spcPts val="0"/>
              </a:spcAft>
              <a:buSzPts val="1200"/>
              <a:buNone/>
            </a:pPr>
            <a:endParaRPr sz="1200"/>
          </a:p>
          <a:p>
            <a:pPr marL="320675" lvl="0" indent="-244475" algn="l" rtl="0">
              <a:spcBef>
                <a:spcPts val="240"/>
              </a:spcBef>
              <a:spcAft>
                <a:spcPts val="0"/>
              </a:spcAft>
              <a:buSzPts val="1200"/>
              <a:buNone/>
            </a:pPr>
            <a:endParaRPr sz="1200"/>
          </a:p>
          <a:p>
            <a:pPr marL="320675" lvl="0" indent="-244475" algn="l" rtl="0">
              <a:spcBef>
                <a:spcPts val="240"/>
              </a:spcBef>
              <a:spcAft>
                <a:spcPts val="0"/>
              </a:spcAft>
              <a:buSzPts val="1200"/>
              <a:buNone/>
            </a:pPr>
            <a:endParaRPr sz="1200"/>
          </a:p>
          <a:p>
            <a:pPr marL="320675" lvl="0" indent="-244475" algn="l" rtl="0">
              <a:spcBef>
                <a:spcPts val="240"/>
              </a:spcBef>
              <a:spcAft>
                <a:spcPts val="0"/>
              </a:spcAft>
              <a:buSzPts val="1200"/>
              <a:buNone/>
            </a:pPr>
            <a:endParaRPr sz="1200"/>
          </a:p>
          <a:p>
            <a:pPr marL="320675" lvl="0" indent="-320675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Can also be written as</a:t>
            </a:r>
            <a:endParaRPr/>
          </a:p>
          <a:p>
            <a:pPr marL="320675" lvl="0" indent="-320675" algn="l" rtl="0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2400"/>
              <a:t>	where ME is called the </a:t>
            </a:r>
            <a:r>
              <a:rPr lang="en-US" sz="2400">
                <a:solidFill>
                  <a:schemeClr val="folHlink"/>
                </a:solidFill>
              </a:rPr>
              <a:t>margin of error</a:t>
            </a:r>
            <a:endParaRPr/>
          </a:p>
          <a:p>
            <a:pPr marL="320675" lvl="0" indent="-168275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20675" lvl="0" indent="-168275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20675" lvl="0" indent="-244475" algn="l" rtl="0">
              <a:spcBef>
                <a:spcPts val="240"/>
              </a:spcBef>
              <a:spcAft>
                <a:spcPts val="0"/>
              </a:spcAft>
              <a:buSzPts val="1200"/>
              <a:buNone/>
            </a:pPr>
            <a:endParaRPr sz="1200"/>
          </a:p>
          <a:p>
            <a:pPr marL="320675" lvl="0" indent="-244475" algn="l" rtl="0">
              <a:spcBef>
                <a:spcPts val="240"/>
              </a:spcBef>
              <a:spcAft>
                <a:spcPts val="0"/>
              </a:spcAft>
              <a:buSzPts val="1200"/>
              <a:buNone/>
            </a:pPr>
            <a:endParaRPr sz="1200"/>
          </a:p>
          <a:p>
            <a:pPr marL="320675" lvl="0" indent="-320675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The </a:t>
            </a:r>
            <a:r>
              <a:rPr lang="en-US" sz="2400">
                <a:solidFill>
                  <a:schemeClr val="folHlink"/>
                </a:solidFill>
              </a:rPr>
              <a:t>interval width</a:t>
            </a:r>
            <a:r>
              <a:rPr lang="en-US" sz="2400"/>
              <a:t>, w, is equal to twice the margin of error</a:t>
            </a:r>
            <a:endParaRPr/>
          </a:p>
        </p:txBody>
      </p:sp>
      <p:pic>
        <p:nvPicPr>
          <p:cNvPr id="293" name="Google Shape;29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6950" y="1965325"/>
            <a:ext cx="4518025" cy="96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25950" y="3355975"/>
            <a:ext cx="10604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33850" y="4343400"/>
            <a:ext cx="1754188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"/>
          <p:cNvSpPr txBox="1">
            <a:spLocks noGrp="1"/>
          </p:cNvSpPr>
          <p:nvPr>
            <p:ph type="title"/>
          </p:nvPr>
        </p:nvSpPr>
        <p:spPr>
          <a:xfrm>
            <a:off x="1150938" y="228600"/>
            <a:ext cx="738346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Reducing the Margin of Error</a:t>
            </a:r>
            <a:endParaRPr/>
          </a:p>
        </p:txBody>
      </p:sp>
      <p:sp>
        <p:nvSpPr>
          <p:cNvPr id="301" name="Google Shape;301;p26"/>
          <p:cNvSpPr txBox="1">
            <a:spLocks noGrp="1"/>
          </p:cNvSpPr>
          <p:nvPr>
            <p:ph type="body" idx="1"/>
          </p:nvPr>
        </p:nvSpPr>
        <p:spPr>
          <a:xfrm>
            <a:off x="838200" y="3100388"/>
            <a:ext cx="8077200" cy="330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320675" lvl="0" indent="-320675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/>
              <a:t>The margin of error can be reduced if </a:t>
            </a:r>
            <a:endParaRPr/>
          </a:p>
          <a:p>
            <a:pPr marL="320675" lvl="0" indent="-193675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320675" lvl="0" indent="-320675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the population standard deviation can be reduced (σ↓)</a:t>
            </a:r>
            <a:endParaRPr sz="2400"/>
          </a:p>
          <a:p>
            <a:pPr marL="320675" lvl="0" indent="-231775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/>
          </a:p>
          <a:p>
            <a:pPr marL="320675" lvl="0" indent="-320675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The sample size is increased (n↑)</a:t>
            </a:r>
            <a:endParaRPr/>
          </a:p>
          <a:p>
            <a:pPr marL="320675" lvl="0" indent="-231775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/>
          </a:p>
          <a:p>
            <a:pPr marL="320675" lvl="0" indent="-320675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The confidence level is decreased, (1 – α) ↓</a:t>
            </a:r>
            <a:endParaRPr/>
          </a:p>
        </p:txBody>
      </p:sp>
      <p:pic>
        <p:nvPicPr>
          <p:cNvPr id="302" name="Google Shape;30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8988" y="1819275"/>
            <a:ext cx="2119312" cy="101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/>
          <p:nvPr/>
        </p:nvSpPr>
        <p:spPr>
          <a:xfrm>
            <a:off x="2667000" y="2787650"/>
            <a:ext cx="3886200" cy="1728788"/>
          </a:xfrm>
          <a:custGeom>
            <a:avLst/>
            <a:gdLst/>
            <a:ahLst/>
            <a:cxnLst/>
            <a:rect l="l" t="t" r="r" b="b"/>
            <a:pathLst>
              <a:path w="2448" h="1089" extrusionOk="0">
                <a:moveTo>
                  <a:pt x="0" y="1089"/>
                </a:moveTo>
                <a:lnTo>
                  <a:pt x="0" y="897"/>
                </a:lnTo>
                <a:lnTo>
                  <a:pt x="96" y="849"/>
                </a:lnTo>
                <a:lnTo>
                  <a:pt x="240" y="753"/>
                </a:lnTo>
                <a:lnTo>
                  <a:pt x="396" y="618"/>
                </a:lnTo>
                <a:lnTo>
                  <a:pt x="558" y="450"/>
                </a:lnTo>
                <a:lnTo>
                  <a:pt x="681" y="324"/>
                </a:lnTo>
                <a:lnTo>
                  <a:pt x="762" y="246"/>
                </a:lnTo>
                <a:lnTo>
                  <a:pt x="837" y="162"/>
                </a:lnTo>
                <a:lnTo>
                  <a:pt x="912" y="129"/>
                </a:lnTo>
                <a:lnTo>
                  <a:pt x="936" y="90"/>
                </a:lnTo>
                <a:lnTo>
                  <a:pt x="1077" y="18"/>
                </a:lnTo>
                <a:lnTo>
                  <a:pt x="1197" y="0"/>
                </a:lnTo>
                <a:lnTo>
                  <a:pt x="1293" y="15"/>
                </a:lnTo>
                <a:lnTo>
                  <a:pt x="1344" y="33"/>
                </a:lnTo>
                <a:lnTo>
                  <a:pt x="1440" y="81"/>
                </a:lnTo>
                <a:lnTo>
                  <a:pt x="1578" y="192"/>
                </a:lnTo>
                <a:lnTo>
                  <a:pt x="1728" y="321"/>
                </a:lnTo>
                <a:lnTo>
                  <a:pt x="1824" y="417"/>
                </a:lnTo>
                <a:lnTo>
                  <a:pt x="1905" y="501"/>
                </a:lnTo>
                <a:lnTo>
                  <a:pt x="2016" y="609"/>
                </a:lnTo>
                <a:lnTo>
                  <a:pt x="2124" y="699"/>
                </a:lnTo>
                <a:lnTo>
                  <a:pt x="2235" y="786"/>
                </a:lnTo>
                <a:lnTo>
                  <a:pt x="2361" y="858"/>
                </a:lnTo>
                <a:lnTo>
                  <a:pt x="2448" y="897"/>
                </a:lnTo>
                <a:lnTo>
                  <a:pt x="2448" y="1089"/>
                </a:lnTo>
                <a:lnTo>
                  <a:pt x="0" y="1089"/>
                </a:lnTo>
                <a:close/>
              </a:path>
            </a:pathLst>
          </a:custGeom>
          <a:solidFill>
            <a:srgbClr val="FDE0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7"/>
          <p:cNvSpPr txBox="1">
            <a:spLocks noGrp="1"/>
          </p:cNvSpPr>
          <p:nvPr>
            <p:ph type="title"/>
          </p:nvPr>
        </p:nvSpPr>
        <p:spPr>
          <a:xfrm>
            <a:off x="1150938" y="228600"/>
            <a:ext cx="738346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Finding the Reliability Factor, z</a:t>
            </a:r>
            <a:r>
              <a:rPr lang="en-US" sz="3600" baseline="-25000"/>
              <a:t>α/2</a:t>
            </a:r>
            <a:endParaRPr/>
          </a:p>
        </p:txBody>
      </p:sp>
      <p:sp>
        <p:nvSpPr>
          <p:cNvPr id="309" name="Google Shape;309;p27"/>
          <p:cNvSpPr txBox="1">
            <a:spLocks noGrp="1"/>
          </p:cNvSpPr>
          <p:nvPr>
            <p:ph type="body" idx="1"/>
          </p:nvPr>
        </p:nvSpPr>
        <p:spPr>
          <a:xfrm>
            <a:off x="841375" y="1527175"/>
            <a:ext cx="7391400" cy="75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320675" lvl="0" indent="-320675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Consider a 95% confidence interval:</a:t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4552950" y="2792413"/>
            <a:ext cx="3143250" cy="1647825"/>
          </a:xfrm>
          <a:custGeom>
            <a:avLst/>
            <a:gdLst/>
            <a:ahLst/>
            <a:cxnLst/>
            <a:rect l="l" t="t" r="r" b="b"/>
            <a:pathLst>
              <a:path w="901" h="721" extrusionOk="0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7"/>
          <p:cNvSpPr/>
          <p:nvPr/>
        </p:nvSpPr>
        <p:spPr>
          <a:xfrm>
            <a:off x="1600200" y="2792413"/>
            <a:ext cx="2954338" cy="1647825"/>
          </a:xfrm>
          <a:custGeom>
            <a:avLst/>
            <a:gdLst/>
            <a:ahLst/>
            <a:cxnLst/>
            <a:rect l="l" t="t" r="r" b="b"/>
            <a:pathLst>
              <a:path w="901" h="721" extrusionOk="0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2" name="Google Shape;312;p27"/>
          <p:cNvCxnSpPr/>
          <p:nvPr/>
        </p:nvCxnSpPr>
        <p:spPr>
          <a:xfrm>
            <a:off x="3052763" y="3087688"/>
            <a:ext cx="1587" cy="0"/>
          </a:xfrm>
          <a:prstGeom prst="straightConnector1">
            <a:avLst/>
          </a:prstGeom>
          <a:noFill/>
          <a:ln w="12700" cap="flat" cmpd="sng">
            <a:solidFill>
              <a:srgbClr val="CDCDC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27"/>
          <p:cNvCxnSpPr/>
          <p:nvPr/>
        </p:nvCxnSpPr>
        <p:spPr>
          <a:xfrm>
            <a:off x="3052763" y="3208338"/>
            <a:ext cx="1587" cy="0"/>
          </a:xfrm>
          <a:prstGeom prst="straightConnector1">
            <a:avLst/>
          </a:prstGeom>
          <a:noFill/>
          <a:ln w="12700" cap="flat" cmpd="sng">
            <a:solidFill>
              <a:srgbClr val="CDCDC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27"/>
          <p:cNvCxnSpPr/>
          <p:nvPr/>
        </p:nvCxnSpPr>
        <p:spPr>
          <a:xfrm>
            <a:off x="3052763" y="3330575"/>
            <a:ext cx="1587" cy="0"/>
          </a:xfrm>
          <a:prstGeom prst="straightConnector1">
            <a:avLst/>
          </a:prstGeom>
          <a:noFill/>
          <a:ln w="12700" cap="flat" cmpd="sng">
            <a:solidFill>
              <a:srgbClr val="CDCDC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5" name="Google Shape;315;p27"/>
          <p:cNvCxnSpPr/>
          <p:nvPr/>
        </p:nvCxnSpPr>
        <p:spPr>
          <a:xfrm>
            <a:off x="3052763" y="3451225"/>
            <a:ext cx="1587" cy="0"/>
          </a:xfrm>
          <a:prstGeom prst="straightConnector1">
            <a:avLst/>
          </a:prstGeom>
          <a:noFill/>
          <a:ln w="12700" cap="flat" cmpd="sng">
            <a:solidFill>
              <a:srgbClr val="CDCDC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27"/>
          <p:cNvCxnSpPr/>
          <p:nvPr/>
        </p:nvCxnSpPr>
        <p:spPr>
          <a:xfrm>
            <a:off x="3052763" y="3573463"/>
            <a:ext cx="1587" cy="0"/>
          </a:xfrm>
          <a:prstGeom prst="straightConnector1">
            <a:avLst/>
          </a:prstGeom>
          <a:noFill/>
          <a:ln w="12700" cap="flat" cmpd="sng">
            <a:solidFill>
              <a:srgbClr val="CDCDC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27"/>
          <p:cNvCxnSpPr/>
          <p:nvPr/>
        </p:nvCxnSpPr>
        <p:spPr>
          <a:xfrm>
            <a:off x="3052763" y="3694113"/>
            <a:ext cx="1587" cy="0"/>
          </a:xfrm>
          <a:prstGeom prst="straightConnector1">
            <a:avLst/>
          </a:prstGeom>
          <a:noFill/>
          <a:ln w="12700" cap="flat" cmpd="sng">
            <a:solidFill>
              <a:srgbClr val="CDCDC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27"/>
          <p:cNvCxnSpPr/>
          <p:nvPr/>
        </p:nvCxnSpPr>
        <p:spPr>
          <a:xfrm>
            <a:off x="3052763" y="3814763"/>
            <a:ext cx="1587" cy="0"/>
          </a:xfrm>
          <a:prstGeom prst="straightConnector1">
            <a:avLst/>
          </a:prstGeom>
          <a:noFill/>
          <a:ln w="12700" cap="flat" cmpd="sng">
            <a:solidFill>
              <a:srgbClr val="CDCDC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9" name="Google Shape;319;p27"/>
          <p:cNvSpPr/>
          <p:nvPr/>
        </p:nvSpPr>
        <p:spPr>
          <a:xfrm>
            <a:off x="2940050" y="3238500"/>
            <a:ext cx="92075" cy="18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" name="Google Shape;320;p27"/>
          <p:cNvCxnSpPr/>
          <p:nvPr/>
        </p:nvCxnSpPr>
        <p:spPr>
          <a:xfrm>
            <a:off x="1066800" y="4516438"/>
            <a:ext cx="7391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1" name="Google Shape;321;p27"/>
          <p:cNvSpPr/>
          <p:nvPr/>
        </p:nvSpPr>
        <p:spPr>
          <a:xfrm>
            <a:off x="4567238" y="2792413"/>
            <a:ext cx="6350" cy="1724025"/>
          </a:xfrm>
          <a:custGeom>
            <a:avLst/>
            <a:gdLst/>
            <a:ahLst/>
            <a:cxnLst/>
            <a:rect l="l" t="t" r="r" b="b"/>
            <a:pathLst>
              <a:path w="4" h="1086" extrusionOk="0">
                <a:moveTo>
                  <a:pt x="0" y="0"/>
                </a:moveTo>
                <a:lnTo>
                  <a:pt x="4" y="1086"/>
                </a:ln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2" name="Google Shape;322;p27"/>
          <p:cNvCxnSpPr/>
          <p:nvPr/>
        </p:nvCxnSpPr>
        <p:spPr>
          <a:xfrm rot="10800000">
            <a:off x="2667000" y="2001838"/>
            <a:ext cx="0" cy="2514600"/>
          </a:xfrm>
          <a:prstGeom prst="straightConnector1">
            <a:avLst/>
          </a:prstGeom>
          <a:noFill/>
          <a:ln w="28575" cap="flat" cmpd="sng">
            <a:solidFill>
              <a:schemeClr val="hlink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23" name="Google Shape;323;p27"/>
          <p:cNvCxnSpPr/>
          <p:nvPr/>
        </p:nvCxnSpPr>
        <p:spPr>
          <a:xfrm rot="10800000">
            <a:off x="6553200" y="2001838"/>
            <a:ext cx="0" cy="2514600"/>
          </a:xfrm>
          <a:prstGeom prst="straightConnector1">
            <a:avLst/>
          </a:prstGeom>
          <a:noFill/>
          <a:ln w="28575" cap="flat" cmpd="sng">
            <a:solidFill>
              <a:schemeClr val="hlink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24" name="Google Shape;324;p27"/>
          <p:cNvCxnSpPr/>
          <p:nvPr/>
        </p:nvCxnSpPr>
        <p:spPr>
          <a:xfrm rot="10800000">
            <a:off x="2667000" y="2154238"/>
            <a:ext cx="1524000" cy="0"/>
          </a:xfrm>
          <a:prstGeom prst="straightConnector1">
            <a:avLst/>
          </a:pr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27"/>
          <p:cNvCxnSpPr/>
          <p:nvPr/>
        </p:nvCxnSpPr>
        <p:spPr>
          <a:xfrm>
            <a:off x="4114800" y="2154238"/>
            <a:ext cx="2438400" cy="0"/>
          </a:xfrm>
          <a:prstGeom prst="straightConnector1">
            <a:avLst/>
          </a:pr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6" name="Google Shape;326;p27"/>
          <p:cNvSpPr txBox="1"/>
          <p:nvPr/>
        </p:nvSpPr>
        <p:spPr>
          <a:xfrm>
            <a:off x="1371600" y="4516438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= -1.96</a:t>
            </a:r>
            <a:endParaRPr/>
          </a:p>
        </p:txBody>
      </p:sp>
      <p:sp>
        <p:nvSpPr>
          <p:cNvPr id="327" name="Google Shape;327;p27"/>
          <p:cNvSpPr txBox="1"/>
          <p:nvPr/>
        </p:nvSpPr>
        <p:spPr>
          <a:xfrm>
            <a:off x="5257800" y="4516438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= 1.96</a:t>
            </a:r>
            <a:endParaRPr/>
          </a:p>
        </p:txBody>
      </p:sp>
      <p:pic>
        <p:nvPicPr>
          <p:cNvPr id="328" name="Google Shape;32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6675" y="2173288"/>
            <a:ext cx="1476375" cy="376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400" y="3373438"/>
            <a:ext cx="1076325" cy="69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0575" y="3373438"/>
            <a:ext cx="1076325" cy="696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1" name="Google Shape;331;p27"/>
          <p:cNvCxnSpPr/>
          <p:nvPr/>
        </p:nvCxnSpPr>
        <p:spPr>
          <a:xfrm>
            <a:off x="1676400" y="3906838"/>
            <a:ext cx="609600" cy="38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2" name="Google Shape;332;p27"/>
          <p:cNvCxnSpPr/>
          <p:nvPr/>
        </p:nvCxnSpPr>
        <p:spPr>
          <a:xfrm flipH="1">
            <a:off x="6781800" y="3830638"/>
            <a:ext cx="381000" cy="457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3" name="Google Shape;333;p27"/>
          <p:cNvSpPr txBox="1"/>
          <p:nvPr/>
        </p:nvSpPr>
        <p:spPr>
          <a:xfrm>
            <a:off x="3733800" y="5126038"/>
            <a:ext cx="18288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Point Estimate</a:t>
            </a:r>
            <a:endParaRPr/>
          </a:p>
        </p:txBody>
      </p:sp>
      <p:sp>
        <p:nvSpPr>
          <p:cNvPr id="334" name="Google Shape;334;p27"/>
          <p:cNvSpPr txBox="1"/>
          <p:nvPr/>
        </p:nvSpPr>
        <p:spPr>
          <a:xfrm>
            <a:off x="2286000" y="4973638"/>
            <a:ext cx="17526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Lower 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Confidence 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Limit</a:t>
            </a:r>
            <a:endParaRPr/>
          </a:p>
        </p:txBody>
      </p:sp>
      <p:sp>
        <p:nvSpPr>
          <p:cNvPr id="335" name="Google Shape;335;p27"/>
          <p:cNvSpPr txBox="1"/>
          <p:nvPr/>
        </p:nvSpPr>
        <p:spPr>
          <a:xfrm>
            <a:off x="6172200" y="4973638"/>
            <a:ext cx="16764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Upper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Confidence 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Limit</a:t>
            </a:r>
            <a:endParaRPr/>
          </a:p>
        </p:txBody>
      </p:sp>
      <p:sp>
        <p:nvSpPr>
          <p:cNvPr id="336" name="Google Shape;336;p27"/>
          <p:cNvSpPr txBox="1"/>
          <p:nvPr/>
        </p:nvSpPr>
        <p:spPr>
          <a:xfrm>
            <a:off x="228600" y="4586288"/>
            <a:ext cx="18288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units:</a:t>
            </a:r>
            <a:endParaRPr/>
          </a:p>
        </p:txBody>
      </p:sp>
      <p:sp>
        <p:nvSpPr>
          <p:cNvPr id="337" name="Google Shape;337;p27"/>
          <p:cNvSpPr txBox="1"/>
          <p:nvPr/>
        </p:nvSpPr>
        <p:spPr>
          <a:xfrm>
            <a:off x="228600" y="5043488"/>
            <a:ext cx="18288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X units:</a:t>
            </a:r>
            <a:endParaRPr/>
          </a:p>
        </p:txBody>
      </p:sp>
      <p:sp>
        <p:nvSpPr>
          <p:cNvPr id="338" name="Google Shape;338;p27"/>
          <p:cNvSpPr txBox="1"/>
          <p:nvPr/>
        </p:nvSpPr>
        <p:spPr>
          <a:xfrm>
            <a:off x="3733800" y="5126038"/>
            <a:ext cx="18288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Point Estimate</a:t>
            </a:r>
            <a:endParaRPr/>
          </a:p>
        </p:txBody>
      </p:sp>
      <p:sp>
        <p:nvSpPr>
          <p:cNvPr id="339" name="Google Shape;339;p27"/>
          <p:cNvSpPr txBox="1"/>
          <p:nvPr/>
        </p:nvSpPr>
        <p:spPr>
          <a:xfrm>
            <a:off x="4419600" y="4592638"/>
            <a:ext cx="3048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1905000" y="4592638"/>
            <a:ext cx="1600200" cy="381000"/>
          </a:xfrm>
          <a:prstGeom prst="rect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7"/>
          <p:cNvSpPr/>
          <p:nvPr/>
        </p:nvSpPr>
        <p:spPr>
          <a:xfrm>
            <a:off x="5867400" y="4592638"/>
            <a:ext cx="1524000" cy="381000"/>
          </a:xfrm>
          <a:prstGeom prst="rect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219075" y="5843588"/>
            <a:ext cx="8778875" cy="573087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320675" marR="0" lvl="0" indent="-320675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z</a:t>
            </a:r>
            <a:r>
              <a:rPr lang="en-US" sz="24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.025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±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1.96 from the standard normal distribution table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"/>
          <p:cNvSpPr/>
          <p:nvPr/>
        </p:nvSpPr>
        <p:spPr>
          <a:xfrm>
            <a:off x="1676400" y="2743200"/>
            <a:ext cx="5715000" cy="3581400"/>
          </a:xfrm>
          <a:prstGeom prst="rect">
            <a:avLst/>
          </a:prstGeom>
          <a:solidFill>
            <a:srgbClr val="FDE0BD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8"/>
          <p:cNvSpPr txBox="1">
            <a:spLocks noGrp="1"/>
          </p:cNvSpPr>
          <p:nvPr>
            <p:ph type="title"/>
          </p:nvPr>
        </p:nvSpPr>
        <p:spPr>
          <a:xfrm>
            <a:off x="1447800" y="381000"/>
            <a:ext cx="7239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Levels of Confidence</a:t>
            </a:r>
            <a:endParaRPr/>
          </a:p>
        </p:txBody>
      </p:sp>
      <p:sp>
        <p:nvSpPr>
          <p:cNvPr id="349" name="Google Shape;349;p28"/>
          <p:cNvSpPr txBox="1">
            <a:spLocks noGrp="1"/>
          </p:cNvSpPr>
          <p:nvPr>
            <p:ph type="body" idx="1"/>
          </p:nvPr>
        </p:nvSpPr>
        <p:spPr>
          <a:xfrm>
            <a:off x="914400" y="1600200"/>
            <a:ext cx="7772400" cy="125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Commonly used confidence levels are 90%, 95%, and 99%</a:t>
            </a:r>
            <a:endParaRPr/>
          </a:p>
        </p:txBody>
      </p:sp>
      <p:sp>
        <p:nvSpPr>
          <p:cNvPr id="350" name="Google Shape;350;p28"/>
          <p:cNvSpPr txBox="1"/>
          <p:nvPr/>
        </p:nvSpPr>
        <p:spPr>
          <a:xfrm>
            <a:off x="1752600" y="2895600"/>
            <a:ext cx="18288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Confidence Level</a:t>
            </a:r>
            <a:endParaRPr/>
          </a:p>
        </p:txBody>
      </p:sp>
      <p:sp>
        <p:nvSpPr>
          <p:cNvPr id="351" name="Google Shape;351;p28"/>
          <p:cNvSpPr txBox="1"/>
          <p:nvPr/>
        </p:nvSpPr>
        <p:spPr>
          <a:xfrm>
            <a:off x="3657600" y="2743200"/>
            <a:ext cx="1828800" cy="115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Confidence Coefficient,</a:t>
            </a:r>
            <a:endParaRPr/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52" name="Google Shape;352;p28"/>
          <p:cNvSpPr txBox="1"/>
          <p:nvPr/>
        </p:nvSpPr>
        <p:spPr>
          <a:xfrm>
            <a:off x="5791200" y="3048000"/>
            <a:ext cx="1414463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US" sz="2000" b="1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α/2</a:t>
            </a: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value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8"/>
          <p:cNvSpPr txBox="1"/>
          <p:nvPr/>
        </p:nvSpPr>
        <p:spPr>
          <a:xfrm>
            <a:off x="6019800" y="3733800"/>
            <a:ext cx="990600" cy="258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1.28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1.645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1.96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2.33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2.58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3.08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3.27</a:t>
            </a:r>
            <a:endParaRPr/>
          </a:p>
        </p:txBody>
      </p:sp>
      <p:sp>
        <p:nvSpPr>
          <p:cNvPr id="354" name="Google Shape;354;p28"/>
          <p:cNvSpPr txBox="1"/>
          <p:nvPr/>
        </p:nvSpPr>
        <p:spPr>
          <a:xfrm>
            <a:off x="4191000" y="3733800"/>
            <a:ext cx="990600" cy="258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.80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.90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.95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.98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.99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.998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.999</a:t>
            </a:r>
            <a:endParaRPr/>
          </a:p>
        </p:txBody>
      </p:sp>
      <p:sp>
        <p:nvSpPr>
          <p:cNvPr id="355" name="Google Shape;355;p28"/>
          <p:cNvSpPr txBox="1"/>
          <p:nvPr/>
        </p:nvSpPr>
        <p:spPr>
          <a:xfrm>
            <a:off x="2286000" y="3733800"/>
            <a:ext cx="990600" cy="258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80%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90%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95%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98%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99%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99.8%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99.9%</a:t>
            </a:r>
            <a:endParaRPr/>
          </a:p>
        </p:txBody>
      </p:sp>
      <p:cxnSp>
        <p:nvCxnSpPr>
          <p:cNvPr id="356" name="Google Shape;356;p28"/>
          <p:cNvCxnSpPr/>
          <p:nvPr/>
        </p:nvCxnSpPr>
        <p:spPr>
          <a:xfrm>
            <a:off x="1676400" y="3733800"/>
            <a:ext cx="5715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28"/>
          <p:cNvCxnSpPr/>
          <p:nvPr/>
        </p:nvCxnSpPr>
        <p:spPr>
          <a:xfrm>
            <a:off x="3581400" y="2743200"/>
            <a:ext cx="0" cy="358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28"/>
          <p:cNvCxnSpPr/>
          <p:nvPr/>
        </p:nvCxnSpPr>
        <p:spPr>
          <a:xfrm>
            <a:off x="5562600" y="2743200"/>
            <a:ext cx="0" cy="358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59" name="Google Shape;35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0363" y="3355975"/>
            <a:ext cx="723900" cy="376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4" name="Google Shape;364;p29"/>
          <p:cNvCxnSpPr/>
          <p:nvPr/>
        </p:nvCxnSpPr>
        <p:spPr>
          <a:xfrm rot="10800000">
            <a:off x="4572000" y="3200400"/>
            <a:ext cx="0" cy="228600"/>
          </a:xfrm>
          <a:prstGeom prst="straightConnector1">
            <a:avLst/>
          </a:prstGeom>
          <a:noFill/>
          <a:ln w="28575" cap="flat" cmpd="sng">
            <a:solidFill>
              <a:schemeClr val="hlink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65" name="Google Shape;365;p29"/>
          <p:cNvCxnSpPr/>
          <p:nvPr/>
        </p:nvCxnSpPr>
        <p:spPr>
          <a:xfrm>
            <a:off x="4572000" y="3733800"/>
            <a:ext cx="0" cy="2362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366" name="Google Shape;36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0" y="3429000"/>
            <a:ext cx="673100" cy="300038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9"/>
          <p:cNvSpPr/>
          <p:nvPr/>
        </p:nvSpPr>
        <p:spPr>
          <a:xfrm>
            <a:off x="228600" y="3276600"/>
            <a:ext cx="2209800" cy="2895600"/>
          </a:xfrm>
          <a:prstGeom prst="rect">
            <a:avLst/>
          </a:prstGeom>
          <a:solidFill>
            <a:srgbClr val="FDE0BD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9"/>
          <p:cNvSpPr/>
          <p:nvPr/>
        </p:nvSpPr>
        <p:spPr>
          <a:xfrm>
            <a:off x="2584450" y="2603500"/>
            <a:ext cx="1222375" cy="604838"/>
          </a:xfrm>
          <a:custGeom>
            <a:avLst/>
            <a:gdLst/>
            <a:ahLst/>
            <a:cxnLst/>
            <a:rect l="l" t="t" r="r" b="b"/>
            <a:pathLst>
              <a:path w="770" h="381" extrusionOk="0">
                <a:moveTo>
                  <a:pt x="768" y="381"/>
                </a:moveTo>
                <a:lnTo>
                  <a:pt x="0" y="378"/>
                </a:lnTo>
                <a:lnTo>
                  <a:pt x="365" y="292"/>
                </a:lnTo>
                <a:lnTo>
                  <a:pt x="538" y="203"/>
                </a:lnTo>
                <a:lnTo>
                  <a:pt x="660" y="116"/>
                </a:lnTo>
                <a:lnTo>
                  <a:pt x="770" y="0"/>
                </a:lnTo>
                <a:lnTo>
                  <a:pt x="770" y="352"/>
                </a:lnTo>
              </a:path>
            </a:pathLst>
          </a:custGeom>
          <a:solidFill>
            <a:srgbClr val="C7DAF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9"/>
          <p:cNvSpPr/>
          <p:nvPr/>
        </p:nvSpPr>
        <p:spPr>
          <a:xfrm>
            <a:off x="5408613" y="2603500"/>
            <a:ext cx="1176337" cy="604838"/>
          </a:xfrm>
          <a:custGeom>
            <a:avLst/>
            <a:gdLst/>
            <a:ahLst/>
            <a:cxnLst/>
            <a:rect l="l" t="t" r="r" b="b"/>
            <a:pathLst>
              <a:path w="741" h="381" extrusionOk="0">
                <a:moveTo>
                  <a:pt x="3" y="381"/>
                </a:moveTo>
                <a:lnTo>
                  <a:pt x="741" y="378"/>
                </a:lnTo>
                <a:lnTo>
                  <a:pt x="429" y="300"/>
                </a:lnTo>
                <a:lnTo>
                  <a:pt x="279" y="246"/>
                </a:lnTo>
                <a:lnTo>
                  <a:pt x="120" y="132"/>
                </a:lnTo>
                <a:lnTo>
                  <a:pt x="0" y="0"/>
                </a:lnTo>
                <a:lnTo>
                  <a:pt x="0" y="352"/>
                </a:lnTo>
              </a:path>
            </a:pathLst>
          </a:custGeom>
          <a:solidFill>
            <a:srgbClr val="C7DAF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0" name="Google Shape;370;p29"/>
          <p:cNvCxnSpPr/>
          <p:nvPr/>
        </p:nvCxnSpPr>
        <p:spPr>
          <a:xfrm>
            <a:off x="3808413" y="26035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Google Shape;371;p29"/>
          <p:cNvCxnSpPr/>
          <p:nvPr/>
        </p:nvCxnSpPr>
        <p:spPr>
          <a:xfrm>
            <a:off x="5408613" y="26035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2" name="Google Shape;372;p29"/>
          <p:cNvSpPr txBox="1">
            <a:spLocks noGrp="1"/>
          </p:cNvSpPr>
          <p:nvPr>
            <p:ph type="title"/>
          </p:nvPr>
        </p:nvSpPr>
        <p:spPr>
          <a:xfrm>
            <a:off x="1143000" y="457200"/>
            <a:ext cx="7793038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Intervals and Level of Confidence</a:t>
            </a:r>
            <a:endParaRPr/>
          </a:p>
        </p:txBody>
      </p:sp>
      <p:sp>
        <p:nvSpPr>
          <p:cNvPr id="373" name="Google Shape;373;p29"/>
          <p:cNvSpPr/>
          <p:nvPr/>
        </p:nvSpPr>
        <p:spPr>
          <a:xfrm>
            <a:off x="3352800" y="6172200"/>
            <a:ext cx="2514600" cy="466725"/>
          </a:xfrm>
          <a:prstGeom prst="rect">
            <a:avLst/>
          </a:prstGeom>
          <a:solidFill>
            <a:srgbClr val="C7DAF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Confidence Intervals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374" name="Google Shape;374;p29"/>
          <p:cNvCxnSpPr/>
          <p:nvPr/>
        </p:nvCxnSpPr>
        <p:spPr>
          <a:xfrm>
            <a:off x="4570413" y="1908175"/>
            <a:ext cx="0" cy="1238250"/>
          </a:xfrm>
          <a:prstGeom prst="straightConnector1">
            <a:avLst/>
          </a:prstGeom>
          <a:noFill/>
          <a:ln w="19050" cap="rnd" cmpd="sng">
            <a:solidFill>
              <a:srgbClr val="00666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5" name="Google Shape;375;p29"/>
          <p:cNvSpPr/>
          <p:nvPr/>
        </p:nvSpPr>
        <p:spPr>
          <a:xfrm>
            <a:off x="304800" y="3276600"/>
            <a:ext cx="2127250" cy="276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Intervals extend from</a:t>
            </a:r>
            <a:b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to    </a:t>
            </a:r>
            <a:b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9"/>
          <p:cNvSpPr/>
          <p:nvPr/>
        </p:nvSpPr>
        <p:spPr>
          <a:xfrm>
            <a:off x="6746875" y="4064000"/>
            <a:ext cx="2244725" cy="2482850"/>
          </a:xfrm>
          <a:prstGeom prst="rect">
            <a:avLst/>
          </a:prstGeom>
          <a:solidFill>
            <a:srgbClr val="FDE0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100(1-α)%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intervals constructed contain μ; </a:t>
            </a:r>
            <a:endParaRPr/>
          </a:p>
          <a:p>
            <a:pPr marL="0" marR="0" lvl="0" indent="0" algn="l" rtl="0"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100(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)% do not.</a:t>
            </a:r>
            <a:endParaRPr/>
          </a:p>
        </p:txBody>
      </p:sp>
      <p:cxnSp>
        <p:nvCxnSpPr>
          <p:cNvPr id="377" name="Google Shape;377;p29"/>
          <p:cNvCxnSpPr/>
          <p:nvPr/>
        </p:nvCxnSpPr>
        <p:spPr>
          <a:xfrm>
            <a:off x="4572000" y="3152775"/>
            <a:ext cx="0" cy="1588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8" name="Google Shape;378;p29"/>
          <p:cNvSpPr/>
          <p:nvPr/>
        </p:nvSpPr>
        <p:spPr>
          <a:xfrm>
            <a:off x="4572000" y="1905000"/>
            <a:ext cx="2012950" cy="1258888"/>
          </a:xfrm>
          <a:custGeom>
            <a:avLst/>
            <a:gdLst/>
            <a:ahLst/>
            <a:cxnLst/>
            <a:rect l="l" t="t" r="r" b="b"/>
            <a:pathLst>
              <a:path w="1268" h="793" extrusionOk="0">
                <a:moveTo>
                  <a:pt x="1267" y="792"/>
                </a:moveTo>
                <a:lnTo>
                  <a:pt x="1134" y="783"/>
                </a:lnTo>
                <a:lnTo>
                  <a:pt x="1066" y="773"/>
                </a:lnTo>
                <a:lnTo>
                  <a:pt x="999" y="760"/>
                </a:lnTo>
                <a:lnTo>
                  <a:pt x="933" y="743"/>
                </a:lnTo>
                <a:lnTo>
                  <a:pt x="866" y="718"/>
                </a:lnTo>
                <a:lnTo>
                  <a:pt x="800" y="686"/>
                </a:lnTo>
                <a:lnTo>
                  <a:pt x="665" y="593"/>
                </a:lnTo>
                <a:lnTo>
                  <a:pt x="532" y="464"/>
                </a:lnTo>
                <a:lnTo>
                  <a:pt x="399" y="310"/>
                </a:lnTo>
                <a:lnTo>
                  <a:pt x="334" y="230"/>
                </a:lnTo>
                <a:lnTo>
                  <a:pt x="266" y="156"/>
                </a:lnTo>
                <a:lnTo>
                  <a:pt x="199" y="93"/>
                </a:lnTo>
                <a:lnTo>
                  <a:pt x="133" y="42"/>
                </a:lnTo>
                <a:lnTo>
                  <a:pt x="66" y="10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9"/>
          <p:cNvSpPr/>
          <p:nvPr/>
        </p:nvSpPr>
        <p:spPr>
          <a:xfrm>
            <a:off x="2589213" y="1908175"/>
            <a:ext cx="2012950" cy="1258888"/>
          </a:xfrm>
          <a:custGeom>
            <a:avLst/>
            <a:gdLst/>
            <a:ahLst/>
            <a:cxnLst/>
            <a:rect l="l" t="t" r="r" b="b"/>
            <a:pathLst>
              <a:path w="1268" h="793" extrusionOk="0">
                <a:moveTo>
                  <a:pt x="0" y="792"/>
                </a:moveTo>
                <a:lnTo>
                  <a:pt x="133" y="783"/>
                </a:lnTo>
                <a:lnTo>
                  <a:pt x="199" y="773"/>
                </a:lnTo>
                <a:lnTo>
                  <a:pt x="266" y="760"/>
                </a:lnTo>
                <a:lnTo>
                  <a:pt x="332" y="743"/>
                </a:lnTo>
                <a:lnTo>
                  <a:pt x="399" y="718"/>
                </a:lnTo>
                <a:lnTo>
                  <a:pt x="467" y="686"/>
                </a:lnTo>
                <a:lnTo>
                  <a:pt x="600" y="593"/>
                </a:lnTo>
                <a:lnTo>
                  <a:pt x="733" y="464"/>
                </a:lnTo>
                <a:lnTo>
                  <a:pt x="866" y="310"/>
                </a:lnTo>
                <a:lnTo>
                  <a:pt x="933" y="230"/>
                </a:lnTo>
                <a:lnTo>
                  <a:pt x="999" y="156"/>
                </a:lnTo>
                <a:lnTo>
                  <a:pt x="1066" y="93"/>
                </a:lnTo>
                <a:lnTo>
                  <a:pt x="1132" y="42"/>
                </a:lnTo>
                <a:lnTo>
                  <a:pt x="1199" y="10"/>
                </a:lnTo>
                <a:lnTo>
                  <a:pt x="1267" y="0"/>
                </a:lnTo>
              </a:path>
            </a:pathLst>
          </a:custGeom>
          <a:noFill/>
          <a:ln w="50800" cap="rnd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0" name="Google Shape;380;p29"/>
          <p:cNvCxnSpPr/>
          <p:nvPr/>
        </p:nvCxnSpPr>
        <p:spPr>
          <a:xfrm>
            <a:off x="2513013" y="3213100"/>
            <a:ext cx="4191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29"/>
          <p:cNvCxnSpPr/>
          <p:nvPr/>
        </p:nvCxnSpPr>
        <p:spPr>
          <a:xfrm>
            <a:off x="2663825" y="2681288"/>
            <a:ext cx="1588" cy="1587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2" name="Google Shape;382;p29"/>
          <p:cNvSpPr/>
          <p:nvPr/>
        </p:nvSpPr>
        <p:spPr>
          <a:xfrm>
            <a:off x="1371600" y="1447800"/>
            <a:ext cx="6570663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Sampling Distribution of the Mean</a:t>
            </a:r>
            <a:endParaRPr/>
          </a:p>
        </p:txBody>
      </p:sp>
      <p:sp>
        <p:nvSpPr>
          <p:cNvPr id="383" name="Google Shape;383;p29"/>
          <p:cNvSpPr/>
          <p:nvPr/>
        </p:nvSpPr>
        <p:spPr>
          <a:xfrm>
            <a:off x="6324600" y="4114800"/>
            <a:ext cx="304800" cy="1828800"/>
          </a:xfrm>
          <a:custGeom>
            <a:avLst/>
            <a:gdLst/>
            <a:ahLst/>
            <a:cxnLst/>
            <a:rect l="l" t="t" r="r" b="b"/>
            <a:pathLst>
              <a:path w="432" h="1007" extrusionOk="0">
                <a:moveTo>
                  <a:pt x="0" y="0"/>
                </a:moveTo>
                <a:lnTo>
                  <a:pt x="85" y="5"/>
                </a:lnTo>
                <a:lnTo>
                  <a:pt x="150" y="23"/>
                </a:lnTo>
                <a:lnTo>
                  <a:pt x="176" y="34"/>
                </a:lnTo>
                <a:lnTo>
                  <a:pt x="196" y="45"/>
                </a:lnTo>
                <a:lnTo>
                  <a:pt x="209" y="62"/>
                </a:lnTo>
                <a:lnTo>
                  <a:pt x="216" y="79"/>
                </a:lnTo>
                <a:lnTo>
                  <a:pt x="216" y="415"/>
                </a:lnTo>
                <a:lnTo>
                  <a:pt x="222" y="432"/>
                </a:lnTo>
                <a:lnTo>
                  <a:pt x="235" y="449"/>
                </a:lnTo>
                <a:lnTo>
                  <a:pt x="255" y="460"/>
                </a:lnTo>
                <a:lnTo>
                  <a:pt x="281" y="477"/>
                </a:lnTo>
                <a:lnTo>
                  <a:pt x="346" y="494"/>
                </a:lnTo>
                <a:lnTo>
                  <a:pt x="431" y="500"/>
                </a:lnTo>
                <a:lnTo>
                  <a:pt x="346" y="506"/>
                </a:lnTo>
                <a:lnTo>
                  <a:pt x="281" y="528"/>
                </a:lnTo>
                <a:lnTo>
                  <a:pt x="255" y="540"/>
                </a:lnTo>
                <a:lnTo>
                  <a:pt x="235" y="551"/>
                </a:lnTo>
                <a:lnTo>
                  <a:pt x="222" y="568"/>
                </a:lnTo>
                <a:lnTo>
                  <a:pt x="216" y="585"/>
                </a:lnTo>
                <a:lnTo>
                  <a:pt x="216" y="921"/>
                </a:lnTo>
                <a:lnTo>
                  <a:pt x="209" y="938"/>
                </a:lnTo>
                <a:lnTo>
                  <a:pt x="196" y="955"/>
                </a:lnTo>
                <a:lnTo>
                  <a:pt x="176" y="966"/>
                </a:lnTo>
                <a:lnTo>
                  <a:pt x="150" y="983"/>
                </a:lnTo>
                <a:lnTo>
                  <a:pt x="85" y="1000"/>
                </a:lnTo>
                <a:lnTo>
                  <a:pt x="0" y="1006"/>
                </a:lnTo>
              </a:path>
            </a:pathLst>
          </a:custGeom>
          <a:noFill/>
          <a:ln w="2857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4" name="Google Shape;384;p29"/>
          <p:cNvCxnSpPr/>
          <p:nvPr/>
        </p:nvCxnSpPr>
        <p:spPr>
          <a:xfrm>
            <a:off x="3505200" y="4572000"/>
            <a:ext cx="1600200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p29"/>
          <p:cNvCxnSpPr/>
          <p:nvPr/>
        </p:nvCxnSpPr>
        <p:spPr>
          <a:xfrm flipH="1">
            <a:off x="5637213" y="2743200"/>
            <a:ext cx="382587" cy="241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" name="Google Shape;386;p29"/>
          <p:cNvCxnSpPr/>
          <p:nvPr/>
        </p:nvCxnSpPr>
        <p:spPr>
          <a:xfrm>
            <a:off x="3200400" y="2743200"/>
            <a:ext cx="379413" cy="241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" name="Google Shape;387;p29"/>
          <p:cNvCxnSpPr/>
          <p:nvPr/>
        </p:nvCxnSpPr>
        <p:spPr>
          <a:xfrm>
            <a:off x="2667000" y="5715000"/>
            <a:ext cx="1600200" cy="0"/>
          </a:xfrm>
          <a:prstGeom prst="straightConnector1">
            <a:avLst/>
          </a:prstGeom>
          <a:noFill/>
          <a:ln w="508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29"/>
          <p:cNvCxnSpPr/>
          <p:nvPr/>
        </p:nvCxnSpPr>
        <p:spPr>
          <a:xfrm>
            <a:off x="4267200" y="5943600"/>
            <a:ext cx="1600200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29"/>
          <p:cNvCxnSpPr/>
          <p:nvPr/>
        </p:nvCxnSpPr>
        <p:spPr>
          <a:xfrm>
            <a:off x="3352800" y="4876800"/>
            <a:ext cx="1600200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29"/>
          <p:cNvCxnSpPr/>
          <p:nvPr/>
        </p:nvCxnSpPr>
        <p:spPr>
          <a:xfrm>
            <a:off x="4038600" y="5181600"/>
            <a:ext cx="1600200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29"/>
          <p:cNvCxnSpPr/>
          <p:nvPr/>
        </p:nvCxnSpPr>
        <p:spPr>
          <a:xfrm>
            <a:off x="3810000" y="5486400"/>
            <a:ext cx="1600200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92" name="Google Shape;392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2300" y="4114800"/>
            <a:ext cx="1268413" cy="9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3888" y="5257800"/>
            <a:ext cx="1265237" cy="911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4" name="Google Shape;394;p29"/>
          <p:cNvCxnSpPr/>
          <p:nvPr/>
        </p:nvCxnSpPr>
        <p:spPr>
          <a:xfrm>
            <a:off x="2438400" y="4648200"/>
            <a:ext cx="533400" cy="15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5" name="Google Shape;395;p29"/>
          <p:cNvSpPr txBox="1"/>
          <p:nvPr/>
        </p:nvSpPr>
        <p:spPr>
          <a:xfrm>
            <a:off x="6704013" y="2984500"/>
            <a:ext cx="457200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cxnSp>
        <p:nvCxnSpPr>
          <p:cNvPr id="396" name="Google Shape;396;p29"/>
          <p:cNvCxnSpPr/>
          <p:nvPr/>
        </p:nvCxnSpPr>
        <p:spPr>
          <a:xfrm>
            <a:off x="6856413" y="3136900"/>
            <a:ext cx="152400" cy="158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29"/>
          <p:cNvCxnSpPr/>
          <p:nvPr/>
        </p:nvCxnSpPr>
        <p:spPr>
          <a:xfrm>
            <a:off x="4114800" y="4114800"/>
            <a:ext cx="1600200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8" name="Google Shape;398;p29"/>
          <p:cNvSpPr txBox="1"/>
          <p:nvPr/>
        </p:nvSpPr>
        <p:spPr>
          <a:xfrm>
            <a:off x="4724400" y="3733800"/>
            <a:ext cx="5334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399" name="Google Shape;399;p29"/>
          <p:cNvCxnSpPr/>
          <p:nvPr/>
        </p:nvCxnSpPr>
        <p:spPr>
          <a:xfrm>
            <a:off x="4876800" y="3810000"/>
            <a:ext cx="15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0" name="Google Shape;400;p29"/>
          <p:cNvSpPr/>
          <p:nvPr/>
        </p:nvSpPr>
        <p:spPr>
          <a:xfrm>
            <a:off x="4876800" y="4038600"/>
            <a:ext cx="152400" cy="1524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9"/>
          <p:cNvSpPr txBox="1"/>
          <p:nvPr/>
        </p:nvSpPr>
        <p:spPr>
          <a:xfrm>
            <a:off x="4038600" y="4191000"/>
            <a:ext cx="5334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402" name="Google Shape;402;p29"/>
          <p:cNvCxnSpPr/>
          <p:nvPr/>
        </p:nvCxnSpPr>
        <p:spPr>
          <a:xfrm>
            <a:off x="4191000" y="4267200"/>
            <a:ext cx="15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3" name="Google Shape;403;p29"/>
          <p:cNvSpPr/>
          <p:nvPr/>
        </p:nvSpPr>
        <p:spPr>
          <a:xfrm>
            <a:off x="4191000" y="4495800"/>
            <a:ext cx="152400" cy="1524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9"/>
          <p:cNvSpPr/>
          <p:nvPr/>
        </p:nvSpPr>
        <p:spPr>
          <a:xfrm>
            <a:off x="4038600" y="4800600"/>
            <a:ext cx="152400" cy="1524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9"/>
          <p:cNvSpPr/>
          <p:nvPr/>
        </p:nvSpPr>
        <p:spPr>
          <a:xfrm>
            <a:off x="4724400" y="5105400"/>
            <a:ext cx="152400" cy="1524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9"/>
          <p:cNvSpPr/>
          <p:nvPr/>
        </p:nvSpPr>
        <p:spPr>
          <a:xfrm>
            <a:off x="4572000" y="5410200"/>
            <a:ext cx="152400" cy="1524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9"/>
          <p:cNvSpPr/>
          <p:nvPr/>
        </p:nvSpPr>
        <p:spPr>
          <a:xfrm>
            <a:off x="3429000" y="5638800"/>
            <a:ext cx="152400" cy="1524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9"/>
          <p:cNvSpPr/>
          <p:nvPr/>
        </p:nvSpPr>
        <p:spPr>
          <a:xfrm>
            <a:off x="5029200" y="5867400"/>
            <a:ext cx="152400" cy="1524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Google Shape;409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67000" y="2514600"/>
            <a:ext cx="5334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19800" y="2514600"/>
            <a:ext cx="5334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267200" y="2438400"/>
            <a:ext cx="685800" cy="3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0"/>
          <p:cNvSpPr txBox="1">
            <a:spLocks noGrp="1"/>
          </p:cNvSpPr>
          <p:nvPr>
            <p:ph type="title"/>
          </p:nvPr>
        </p:nvSpPr>
        <p:spPr>
          <a:xfrm>
            <a:off x="1822450" y="360363"/>
            <a:ext cx="60325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417" name="Google Shape;417;p30"/>
          <p:cNvSpPr txBox="1">
            <a:spLocks noGrp="1"/>
          </p:cNvSpPr>
          <p:nvPr>
            <p:ph type="body" idx="1"/>
          </p:nvPr>
        </p:nvSpPr>
        <p:spPr>
          <a:xfrm>
            <a:off x="990600" y="1676400"/>
            <a:ext cx="7467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 sample of 11 circuits from a large normal population has a mean resistance of 2.20 ohms.  We know from past testing that the population standard deviation is 0.35 ohms.  </a:t>
            </a:r>
            <a:endParaRPr/>
          </a:p>
          <a:p>
            <a:pPr marL="342900" lvl="0" indent="-165100" algn="l" rtl="0">
              <a:lnSpc>
                <a:spcPct val="5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chemeClr val="folHlink"/>
                </a:solidFill>
              </a:rPr>
              <a:t>Determine a 95% confidence interval</a:t>
            </a:r>
            <a:r>
              <a:rPr lang="en-US"/>
              <a:t> for the true mean resistance of the population.</a:t>
            </a:r>
            <a:endParaRPr/>
          </a:p>
        </p:txBody>
      </p:sp>
      <p:pic>
        <p:nvPicPr>
          <p:cNvPr id="418" name="Google Shape;418;p30" descr="j02890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0" y="5105400"/>
            <a:ext cx="2057400" cy="1354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1"/>
          <p:cNvSpPr/>
          <p:nvPr/>
        </p:nvSpPr>
        <p:spPr>
          <a:xfrm>
            <a:off x="3876675" y="5964238"/>
            <a:ext cx="3352800" cy="609600"/>
          </a:xfrm>
          <a:prstGeom prst="rect">
            <a:avLst/>
          </a:prstGeom>
          <a:solidFill>
            <a:srgbClr val="FDE0BD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22725" y="3706813"/>
            <a:ext cx="3073400" cy="28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1"/>
          <p:cNvSpPr txBox="1">
            <a:spLocks noGrp="1"/>
          </p:cNvSpPr>
          <p:nvPr>
            <p:ph type="title"/>
          </p:nvPr>
        </p:nvSpPr>
        <p:spPr>
          <a:xfrm>
            <a:off x="1822450" y="360363"/>
            <a:ext cx="60325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426" name="Google Shape;426;p31"/>
          <p:cNvSpPr txBox="1">
            <a:spLocks noGrp="1"/>
          </p:cNvSpPr>
          <p:nvPr>
            <p:ph type="body" idx="1"/>
          </p:nvPr>
        </p:nvSpPr>
        <p:spPr>
          <a:xfrm>
            <a:off x="990600" y="1676400"/>
            <a:ext cx="7467600" cy="302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 sample of 11 circuits from a large normal population has a mean resistance of 2.20 ohms.  We know from past testing that the population standard deviation is .35 ohms.</a:t>
            </a:r>
            <a:r>
              <a:rPr lang="en-US" sz="3200"/>
              <a:t>  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3200"/>
              <a:buChar char="▪"/>
            </a:pPr>
            <a:r>
              <a:rPr lang="en-US" sz="3200">
                <a:solidFill>
                  <a:schemeClr val="folHlink"/>
                </a:solidFill>
              </a:rPr>
              <a:t>Solution:</a:t>
            </a:r>
            <a:endParaRPr/>
          </a:p>
        </p:txBody>
      </p:sp>
      <p:sp>
        <p:nvSpPr>
          <p:cNvPr id="427" name="Google Shape;427;p31"/>
          <p:cNvSpPr txBox="1"/>
          <p:nvPr/>
        </p:nvSpPr>
        <p:spPr>
          <a:xfrm>
            <a:off x="7467600" y="1219200"/>
            <a:ext cx="1524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(continued)</a:t>
            </a:r>
            <a:endParaRPr/>
          </a:p>
        </p:txBody>
      </p:sp>
      <p:pic>
        <p:nvPicPr>
          <p:cNvPr id="428" name="Google Shape;428;p31" descr="j02890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2400" y="5562600"/>
            <a:ext cx="1219200" cy="801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1150938" y="228600"/>
            <a:ext cx="745966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Random Samples</a:t>
            </a:r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762000" y="17526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320675" lvl="0" indent="-3206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Every object in the population has an </a:t>
            </a:r>
            <a:r>
              <a:rPr lang="en-US" sz="2400">
                <a:solidFill>
                  <a:schemeClr val="folHlink"/>
                </a:solidFill>
              </a:rPr>
              <a:t>equal chance</a:t>
            </a:r>
            <a:r>
              <a:rPr lang="en-US" sz="2400"/>
              <a:t> of being selected</a:t>
            </a:r>
            <a:endParaRPr/>
          </a:p>
          <a:p>
            <a:pPr marL="320675" lvl="0" indent="-32067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Objects are selected independently</a:t>
            </a:r>
            <a:endParaRPr/>
          </a:p>
          <a:p>
            <a:pPr marL="320675" lvl="0" indent="-32067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Samples can be obtained from a table of random numbers or computer random number generators</a:t>
            </a:r>
            <a:endParaRPr/>
          </a:p>
          <a:p>
            <a:pPr marL="320675" lvl="0" indent="-16827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20675" lvl="0" indent="-16827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20675" lvl="0" indent="-32067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A simple random sample is the ideal against which other sample methods are compared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7600" y="4343400"/>
            <a:ext cx="19812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2"/>
          <p:cNvSpPr txBox="1">
            <a:spLocks noGrp="1"/>
          </p:cNvSpPr>
          <p:nvPr>
            <p:ph type="title"/>
          </p:nvPr>
        </p:nvSpPr>
        <p:spPr>
          <a:xfrm>
            <a:off x="1822450" y="284163"/>
            <a:ext cx="60325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Interpretation</a:t>
            </a:r>
            <a:endParaRPr/>
          </a:p>
        </p:txBody>
      </p:sp>
      <p:sp>
        <p:nvSpPr>
          <p:cNvPr id="434" name="Google Shape;434;p32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305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34290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 sz="3200">
                <a:solidFill>
                  <a:schemeClr val="folHlink"/>
                </a:solidFill>
              </a:rPr>
              <a:t>We are 95% confident that the true mean resistance is between 1.9932  and  2.4068 ohms</a:t>
            </a:r>
            <a:r>
              <a:rPr lang="en-US" sz="3200"/>
              <a:t> </a:t>
            </a:r>
            <a:endParaRPr/>
          </a:p>
          <a:p>
            <a:pPr marL="342900" lvl="0" indent="-342900" algn="l" rtl="0">
              <a:lnSpc>
                <a:spcPct val="105000"/>
              </a:lnSpc>
              <a:spcBef>
                <a:spcPts val="128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Although the true mean may or may not be in this interval, </a:t>
            </a:r>
            <a:r>
              <a:rPr lang="en-US" sz="3200">
                <a:solidFill>
                  <a:schemeClr val="folHlink"/>
                </a:solidFill>
              </a:rPr>
              <a:t>95% of intervals formed in this manner</a:t>
            </a:r>
            <a:r>
              <a:rPr lang="en-US" sz="3200"/>
              <a:t> will contain the true mean</a:t>
            </a:r>
            <a:endParaRPr sz="1200"/>
          </a:p>
        </p:txBody>
      </p:sp>
      <p:pic>
        <p:nvPicPr>
          <p:cNvPr id="435" name="Google Shape;435;p32" descr="j02890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0400" y="5943600"/>
            <a:ext cx="1219200" cy="801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3"/>
          <p:cNvSpPr txBox="1">
            <a:spLocks noGrp="1"/>
          </p:cNvSpPr>
          <p:nvPr>
            <p:ph type="title"/>
          </p:nvPr>
        </p:nvSpPr>
        <p:spPr>
          <a:xfrm>
            <a:off x="1150938" y="228600"/>
            <a:ext cx="738346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Confidence Intervals</a:t>
            </a:r>
            <a:endParaRPr/>
          </a:p>
        </p:txBody>
      </p:sp>
      <p:sp>
        <p:nvSpPr>
          <p:cNvPr id="441" name="Google Shape;441;p33"/>
          <p:cNvSpPr/>
          <p:nvPr/>
        </p:nvSpPr>
        <p:spPr>
          <a:xfrm>
            <a:off x="1914525" y="3135313"/>
            <a:ext cx="1819275" cy="979487"/>
          </a:xfrm>
          <a:custGeom>
            <a:avLst/>
            <a:gdLst/>
            <a:ahLst/>
            <a:cxnLst/>
            <a:rect l="l" t="t" r="r" b="b"/>
            <a:pathLst>
              <a:path w="1068" h="429" extrusionOk="0">
                <a:moveTo>
                  <a:pt x="0" y="428"/>
                </a:moveTo>
                <a:lnTo>
                  <a:pt x="1067" y="428"/>
                </a:lnTo>
                <a:lnTo>
                  <a:pt x="1067" y="0"/>
                </a:lnTo>
                <a:lnTo>
                  <a:pt x="0" y="0"/>
                </a:lnTo>
                <a:lnTo>
                  <a:pt x="0" y="428"/>
                </a:lnTo>
              </a:path>
            </a:pathLst>
          </a:custGeom>
          <a:solidFill>
            <a:srgbClr val="C7DAF7"/>
          </a:solidFill>
          <a:ln w="25400" cap="rnd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3"/>
          <p:cNvSpPr/>
          <p:nvPr/>
        </p:nvSpPr>
        <p:spPr>
          <a:xfrm>
            <a:off x="1905000" y="3200400"/>
            <a:ext cx="1836738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Population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  <a:endParaRPr/>
          </a:p>
        </p:txBody>
      </p:sp>
      <p:sp>
        <p:nvSpPr>
          <p:cNvPr id="443" name="Google Shape;443;p33"/>
          <p:cNvSpPr/>
          <p:nvPr/>
        </p:nvSpPr>
        <p:spPr>
          <a:xfrm>
            <a:off x="3657600" y="1676400"/>
            <a:ext cx="1981200" cy="1006475"/>
          </a:xfrm>
          <a:custGeom>
            <a:avLst/>
            <a:gdLst/>
            <a:ahLst/>
            <a:cxnLst/>
            <a:rect l="l" t="t" r="r" b="b"/>
            <a:pathLst>
              <a:path w="1115" h="514" extrusionOk="0">
                <a:moveTo>
                  <a:pt x="0" y="513"/>
                </a:moveTo>
                <a:lnTo>
                  <a:pt x="1114" y="513"/>
                </a:lnTo>
                <a:lnTo>
                  <a:pt x="1114" y="0"/>
                </a:lnTo>
                <a:lnTo>
                  <a:pt x="0" y="0"/>
                </a:lnTo>
                <a:lnTo>
                  <a:pt x="0" y="513"/>
                </a:lnTo>
              </a:path>
            </a:pathLst>
          </a:custGeom>
          <a:solidFill>
            <a:srgbClr val="C7DAF7"/>
          </a:solidFill>
          <a:ln w="25400" cap="rnd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3"/>
          <p:cNvSpPr/>
          <p:nvPr/>
        </p:nvSpPr>
        <p:spPr>
          <a:xfrm>
            <a:off x="3733800" y="1752600"/>
            <a:ext cx="1839913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Confidence</a:t>
            </a:r>
            <a:endParaRPr/>
          </a:p>
        </p:txBody>
      </p:sp>
      <p:sp>
        <p:nvSpPr>
          <p:cNvPr id="445" name="Google Shape;445;p33"/>
          <p:cNvSpPr/>
          <p:nvPr/>
        </p:nvSpPr>
        <p:spPr>
          <a:xfrm>
            <a:off x="3935413" y="2116138"/>
            <a:ext cx="143510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Intervals</a:t>
            </a:r>
            <a:endParaRPr/>
          </a:p>
        </p:txBody>
      </p:sp>
      <p:sp>
        <p:nvSpPr>
          <p:cNvPr id="446" name="Google Shape;446;p33"/>
          <p:cNvSpPr/>
          <p:nvPr/>
        </p:nvSpPr>
        <p:spPr>
          <a:xfrm>
            <a:off x="6172200" y="3124200"/>
            <a:ext cx="2057400" cy="1066800"/>
          </a:xfrm>
          <a:custGeom>
            <a:avLst/>
            <a:gdLst/>
            <a:ahLst/>
            <a:cxnLst/>
            <a:rect l="l" t="t" r="r" b="b"/>
            <a:pathLst>
              <a:path w="1241" h="436" extrusionOk="0">
                <a:moveTo>
                  <a:pt x="0" y="435"/>
                </a:moveTo>
                <a:lnTo>
                  <a:pt x="1240" y="435"/>
                </a:lnTo>
                <a:lnTo>
                  <a:pt x="1240" y="0"/>
                </a:lnTo>
                <a:lnTo>
                  <a:pt x="0" y="0"/>
                </a:lnTo>
                <a:lnTo>
                  <a:pt x="0" y="435"/>
                </a:lnTo>
              </a:path>
            </a:pathLst>
          </a:custGeom>
          <a:solidFill>
            <a:srgbClr val="C7DAF7"/>
          </a:solidFill>
          <a:ln w="25400" cap="rnd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3"/>
          <p:cNvSpPr/>
          <p:nvPr/>
        </p:nvSpPr>
        <p:spPr>
          <a:xfrm>
            <a:off x="6288088" y="3257550"/>
            <a:ext cx="1865312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Proportion</a:t>
            </a:r>
            <a:endParaRPr/>
          </a:p>
        </p:txBody>
      </p:sp>
      <p:sp>
        <p:nvSpPr>
          <p:cNvPr id="448" name="Google Shape;448;p33"/>
          <p:cNvSpPr/>
          <p:nvPr/>
        </p:nvSpPr>
        <p:spPr>
          <a:xfrm>
            <a:off x="2362200" y="5387975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9" name="Google Shape;449;p33"/>
          <p:cNvCxnSpPr/>
          <p:nvPr/>
        </p:nvCxnSpPr>
        <p:spPr>
          <a:xfrm>
            <a:off x="4648200" y="2667000"/>
            <a:ext cx="0" cy="22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0" name="Google Shape;450;p33"/>
          <p:cNvCxnSpPr/>
          <p:nvPr/>
        </p:nvCxnSpPr>
        <p:spPr>
          <a:xfrm>
            <a:off x="2819400" y="2895600"/>
            <a:ext cx="4343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33"/>
          <p:cNvCxnSpPr/>
          <p:nvPr/>
        </p:nvCxnSpPr>
        <p:spPr>
          <a:xfrm>
            <a:off x="2819400" y="2895600"/>
            <a:ext cx="0" cy="22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2" name="Google Shape;452;p33"/>
          <p:cNvCxnSpPr/>
          <p:nvPr/>
        </p:nvCxnSpPr>
        <p:spPr>
          <a:xfrm>
            <a:off x="7162800" y="2895600"/>
            <a:ext cx="0" cy="22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3" name="Google Shape;453;p33"/>
          <p:cNvCxnSpPr/>
          <p:nvPr/>
        </p:nvCxnSpPr>
        <p:spPr>
          <a:xfrm>
            <a:off x="2819400" y="4114800"/>
            <a:ext cx="0" cy="22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4" name="Google Shape;454;p33"/>
          <p:cNvCxnSpPr/>
          <p:nvPr/>
        </p:nvCxnSpPr>
        <p:spPr>
          <a:xfrm>
            <a:off x="1752600" y="4343400"/>
            <a:ext cx="2057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33"/>
          <p:cNvCxnSpPr/>
          <p:nvPr/>
        </p:nvCxnSpPr>
        <p:spPr>
          <a:xfrm>
            <a:off x="1752600" y="4343400"/>
            <a:ext cx="0" cy="38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6" name="Google Shape;456;p33"/>
          <p:cNvCxnSpPr/>
          <p:nvPr/>
        </p:nvCxnSpPr>
        <p:spPr>
          <a:xfrm>
            <a:off x="3810000" y="4343400"/>
            <a:ext cx="0" cy="38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57" name="Google Shape;457;p33"/>
          <p:cNvSpPr/>
          <p:nvPr/>
        </p:nvSpPr>
        <p:spPr>
          <a:xfrm>
            <a:off x="2935288" y="4737100"/>
            <a:ext cx="1965325" cy="1179513"/>
          </a:xfrm>
          <a:custGeom>
            <a:avLst/>
            <a:gdLst/>
            <a:ahLst/>
            <a:cxnLst/>
            <a:rect l="l" t="t" r="r" b="b"/>
            <a:pathLst>
              <a:path w="1143" h="743" extrusionOk="0">
                <a:moveTo>
                  <a:pt x="0" y="742"/>
                </a:moveTo>
                <a:lnTo>
                  <a:pt x="1142" y="742"/>
                </a:lnTo>
                <a:lnTo>
                  <a:pt x="1142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rgbClr val="FDE0BD"/>
          </a:solidFill>
          <a:ln w="25400" cap="rnd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33"/>
          <p:cNvSpPr/>
          <p:nvPr/>
        </p:nvSpPr>
        <p:spPr>
          <a:xfrm>
            <a:off x="2838450" y="5175250"/>
            <a:ext cx="2062163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σ</a:t>
            </a:r>
            <a:r>
              <a:rPr lang="en-US" sz="2800" b="1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Unknown</a:t>
            </a:r>
            <a:endParaRPr/>
          </a:p>
        </p:txBody>
      </p:sp>
      <p:sp>
        <p:nvSpPr>
          <p:cNvPr id="459" name="Google Shape;459;p33"/>
          <p:cNvSpPr/>
          <p:nvPr/>
        </p:nvSpPr>
        <p:spPr>
          <a:xfrm>
            <a:off x="877888" y="4737100"/>
            <a:ext cx="1724025" cy="1179513"/>
          </a:xfrm>
          <a:custGeom>
            <a:avLst/>
            <a:gdLst/>
            <a:ahLst/>
            <a:cxnLst/>
            <a:rect l="l" t="t" r="r" b="b"/>
            <a:pathLst>
              <a:path w="1086" h="743" extrusionOk="0">
                <a:moveTo>
                  <a:pt x="0" y="742"/>
                </a:moveTo>
                <a:lnTo>
                  <a:pt x="1085" y="742"/>
                </a:lnTo>
                <a:lnTo>
                  <a:pt x="1085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rgbClr val="C7DAF7"/>
          </a:solidFill>
          <a:ln w="25400" cap="rnd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3"/>
          <p:cNvSpPr/>
          <p:nvPr/>
        </p:nvSpPr>
        <p:spPr>
          <a:xfrm>
            <a:off x="877888" y="5175250"/>
            <a:ext cx="16843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σ</a:t>
            </a:r>
            <a:r>
              <a:rPr lang="en-US" sz="2400" b="1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Known</a:t>
            </a:r>
            <a:endParaRPr/>
          </a:p>
        </p:txBody>
      </p:sp>
      <p:sp>
        <p:nvSpPr>
          <p:cNvPr id="461" name="Google Shape;461;p33"/>
          <p:cNvSpPr/>
          <p:nvPr/>
        </p:nvSpPr>
        <p:spPr>
          <a:xfrm>
            <a:off x="2325688" y="5400675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"/>
          <p:cNvSpPr txBox="1">
            <a:spLocks noGrp="1"/>
          </p:cNvSpPr>
          <p:nvPr>
            <p:ph type="title"/>
          </p:nvPr>
        </p:nvSpPr>
        <p:spPr>
          <a:xfrm>
            <a:off x="1150938" y="228600"/>
            <a:ext cx="738346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Student’s  t  Distribution</a:t>
            </a:r>
            <a:endParaRPr/>
          </a:p>
        </p:txBody>
      </p:sp>
      <p:sp>
        <p:nvSpPr>
          <p:cNvPr id="467" name="Google Shape;467;p34"/>
          <p:cNvSpPr txBox="1">
            <a:spLocks noGrp="1"/>
          </p:cNvSpPr>
          <p:nvPr>
            <p:ph type="body" idx="1"/>
          </p:nvPr>
        </p:nvSpPr>
        <p:spPr>
          <a:xfrm>
            <a:off x="622300" y="1868488"/>
            <a:ext cx="8008938" cy="453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320675" lvl="0" indent="-320675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Consider a random sample of n observations</a:t>
            </a:r>
            <a:endParaRPr/>
          </a:p>
          <a:p>
            <a:pPr marL="693738" lvl="1" indent="-268288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with mean</a:t>
            </a:r>
            <a:r>
              <a:rPr lang="en-US" sz="1400"/>
              <a:t> </a:t>
            </a:r>
            <a:r>
              <a:rPr lang="en-US"/>
              <a:t> x </a:t>
            </a:r>
            <a:r>
              <a:rPr lang="en-US" sz="1200"/>
              <a:t> </a:t>
            </a:r>
            <a:r>
              <a:rPr lang="en-US"/>
              <a:t>and standard deviation </a:t>
            </a:r>
            <a:r>
              <a:rPr lang="en-US" sz="1200"/>
              <a:t> </a:t>
            </a:r>
            <a:r>
              <a:rPr lang="en-US"/>
              <a:t>s </a:t>
            </a:r>
            <a:endParaRPr/>
          </a:p>
          <a:p>
            <a:pPr marL="693738" lvl="1" indent="-268288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from a normally distributed population with mean  μ</a:t>
            </a:r>
            <a:endParaRPr/>
          </a:p>
          <a:p>
            <a:pPr marL="693738" lvl="1" indent="-115887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20675" lvl="0" indent="-320675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Then the variable</a:t>
            </a:r>
            <a:endParaRPr/>
          </a:p>
          <a:p>
            <a:pPr marL="320675" lvl="0" indent="-168275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20675" lvl="0" indent="-168275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20675" lvl="0" indent="-168275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20675" lvl="0" indent="-320675" algn="l" rtl="0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2400"/>
              <a:t>	follows the </a:t>
            </a:r>
            <a:r>
              <a:rPr lang="en-US" sz="2400">
                <a:solidFill>
                  <a:schemeClr val="folHlink"/>
                </a:solidFill>
              </a:rPr>
              <a:t>Student’s t distribution</a:t>
            </a:r>
            <a:r>
              <a:rPr lang="en-US" sz="2400"/>
              <a:t> with (n - 1) degrees of freedom</a:t>
            </a:r>
            <a:endParaRPr/>
          </a:p>
          <a:p>
            <a:pPr marL="320675" lvl="0" indent="-168275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pic>
        <p:nvPicPr>
          <p:cNvPr id="468" name="Google Shape;46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1550" y="4197350"/>
            <a:ext cx="1433513" cy="1006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9" name="Google Shape;469;p34"/>
          <p:cNvCxnSpPr/>
          <p:nvPr/>
        </p:nvCxnSpPr>
        <p:spPr>
          <a:xfrm>
            <a:off x="2925763" y="2441575"/>
            <a:ext cx="14605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5"/>
          <p:cNvSpPr txBox="1">
            <a:spLocks noGrp="1"/>
          </p:cNvSpPr>
          <p:nvPr>
            <p:ph type="body" idx="1"/>
          </p:nvPr>
        </p:nvSpPr>
        <p:spPr>
          <a:xfrm>
            <a:off x="762000" y="1828800"/>
            <a:ext cx="790575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320675" lvl="0" indent="-320675" algn="l" rtl="0"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If the population standard deviation  σ  is unknown, we can </a:t>
            </a:r>
            <a:r>
              <a:rPr lang="en-US" sz="3200">
                <a:solidFill>
                  <a:schemeClr val="folHlink"/>
                </a:solidFill>
              </a:rPr>
              <a:t>substitute the sample standard deviation, s</a:t>
            </a:r>
            <a:r>
              <a:rPr lang="en-US" sz="3200"/>
              <a:t> </a:t>
            </a:r>
            <a:endParaRPr/>
          </a:p>
          <a:p>
            <a:pPr marL="320675" lvl="0" indent="-320675" algn="l" rtl="0">
              <a:spcBef>
                <a:spcPts val="192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This introduces extra uncertainty, since  s  is variable from sample to sample</a:t>
            </a:r>
            <a:endParaRPr/>
          </a:p>
          <a:p>
            <a:pPr marL="320675" lvl="0" indent="-320675" algn="l" rtl="0">
              <a:spcBef>
                <a:spcPts val="192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So we </a:t>
            </a:r>
            <a:r>
              <a:rPr lang="en-US" sz="3200">
                <a:solidFill>
                  <a:schemeClr val="folHlink"/>
                </a:solidFill>
              </a:rPr>
              <a:t>use the  t  distribution</a:t>
            </a:r>
            <a:r>
              <a:rPr lang="en-US" sz="3200"/>
              <a:t> instead of the normal distribution</a:t>
            </a:r>
            <a:endParaRPr/>
          </a:p>
        </p:txBody>
      </p:sp>
      <p:sp>
        <p:nvSpPr>
          <p:cNvPr id="475" name="Google Shape;475;p35"/>
          <p:cNvSpPr txBox="1">
            <a:spLocks noGrp="1"/>
          </p:cNvSpPr>
          <p:nvPr>
            <p:ph type="title"/>
          </p:nvPr>
        </p:nvSpPr>
        <p:spPr>
          <a:xfrm>
            <a:off x="1143000" y="173038"/>
            <a:ext cx="779303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Confidence Interval for μ</a:t>
            </a:r>
            <a:br>
              <a:rPr lang="en-US"/>
            </a:br>
            <a:r>
              <a:rPr lang="en-US"/>
              <a:t>(σ</a:t>
            </a:r>
            <a:r>
              <a:rPr lang="en-US" baseline="30000"/>
              <a:t>2</a:t>
            </a:r>
            <a:r>
              <a:rPr lang="en-US"/>
              <a:t> Unknown) 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6"/>
          <p:cNvSpPr txBox="1">
            <a:spLocks noGrp="1"/>
          </p:cNvSpPr>
          <p:nvPr>
            <p:ph type="body" idx="1"/>
          </p:nvPr>
        </p:nvSpPr>
        <p:spPr>
          <a:xfrm>
            <a:off x="841375" y="1563688"/>
            <a:ext cx="7315200" cy="453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320675" lvl="0" indent="-320675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Assumptions</a:t>
            </a:r>
            <a:endParaRPr/>
          </a:p>
          <a:p>
            <a:pPr marL="693738" lvl="1" indent="-268288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Population standard deviation is unknown</a:t>
            </a:r>
            <a:endParaRPr/>
          </a:p>
          <a:p>
            <a:pPr marL="693738" lvl="1" indent="-268288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Population is normally distributed</a:t>
            </a:r>
            <a:endParaRPr/>
          </a:p>
          <a:p>
            <a:pPr marL="693738" lvl="1" indent="-268288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If population is not normal, use large sample</a:t>
            </a:r>
            <a:endParaRPr/>
          </a:p>
          <a:p>
            <a:pPr marL="320675" lvl="0" indent="-320675" algn="l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chemeClr val="folHlink"/>
                </a:solidFill>
              </a:rPr>
              <a:t>Use Student’s t  Distribution</a:t>
            </a:r>
            <a:endParaRPr/>
          </a:p>
          <a:p>
            <a:pPr marL="320675" lvl="0" indent="-320675" algn="l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Confidence Interval Estimate:</a:t>
            </a:r>
            <a:endParaRPr/>
          </a:p>
          <a:p>
            <a:pPr marL="320675" lvl="0" indent="-142875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20675" lvl="0" indent="-142875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20675" lvl="0" indent="-142875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20675" lvl="0" indent="-320675" algn="l" rtl="0"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1800"/>
              <a:t>	where  t</a:t>
            </a:r>
            <a:r>
              <a:rPr lang="en-US" sz="1800" baseline="-25000"/>
              <a:t>n-1,α/2</a:t>
            </a:r>
            <a:r>
              <a:rPr lang="en-US" sz="1800"/>
              <a:t>  is the critical value of the t distribution with  n-1  d.f. and an area of  α/2  in each tail: </a:t>
            </a:r>
            <a:endParaRPr/>
          </a:p>
        </p:txBody>
      </p:sp>
      <p:sp>
        <p:nvSpPr>
          <p:cNvPr id="481" name="Google Shape;481;p36"/>
          <p:cNvSpPr txBox="1">
            <a:spLocks noGrp="1"/>
          </p:cNvSpPr>
          <p:nvPr>
            <p:ph type="title"/>
          </p:nvPr>
        </p:nvSpPr>
        <p:spPr>
          <a:xfrm>
            <a:off x="1143000" y="173038"/>
            <a:ext cx="779303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Confidence Interval for μ</a:t>
            </a:r>
            <a:br>
              <a:rPr lang="en-US"/>
            </a:br>
            <a:r>
              <a:rPr lang="en-US"/>
              <a:t>(σ Unknown) </a:t>
            </a:r>
            <a:endParaRPr/>
          </a:p>
        </p:txBody>
      </p:sp>
      <p:pic>
        <p:nvPicPr>
          <p:cNvPr id="482" name="Google Shape;48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1825" y="4306888"/>
            <a:ext cx="5265738" cy="1011237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36"/>
          <p:cNvSpPr txBox="1"/>
          <p:nvPr/>
        </p:nvSpPr>
        <p:spPr>
          <a:xfrm>
            <a:off x="7467600" y="1219200"/>
            <a:ext cx="1524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(continued)</a:t>
            </a:r>
            <a:endParaRPr/>
          </a:p>
        </p:txBody>
      </p:sp>
      <p:pic>
        <p:nvPicPr>
          <p:cNvPr id="484" name="Google Shape;484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43388" y="6135688"/>
            <a:ext cx="2227262" cy="385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7"/>
          <p:cNvSpPr/>
          <p:nvPr/>
        </p:nvSpPr>
        <p:spPr>
          <a:xfrm>
            <a:off x="3352800" y="4343400"/>
            <a:ext cx="2209800" cy="685800"/>
          </a:xfrm>
          <a:prstGeom prst="rect">
            <a:avLst/>
          </a:prstGeom>
          <a:solidFill>
            <a:srgbClr val="FDE0BD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7"/>
          <p:cNvSpPr txBox="1">
            <a:spLocks noGrp="1"/>
          </p:cNvSpPr>
          <p:nvPr>
            <p:ph type="title"/>
          </p:nvPr>
        </p:nvSpPr>
        <p:spPr>
          <a:xfrm>
            <a:off x="1150938" y="228600"/>
            <a:ext cx="738346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Student’s t Distribution</a:t>
            </a:r>
            <a:endParaRPr/>
          </a:p>
        </p:txBody>
      </p:sp>
      <p:sp>
        <p:nvSpPr>
          <p:cNvPr id="491" name="Google Shape;491;p37"/>
          <p:cNvSpPr txBox="1"/>
          <p:nvPr/>
        </p:nvSpPr>
        <p:spPr>
          <a:xfrm>
            <a:off x="1355725" y="1487488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37"/>
          <p:cNvSpPr txBox="1">
            <a:spLocks noGrp="1"/>
          </p:cNvSpPr>
          <p:nvPr>
            <p:ph type="body" idx="1"/>
          </p:nvPr>
        </p:nvSpPr>
        <p:spPr>
          <a:xfrm>
            <a:off x="762000" y="1752600"/>
            <a:ext cx="8077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100"/>
              <a:buChar char="▪"/>
            </a:pPr>
            <a:r>
              <a:rPr lang="en-US" sz="3100"/>
              <a:t>The  t  is a family of distributions</a:t>
            </a:r>
            <a:endParaRPr/>
          </a:p>
          <a:p>
            <a:pPr marL="342900" lvl="0" indent="-342900" algn="l" rtl="0">
              <a:spcBef>
                <a:spcPts val="1240"/>
              </a:spcBef>
              <a:spcAft>
                <a:spcPts val="0"/>
              </a:spcAft>
              <a:buSzPts val="3100"/>
              <a:buChar char="▪"/>
            </a:pPr>
            <a:r>
              <a:rPr lang="en-US" sz="3100"/>
              <a:t>The  t value  depends on </a:t>
            </a:r>
            <a:r>
              <a:rPr lang="en-US" sz="3100">
                <a:solidFill>
                  <a:schemeClr val="folHlink"/>
                </a:solidFill>
              </a:rPr>
              <a:t>degrees of freedom (d.f.)</a:t>
            </a:r>
            <a:endParaRPr/>
          </a:p>
          <a:p>
            <a:pPr marL="742950" lvl="1" indent="-285750" algn="l" rtl="0">
              <a:spcBef>
                <a:spcPts val="920"/>
              </a:spcBef>
              <a:spcAft>
                <a:spcPts val="0"/>
              </a:spcAft>
              <a:buSzPts val="2300"/>
              <a:buChar char="▪"/>
            </a:pPr>
            <a:r>
              <a:rPr lang="en-US" sz="2300"/>
              <a:t>Number of observations that are free to vary after sample mean has been calculated</a:t>
            </a:r>
            <a:endParaRPr sz="2300">
              <a:solidFill>
                <a:schemeClr val="folHlink"/>
              </a:solidFill>
            </a:endParaRPr>
          </a:p>
          <a:p>
            <a:pPr marL="342900" lvl="0" indent="-342900" algn="l" rtl="0">
              <a:spcBef>
                <a:spcPts val="1240"/>
              </a:spcBef>
              <a:spcAft>
                <a:spcPts val="0"/>
              </a:spcAft>
              <a:buSzPts val="3100"/>
              <a:buFont typeface="Noto Sans Symbols"/>
              <a:buNone/>
            </a:pPr>
            <a:r>
              <a:rPr lang="en-US" sz="3100"/>
              <a:t>				d.f. = n - 1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7" name="Google Shape;497;p38"/>
          <p:cNvCxnSpPr/>
          <p:nvPr/>
        </p:nvCxnSpPr>
        <p:spPr>
          <a:xfrm>
            <a:off x="1905000" y="5029200"/>
            <a:ext cx="1025525" cy="762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8" name="Google Shape;498;p38"/>
          <p:cNvCxnSpPr/>
          <p:nvPr/>
        </p:nvCxnSpPr>
        <p:spPr>
          <a:xfrm>
            <a:off x="1905000" y="5029200"/>
            <a:ext cx="574675" cy="665163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9" name="Google Shape;499;p38"/>
          <p:cNvSpPr txBox="1">
            <a:spLocks noGrp="1"/>
          </p:cNvSpPr>
          <p:nvPr>
            <p:ph type="title"/>
          </p:nvPr>
        </p:nvSpPr>
        <p:spPr>
          <a:xfrm>
            <a:off x="1150938" y="228600"/>
            <a:ext cx="738346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Student’s t Distribution</a:t>
            </a:r>
            <a:endParaRPr/>
          </a:p>
        </p:txBody>
      </p:sp>
      <p:sp>
        <p:nvSpPr>
          <p:cNvPr id="500" name="Google Shape;500;p38"/>
          <p:cNvSpPr/>
          <p:nvPr/>
        </p:nvSpPr>
        <p:spPr>
          <a:xfrm>
            <a:off x="4511675" y="4699000"/>
            <a:ext cx="3014663" cy="1209675"/>
          </a:xfrm>
          <a:custGeom>
            <a:avLst/>
            <a:gdLst/>
            <a:ahLst/>
            <a:cxnLst/>
            <a:rect l="l" t="t" r="r" b="b"/>
            <a:pathLst>
              <a:path w="1899" h="762" extrusionOk="0">
                <a:moveTo>
                  <a:pt x="1898" y="761"/>
                </a:moveTo>
                <a:lnTo>
                  <a:pt x="1700" y="753"/>
                </a:lnTo>
                <a:lnTo>
                  <a:pt x="1599" y="744"/>
                </a:lnTo>
                <a:lnTo>
                  <a:pt x="1500" y="732"/>
                </a:lnTo>
                <a:lnTo>
                  <a:pt x="1400" y="713"/>
                </a:lnTo>
                <a:lnTo>
                  <a:pt x="1299" y="690"/>
                </a:lnTo>
                <a:lnTo>
                  <a:pt x="1200" y="659"/>
                </a:lnTo>
                <a:lnTo>
                  <a:pt x="1000" y="571"/>
                </a:lnTo>
                <a:lnTo>
                  <a:pt x="799" y="446"/>
                </a:lnTo>
                <a:lnTo>
                  <a:pt x="599" y="298"/>
                </a:lnTo>
                <a:lnTo>
                  <a:pt x="500" y="221"/>
                </a:lnTo>
                <a:lnTo>
                  <a:pt x="401" y="151"/>
                </a:lnTo>
                <a:lnTo>
                  <a:pt x="299" y="89"/>
                </a:lnTo>
                <a:lnTo>
                  <a:pt x="200" y="41"/>
                </a:lnTo>
                <a:lnTo>
                  <a:pt x="99" y="10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38"/>
          <p:cNvSpPr/>
          <p:nvPr/>
        </p:nvSpPr>
        <p:spPr>
          <a:xfrm>
            <a:off x="1497013" y="4699000"/>
            <a:ext cx="3016250" cy="1209675"/>
          </a:xfrm>
          <a:custGeom>
            <a:avLst/>
            <a:gdLst/>
            <a:ahLst/>
            <a:cxnLst/>
            <a:rect l="l" t="t" r="r" b="b"/>
            <a:pathLst>
              <a:path w="1900" h="762" extrusionOk="0">
                <a:moveTo>
                  <a:pt x="0" y="761"/>
                </a:moveTo>
                <a:lnTo>
                  <a:pt x="201" y="753"/>
                </a:lnTo>
                <a:lnTo>
                  <a:pt x="300" y="744"/>
                </a:lnTo>
                <a:lnTo>
                  <a:pt x="399" y="732"/>
                </a:lnTo>
                <a:lnTo>
                  <a:pt x="500" y="713"/>
                </a:lnTo>
                <a:lnTo>
                  <a:pt x="599" y="690"/>
                </a:lnTo>
                <a:lnTo>
                  <a:pt x="701" y="659"/>
                </a:lnTo>
                <a:lnTo>
                  <a:pt x="899" y="571"/>
                </a:lnTo>
                <a:lnTo>
                  <a:pt x="1099" y="446"/>
                </a:lnTo>
                <a:lnTo>
                  <a:pt x="1300" y="298"/>
                </a:lnTo>
                <a:lnTo>
                  <a:pt x="1399" y="221"/>
                </a:lnTo>
                <a:lnTo>
                  <a:pt x="1500" y="151"/>
                </a:lnTo>
                <a:lnTo>
                  <a:pt x="1599" y="89"/>
                </a:lnTo>
                <a:lnTo>
                  <a:pt x="1698" y="41"/>
                </a:lnTo>
                <a:lnTo>
                  <a:pt x="1800" y="10"/>
                </a:lnTo>
                <a:lnTo>
                  <a:pt x="1899" y="0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38"/>
          <p:cNvSpPr/>
          <p:nvPr/>
        </p:nvSpPr>
        <p:spPr>
          <a:xfrm>
            <a:off x="4511675" y="4087813"/>
            <a:ext cx="2041525" cy="1820862"/>
          </a:xfrm>
          <a:custGeom>
            <a:avLst/>
            <a:gdLst/>
            <a:ahLst/>
            <a:cxnLst/>
            <a:rect l="l" t="t" r="r" b="b"/>
            <a:pathLst>
              <a:path w="1286" h="1147" extrusionOk="0">
                <a:moveTo>
                  <a:pt x="1285" y="1146"/>
                </a:moveTo>
                <a:lnTo>
                  <a:pt x="1150" y="1131"/>
                </a:lnTo>
                <a:lnTo>
                  <a:pt x="1082" y="1119"/>
                </a:lnTo>
                <a:lnTo>
                  <a:pt x="1014" y="1100"/>
                </a:lnTo>
                <a:lnTo>
                  <a:pt x="946" y="1075"/>
                </a:lnTo>
                <a:lnTo>
                  <a:pt x="880" y="1038"/>
                </a:lnTo>
                <a:lnTo>
                  <a:pt x="812" y="993"/>
                </a:lnTo>
                <a:lnTo>
                  <a:pt x="675" y="858"/>
                </a:lnTo>
                <a:lnTo>
                  <a:pt x="541" y="672"/>
                </a:lnTo>
                <a:lnTo>
                  <a:pt x="407" y="447"/>
                </a:lnTo>
                <a:lnTo>
                  <a:pt x="339" y="333"/>
                </a:lnTo>
                <a:lnTo>
                  <a:pt x="270" y="225"/>
                </a:lnTo>
                <a:lnTo>
                  <a:pt x="202" y="132"/>
                </a:lnTo>
                <a:lnTo>
                  <a:pt x="136" y="60"/>
                </a:lnTo>
                <a:lnTo>
                  <a:pt x="68" y="14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38"/>
          <p:cNvSpPr/>
          <p:nvPr/>
        </p:nvSpPr>
        <p:spPr>
          <a:xfrm>
            <a:off x="2471738" y="4087813"/>
            <a:ext cx="2041525" cy="1820862"/>
          </a:xfrm>
          <a:custGeom>
            <a:avLst/>
            <a:gdLst/>
            <a:ahLst/>
            <a:cxnLst/>
            <a:rect l="l" t="t" r="r" b="b"/>
            <a:pathLst>
              <a:path w="1286" h="1147" extrusionOk="0">
                <a:moveTo>
                  <a:pt x="0" y="1146"/>
                </a:moveTo>
                <a:lnTo>
                  <a:pt x="136" y="1131"/>
                </a:lnTo>
                <a:lnTo>
                  <a:pt x="204" y="1119"/>
                </a:lnTo>
                <a:lnTo>
                  <a:pt x="270" y="1100"/>
                </a:lnTo>
                <a:lnTo>
                  <a:pt x="339" y="1075"/>
                </a:lnTo>
                <a:lnTo>
                  <a:pt x="407" y="1038"/>
                </a:lnTo>
                <a:lnTo>
                  <a:pt x="473" y="993"/>
                </a:lnTo>
                <a:lnTo>
                  <a:pt x="609" y="858"/>
                </a:lnTo>
                <a:lnTo>
                  <a:pt x="743" y="672"/>
                </a:lnTo>
                <a:lnTo>
                  <a:pt x="880" y="447"/>
                </a:lnTo>
                <a:lnTo>
                  <a:pt x="946" y="333"/>
                </a:lnTo>
                <a:lnTo>
                  <a:pt x="1014" y="225"/>
                </a:lnTo>
                <a:lnTo>
                  <a:pt x="1082" y="132"/>
                </a:lnTo>
                <a:lnTo>
                  <a:pt x="1150" y="60"/>
                </a:lnTo>
                <a:lnTo>
                  <a:pt x="1217" y="14"/>
                </a:lnTo>
                <a:lnTo>
                  <a:pt x="1285" y="0"/>
                </a:lnTo>
              </a:path>
            </a:pathLst>
          </a:custGeom>
          <a:noFill/>
          <a:ln w="50800" cap="rnd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38"/>
          <p:cNvSpPr/>
          <p:nvPr/>
        </p:nvSpPr>
        <p:spPr>
          <a:xfrm>
            <a:off x="7861300" y="5783263"/>
            <a:ext cx="29368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cxnSp>
        <p:nvCxnSpPr>
          <p:cNvPr id="505" name="Google Shape;505;p38"/>
          <p:cNvCxnSpPr/>
          <p:nvPr/>
        </p:nvCxnSpPr>
        <p:spPr>
          <a:xfrm>
            <a:off x="4495800" y="3429000"/>
            <a:ext cx="0" cy="25908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06" name="Google Shape;506;p38"/>
          <p:cNvSpPr/>
          <p:nvPr/>
        </p:nvSpPr>
        <p:spPr>
          <a:xfrm>
            <a:off x="4511675" y="3381375"/>
            <a:ext cx="1365250" cy="2527300"/>
          </a:xfrm>
          <a:custGeom>
            <a:avLst/>
            <a:gdLst/>
            <a:ahLst/>
            <a:cxnLst/>
            <a:rect l="l" t="t" r="r" b="b"/>
            <a:pathLst>
              <a:path w="860" h="1592" extrusionOk="0">
                <a:moveTo>
                  <a:pt x="859" y="1591"/>
                </a:moveTo>
                <a:lnTo>
                  <a:pt x="770" y="1572"/>
                </a:lnTo>
                <a:lnTo>
                  <a:pt x="725" y="1554"/>
                </a:lnTo>
                <a:lnTo>
                  <a:pt x="679" y="1529"/>
                </a:lnTo>
                <a:lnTo>
                  <a:pt x="634" y="1492"/>
                </a:lnTo>
                <a:lnTo>
                  <a:pt x="589" y="1442"/>
                </a:lnTo>
                <a:lnTo>
                  <a:pt x="543" y="1378"/>
                </a:lnTo>
                <a:lnTo>
                  <a:pt x="452" y="1192"/>
                </a:lnTo>
                <a:lnTo>
                  <a:pt x="361" y="933"/>
                </a:lnTo>
                <a:lnTo>
                  <a:pt x="272" y="621"/>
                </a:lnTo>
                <a:lnTo>
                  <a:pt x="227" y="462"/>
                </a:lnTo>
                <a:lnTo>
                  <a:pt x="182" y="313"/>
                </a:lnTo>
                <a:lnTo>
                  <a:pt x="136" y="184"/>
                </a:lnTo>
                <a:lnTo>
                  <a:pt x="91" y="85"/>
                </a:lnTo>
                <a:lnTo>
                  <a:pt x="45" y="21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38"/>
          <p:cNvSpPr/>
          <p:nvPr/>
        </p:nvSpPr>
        <p:spPr>
          <a:xfrm>
            <a:off x="3146425" y="3381375"/>
            <a:ext cx="1366838" cy="2527300"/>
          </a:xfrm>
          <a:custGeom>
            <a:avLst/>
            <a:gdLst/>
            <a:ahLst/>
            <a:cxnLst/>
            <a:rect l="l" t="t" r="r" b="b"/>
            <a:pathLst>
              <a:path w="861" h="1592" extrusionOk="0">
                <a:moveTo>
                  <a:pt x="0" y="1591"/>
                </a:moveTo>
                <a:lnTo>
                  <a:pt x="91" y="1572"/>
                </a:lnTo>
                <a:lnTo>
                  <a:pt x="137" y="1554"/>
                </a:lnTo>
                <a:lnTo>
                  <a:pt x="182" y="1529"/>
                </a:lnTo>
                <a:lnTo>
                  <a:pt x="226" y="1492"/>
                </a:lnTo>
                <a:lnTo>
                  <a:pt x="271" y="1442"/>
                </a:lnTo>
                <a:lnTo>
                  <a:pt x="316" y="1378"/>
                </a:lnTo>
                <a:lnTo>
                  <a:pt x="407" y="1192"/>
                </a:lnTo>
                <a:lnTo>
                  <a:pt x="498" y="933"/>
                </a:lnTo>
                <a:lnTo>
                  <a:pt x="589" y="621"/>
                </a:lnTo>
                <a:lnTo>
                  <a:pt x="635" y="462"/>
                </a:lnTo>
                <a:lnTo>
                  <a:pt x="680" y="313"/>
                </a:lnTo>
                <a:lnTo>
                  <a:pt x="723" y="184"/>
                </a:lnTo>
                <a:lnTo>
                  <a:pt x="769" y="85"/>
                </a:lnTo>
                <a:lnTo>
                  <a:pt x="814" y="21"/>
                </a:lnTo>
                <a:lnTo>
                  <a:pt x="860" y="0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8" name="Google Shape;508;p38"/>
          <p:cNvCxnSpPr/>
          <p:nvPr/>
        </p:nvCxnSpPr>
        <p:spPr>
          <a:xfrm>
            <a:off x="7745413" y="5924550"/>
            <a:ext cx="0" cy="158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38"/>
          <p:cNvCxnSpPr/>
          <p:nvPr/>
        </p:nvCxnSpPr>
        <p:spPr>
          <a:xfrm>
            <a:off x="7099300" y="5924550"/>
            <a:ext cx="0" cy="158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0" name="Google Shape;510;p38"/>
          <p:cNvCxnSpPr/>
          <p:nvPr/>
        </p:nvCxnSpPr>
        <p:spPr>
          <a:xfrm>
            <a:off x="6450013" y="5924550"/>
            <a:ext cx="0" cy="158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1" name="Google Shape;511;p38"/>
          <p:cNvCxnSpPr/>
          <p:nvPr/>
        </p:nvCxnSpPr>
        <p:spPr>
          <a:xfrm>
            <a:off x="5803900" y="5924550"/>
            <a:ext cx="0" cy="158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2" name="Google Shape;512;p38"/>
          <p:cNvCxnSpPr/>
          <p:nvPr/>
        </p:nvCxnSpPr>
        <p:spPr>
          <a:xfrm>
            <a:off x="5157788" y="5924550"/>
            <a:ext cx="0" cy="158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3" name="Google Shape;513;p38"/>
          <p:cNvCxnSpPr/>
          <p:nvPr/>
        </p:nvCxnSpPr>
        <p:spPr>
          <a:xfrm>
            <a:off x="4511675" y="5924550"/>
            <a:ext cx="0" cy="158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4" name="Google Shape;514;p38"/>
          <p:cNvCxnSpPr/>
          <p:nvPr/>
        </p:nvCxnSpPr>
        <p:spPr>
          <a:xfrm>
            <a:off x="3865563" y="5924550"/>
            <a:ext cx="0" cy="158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5" name="Google Shape;515;p38"/>
          <p:cNvCxnSpPr/>
          <p:nvPr/>
        </p:nvCxnSpPr>
        <p:spPr>
          <a:xfrm>
            <a:off x="3219450" y="5924550"/>
            <a:ext cx="0" cy="158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6" name="Google Shape;516;p38"/>
          <p:cNvCxnSpPr/>
          <p:nvPr/>
        </p:nvCxnSpPr>
        <p:spPr>
          <a:xfrm>
            <a:off x="2573338" y="5924550"/>
            <a:ext cx="0" cy="158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7" name="Google Shape;517;p38"/>
          <p:cNvCxnSpPr/>
          <p:nvPr/>
        </p:nvCxnSpPr>
        <p:spPr>
          <a:xfrm>
            <a:off x="1927225" y="5924550"/>
            <a:ext cx="0" cy="158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8" name="Google Shape;518;p38"/>
          <p:cNvSpPr/>
          <p:nvPr/>
        </p:nvSpPr>
        <p:spPr>
          <a:xfrm>
            <a:off x="4114800" y="5943600"/>
            <a:ext cx="796925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519" name="Google Shape;519;p38"/>
          <p:cNvCxnSpPr/>
          <p:nvPr/>
        </p:nvCxnSpPr>
        <p:spPr>
          <a:xfrm flipH="1">
            <a:off x="5978525" y="4800600"/>
            <a:ext cx="685800" cy="685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0" name="Google Shape;520;p38"/>
          <p:cNvSpPr/>
          <p:nvPr/>
        </p:nvSpPr>
        <p:spPr>
          <a:xfrm>
            <a:off x="6477000" y="4419600"/>
            <a:ext cx="1787525" cy="406400"/>
          </a:xfrm>
          <a:prstGeom prst="rect">
            <a:avLst/>
          </a:prstGeom>
          <a:solidFill>
            <a:srgbClr val="FF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5)</a:t>
            </a:r>
            <a:endParaRPr/>
          </a:p>
        </p:txBody>
      </p:sp>
      <p:cxnSp>
        <p:nvCxnSpPr>
          <p:cNvPr id="521" name="Google Shape;521;p38"/>
          <p:cNvCxnSpPr/>
          <p:nvPr/>
        </p:nvCxnSpPr>
        <p:spPr>
          <a:xfrm flipH="1">
            <a:off x="5140325" y="4038600"/>
            <a:ext cx="927100" cy="685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2" name="Google Shape;522;p38"/>
          <p:cNvSpPr/>
          <p:nvPr/>
        </p:nvSpPr>
        <p:spPr>
          <a:xfrm>
            <a:off x="5638800" y="3657600"/>
            <a:ext cx="1787525" cy="406400"/>
          </a:xfrm>
          <a:prstGeom prst="rect">
            <a:avLst/>
          </a:prstGeom>
          <a:solidFill>
            <a:srgbClr val="C7DAF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13)</a:t>
            </a:r>
            <a:endParaRPr/>
          </a:p>
        </p:txBody>
      </p:sp>
      <p:sp>
        <p:nvSpPr>
          <p:cNvPr id="523" name="Google Shape;523;p38"/>
          <p:cNvSpPr/>
          <p:nvPr/>
        </p:nvSpPr>
        <p:spPr>
          <a:xfrm>
            <a:off x="304800" y="3962400"/>
            <a:ext cx="3276600" cy="1079500"/>
          </a:xfrm>
          <a:prstGeom prst="rect">
            <a:avLst/>
          </a:prstGeom>
          <a:solidFill>
            <a:srgbClr val="FDE0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t-distributions are bell-shaped and symmetric, but have ‘fatter’ tails than the normal</a:t>
            </a:r>
            <a:endParaRPr/>
          </a:p>
        </p:txBody>
      </p:sp>
      <p:cxnSp>
        <p:nvCxnSpPr>
          <p:cNvPr id="524" name="Google Shape;524;p38"/>
          <p:cNvCxnSpPr/>
          <p:nvPr/>
        </p:nvCxnSpPr>
        <p:spPr>
          <a:xfrm>
            <a:off x="3921125" y="2895600"/>
            <a:ext cx="457200" cy="53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5" name="Google Shape;525;p38"/>
          <p:cNvSpPr/>
          <p:nvPr/>
        </p:nvSpPr>
        <p:spPr>
          <a:xfrm>
            <a:off x="2209800" y="2514600"/>
            <a:ext cx="1787525" cy="955675"/>
          </a:xfrm>
          <a:prstGeom prst="rect">
            <a:avLst/>
          </a:prstGeom>
          <a:solidFill>
            <a:srgbClr val="FFE989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Normal</a:t>
            </a:r>
            <a:endParaRPr/>
          </a:p>
          <a:p>
            <a:pPr marL="0" marR="0" lvl="0" indent="0" algn="ctr" rtl="0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 with df = ∞)</a:t>
            </a:r>
            <a:endParaRPr/>
          </a:p>
        </p:txBody>
      </p:sp>
      <p:cxnSp>
        <p:nvCxnSpPr>
          <p:cNvPr id="526" name="Google Shape;526;p38"/>
          <p:cNvCxnSpPr/>
          <p:nvPr/>
        </p:nvCxnSpPr>
        <p:spPr>
          <a:xfrm>
            <a:off x="1295400" y="6019800"/>
            <a:ext cx="6400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7" name="Google Shape;527;p38"/>
          <p:cNvSpPr txBox="1"/>
          <p:nvPr/>
        </p:nvSpPr>
        <p:spPr>
          <a:xfrm>
            <a:off x="1355725" y="1487488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38"/>
          <p:cNvSpPr/>
          <p:nvPr/>
        </p:nvSpPr>
        <p:spPr>
          <a:xfrm>
            <a:off x="2438400" y="1524000"/>
            <a:ext cx="5257800" cy="43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 t       Z  as  n  increases</a:t>
            </a:r>
            <a:endParaRPr/>
          </a:p>
        </p:txBody>
      </p:sp>
      <p:cxnSp>
        <p:nvCxnSpPr>
          <p:cNvPr id="529" name="Google Shape;529;p38"/>
          <p:cNvCxnSpPr/>
          <p:nvPr/>
        </p:nvCxnSpPr>
        <p:spPr>
          <a:xfrm>
            <a:off x="3810000" y="1752600"/>
            <a:ext cx="457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9"/>
          <p:cNvSpPr/>
          <p:nvPr/>
        </p:nvSpPr>
        <p:spPr>
          <a:xfrm>
            <a:off x="2924175" y="2416175"/>
            <a:ext cx="962025" cy="695325"/>
          </a:xfrm>
          <a:prstGeom prst="rect">
            <a:avLst/>
          </a:prstGeom>
          <a:solidFill>
            <a:srgbClr val="FDE0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39"/>
          <p:cNvSpPr/>
          <p:nvPr/>
        </p:nvSpPr>
        <p:spPr>
          <a:xfrm>
            <a:off x="990600" y="2438400"/>
            <a:ext cx="990600" cy="708025"/>
          </a:xfrm>
          <a:prstGeom prst="rect">
            <a:avLst/>
          </a:prstGeom>
          <a:solidFill>
            <a:srgbClr val="FDE0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9"/>
          <p:cNvSpPr txBox="1">
            <a:spLocks noGrp="1"/>
          </p:cNvSpPr>
          <p:nvPr>
            <p:ph type="title"/>
          </p:nvPr>
        </p:nvSpPr>
        <p:spPr>
          <a:xfrm>
            <a:off x="1150938" y="228600"/>
            <a:ext cx="738346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Student’s t Table</a:t>
            </a:r>
            <a:endParaRPr/>
          </a:p>
        </p:txBody>
      </p:sp>
      <p:sp>
        <p:nvSpPr>
          <p:cNvPr id="537" name="Google Shape;537;p39"/>
          <p:cNvSpPr/>
          <p:nvPr/>
        </p:nvSpPr>
        <p:spPr>
          <a:xfrm>
            <a:off x="990600" y="1828800"/>
            <a:ext cx="2895600" cy="609600"/>
          </a:xfrm>
          <a:prstGeom prst="rect">
            <a:avLst/>
          </a:prstGeom>
          <a:solidFill>
            <a:srgbClr val="FDE0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9"/>
          <p:cNvSpPr/>
          <p:nvPr/>
        </p:nvSpPr>
        <p:spPr>
          <a:xfrm>
            <a:off x="990600" y="1828800"/>
            <a:ext cx="2895600" cy="469900"/>
          </a:xfrm>
          <a:prstGeom prst="rect">
            <a:avLst/>
          </a:prstGeom>
          <a:solidFill>
            <a:srgbClr val="FDE0BD"/>
          </a:solidFill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Upper Tail Area</a:t>
            </a:r>
            <a:endParaRPr/>
          </a:p>
        </p:txBody>
      </p:sp>
      <p:sp>
        <p:nvSpPr>
          <p:cNvPr id="539" name="Google Shape;539;p39"/>
          <p:cNvSpPr/>
          <p:nvPr/>
        </p:nvSpPr>
        <p:spPr>
          <a:xfrm>
            <a:off x="419100" y="2416175"/>
            <a:ext cx="590550" cy="708025"/>
          </a:xfrm>
          <a:prstGeom prst="rect">
            <a:avLst/>
          </a:prstGeom>
          <a:solidFill>
            <a:srgbClr val="C7DA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39"/>
          <p:cNvSpPr/>
          <p:nvPr/>
        </p:nvSpPr>
        <p:spPr>
          <a:xfrm>
            <a:off x="479425" y="2501900"/>
            <a:ext cx="511175" cy="850900"/>
          </a:xfrm>
          <a:prstGeom prst="rect">
            <a:avLst/>
          </a:prstGeom>
          <a:solidFill>
            <a:srgbClr val="C7DAF7"/>
          </a:solidFill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df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chemeClr val="fol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39"/>
          <p:cNvSpPr/>
          <p:nvPr/>
        </p:nvSpPr>
        <p:spPr>
          <a:xfrm>
            <a:off x="1150938" y="2501900"/>
            <a:ext cx="677862" cy="469900"/>
          </a:xfrm>
          <a:prstGeom prst="rect">
            <a:avLst/>
          </a:prstGeom>
          <a:solidFill>
            <a:srgbClr val="FDE0BD"/>
          </a:solidFill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.10</a:t>
            </a:r>
            <a:endParaRPr/>
          </a:p>
        </p:txBody>
      </p:sp>
      <p:sp>
        <p:nvSpPr>
          <p:cNvPr id="542" name="Google Shape;542;p39"/>
          <p:cNvSpPr/>
          <p:nvPr/>
        </p:nvSpPr>
        <p:spPr>
          <a:xfrm>
            <a:off x="1949450" y="2416175"/>
            <a:ext cx="1022350" cy="708025"/>
          </a:xfrm>
          <a:prstGeom prst="rect">
            <a:avLst/>
          </a:prstGeom>
          <a:solidFill>
            <a:srgbClr val="FDE0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39"/>
          <p:cNvSpPr/>
          <p:nvPr/>
        </p:nvSpPr>
        <p:spPr>
          <a:xfrm>
            <a:off x="2962275" y="2501900"/>
            <a:ext cx="841375" cy="469900"/>
          </a:xfrm>
          <a:prstGeom prst="rect">
            <a:avLst/>
          </a:prstGeom>
          <a:solidFill>
            <a:srgbClr val="FDE0BD"/>
          </a:solidFill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.025</a:t>
            </a:r>
            <a:endParaRPr/>
          </a:p>
        </p:txBody>
      </p:sp>
      <p:sp>
        <p:nvSpPr>
          <p:cNvPr id="544" name="Google Shape;544;p39"/>
          <p:cNvSpPr/>
          <p:nvPr/>
        </p:nvSpPr>
        <p:spPr>
          <a:xfrm>
            <a:off x="2047875" y="2508250"/>
            <a:ext cx="692150" cy="530225"/>
          </a:xfrm>
          <a:prstGeom prst="rect">
            <a:avLst/>
          </a:prstGeom>
          <a:solidFill>
            <a:srgbClr val="FDE0BD"/>
          </a:solidFill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.05</a:t>
            </a:r>
            <a:endParaRPr/>
          </a:p>
        </p:txBody>
      </p:sp>
      <p:sp>
        <p:nvSpPr>
          <p:cNvPr id="545" name="Google Shape;545;p39"/>
          <p:cNvSpPr/>
          <p:nvPr/>
        </p:nvSpPr>
        <p:spPr>
          <a:xfrm>
            <a:off x="419100" y="3124200"/>
            <a:ext cx="590550" cy="685800"/>
          </a:xfrm>
          <a:prstGeom prst="rect">
            <a:avLst/>
          </a:prstGeom>
          <a:solidFill>
            <a:srgbClr val="C7DA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39"/>
          <p:cNvSpPr/>
          <p:nvPr/>
        </p:nvSpPr>
        <p:spPr>
          <a:xfrm>
            <a:off x="525463" y="3240088"/>
            <a:ext cx="35718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47" name="Google Shape;547;p39"/>
          <p:cNvSpPr/>
          <p:nvPr/>
        </p:nvSpPr>
        <p:spPr>
          <a:xfrm>
            <a:off x="2816225" y="3240088"/>
            <a:ext cx="11509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12.706</a:t>
            </a:r>
            <a:endParaRPr/>
          </a:p>
        </p:txBody>
      </p:sp>
      <p:sp>
        <p:nvSpPr>
          <p:cNvPr id="548" name="Google Shape;548;p39"/>
          <p:cNvSpPr/>
          <p:nvPr/>
        </p:nvSpPr>
        <p:spPr>
          <a:xfrm>
            <a:off x="419100" y="3814763"/>
            <a:ext cx="590550" cy="695325"/>
          </a:xfrm>
          <a:prstGeom prst="rect">
            <a:avLst/>
          </a:prstGeom>
          <a:solidFill>
            <a:srgbClr val="C7DA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9"/>
          <p:cNvSpPr/>
          <p:nvPr/>
        </p:nvSpPr>
        <p:spPr>
          <a:xfrm>
            <a:off x="512763" y="3906838"/>
            <a:ext cx="385762" cy="53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50" name="Google Shape;550;p39"/>
          <p:cNvSpPr/>
          <p:nvPr/>
        </p:nvSpPr>
        <p:spPr>
          <a:xfrm>
            <a:off x="419100" y="4495800"/>
            <a:ext cx="590550" cy="674688"/>
          </a:xfrm>
          <a:prstGeom prst="rect">
            <a:avLst/>
          </a:prstGeom>
          <a:solidFill>
            <a:srgbClr val="C7DA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39"/>
          <p:cNvSpPr/>
          <p:nvPr/>
        </p:nvSpPr>
        <p:spPr>
          <a:xfrm>
            <a:off x="525463" y="4621213"/>
            <a:ext cx="35718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52" name="Google Shape;552;p39"/>
          <p:cNvSpPr/>
          <p:nvPr/>
        </p:nvSpPr>
        <p:spPr>
          <a:xfrm>
            <a:off x="2886075" y="4621213"/>
            <a:ext cx="974725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3.182</a:t>
            </a:r>
            <a:endParaRPr/>
          </a:p>
        </p:txBody>
      </p:sp>
      <p:cxnSp>
        <p:nvCxnSpPr>
          <p:cNvPr id="553" name="Google Shape;553;p39"/>
          <p:cNvCxnSpPr/>
          <p:nvPr/>
        </p:nvCxnSpPr>
        <p:spPr>
          <a:xfrm>
            <a:off x="6629400" y="3962400"/>
            <a:ext cx="0" cy="1752600"/>
          </a:xfrm>
          <a:prstGeom prst="straightConnector1">
            <a:avLst/>
          </a:prstGeom>
          <a:noFill/>
          <a:ln w="2540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54" name="Google Shape;554;p39"/>
          <p:cNvSpPr/>
          <p:nvPr/>
        </p:nvSpPr>
        <p:spPr>
          <a:xfrm>
            <a:off x="6543675" y="4708525"/>
            <a:ext cx="92075" cy="18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39"/>
          <p:cNvSpPr/>
          <p:nvPr/>
        </p:nvSpPr>
        <p:spPr>
          <a:xfrm>
            <a:off x="7543800" y="5210175"/>
            <a:ext cx="819150" cy="500063"/>
          </a:xfrm>
          <a:custGeom>
            <a:avLst/>
            <a:gdLst/>
            <a:ahLst/>
            <a:cxnLst/>
            <a:rect l="l" t="t" r="r" b="b"/>
            <a:pathLst>
              <a:path w="516" h="315" extrusionOk="0">
                <a:moveTo>
                  <a:pt x="6" y="0"/>
                </a:moveTo>
                <a:lnTo>
                  <a:pt x="6" y="24"/>
                </a:lnTo>
                <a:lnTo>
                  <a:pt x="10" y="8"/>
                </a:lnTo>
                <a:lnTo>
                  <a:pt x="40" y="51"/>
                </a:lnTo>
                <a:lnTo>
                  <a:pt x="112" y="123"/>
                </a:lnTo>
                <a:lnTo>
                  <a:pt x="139" y="152"/>
                </a:lnTo>
                <a:lnTo>
                  <a:pt x="182" y="195"/>
                </a:lnTo>
                <a:lnTo>
                  <a:pt x="212" y="209"/>
                </a:lnTo>
                <a:lnTo>
                  <a:pt x="270" y="238"/>
                </a:lnTo>
                <a:lnTo>
                  <a:pt x="327" y="267"/>
                </a:lnTo>
                <a:lnTo>
                  <a:pt x="413" y="295"/>
                </a:lnTo>
                <a:lnTo>
                  <a:pt x="516" y="315"/>
                </a:lnTo>
                <a:lnTo>
                  <a:pt x="12" y="312"/>
                </a:lnTo>
                <a:lnTo>
                  <a:pt x="0" y="1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39"/>
          <p:cNvSpPr/>
          <p:nvPr/>
        </p:nvSpPr>
        <p:spPr>
          <a:xfrm>
            <a:off x="6626225" y="3929063"/>
            <a:ext cx="1830388" cy="1763712"/>
          </a:xfrm>
          <a:custGeom>
            <a:avLst/>
            <a:gdLst/>
            <a:ahLst/>
            <a:cxnLst/>
            <a:rect l="l" t="t" r="r" b="b"/>
            <a:pathLst>
              <a:path w="1153" h="1111" extrusionOk="0">
                <a:moveTo>
                  <a:pt x="1152" y="1110"/>
                </a:moveTo>
                <a:lnTo>
                  <a:pt x="1031" y="1096"/>
                </a:lnTo>
                <a:lnTo>
                  <a:pt x="971" y="1084"/>
                </a:lnTo>
                <a:lnTo>
                  <a:pt x="909" y="1065"/>
                </a:lnTo>
                <a:lnTo>
                  <a:pt x="849" y="1041"/>
                </a:lnTo>
                <a:lnTo>
                  <a:pt x="788" y="1007"/>
                </a:lnTo>
                <a:lnTo>
                  <a:pt x="728" y="961"/>
                </a:lnTo>
                <a:lnTo>
                  <a:pt x="607" y="832"/>
                </a:lnTo>
                <a:lnTo>
                  <a:pt x="485" y="650"/>
                </a:lnTo>
                <a:lnTo>
                  <a:pt x="364" y="434"/>
                </a:lnTo>
                <a:lnTo>
                  <a:pt x="304" y="323"/>
                </a:lnTo>
                <a:lnTo>
                  <a:pt x="243" y="220"/>
                </a:lnTo>
                <a:lnTo>
                  <a:pt x="183" y="130"/>
                </a:lnTo>
                <a:lnTo>
                  <a:pt x="122" y="60"/>
                </a:lnTo>
                <a:lnTo>
                  <a:pt x="62" y="16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39"/>
          <p:cNvSpPr/>
          <p:nvPr/>
        </p:nvSpPr>
        <p:spPr>
          <a:xfrm>
            <a:off x="4799013" y="3929063"/>
            <a:ext cx="1828800" cy="1763712"/>
          </a:xfrm>
          <a:custGeom>
            <a:avLst/>
            <a:gdLst/>
            <a:ahLst/>
            <a:cxnLst/>
            <a:rect l="l" t="t" r="r" b="b"/>
            <a:pathLst>
              <a:path w="1152" h="1111" extrusionOk="0">
                <a:moveTo>
                  <a:pt x="0" y="1110"/>
                </a:moveTo>
                <a:lnTo>
                  <a:pt x="121" y="1096"/>
                </a:lnTo>
                <a:lnTo>
                  <a:pt x="182" y="1084"/>
                </a:lnTo>
                <a:lnTo>
                  <a:pt x="242" y="1065"/>
                </a:lnTo>
                <a:lnTo>
                  <a:pt x="304" y="1041"/>
                </a:lnTo>
                <a:lnTo>
                  <a:pt x="363" y="1007"/>
                </a:lnTo>
                <a:lnTo>
                  <a:pt x="425" y="961"/>
                </a:lnTo>
                <a:lnTo>
                  <a:pt x="546" y="832"/>
                </a:lnTo>
                <a:lnTo>
                  <a:pt x="666" y="650"/>
                </a:lnTo>
                <a:lnTo>
                  <a:pt x="787" y="434"/>
                </a:lnTo>
                <a:lnTo>
                  <a:pt x="849" y="323"/>
                </a:lnTo>
                <a:lnTo>
                  <a:pt x="909" y="220"/>
                </a:lnTo>
                <a:lnTo>
                  <a:pt x="970" y="130"/>
                </a:lnTo>
                <a:lnTo>
                  <a:pt x="1030" y="60"/>
                </a:lnTo>
                <a:lnTo>
                  <a:pt x="1091" y="16"/>
                </a:lnTo>
                <a:lnTo>
                  <a:pt x="1151" y="0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8" name="Google Shape;558;p39"/>
          <p:cNvCxnSpPr/>
          <p:nvPr/>
        </p:nvCxnSpPr>
        <p:spPr>
          <a:xfrm>
            <a:off x="8488363" y="5703888"/>
            <a:ext cx="0" cy="1587"/>
          </a:xfrm>
          <a:prstGeom prst="straightConnector1">
            <a:avLst/>
          </a:prstGeom>
          <a:noFill/>
          <a:ln w="25400" cap="flat" cmpd="sng">
            <a:solidFill>
              <a:srgbClr val="CDCDC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9" name="Google Shape;559;p39"/>
          <p:cNvCxnSpPr/>
          <p:nvPr/>
        </p:nvCxnSpPr>
        <p:spPr>
          <a:xfrm>
            <a:off x="8118475" y="5703888"/>
            <a:ext cx="0" cy="1587"/>
          </a:xfrm>
          <a:prstGeom prst="straightConnector1">
            <a:avLst/>
          </a:prstGeom>
          <a:noFill/>
          <a:ln w="25400" cap="flat" cmpd="sng">
            <a:solidFill>
              <a:srgbClr val="CDCDC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0" name="Google Shape;560;p39"/>
          <p:cNvCxnSpPr/>
          <p:nvPr/>
        </p:nvCxnSpPr>
        <p:spPr>
          <a:xfrm>
            <a:off x="7745413" y="5703888"/>
            <a:ext cx="0" cy="1587"/>
          </a:xfrm>
          <a:prstGeom prst="straightConnector1">
            <a:avLst/>
          </a:prstGeom>
          <a:noFill/>
          <a:ln w="25400" cap="flat" cmpd="sng">
            <a:solidFill>
              <a:srgbClr val="CDCDC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1" name="Google Shape;561;p39"/>
          <p:cNvCxnSpPr/>
          <p:nvPr/>
        </p:nvCxnSpPr>
        <p:spPr>
          <a:xfrm>
            <a:off x="7372350" y="5703888"/>
            <a:ext cx="0" cy="1587"/>
          </a:xfrm>
          <a:prstGeom prst="straightConnector1">
            <a:avLst/>
          </a:prstGeom>
          <a:noFill/>
          <a:ln w="25400" cap="flat" cmpd="sng">
            <a:solidFill>
              <a:srgbClr val="CDCDC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2" name="Google Shape;562;p39"/>
          <p:cNvCxnSpPr/>
          <p:nvPr/>
        </p:nvCxnSpPr>
        <p:spPr>
          <a:xfrm>
            <a:off x="6999288" y="5703888"/>
            <a:ext cx="0" cy="1587"/>
          </a:xfrm>
          <a:prstGeom prst="straightConnector1">
            <a:avLst/>
          </a:prstGeom>
          <a:noFill/>
          <a:ln w="25400" cap="flat" cmpd="sng">
            <a:solidFill>
              <a:srgbClr val="CDCDC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3" name="Google Shape;563;p39"/>
          <p:cNvCxnSpPr/>
          <p:nvPr/>
        </p:nvCxnSpPr>
        <p:spPr>
          <a:xfrm>
            <a:off x="6626225" y="5703888"/>
            <a:ext cx="0" cy="1587"/>
          </a:xfrm>
          <a:prstGeom prst="straightConnector1">
            <a:avLst/>
          </a:prstGeom>
          <a:noFill/>
          <a:ln w="25400" cap="flat" cmpd="sng">
            <a:solidFill>
              <a:srgbClr val="CDCDC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Google Shape;564;p39"/>
          <p:cNvCxnSpPr/>
          <p:nvPr/>
        </p:nvCxnSpPr>
        <p:spPr>
          <a:xfrm>
            <a:off x="6253163" y="5703888"/>
            <a:ext cx="0" cy="1587"/>
          </a:xfrm>
          <a:prstGeom prst="straightConnector1">
            <a:avLst/>
          </a:prstGeom>
          <a:noFill/>
          <a:ln w="25400" cap="flat" cmpd="sng">
            <a:solidFill>
              <a:srgbClr val="CDCDC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5" name="Google Shape;565;p39"/>
          <p:cNvCxnSpPr/>
          <p:nvPr/>
        </p:nvCxnSpPr>
        <p:spPr>
          <a:xfrm>
            <a:off x="5883275" y="5703888"/>
            <a:ext cx="0" cy="1587"/>
          </a:xfrm>
          <a:prstGeom prst="straightConnector1">
            <a:avLst/>
          </a:prstGeom>
          <a:noFill/>
          <a:ln w="25400" cap="flat" cmpd="sng">
            <a:solidFill>
              <a:srgbClr val="CDCDC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6" name="Google Shape;566;p39"/>
          <p:cNvCxnSpPr/>
          <p:nvPr/>
        </p:nvCxnSpPr>
        <p:spPr>
          <a:xfrm>
            <a:off x="5510213" y="5703888"/>
            <a:ext cx="0" cy="1587"/>
          </a:xfrm>
          <a:prstGeom prst="straightConnector1">
            <a:avLst/>
          </a:prstGeom>
          <a:noFill/>
          <a:ln w="25400" cap="flat" cmpd="sng">
            <a:solidFill>
              <a:srgbClr val="CDCDC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7" name="Google Shape;567;p39"/>
          <p:cNvCxnSpPr/>
          <p:nvPr/>
        </p:nvCxnSpPr>
        <p:spPr>
          <a:xfrm>
            <a:off x="5137150" y="5703888"/>
            <a:ext cx="0" cy="1587"/>
          </a:xfrm>
          <a:prstGeom prst="straightConnector1">
            <a:avLst/>
          </a:prstGeom>
          <a:noFill/>
          <a:ln w="25400" cap="flat" cmpd="sng">
            <a:solidFill>
              <a:srgbClr val="CDCDC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8" name="Google Shape;568;p39"/>
          <p:cNvSpPr/>
          <p:nvPr/>
        </p:nvSpPr>
        <p:spPr>
          <a:xfrm>
            <a:off x="8307388" y="5691188"/>
            <a:ext cx="303212" cy="53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i="1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569" name="Google Shape;569;p39"/>
          <p:cNvSpPr/>
          <p:nvPr/>
        </p:nvSpPr>
        <p:spPr>
          <a:xfrm>
            <a:off x="6416675" y="5665788"/>
            <a:ext cx="385763" cy="53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70" name="Google Shape;570;p39"/>
          <p:cNvSpPr/>
          <p:nvPr/>
        </p:nvSpPr>
        <p:spPr>
          <a:xfrm>
            <a:off x="7086600" y="5791200"/>
            <a:ext cx="1085850" cy="528638"/>
          </a:xfrm>
          <a:prstGeom prst="rect">
            <a:avLst/>
          </a:prstGeom>
          <a:solidFill>
            <a:srgbClr val="FDE0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2.920</a:t>
            </a:r>
            <a:endParaRPr/>
          </a:p>
        </p:txBody>
      </p:sp>
      <p:sp>
        <p:nvSpPr>
          <p:cNvPr id="571" name="Google Shape;571;p39"/>
          <p:cNvSpPr/>
          <p:nvPr/>
        </p:nvSpPr>
        <p:spPr>
          <a:xfrm>
            <a:off x="1371600" y="5410200"/>
            <a:ext cx="2590800" cy="1016000"/>
          </a:xfrm>
          <a:prstGeom prst="rect">
            <a:avLst/>
          </a:prstGeom>
          <a:solidFill>
            <a:srgbClr val="C7DAF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body of the table contains t values, not probabilities</a:t>
            </a:r>
            <a:endParaRPr/>
          </a:p>
        </p:txBody>
      </p:sp>
      <p:cxnSp>
        <p:nvCxnSpPr>
          <p:cNvPr id="572" name="Google Shape;572;p39"/>
          <p:cNvCxnSpPr/>
          <p:nvPr/>
        </p:nvCxnSpPr>
        <p:spPr>
          <a:xfrm flipH="1">
            <a:off x="2286000" y="5029200"/>
            <a:ext cx="152400" cy="457200"/>
          </a:xfrm>
          <a:prstGeom prst="straightConnector1">
            <a:avLst/>
          </a:prstGeom>
          <a:noFill/>
          <a:ln w="25400" cap="flat" cmpd="sng">
            <a:solidFill>
              <a:schemeClr val="folHlink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73" name="Google Shape;573;p39"/>
          <p:cNvCxnSpPr/>
          <p:nvPr/>
        </p:nvCxnSpPr>
        <p:spPr>
          <a:xfrm rot="10800000" flipH="1">
            <a:off x="7696200" y="4953000"/>
            <a:ext cx="304800" cy="595313"/>
          </a:xfrm>
          <a:prstGeom prst="straightConnector1">
            <a:avLst/>
          </a:prstGeom>
          <a:noFill/>
          <a:ln w="25400" cap="flat" cmpd="sng">
            <a:solidFill>
              <a:schemeClr val="folHlink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74" name="Google Shape;574;p39"/>
          <p:cNvCxnSpPr/>
          <p:nvPr/>
        </p:nvCxnSpPr>
        <p:spPr>
          <a:xfrm>
            <a:off x="1905000" y="2362200"/>
            <a:ext cx="0" cy="267335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5" name="Google Shape;575;p39"/>
          <p:cNvCxnSpPr/>
          <p:nvPr/>
        </p:nvCxnSpPr>
        <p:spPr>
          <a:xfrm>
            <a:off x="2895600" y="2362200"/>
            <a:ext cx="0" cy="267335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6" name="Google Shape;576;p39"/>
          <p:cNvCxnSpPr/>
          <p:nvPr/>
        </p:nvCxnSpPr>
        <p:spPr>
          <a:xfrm>
            <a:off x="1676400" y="5029200"/>
            <a:ext cx="609600" cy="457200"/>
          </a:xfrm>
          <a:prstGeom prst="straightConnector1">
            <a:avLst/>
          </a:prstGeom>
          <a:noFill/>
          <a:ln w="25400" cap="flat" cmpd="sng">
            <a:solidFill>
              <a:schemeClr val="folHlink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77" name="Google Shape;577;p39"/>
          <p:cNvSpPr/>
          <p:nvPr/>
        </p:nvSpPr>
        <p:spPr>
          <a:xfrm>
            <a:off x="5638800" y="2133600"/>
            <a:ext cx="2320925" cy="1624013"/>
          </a:xfrm>
          <a:prstGeom prst="rect">
            <a:avLst/>
          </a:prstGeom>
          <a:solidFill>
            <a:srgbClr val="FDE0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Let: n = 3     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 = </a:t>
            </a:r>
            <a:r>
              <a:rPr lang="en-US" sz="2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- 1 = 2 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.10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/2 =.05</a:t>
            </a:r>
            <a:endParaRPr/>
          </a:p>
        </p:txBody>
      </p:sp>
      <p:sp>
        <p:nvSpPr>
          <p:cNvPr id="578" name="Google Shape;578;p39"/>
          <p:cNvSpPr/>
          <p:nvPr/>
        </p:nvSpPr>
        <p:spPr>
          <a:xfrm>
            <a:off x="7543800" y="4495800"/>
            <a:ext cx="1447800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/2 = .05</a:t>
            </a:r>
            <a:endParaRPr/>
          </a:p>
        </p:txBody>
      </p:sp>
      <p:cxnSp>
        <p:nvCxnSpPr>
          <p:cNvPr id="579" name="Google Shape;579;p39"/>
          <p:cNvCxnSpPr/>
          <p:nvPr/>
        </p:nvCxnSpPr>
        <p:spPr>
          <a:xfrm>
            <a:off x="457200" y="4495800"/>
            <a:ext cx="33528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80" name="Google Shape;580;p39"/>
          <p:cNvCxnSpPr/>
          <p:nvPr/>
        </p:nvCxnSpPr>
        <p:spPr>
          <a:xfrm>
            <a:off x="457200" y="3810000"/>
            <a:ext cx="33528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81" name="Google Shape;581;p39"/>
          <p:cNvCxnSpPr/>
          <p:nvPr/>
        </p:nvCxnSpPr>
        <p:spPr>
          <a:xfrm>
            <a:off x="457200" y="3124200"/>
            <a:ext cx="3429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82" name="Google Shape;582;p39"/>
          <p:cNvCxnSpPr/>
          <p:nvPr/>
        </p:nvCxnSpPr>
        <p:spPr>
          <a:xfrm>
            <a:off x="4724400" y="5715000"/>
            <a:ext cx="3886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3" name="Google Shape;583;p39"/>
          <p:cNvCxnSpPr/>
          <p:nvPr/>
        </p:nvCxnSpPr>
        <p:spPr>
          <a:xfrm>
            <a:off x="2889250" y="4270375"/>
            <a:ext cx="4121150" cy="15970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4" name="Google Shape;584;p39"/>
          <p:cNvCxnSpPr/>
          <p:nvPr/>
        </p:nvCxnSpPr>
        <p:spPr>
          <a:xfrm>
            <a:off x="990600" y="1828800"/>
            <a:ext cx="0" cy="33528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39"/>
          <p:cNvCxnSpPr/>
          <p:nvPr/>
        </p:nvCxnSpPr>
        <p:spPr>
          <a:xfrm>
            <a:off x="990600" y="2362200"/>
            <a:ext cx="289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86" name="Google Shape;586;p39"/>
          <p:cNvCxnSpPr/>
          <p:nvPr/>
        </p:nvCxnSpPr>
        <p:spPr>
          <a:xfrm>
            <a:off x="7543800" y="5715000"/>
            <a:ext cx="0" cy="7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87" name="Google Shape;587;p39"/>
          <p:cNvSpPr/>
          <p:nvPr/>
        </p:nvSpPr>
        <p:spPr>
          <a:xfrm>
            <a:off x="950913" y="3246438"/>
            <a:ext cx="974725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3.078</a:t>
            </a:r>
            <a:endParaRPr/>
          </a:p>
        </p:txBody>
      </p:sp>
      <p:sp>
        <p:nvSpPr>
          <p:cNvPr id="588" name="Google Shape;588;p39"/>
          <p:cNvSpPr/>
          <p:nvPr/>
        </p:nvSpPr>
        <p:spPr>
          <a:xfrm>
            <a:off x="950913" y="3906838"/>
            <a:ext cx="974725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1.886</a:t>
            </a:r>
            <a:endParaRPr/>
          </a:p>
        </p:txBody>
      </p:sp>
      <p:sp>
        <p:nvSpPr>
          <p:cNvPr id="589" name="Google Shape;589;p39"/>
          <p:cNvSpPr/>
          <p:nvPr/>
        </p:nvSpPr>
        <p:spPr>
          <a:xfrm>
            <a:off x="950913" y="4627563"/>
            <a:ext cx="974725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1.638</a:t>
            </a:r>
            <a:endParaRPr/>
          </a:p>
        </p:txBody>
      </p:sp>
      <p:sp>
        <p:nvSpPr>
          <p:cNvPr id="590" name="Google Shape;590;p39"/>
          <p:cNvSpPr/>
          <p:nvPr/>
        </p:nvSpPr>
        <p:spPr>
          <a:xfrm>
            <a:off x="1901825" y="3246438"/>
            <a:ext cx="974725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6.314</a:t>
            </a:r>
            <a:endParaRPr/>
          </a:p>
        </p:txBody>
      </p:sp>
      <p:sp>
        <p:nvSpPr>
          <p:cNvPr id="591" name="Google Shape;591;p39"/>
          <p:cNvSpPr/>
          <p:nvPr/>
        </p:nvSpPr>
        <p:spPr>
          <a:xfrm>
            <a:off x="1901825" y="3916363"/>
            <a:ext cx="974725" cy="469900"/>
          </a:xfrm>
          <a:prstGeom prst="rect">
            <a:avLst/>
          </a:prstGeom>
          <a:solidFill>
            <a:srgbClr val="FDE0BD"/>
          </a:solidFill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2.920</a:t>
            </a:r>
            <a:endParaRPr/>
          </a:p>
        </p:txBody>
      </p:sp>
      <p:sp>
        <p:nvSpPr>
          <p:cNvPr id="592" name="Google Shape;592;p39"/>
          <p:cNvSpPr/>
          <p:nvPr/>
        </p:nvSpPr>
        <p:spPr>
          <a:xfrm>
            <a:off x="1901825" y="4627563"/>
            <a:ext cx="974725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2.353</a:t>
            </a:r>
            <a:endParaRPr/>
          </a:p>
        </p:txBody>
      </p:sp>
      <p:sp>
        <p:nvSpPr>
          <p:cNvPr id="593" name="Google Shape;593;p39"/>
          <p:cNvSpPr/>
          <p:nvPr/>
        </p:nvSpPr>
        <p:spPr>
          <a:xfrm>
            <a:off x="2889250" y="3910013"/>
            <a:ext cx="974725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4.303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0"/>
          <p:cNvSpPr/>
          <p:nvPr/>
        </p:nvSpPr>
        <p:spPr>
          <a:xfrm>
            <a:off x="6172200" y="3124200"/>
            <a:ext cx="2057400" cy="1066800"/>
          </a:xfrm>
          <a:custGeom>
            <a:avLst/>
            <a:gdLst/>
            <a:ahLst/>
            <a:cxnLst/>
            <a:rect l="l" t="t" r="r" b="b"/>
            <a:pathLst>
              <a:path w="1086" h="743" extrusionOk="0">
                <a:moveTo>
                  <a:pt x="0" y="742"/>
                </a:moveTo>
                <a:lnTo>
                  <a:pt x="1085" y="742"/>
                </a:lnTo>
                <a:lnTo>
                  <a:pt x="1085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rgbClr val="FDE0BD"/>
          </a:solidFill>
          <a:ln w="25400" cap="rnd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40"/>
          <p:cNvSpPr/>
          <p:nvPr/>
        </p:nvSpPr>
        <p:spPr>
          <a:xfrm>
            <a:off x="2971800" y="4724400"/>
            <a:ext cx="1828800" cy="1219200"/>
          </a:xfrm>
          <a:custGeom>
            <a:avLst/>
            <a:gdLst/>
            <a:ahLst/>
            <a:cxnLst/>
            <a:rect l="l" t="t" r="r" b="b"/>
            <a:pathLst>
              <a:path w="1241" h="436" extrusionOk="0">
                <a:moveTo>
                  <a:pt x="0" y="435"/>
                </a:moveTo>
                <a:lnTo>
                  <a:pt x="1240" y="435"/>
                </a:lnTo>
                <a:lnTo>
                  <a:pt x="1240" y="0"/>
                </a:lnTo>
                <a:lnTo>
                  <a:pt x="0" y="0"/>
                </a:lnTo>
                <a:lnTo>
                  <a:pt x="0" y="435"/>
                </a:lnTo>
              </a:path>
            </a:pathLst>
          </a:custGeom>
          <a:solidFill>
            <a:srgbClr val="C7DAF7"/>
          </a:solidFill>
          <a:ln w="25400" cap="rnd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0"/>
          <p:cNvSpPr txBox="1">
            <a:spLocks noGrp="1"/>
          </p:cNvSpPr>
          <p:nvPr>
            <p:ph type="title"/>
          </p:nvPr>
        </p:nvSpPr>
        <p:spPr>
          <a:xfrm>
            <a:off x="1150938" y="228600"/>
            <a:ext cx="738346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Confidence Intervals</a:t>
            </a:r>
            <a:endParaRPr/>
          </a:p>
        </p:txBody>
      </p:sp>
      <p:sp>
        <p:nvSpPr>
          <p:cNvPr id="601" name="Google Shape;601;p40"/>
          <p:cNvSpPr/>
          <p:nvPr/>
        </p:nvSpPr>
        <p:spPr>
          <a:xfrm>
            <a:off x="1914525" y="3135313"/>
            <a:ext cx="1819275" cy="979487"/>
          </a:xfrm>
          <a:custGeom>
            <a:avLst/>
            <a:gdLst/>
            <a:ahLst/>
            <a:cxnLst/>
            <a:rect l="l" t="t" r="r" b="b"/>
            <a:pathLst>
              <a:path w="1068" h="429" extrusionOk="0">
                <a:moveTo>
                  <a:pt x="0" y="428"/>
                </a:moveTo>
                <a:lnTo>
                  <a:pt x="1067" y="428"/>
                </a:lnTo>
                <a:lnTo>
                  <a:pt x="1067" y="0"/>
                </a:lnTo>
                <a:lnTo>
                  <a:pt x="0" y="0"/>
                </a:lnTo>
                <a:lnTo>
                  <a:pt x="0" y="428"/>
                </a:lnTo>
              </a:path>
            </a:pathLst>
          </a:custGeom>
          <a:solidFill>
            <a:srgbClr val="C7DAF7"/>
          </a:solidFill>
          <a:ln w="25400" cap="rnd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40"/>
          <p:cNvSpPr/>
          <p:nvPr/>
        </p:nvSpPr>
        <p:spPr>
          <a:xfrm>
            <a:off x="1905000" y="3200400"/>
            <a:ext cx="1836738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Population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  <a:endParaRPr/>
          </a:p>
        </p:txBody>
      </p:sp>
      <p:sp>
        <p:nvSpPr>
          <p:cNvPr id="603" name="Google Shape;603;p40"/>
          <p:cNvSpPr/>
          <p:nvPr/>
        </p:nvSpPr>
        <p:spPr>
          <a:xfrm>
            <a:off x="914400" y="4724400"/>
            <a:ext cx="1662113" cy="1179513"/>
          </a:xfrm>
          <a:custGeom>
            <a:avLst/>
            <a:gdLst/>
            <a:ahLst/>
            <a:cxnLst/>
            <a:rect l="l" t="t" r="r" b="b"/>
            <a:pathLst>
              <a:path w="1143" h="743" extrusionOk="0">
                <a:moveTo>
                  <a:pt x="0" y="742"/>
                </a:moveTo>
                <a:lnTo>
                  <a:pt x="1142" y="742"/>
                </a:lnTo>
                <a:lnTo>
                  <a:pt x="1142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rgbClr val="C7DAF7"/>
          </a:solidFill>
          <a:ln w="25400" cap="rnd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40"/>
          <p:cNvSpPr/>
          <p:nvPr/>
        </p:nvSpPr>
        <p:spPr>
          <a:xfrm>
            <a:off x="2895600" y="5162550"/>
            <a:ext cx="19272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σ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Unknown</a:t>
            </a:r>
            <a:endParaRPr/>
          </a:p>
        </p:txBody>
      </p:sp>
      <p:sp>
        <p:nvSpPr>
          <p:cNvPr id="605" name="Google Shape;605;p40"/>
          <p:cNvSpPr/>
          <p:nvPr/>
        </p:nvSpPr>
        <p:spPr>
          <a:xfrm>
            <a:off x="3657600" y="1676400"/>
            <a:ext cx="1981200" cy="1006475"/>
          </a:xfrm>
          <a:custGeom>
            <a:avLst/>
            <a:gdLst/>
            <a:ahLst/>
            <a:cxnLst/>
            <a:rect l="l" t="t" r="r" b="b"/>
            <a:pathLst>
              <a:path w="1115" h="514" extrusionOk="0">
                <a:moveTo>
                  <a:pt x="0" y="513"/>
                </a:moveTo>
                <a:lnTo>
                  <a:pt x="1114" y="513"/>
                </a:lnTo>
                <a:lnTo>
                  <a:pt x="1114" y="0"/>
                </a:lnTo>
                <a:lnTo>
                  <a:pt x="0" y="0"/>
                </a:lnTo>
                <a:lnTo>
                  <a:pt x="0" y="513"/>
                </a:lnTo>
              </a:path>
            </a:pathLst>
          </a:custGeom>
          <a:solidFill>
            <a:srgbClr val="C7DAF7"/>
          </a:solidFill>
          <a:ln w="25400" cap="rnd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40"/>
          <p:cNvSpPr/>
          <p:nvPr/>
        </p:nvSpPr>
        <p:spPr>
          <a:xfrm>
            <a:off x="3733800" y="1752600"/>
            <a:ext cx="1839913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Confidence</a:t>
            </a:r>
            <a:endParaRPr/>
          </a:p>
        </p:txBody>
      </p:sp>
      <p:sp>
        <p:nvSpPr>
          <p:cNvPr id="607" name="Google Shape;607;p40"/>
          <p:cNvSpPr/>
          <p:nvPr/>
        </p:nvSpPr>
        <p:spPr>
          <a:xfrm>
            <a:off x="3935413" y="2116138"/>
            <a:ext cx="143510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Intervals</a:t>
            </a:r>
            <a:endParaRPr/>
          </a:p>
        </p:txBody>
      </p:sp>
      <p:sp>
        <p:nvSpPr>
          <p:cNvPr id="608" name="Google Shape;608;p40"/>
          <p:cNvSpPr/>
          <p:nvPr/>
        </p:nvSpPr>
        <p:spPr>
          <a:xfrm>
            <a:off x="6288088" y="3257550"/>
            <a:ext cx="1865312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Proportion</a:t>
            </a:r>
            <a:endParaRPr/>
          </a:p>
        </p:txBody>
      </p:sp>
      <p:sp>
        <p:nvSpPr>
          <p:cNvPr id="609" name="Google Shape;609;p40"/>
          <p:cNvSpPr/>
          <p:nvPr/>
        </p:nvSpPr>
        <p:spPr>
          <a:xfrm>
            <a:off x="914400" y="5162550"/>
            <a:ext cx="1571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σ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Known</a:t>
            </a:r>
            <a:endParaRPr/>
          </a:p>
        </p:txBody>
      </p:sp>
      <p:sp>
        <p:nvSpPr>
          <p:cNvPr id="610" name="Google Shape;610;p40"/>
          <p:cNvSpPr/>
          <p:nvPr/>
        </p:nvSpPr>
        <p:spPr>
          <a:xfrm>
            <a:off x="2362200" y="5387975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1" name="Google Shape;611;p40"/>
          <p:cNvCxnSpPr/>
          <p:nvPr/>
        </p:nvCxnSpPr>
        <p:spPr>
          <a:xfrm>
            <a:off x="4648200" y="2667000"/>
            <a:ext cx="0" cy="22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12" name="Google Shape;612;p40"/>
          <p:cNvCxnSpPr/>
          <p:nvPr/>
        </p:nvCxnSpPr>
        <p:spPr>
          <a:xfrm>
            <a:off x="2819400" y="2895600"/>
            <a:ext cx="4343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3" name="Google Shape;613;p40"/>
          <p:cNvCxnSpPr/>
          <p:nvPr/>
        </p:nvCxnSpPr>
        <p:spPr>
          <a:xfrm>
            <a:off x="2819400" y="2895600"/>
            <a:ext cx="0" cy="22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14" name="Google Shape;614;p40"/>
          <p:cNvCxnSpPr/>
          <p:nvPr/>
        </p:nvCxnSpPr>
        <p:spPr>
          <a:xfrm>
            <a:off x="7162800" y="2895600"/>
            <a:ext cx="0" cy="22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15" name="Google Shape;615;p40"/>
          <p:cNvCxnSpPr/>
          <p:nvPr/>
        </p:nvCxnSpPr>
        <p:spPr>
          <a:xfrm>
            <a:off x="2819400" y="4114800"/>
            <a:ext cx="0" cy="22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16" name="Google Shape;616;p40"/>
          <p:cNvCxnSpPr/>
          <p:nvPr/>
        </p:nvCxnSpPr>
        <p:spPr>
          <a:xfrm>
            <a:off x="1752600" y="4343400"/>
            <a:ext cx="2057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7" name="Google Shape;617;p40"/>
          <p:cNvCxnSpPr/>
          <p:nvPr/>
        </p:nvCxnSpPr>
        <p:spPr>
          <a:xfrm>
            <a:off x="1752600" y="4343400"/>
            <a:ext cx="0" cy="38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18" name="Google Shape;618;p40"/>
          <p:cNvCxnSpPr/>
          <p:nvPr/>
        </p:nvCxnSpPr>
        <p:spPr>
          <a:xfrm>
            <a:off x="3810000" y="4343400"/>
            <a:ext cx="0" cy="38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1"/>
          <p:cNvSpPr txBox="1">
            <a:spLocks noGrp="1"/>
          </p:cNvSpPr>
          <p:nvPr>
            <p:ph type="title"/>
          </p:nvPr>
        </p:nvSpPr>
        <p:spPr>
          <a:xfrm>
            <a:off x="1143000" y="228600"/>
            <a:ext cx="7315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Confidence Intervals for the </a:t>
            </a:r>
            <a:br>
              <a:rPr lang="en-US"/>
            </a:br>
            <a:r>
              <a:rPr lang="en-US"/>
              <a:t>Population Proportion, p</a:t>
            </a:r>
            <a:endParaRPr/>
          </a:p>
        </p:txBody>
      </p:sp>
      <p:sp>
        <p:nvSpPr>
          <p:cNvPr id="624" name="Google Shape;624;p41"/>
          <p:cNvSpPr txBox="1">
            <a:spLocks noGrp="1"/>
          </p:cNvSpPr>
          <p:nvPr>
            <p:ph type="body" idx="1"/>
          </p:nvPr>
        </p:nvSpPr>
        <p:spPr>
          <a:xfrm>
            <a:off x="914400" y="2133600"/>
            <a:ext cx="76962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An interval estimate for the population proportion ( P ) can be calculated by adding an allowance for uncertainty to the sample proportion (    )</a:t>
            </a:r>
            <a:r>
              <a:rPr lang="en-US"/>
              <a:t> </a:t>
            </a:r>
            <a:endParaRPr/>
          </a:p>
          <a:p>
            <a:pPr marL="342900" lvl="0" indent="-165100" algn="l" rtl="0">
              <a:lnSpc>
                <a:spcPct val="4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625" name="Google Shape;62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9425" y="3867150"/>
            <a:ext cx="365125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1143000" y="1868488"/>
            <a:ext cx="7620000" cy="3608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Making statements about a population by examining sample results</a:t>
            </a:r>
            <a:endParaRPr/>
          </a:p>
          <a:p>
            <a:pPr marL="342900" lvl="0" indent="-342900" algn="l" rtl="0">
              <a:spcBef>
                <a:spcPts val="1300"/>
              </a:spcBef>
              <a:spcAft>
                <a:spcPts val="0"/>
              </a:spcAft>
              <a:buSzPts val="2300"/>
              <a:buFont typeface="Noto Sans Symbols"/>
              <a:buNone/>
            </a:pPr>
            <a:r>
              <a:rPr lang="en-US" sz="2300">
                <a:solidFill>
                  <a:schemeClr val="hlink"/>
                </a:solidFill>
              </a:rPr>
              <a:t>Sample statistics</a:t>
            </a:r>
            <a:r>
              <a:rPr lang="en-US" sz="2300"/>
              <a:t>  </a:t>
            </a:r>
            <a:r>
              <a:rPr lang="en-US" sz="2300">
                <a:solidFill>
                  <a:srgbClr val="66FFFF"/>
                </a:solidFill>
              </a:rPr>
              <a:t>           </a:t>
            </a:r>
            <a:r>
              <a:rPr lang="en-US" sz="2300"/>
              <a:t>   </a:t>
            </a:r>
            <a:r>
              <a:rPr lang="en-US" sz="2300">
                <a:solidFill>
                  <a:schemeClr val="folHlink"/>
                </a:solidFill>
              </a:rPr>
              <a:t>Population parameters</a:t>
            </a:r>
            <a:r>
              <a:rPr lang="en-US" sz="2600"/>
              <a:t>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2400"/>
              <a:t>       </a:t>
            </a:r>
            <a:r>
              <a:rPr lang="en-US" sz="2000">
                <a:solidFill>
                  <a:schemeClr val="hlink"/>
                </a:solidFill>
              </a:rPr>
              <a:t>(known)  </a:t>
            </a:r>
            <a:r>
              <a:rPr lang="en-US" sz="2400"/>
              <a:t>      </a:t>
            </a:r>
            <a:r>
              <a:rPr lang="en-US" sz="2400" b="1"/>
              <a:t>Inference</a:t>
            </a:r>
            <a:r>
              <a:rPr lang="en-US" sz="2400"/>
              <a:t>            </a:t>
            </a:r>
            <a:r>
              <a:rPr lang="en-US" sz="2000">
                <a:solidFill>
                  <a:schemeClr val="folHlink"/>
                </a:solidFill>
              </a:rPr>
              <a:t>(unknown, but can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>
                <a:solidFill>
                  <a:schemeClr val="folHlink"/>
                </a:solidFill>
              </a:rPr>
              <a:t>						      be estimated from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>
                <a:solidFill>
                  <a:schemeClr val="folHlink"/>
                </a:solidFill>
              </a:rPr>
              <a:t>						      sample evidence)</a:t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3962400"/>
            <a:ext cx="5486400" cy="250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1150938" y="228600"/>
            <a:ext cx="745966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Inferential Statistics</a:t>
            </a:r>
            <a:endParaRPr/>
          </a:p>
        </p:txBody>
      </p:sp>
      <p:cxnSp>
        <p:nvCxnSpPr>
          <p:cNvPr id="130" name="Google Shape;130;p18"/>
          <p:cNvCxnSpPr/>
          <p:nvPr/>
        </p:nvCxnSpPr>
        <p:spPr>
          <a:xfrm>
            <a:off x="3581400" y="3200400"/>
            <a:ext cx="914400" cy="0"/>
          </a:xfrm>
          <a:prstGeom prst="straightConnector1">
            <a:avLst/>
          </a:prstGeom>
          <a:noFill/>
          <a:ln w="889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2"/>
          <p:cNvSpPr txBox="1">
            <a:spLocks noGrp="1"/>
          </p:cNvSpPr>
          <p:nvPr>
            <p:ph type="title"/>
          </p:nvPr>
        </p:nvSpPr>
        <p:spPr>
          <a:xfrm>
            <a:off x="1066800" y="228600"/>
            <a:ext cx="7315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Confidence Intervals for the </a:t>
            </a:r>
            <a:br>
              <a:rPr lang="en-US"/>
            </a:br>
            <a:r>
              <a:rPr lang="en-US"/>
              <a:t>Population Proportion, p</a:t>
            </a:r>
            <a:endParaRPr/>
          </a:p>
        </p:txBody>
      </p:sp>
      <p:sp>
        <p:nvSpPr>
          <p:cNvPr id="631" name="Google Shape;631;p42"/>
          <p:cNvSpPr txBox="1">
            <a:spLocks noGrp="1"/>
          </p:cNvSpPr>
          <p:nvPr>
            <p:ph type="body" idx="1"/>
          </p:nvPr>
        </p:nvSpPr>
        <p:spPr>
          <a:xfrm>
            <a:off x="1219200" y="1676400"/>
            <a:ext cx="7696200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700"/>
              <a:buChar char="▪"/>
            </a:pPr>
            <a:r>
              <a:rPr lang="en-US" sz="2700"/>
              <a:t>Recall that the distribution of the sample proportion is approximately normal if the sample size is large, with standard deviation</a:t>
            </a:r>
            <a:endParaRPr/>
          </a:p>
          <a:p>
            <a:pPr marL="342900" lvl="0" indent="-171450" algn="l" rtl="0">
              <a:spcBef>
                <a:spcPts val="540"/>
              </a:spcBef>
              <a:spcAft>
                <a:spcPts val="0"/>
              </a:spcAft>
              <a:buSzPts val="2700"/>
              <a:buNone/>
            </a:pPr>
            <a:endParaRPr sz="2700"/>
          </a:p>
          <a:p>
            <a:pPr marL="342900" lvl="0" indent="-171450" algn="l" rtl="0">
              <a:spcBef>
                <a:spcPts val="540"/>
              </a:spcBef>
              <a:spcAft>
                <a:spcPts val="0"/>
              </a:spcAft>
              <a:buSzPts val="2700"/>
              <a:buNone/>
            </a:pPr>
            <a:endParaRPr sz="2700"/>
          </a:p>
          <a:p>
            <a:pPr marL="342900" lvl="0" indent="-171450" algn="l" rtl="0">
              <a:spcBef>
                <a:spcPts val="540"/>
              </a:spcBef>
              <a:spcAft>
                <a:spcPts val="0"/>
              </a:spcAft>
              <a:buSzPts val="2700"/>
              <a:buNone/>
            </a:pPr>
            <a:endParaRPr sz="2700"/>
          </a:p>
          <a:p>
            <a:pPr marL="342900" lvl="0" indent="-342900" algn="l" rtl="0">
              <a:spcBef>
                <a:spcPts val="540"/>
              </a:spcBef>
              <a:spcAft>
                <a:spcPts val="0"/>
              </a:spcAft>
              <a:buSzPts val="2700"/>
              <a:buChar char="▪"/>
            </a:pPr>
            <a:r>
              <a:rPr lang="en-US" sz="2700"/>
              <a:t>We will estimate this with sample data:</a:t>
            </a:r>
            <a:endParaRPr/>
          </a:p>
        </p:txBody>
      </p:sp>
      <p:sp>
        <p:nvSpPr>
          <p:cNvPr id="632" name="Google Shape;632;p42"/>
          <p:cNvSpPr txBox="1"/>
          <p:nvPr/>
        </p:nvSpPr>
        <p:spPr>
          <a:xfrm>
            <a:off x="7467600" y="1219200"/>
            <a:ext cx="1524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(continued)</a:t>
            </a:r>
            <a:endParaRPr/>
          </a:p>
        </p:txBody>
      </p:sp>
      <p:pic>
        <p:nvPicPr>
          <p:cNvPr id="633" name="Google Shape;633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24313" y="5200650"/>
            <a:ext cx="17113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70263" y="3124200"/>
            <a:ext cx="2782887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3"/>
          <p:cNvSpPr txBox="1">
            <a:spLocks noGrp="1"/>
          </p:cNvSpPr>
          <p:nvPr>
            <p:ph type="title"/>
          </p:nvPr>
        </p:nvSpPr>
        <p:spPr>
          <a:xfrm>
            <a:off x="1066800" y="457200"/>
            <a:ext cx="7924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Confidence Interval Endpoints</a:t>
            </a:r>
            <a:endParaRPr/>
          </a:p>
        </p:txBody>
      </p:sp>
      <p:sp>
        <p:nvSpPr>
          <p:cNvPr id="640" name="Google Shape;640;p43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8305800" cy="493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Upper and lower confidence limits for the population proportion are calculated with the formula</a:t>
            </a:r>
            <a:endParaRPr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42900" lvl="0" indent="-165100" algn="l" rtl="0">
              <a:lnSpc>
                <a:spcPct val="2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42900" lvl="0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where </a:t>
            </a:r>
            <a:endParaRPr/>
          </a:p>
          <a:p>
            <a:pPr marL="742950" lvl="1" indent="-285750" algn="l" rtl="0">
              <a:spcBef>
                <a:spcPts val="380"/>
              </a:spcBef>
              <a:spcAft>
                <a:spcPts val="0"/>
              </a:spcAft>
              <a:buSzPts val="1900"/>
              <a:buChar char="▪"/>
            </a:pPr>
            <a:r>
              <a:rPr lang="en-US" sz="1900"/>
              <a:t>z</a:t>
            </a:r>
            <a:r>
              <a:rPr lang="en-US" sz="1900" baseline="-25000"/>
              <a:t>α/2</a:t>
            </a:r>
            <a:r>
              <a:rPr lang="en-US" sz="1900"/>
              <a:t> is the standard normal value for the level of confidence desired</a:t>
            </a:r>
            <a:endParaRPr/>
          </a:p>
          <a:p>
            <a:pPr marL="742950" lvl="1" indent="-285750" algn="l" rtl="0">
              <a:spcBef>
                <a:spcPts val="380"/>
              </a:spcBef>
              <a:spcAft>
                <a:spcPts val="0"/>
              </a:spcAft>
              <a:buSzPts val="1900"/>
              <a:buChar char="▪"/>
            </a:pPr>
            <a:r>
              <a:rPr lang="en-US" sz="1900"/>
              <a:t>    is the sample proportion</a:t>
            </a:r>
            <a:endParaRPr/>
          </a:p>
          <a:p>
            <a:pPr marL="742950" lvl="1" indent="-285750" algn="l" rtl="0">
              <a:spcBef>
                <a:spcPts val="380"/>
              </a:spcBef>
              <a:spcAft>
                <a:spcPts val="0"/>
              </a:spcAft>
              <a:buSzPts val="1900"/>
              <a:buChar char="▪"/>
            </a:pPr>
            <a:r>
              <a:rPr lang="en-US" sz="1900"/>
              <a:t>n is the sample size</a:t>
            </a:r>
            <a:endParaRPr/>
          </a:p>
        </p:txBody>
      </p:sp>
      <p:pic>
        <p:nvPicPr>
          <p:cNvPr id="641" name="Google Shape;64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3475" y="3173413"/>
            <a:ext cx="7021513" cy="119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79550" y="5586413"/>
            <a:ext cx="203200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4"/>
          <p:cNvSpPr txBox="1">
            <a:spLocks noGrp="1"/>
          </p:cNvSpPr>
          <p:nvPr>
            <p:ph type="title"/>
          </p:nvPr>
        </p:nvSpPr>
        <p:spPr>
          <a:xfrm>
            <a:off x="1370013" y="284163"/>
            <a:ext cx="60325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648" name="Google Shape;648;p44"/>
          <p:cNvSpPr txBox="1">
            <a:spLocks noGrp="1"/>
          </p:cNvSpPr>
          <p:nvPr>
            <p:ph type="body" idx="1"/>
          </p:nvPr>
        </p:nvSpPr>
        <p:spPr>
          <a:xfrm>
            <a:off x="1143000" y="1981200"/>
            <a:ext cx="7315200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A random sample of 100 people shows that 25 are left-handed. 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128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Form a 95% confidence interval for the true proportion of left-handers</a:t>
            </a:r>
            <a:endParaRPr/>
          </a:p>
        </p:txBody>
      </p:sp>
      <p:pic>
        <p:nvPicPr>
          <p:cNvPr id="649" name="Google Shape;649;p44" descr="lef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6050" y="4800600"/>
            <a:ext cx="173355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1150938" y="228600"/>
            <a:ext cx="745966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Inferential Statistics</a:t>
            </a: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381000" y="2286000"/>
            <a:ext cx="5791200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320675" lvl="0" indent="-3206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b="1"/>
              <a:t>Estimation</a:t>
            </a:r>
            <a:endParaRPr/>
          </a:p>
          <a:p>
            <a:pPr marL="693738" lvl="1" indent="-268288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e.g., Estimate the population mean weight using the sample mean weight</a:t>
            </a:r>
            <a:endParaRPr/>
          </a:p>
          <a:p>
            <a:pPr marL="320675" lvl="0" indent="-320675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b="1"/>
              <a:t>Hypothesis Testing</a:t>
            </a:r>
            <a:endParaRPr/>
          </a:p>
          <a:p>
            <a:pPr marL="693738" lvl="1" indent="-268288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e.g., Use sample evidence to test the claim that the population mean weight is 120 pounds</a:t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1219200" y="1524000"/>
            <a:ext cx="7467600" cy="685800"/>
          </a:xfrm>
          <a:prstGeom prst="rect">
            <a:avLst/>
          </a:prstGeom>
          <a:solidFill>
            <a:srgbClr val="FFFFD9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Drawing conclusions and/or making decisions concerning a </a:t>
            </a:r>
            <a:r>
              <a:rPr lang="en-US" sz="24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population</a:t>
            </a:r>
            <a:r>
              <a:rPr lang="en-US" sz="2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based on </a:t>
            </a: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  <a:r>
              <a:rPr lang="en-US" sz="2400" b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results.</a:t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3600" y="3276600"/>
            <a:ext cx="31242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1514475" y="228600"/>
            <a:ext cx="65659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Sampling Distributions</a:t>
            </a: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762000" y="2020888"/>
            <a:ext cx="7854950" cy="412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5" tIns="42650" rIns="85325" bIns="42650" anchor="t" anchorCtr="0">
            <a:noAutofit/>
          </a:bodyPr>
          <a:lstStyle/>
          <a:p>
            <a:pPr marL="320675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A </a:t>
            </a:r>
            <a:r>
              <a:rPr lang="en-US" sz="3200">
                <a:solidFill>
                  <a:schemeClr val="folHlink"/>
                </a:solidFill>
              </a:rPr>
              <a:t>sampling distribution</a:t>
            </a:r>
            <a:r>
              <a:rPr lang="en-US" sz="3200"/>
              <a:t> is a distribution of all of the possible values of a statistic for a given size sample selected from a population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Google Shape;149;p21"/>
          <p:cNvCxnSpPr/>
          <p:nvPr/>
        </p:nvCxnSpPr>
        <p:spPr>
          <a:xfrm>
            <a:off x="1524000" y="3810000"/>
            <a:ext cx="0" cy="22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" name="Google Shape;150;p21"/>
          <p:cNvSpPr txBox="1"/>
          <p:nvPr/>
        </p:nvSpPr>
        <p:spPr>
          <a:xfrm>
            <a:off x="2194560" y="2295144"/>
            <a:ext cx="2514600" cy="965200"/>
          </a:xfrm>
          <a:prstGeom prst="rect">
            <a:avLst/>
          </a:prstGeom>
          <a:solidFill>
            <a:srgbClr val="FDE0BD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Sampling Distributions</a:t>
            </a: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228600" y="4038600"/>
            <a:ext cx="2514600" cy="1819275"/>
          </a:xfrm>
          <a:prstGeom prst="rect">
            <a:avLst/>
          </a:prstGeom>
          <a:solidFill>
            <a:srgbClr val="C7DAF7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Sampling Distribution of Sample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3352800" y="4038600"/>
            <a:ext cx="2514600" cy="1819275"/>
          </a:xfrm>
          <a:prstGeom prst="rect">
            <a:avLst/>
          </a:prstGeom>
          <a:solidFill>
            <a:srgbClr val="C7DAF7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Sampling Distribution of Sample Proportion</a:t>
            </a:r>
            <a:endParaRPr/>
          </a:p>
        </p:txBody>
      </p:sp>
      <p:cxnSp>
        <p:nvCxnSpPr>
          <p:cNvPr id="153" name="Google Shape;153;p21"/>
          <p:cNvCxnSpPr/>
          <p:nvPr/>
        </p:nvCxnSpPr>
        <p:spPr>
          <a:xfrm>
            <a:off x="4572000" y="3810000"/>
            <a:ext cx="0" cy="22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1524000" y="3794760"/>
            <a:ext cx="3048000" cy="1524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>
            <a:off x="4572000" y="3276600"/>
            <a:ext cx="0" cy="533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PrenHall3">
  <a:themeElements>
    <a:clrScheme name="PrenHall3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A46AB967003B43802A4329B536E1AF" ma:contentTypeVersion="11" ma:contentTypeDescription="Create a new document." ma:contentTypeScope="" ma:versionID="86249f2cd03effc5888cdcc92637a567">
  <xsd:schema xmlns:xsd="http://www.w3.org/2001/XMLSchema" xmlns:xs="http://www.w3.org/2001/XMLSchema" xmlns:p="http://schemas.microsoft.com/office/2006/metadata/properties" xmlns:ns2="cc4b4784-77fb-44fb-906f-937dd93939ac" targetNamespace="http://schemas.microsoft.com/office/2006/metadata/properties" ma:root="true" ma:fieldsID="a943f5cf8a2303c97d66df554572c483" ns2:_="">
    <xsd:import namespace="cc4b4784-77fb-44fb-906f-937dd93939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4b4784-77fb-44fb-906f-937dd93939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4EA3B9-AEF9-47EC-BBB1-4E1FF56EDD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4b4784-77fb-44fb-906f-937dd93939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2DEC86-19AB-4E5F-8223-BDE859FA90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BF9503-E2DD-4B65-9E6E-0D0B2C23A31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2469</Words>
  <Application>Microsoft Office PowerPoint</Application>
  <PresentationFormat>On-screen Show (4:3)</PresentationFormat>
  <Paragraphs>496</Paragraphs>
  <Slides>62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Noto Sans Symbols</vt:lpstr>
      <vt:lpstr>Times New Roman</vt:lpstr>
      <vt:lpstr>PrenHall3</vt:lpstr>
      <vt:lpstr>PowerPoint Presentation</vt:lpstr>
      <vt:lpstr>Statistics</vt:lpstr>
      <vt:lpstr>Populations and Samples</vt:lpstr>
      <vt:lpstr>Why Sample?</vt:lpstr>
      <vt:lpstr>Simple Random Samples</vt:lpstr>
      <vt:lpstr>Inferential Statistics</vt:lpstr>
      <vt:lpstr>Inferential Statistics</vt:lpstr>
      <vt:lpstr>Sampling Distributions</vt:lpstr>
      <vt:lpstr>PowerPoint Presentation</vt:lpstr>
      <vt:lpstr>Developing a  Sampling Distribution</vt:lpstr>
      <vt:lpstr>Developing a  Sampling Distribution</vt:lpstr>
      <vt:lpstr>Now consider all possible samples of size n = 2</vt:lpstr>
      <vt:lpstr>Sampling Distribution of All Sample Means</vt:lpstr>
      <vt:lpstr>Summary Measures of this Sampling Distribution:</vt:lpstr>
      <vt:lpstr>Comparing the Population with its Sampling Distribution</vt:lpstr>
      <vt:lpstr>Expected Value of Sample Mean</vt:lpstr>
      <vt:lpstr>Standard Error of the Mean</vt:lpstr>
      <vt:lpstr>If the Population is Normal</vt:lpstr>
      <vt:lpstr>Z-value for Sampling Distribution of the Mean</vt:lpstr>
      <vt:lpstr>Sampling Distribution Properties</vt:lpstr>
      <vt:lpstr>Sampling Distribution Properties</vt:lpstr>
      <vt:lpstr>If the Population is not Normal</vt:lpstr>
      <vt:lpstr>Central Limit Theorem</vt:lpstr>
      <vt:lpstr>If the Population is not Normal</vt:lpstr>
      <vt:lpstr>How Large is Large Enough?</vt:lpstr>
      <vt:lpstr>Example</vt:lpstr>
      <vt:lpstr>PowerPoint Presentation</vt:lpstr>
      <vt:lpstr>Sampling Distribution of P</vt:lpstr>
      <vt:lpstr>Z-Value for Proportions</vt:lpstr>
      <vt:lpstr>Example</vt:lpstr>
      <vt:lpstr>PowerPoint Presentation</vt:lpstr>
      <vt:lpstr>Definitions</vt:lpstr>
      <vt:lpstr>Point and Interval Estimates</vt:lpstr>
      <vt:lpstr>Point Estimates</vt:lpstr>
      <vt:lpstr>Confidence Intervals</vt:lpstr>
      <vt:lpstr>Confidence Interval Estimate</vt:lpstr>
      <vt:lpstr>Confidence Interval and Confidence Level</vt:lpstr>
      <vt:lpstr>Estimation Process</vt:lpstr>
      <vt:lpstr>Confidence Level, (1-α)</vt:lpstr>
      <vt:lpstr>General Formula</vt:lpstr>
      <vt:lpstr>Confidence Intervals</vt:lpstr>
      <vt:lpstr>Confidence Interval for μ (σ2  Known) </vt:lpstr>
      <vt:lpstr>Margin of Error</vt:lpstr>
      <vt:lpstr>Reducing the Margin of Error</vt:lpstr>
      <vt:lpstr>Finding the Reliability Factor, zα/2</vt:lpstr>
      <vt:lpstr>Common Levels of Confidence</vt:lpstr>
      <vt:lpstr>Intervals and Level of Confidence</vt:lpstr>
      <vt:lpstr>Example</vt:lpstr>
      <vt:lpstr>Example</vt:lpstr>
      <vt:lpstr>Interpretation</vt:lpstr>
      <vt:lpstr>Confidence Intervals</vt:lpstr>
      <vt:lpstr>Student’s  t  Distribution</vt:lpstr>
      <vt:lpstr>Confidence Interval for μ (σ2 Unknown) </vt:lpstr>
      <vt:lpstr>Confidence Interval for μ (σ Unknown) </vt:lpstr>
      <vt:lpstr>Student’s t Distribution</vt:lpstr>
      <vt:lpstr>Student’s t Distribution</vt:lpstr>
      <vt:lpstr>Student’s t Table</vt:lpstr>
      <vt:lpstr>Confidence Intervals</vt:lpstr>
      <vt:lpstr>Confidence Intervals for the  Population Proportion, p</vt:lpstr>
      <vt:lpstr>Confidence Intervals for the  Population Proportion, p</vt:lpstr>
      <vt:lpstr>Confidence Interval Endpoints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sarutigupta</dc:creator>
  <cp:lastModifiedBy>God's Fav</cp:lastModifiedBy>
  <cp:revision>5</cp:revision>
  <dcterms:modified xsi:type="dcterms:W3CDTF">2022-02-04T16:26:00Z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0x0101006BA46AB967003B43802A4329B536E1AF</vt:lpwstr>
  </property>
</Properties>
</file>