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32.xml" ContentType="application/vnd.openxmlformats-officedocument.presentationml.slide+xml"/>
  <Override PartName="/ppt/slides/slide13.xml" ContentType="application/vnd.openxmlformats-officedocument.presentationml.slide+xml"/>
  <Override PartName="/ppt/slides/slide26.xml" ContentType="application/vnd.openxmlformats-officedocument.presentationml.slide+xml"/>
  <Override PartName="/ppt/slides/slide12.xml" ContentType="application/vnd.openxmlformats-officedocument.presentationml.slide+xml"/>
  <Override PartName="/ppt/slides/slide3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1.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36.xml" ContentType="application/vnd.openxmlformats-officedocument.presentationml.slide+xml"/>
  <Override PartName="/ppt/slides/slide22.xml" ContentType="application/vnd.openxmlformats-officedocument.presentationml.slide+xml"/>
  <Override PartName="/ppt/slides/slide8.xml" ContentType="application/vnd.openxmlformats-officedocument.presentationml.slide+xml"/>
  <Override PartName="/ppt/slides/slide3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7.xml" ContentType="application/vnd.openxmlformats-officedocument.presentationml.notesSlide+xml"/>
  <Override PartName="/ppt/notesSlides/notesSlide32.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18.xml" ContentType="application/vnd.openxmlformats-officedocument.presentationml.notesSlide+xml"/>
  <Override PartName="/ppt/notesSlides/notesSlide31.xml" ContentType="application/vnd.openxmlformats-officedocument.presentationml.notesSlide+xml"/>
  <Override PartName="/ppt/notesSlides/notesSlide33.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90" r:id="rId12"/>
    <p:sldId id="291"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2D200454-40CA-4A62-9FC3-DE9A4176ACB9}">
      <p15:notes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CA62C15-D296-4A10-94F1-1068C75A61D4}">
  <a:tblStyle styleId="{0CA62C15-D296-4A10-94F1-1068C75A61D4}"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524" y="-96"/>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914400" y="3276600"/>
            <a:ext cx="5029200" cy="5181600"/>
          </a:xfrm>
          <a:prstGeom prst="rect">
            <a:avLst/>
          </a:prstGeom>
          <a:noFill/>
          <a:ln>
            <a:noFill/>
          </a:ln>
        </p:spPr>
        <p:txBody>
          <a:bodyPr spcFirstLastPara="1" wrap="square" lIns="90475" tIns="44450" rIns="90475" bIns="44450" anchor="t" anchorCtr="0">
            <a:noAutofit/>
          </a:bodyPr>
          <a:lstStyle>
            <a:lvl1pPr marL="457200" marR="0" lvl="0" indent="-228600" algn="l" rtl="0">
              <a:spcBef>
                <a:spcPts val="42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spcBef>
                <a:spcPts val="420"/>
              </a:spcBef>
              <a:spcAft>
                <a:spcPts val="0"/>
              </a:spcAft>
              <a:buSzPts val="1400"/>
              <a:buNone/>
              <a:defRPr sz="1400" b="0" i="0" u="none" strike="noStrike" cap="none">
                <a:solidFill>
                  <a:schemeClr val="dk1"/>
                </a:solidFill>
                <a:latin typeface="Arial"/>
                <a:ea typeface="Arial"/>
                <a:cs typeface="Arial"/>
                <a:sym typeface="Arial"/>
              </a:defRPr>
            </a:lvl2pPr>
            <a:lvl3pPr marL="1371600" marR="0" lvl="2" indent="-228600" algn="l" rtl="0">
              <a:spcBef>
                <a:spcPts val="420"/>
              </a:spcBef>
              <a:spcAft>
                <a:spcPts val="0"/>
              </a:spcAft>
              <a:buSzPts val="1400"/>
              <a:buNone/>
              <a:defRPr sz="1400" b="0" i="0" u="none" strike="noStrike" cap="none">
                <a:solidFill>
                  <a:schemeClr val="dk1"/>
                </a:solidFill>
                <a:latin typeface="Arial"/>
                <a:ea typeface="Arial"/>
                <a:cs typeface="Arial"/>
                <a:sym typeface="Arial"/>
              </a:defRPr>
            </a:lvl3pPr>
            <a:lvl4pPr marL="1828800" marR="0" lvl="3" indent="-228600" algn="l" rtl="0">
              <a:spcBef>
                <a:spcPts val="420"/>
              </a:spcBef>
              <a:spcAft>
                <a:spcPts val="0"/>
              </a:spcAft>
              <a:buSzPts val="1400"/>
              <a:buNone/>
              <a:defRPr sz="1400" b="0" i="0" u="none" strike="noStrike" cap="none">
                <a:solidFill>
                  <a:schemeClr val="dk1"/>
                </a:solidFill>
                <a:latin typeface="Arial"/>
                <a:ea typeface="Arial"/>
                <a:cs typeface="Arial"/>
                <a:sym typeface="Arial"/>
              </a:defRPr>
            </a:lvl4pPr>
            <a:lvl5pPr marL="2286000" marR="0" lvl="4" indent="-228600" algn="l" rtl="0">
              <a:spcBef>
                <a:spcPts val="420"/>
              </a:spcBef>
              <a:spcAft>
                <a:spcPts val="0"/>
              </a:spcAft>
              <a:buSzPts val="1400"/>
              <a:buNone/>
              <a:defRPr sz="14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4" name="Google Shape;4;n"/>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cxnSp>
        <p:nvCxnSpPr>
          <p:cNvPr id="5" name="Google Shape;5;n"/>
          <p:cNvCxnSpPr/>
          <p:nvPr/>
        </p:nvCxnSpPr>
        <p:spPr>
          <a:xfrm>
            <a:off x="1120775" y="35814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6" name="Google Shape;6;n"/>
          <p:cNvCxnSpPr/>
          <p:nvPr/>
        </p:nvCxnSpPr>
        <p:spPr>
          <a:xfrm>
            <a:off x="1120775" y="38862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7" name="Google Shape;7;n"/>
          <p:cNvCxnSpPr/>
          <p:nvPr/>
        </p:nvCxnSpPr>
        <p:spPr>
          <a:xfrm>
            <a:off x="1120775" y="41910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8" name="Google Shape;8;n"/>
          <p:cNvCxnSpPr/>
          <p:nvPr/>
        </p:nvCxnSpPr>
        <p:spPr>
          <a:xfrm>
            <a:off x="1120775" y="44958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9" name="Google Shape;9;n"/>
          <p:cNvCxnSpPr/>
          <p:nvPr/>
        </p:nvCxnSpPr>
        <p:spPr>
          <a:xfrm>
            <a:off x="1120775" y="48006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10" name="Google Shape;10;n"/>
          <p:cNvCxnSpPr/>
          <p:nvPr/>
        </p:nvCxnSpPr>
        <p:spPr>
          <a:xfrm>
            <a:off x="1120775" y="51054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11" name="Google Shape;11;n"/>
          <p:cNvCxnSpPr/>
          <p:nvPr/>
        </p:nvCxnSpPr>
        <p:spPr>
          <a:xfrm>
            <a:off x="1120775" y="51054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12" name="Google Shape;12;n"/>
          <p:cNvCxnSpPr/>
          <p:nvPr/>
        </p:nvCxnSpPr>
        <p:spPr>
          <a:xfrm>
            <a:off x="1120775" y="54102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13" name="Google Shape;13;n"/>
          <p:cNvCxnSpPr/>
          <p:nvPr/>
        </p:nvCxnSpPr>
        <p:spPr>
          <a:xfrm>
            <a:off x="1120775" y="57150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14" name="Google Shape;14;n"/>
          <p:cNvCxnSpPr/>
          <p:nvPr/>
        </p:nvCxnSpPr>
        <p:spPr>
          <a:xfrm>
            <a:off x="1120775" y="60198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15" name="Google Shape;15;n"/>
          <p:cNvCxnSpPr/>
          <p:nvPr/>
        </p:nvCxnSpPr>
        <p:spPr>
          <a:xfrm>
            <a:off x="1120775" y="63246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16" name="Google Shape;16;n"/>
          <p:cNvCxnSpPr/>
          <p:nvPr/>
        </p:nvCxnSpPr>
        <p:spPr>
          <a:xfrm>
            <a:off x="1120775" y="66294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17" name="Google Shape;17;n"/>
          <p:cNvCxnSpPr/>
          <p:nvPr/>
        </p:nvCxnSpPr>
        <p:spPr>
          <a:xfrm>
            <a:off x="1120775" y="69342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18" name="Google Shape;18;n"/>
          <p:cNvCxnSpPr/>
          <p:nvPr/>
        </p:nvCxnSpPr>
        <p:spPr>
          <a:xfrm>
            <a:off x="1120775" y="72390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19" name="Google Shape;19;n"/>
          <p:cNvCxnSpPr/>
          <p:nvPr/>
        </p:nvCxnSpPr>
        <p:spPr>
          <a:xfrm>
            <a:off x="1120775" y="75438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20" name="Google Shape;20;n"/>
          <p:cNvCxnSpPr/>
          <p:nvPr/>
        </p:nvCxnSpPr>
        <p:spPr>
          <a:xfrm>
            <a:off x="1120775" y="78486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21" name="Google Shape;21;n"/>
          <p:cNvCxnSpPr/>
          <p:nvPr/>
        </p:nvCxnSpPr>
        <p:spPr>
          <a:xfrm>
            <a:off x="1120775" y="81534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22" name="Google Shape;22;n"/>
          <p:cNvCxnSpPr/>
          <p:nvPr/>
        </p:nvCxnSpPr>
        <p:spPr>
          <a:xfrm>
            <a:off x="1120775" y="8458200"/>
            <a:ext cx="4657725" cy="0"/>
          </a:xfrm>
          <a:prstGeom prst="straightConnector1">
            <a:avLst/>
          </a:prstGeom>
          <a:noFill/>
          <a:ln w="12700" cap="flat" cmpd="sng">
            <a:solidFill>
              <a:schemeClr val="folHlink"/>
            </a:solidFill>
            <a:prstDash val="solid"/>
            <a:round/>
            <a:headEnd type="none" w="med" len="med"/>
            <a:tailEnd type="none" w="med" len="med"/>
          </a:ln>
        </p:spPr>
      </p:cxnSp>
      <p:cxnSp>
        <p:nvCxnSpPr>
          <p:cNvPr id="23" name="Google Shape;23;n"/>
          <p:cNvCxnSpPr/>
          <p:nvPr/>
        </p:nvCxnSpPr>
        <p:spPr>
          <a:xfrm>
            <a:off x="523875" y="8763000"/>
            <a:ext cx="5851525" cy="0"/>
          </a:xfrm>
          <a:prstGeom prst="straightConnector1">
            <a:avLst/>
          </a:prstGeom>
          <a:noFill/>
          <a:ln w="25400" cap="flat" cmpd="sng">
            <a:solidFill>
              <a:schemeClr val="dk1"/>
            </a:solidFill>
            <a:prstDash val="solid"/>
            <a:round/>
            <a:headEnd type="none" w="med" len="med"/>
            <a:tailEnd type="none" w="med" len="med"/>
          </a:ln>
        </p:spPr>
      </p:cxnSp>
      <p:sp>
        <p:nvSpPr>
          <p:cNvPr id="24" name="Google Shape;24;n"/>
          <p:cNvSpPr/>
          <p:nvPr/>
        </p:nvSpPr>
        <p:spPr>
          <a:xfrm>
            <a:off x="77788" y="61913"/>
            <a:ext cx="6702425" cy="271462"/>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Chapter 13		13-</a:t>
            </a:r>
            <a:fld id="{00000000-1234-1234-1234-123412341234}" type="slidenum">
              <a:rPr lang="en-US" sz="1200" b="0" i="0" u="none" strike="noStrike" cap="none">
                <a:solidFill>
                  <a:schemeClr val="dk1"/>
                </a:solidFill>
                <a:latin typeface="Arial"/>
                <a:ea typeface="Arial"/>
                <a:cs typeface="Arial"/>
                <a:sym typeface="Arial"/>
              </a:rPr>
              <a:pPr marL="0" marR="0" lvl="0" indent="0" algn="l"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
        <p:nvSpPr>
          <p:cNvPr id="25" name="Google Shape;25;n"/>
          <p:cNvSpPr/>
          <p:nvPr/>
        </p:nvSpPr>
        <p:spPr>
          <a:xfrm>
            <a:off x="71438" y="8818563"/>
            <a:ext cx="6715125" cy="241300"/>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000" b="0" i="0" u="none" strike="noStrike" cap="none">
                <a:solidFill>
                  <a:schemeClr val="dk1"/>
                </a:solidFill>
                <a:latin typeface="Arial"/>
                <a:ea typeface="Arial"/>
                <a:cs typeface="Arial"/>
                <a:sym typeface="Arial"/>
              </a:rPr>
              <a:t>Statistics for Business and Economics, 6/e	© 2007 Pearson Education, Inc.</a:t>
            </a:r>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93" name="Google Shape;93;p1: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50" name="Google Shape;150;p10: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57" name="Google Shape;157;p11: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63" name="Google Shape;163;p12: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69" name="Google Shape;169;p13: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74" name="Google Shape;174;p14: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79" name="Google Shape;179;p15: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6: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84" name="Google Shape;184;p16: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89" name="Google Shape;189;p17: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94" name="Google Shape;194;p18: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216" name="Google Shape;216;p19: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98" name="Google Shape;98;p2: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226" name="Google Shape;226;p20: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237" name="Google Shape;237;p21: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2: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248" name="Google Shape;248;p22: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3: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258" name="Google Shape;258;p23: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4: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264" name="Google Shape;264;p24: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5: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362" name="Google Shape;362;p25: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6: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381" name="Google Shape;381;p26: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7: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388" name="Google Shape;388;p27: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8: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394" name="Google Shape;394;p28: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9: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405" name="Google Shape;405;p29: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05" name="Google Shape;105;p3: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0: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420" name="Google Shape;420;p30: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1: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425" name="Google Shape;425;p31: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2: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442" name="Google Shape;442;p32: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3: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448" name="Google Shape;448;p33: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4: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454" name="Google Shape;454;p34: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12" name="Google Shape;112;p4: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19" name="Google Shape;119;p5: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24" name="Google Shape;124;p6: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33" name="Google Shape;133;p7: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38" name="Google Shape;138;p8: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914400" y="3276600"/>
            <a:ext cx="5029200" cy="5181600"/>
          </a:xfrm>
          <a:prstGeom prst="rect">
            <a:avLst/>
          </a:prstGeom>
        </p:spPr>
        <p:txBody>
          <a:bodyPr spcFirstLastPara="1" wrap="square" lIns="90475" tIns="44450" rIns="90475" bIns="44450" anchor="t" anchorCtr="0">
            <a:noAutofit/>
          </a:bodyPr>
          <a:lstStyle/>
          <a:p>
            <a:pPr marL="0" lvl="0" indent="0" algn="l" rtl="0">
              <a:spcBef>
                <a:spcPts val="420"/>
              </a:spcBef>
              <a:spcAft>
                <a:spcPts val="0"/>
              </a:spcAft>
              <a:buNone/>
            </a:pPr>
            <a:endParaRPr/>
          </a:p>
        </p:txBody>
      </p:sp>
      <p:sp>
        <p:nvSpPr>
          <p:cNvPr id="143" name="Google Shape;143;p9:notes"/>
          <p:cNvSpPr>
            <a:spLocks noGrp="1" noRot="1" noChangeAspect="1"/>
          </p:cNvSpPr>
          <p:nvPr>
            <p:ph type="sldImg" idx="2"/>
          </p:nvPr>
        </p:nvSpPr>
        <p:spPr>
          <a:xfrm>
            <a:off x="1524000" y="533400"/>
            <a:ext cx="3810000"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2"/>
        <p:cNvGrpSpPr/>
        <p:nvPr/>
      </p:nvGrpSpPr>
      <p:grpSpPr>
        <a:xfrm>
          <a:off x="0" y="0"/>
          <a:ext cx="0" cy="0"/>
          <a:chOff x="0" y="0"/>
          <a:chExt cx="0" cy="0"/>
        </a:xfrm>
      </p:grpSpPr>
      <p:sp>
        <p:nvSpPr>
          <p:cNvPr id="33" name="Google Shape;33;p2"/>
          <p:cNvSpPr txBox="1">
            <a:spLocks noGrp="1"/>
          </p:cNvSpPr>
          <p:nvPr>
            <p:ph type="ctrTitle"/>
          </p:nvPr>
        </p:nvSpPr>
        <p:spPr>
          <a:xfrm>
            <a:off x="990600" y="1833563"/>
            <a:ext cx="7772400" cy="11430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sz="39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1371600" y="3881438"/>
            <a:ext cx="6400800" cy="1762125"/>
          </a:xfrm>
          <a:prstGeom prst="rect">
            <a:avLst/>
          </a:prstGeom>
          <a:noFill/>
          <a:ln>
            <a:noFill/>
          </a:ln>
        </p:spPr>
        <p:txBody>
          <a:bodyPr spcFirstLastPara="1" wrap="square" lIns="85325" tIns="42650" rIns="85325" bIns="42650" anchor="t" anchorCtr="0">
            <a:noAutofit/>
          </a:bodyPr>
          <a:lstStyle>
            <a:lvl1pPr lvl="0" algn="ctr">
              <a:spcBef>
                <a:spcPts val="540"/>
              </a:spcBef>
              <a:spcAft>
                <a:spcPts val="0"/>
              </a:spcAft>
              <a:buSzPts val="2700"/>
              <a:buFont typeface="Noto Sans Symbols"/>
              <a:buNone/>
              <a:defRPr sz="27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35" name="Google Shape;35;p2"/>
          <p:cNvSpPr txBox="1">
            <a:spLocks noGrp="1"/>
          </p:cNvSpPr>
          <p:nvPr>
            <p:ph type="sldNum" idx="12"/>
          </p:nvPr>
        </p:nvSpPr>
        <p:spPr>
          <a:xfrm>
            <a:off x="6858000" y="6537325"/>
            <a:ext cx="2133600" cy="320675"/>
          </a:xfrm>
          <a:prstGeom prst="rect">
            <a:avLst/>
          </a:prstGeom>
          <a:noFill/>
          <a:ln>
            <a:noFill/>
          </a:ln>
        </p:spPr>
        <p:txBody>
          <a:bodyPr spcFirstLastPara="1" wrap="square" lIns="85325" tIns="42650" rIns="85325" bIns="42650" anchor="b" anchorCtr="0">
            <a:noAutofit/>
          </a:bodyPr>
          <a:lstStyle>
            <a:lvl1pPr marL="0" lvl="0" indent="0" algn="r">
              <a:spcBef>
                <a:spcPts val="0"/>
              </a:spcBef>
              <a:spcAft>
                <a:spcPts val="0"/>
              </a:spcAft>
              <a:buNone/>
              <a:defRPr sz="10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0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0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0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0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0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0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0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en-US"/>
              <a:t>Chap 13-</a:t>
            </a:r>
            <a:fld id="{00000000-1234-1234-1234-123412341234}" type="slidenum">
              <a:rPr lang="en-US"/>
              <a:pPr marL="0" lvl="0" indent="0" algn="r" rtl="0">
                <a:spcBef>
                  <a:spcPts val="0"/>
                </a:spcBef>
                <a:spcAft>
                  <a:spcPts val="0"/>
                </a:spcAft>
                <a:buNone/>
              </a:pPr>
              <a:t>‹#›</a:t>
            </a:fld>
            <a:endParaRPr/>
          </a:p>
        </p:txBody>
      </p:sp>
      <p:pic>
        <p:nvPicPr>
          <p:cNvPr id="36" name="Google Shape;36;p2"/>
          <p:cNvPicPr preferRelativeResize="0"/>
          <p:nvPr/>
        </p:nvPicPr>
        <p:blipFill rotWithShape="1">
          <a:blip r:embed="rId2">
            <a:alphaModFix/>
          </a:blip>
          <a:srcRect/>
          <a:stretch/>
        </p:blipFill>
        <p:spPr>
          <a:xfrm>
            <a:off x="228600" y="2590800"/>
            <a:ext cx="8686800" cy="1177925"/>
          </a:xfrm>
          <a:prstGeom prst="rect">
            <a:avLst/>
          </a:prstGeom>
          <a:noFill/>
          <a:ln>
            <a:noFill/>
          </a:ln>
        </p:spPr>
      </p:pic>
      <p:sp>
        <p:nvSpPr>
          <p:cNvPr id="37" name="Google Shape;37;p2"/>
          <p:cNvSpPr txBox="1">
            <a:spLocks noGrp="1"/>
          </p:cNvSpPr>
          <p:nvPr>
            <p:ph type="ftr" idx="11"/>
          </p:nvPr>
        </p:nvSpPr>
        <p:spPr>
          <a:xfrm>
            <a:off x="152400" y="6534150"/>
            <a:ext cx="4648200" cy="323850"/>
          </a:xfrm>
          <a:prstGeom prst="rect">
            <a:avLst/>
          </a:prstGeom>
          <a:noFill/>
          <a:ln>
            <a:noFill/>
          </a:ln>
        </p:spPr>
        <p:txBody>
          <a:bodyPr spcFirstLastPara="1" wrap="square" lIns="85325" tIns="42650" rIns="85325" bIns="4265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1150938" y="228600"/>
            <a:ext cx="7078662" cy="9906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11"/>
          <p:cNvSpPr txBox="1">
            <a:spLocks noGrp="1"/>
          </p:cNvSpPr>
          <p:nvPr>
            <p:ph type="body" idx="1"/>
          </p:nvPr>
        </p:nvSpPr>
        <p:spPr>
          <a:xfrm rot="5400000">
            <a:off x="2610644" y="96044"/>
            <a:ext cx="4532312" cy="8077200"/>
          </a:xfrm>
          <a:prstGeom prst="rect">
            <a:avLst/>
          </a:prstGeom>
          <a:noFill/>
          <a:ln>
            <a:noFill/>
          </a:ln>
        </p:spPr>
        <p:txBody>
          <a:bodyPr spcFirstLastPara="1" wrap="square" lIns="85325" tIns="42650" rIns="85325" bIns="4265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11"/>
          <p:cNvSpPr txBox="1">
            <a:spLocks noGrp="1"/>
          </p:cNvSpPr>
          <p:nvPr>
            <p:ph type="ftr" idx="11"/>
          </p:nvPr>
        </p:nvSpPr>
        <p:spPr>
          <a:xfrm>
            <a:off x="152400" y="6534150"/>
            <a:ext cx="4648200" cy="323850"/>
          </a:xfrm>
          <a:prstGeom prst="rect">
            <a:avLst/>
          </a:prstGeom>
          <a:noFill/>
          <a:ln>
            <a:noFill/>
          </a:ln>
        </p:spPr>
        <p:txBody>
          <a:bodyPr spcFirstLastPara="1" wrap="square" lIns="85325" tIns="42650" rIns="85325" bIns="4265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6858000" y="6534150"/>
            <a:ext cx="2133600" cy="320675"/>
          </a:xfrm>
          <a:prstGeom prst="rect">
            <a:avLst/>
          </a:prstGeom>
          <a:noFill/>
          <a:ln>
            <a:noFill/>
          </a:ln>
        </p:spPr>
        <p:txBody>
          <a:bodyPr spcFirstLastPara="1" wrap="square" lIns="85325" tIns="42650" rIns="85325" bIns="42650" anchor="b" anchorCtr="0">
            <a:noAutofit/>
          </a:bodyPr>
          <a:lstStyle>
            <a:lvl1pPr marL="0" lvl="0" indent="0" algn="r">
              <a:spcBef>
                <a:spcPts val="0"/>
              </a:spcBef>
              <a:spcAft>
                <a:spcPts val="0"/>
              </a:spcAft>
              <a:buNone/>
              <a:defRPr sz="1000">
                <a:solidFill>
                  <a:schemeClr val="dk1"/>
                </a:solidFill>
                <a:latin typeface="Arial"/>
                <a:ea typeface="Arial"/>
                <a:cs typeface="Arial"/>
                <a:sym typeface="Arial"/>
              </a:defRPr>
            </a:lvl1pPr>
            <a:lvl2pPr marL="0" lvl="1" indent="0" algn="r">
              <a:spcBef>
                <a:spcPts val="0"/>
              </a:spcBef>
              <a:spcAft>
                <a:spcPts val="0"/>
              </a:spcAft>
              <a:buNone/>
              <a:defRPr sz="1000">
                <a:solidFill>
                  <a:schemeClr val="dk1"/>
                </a:solidFill>
                <a:latin typeface="Arial"/>
                <a:ea typeface="Arial"/>
                <a:cs typeface="Arial"/>
                <a:sym typeface="Arial"/>
              </a:defRPr>
            </a:lvl2pPr>
            <a:lvl3pPr marL="0" lvl="2" indent="0" algn="r">
              <a:spcBef>
                <a:spcPts val="0"/>
              </a:spcBef>
              <a:spcAft>
                <a:spcPts val="0"/>
              </a:spcAft>
              <a:buNone/>
              <a:defRPr sz="1000">
                <a:solidFill>
                  <a:schemeClr val="dk1"/>
                </a:solidFill>
                <a:latin typeface="Arial"/>
                <a:ea typeface="Arial"/>
                <a:cs typeface="Arial"/>
                <a:sym typeface="Arial"/>
              </a:defRPr>
            </a:lvl3pPr>
            <a:lvl4pPr marL="0" lvl="3" indent="0" algn="r">
              <a:spcBef>
                <a:spcPts val="0"/>
              </a:spcBef>
              <a:spcAft>
                <a:spcPts val="0"/>
              </a:spcAft>
              <a:buNone/>
              <a:defRPr sz="1000">
                <a:solidFill>
                  <a:schemeClr val="dk1"/>
                </a:solidFill>
                <a:latin typeface="Arial"/>
                <a:ea typeface="Arial"/>
                <a:cs typeface="Arial"/>
                <a:sym typeface="Arial"/>
              </a:defRPr>
            </a:lvl4pPr>
            <a:lvl5pPr marL="0" lvl="4" indent="0" algn="r">
              <a:spcBef>
                <a:spcPts val="0"/>
              </a:spcBef>
              <a:spcAft>
                <a:spcPts val="0"/>
              </a:spcAft>
              <a:buNone/>
              <a:defRPr sz="1000">
                <a:solidFill>
                  <a:schemeClr val="dk1"/>
                </a:solidFill>
                <a:latin typeface="Arial"/>
                <a:ea typeface="Arial"/>
                <a:cs typeface="Arial"/>
                <a:sym typeface="Arial"/>
              </a:defRPr>
            </a:lvl5pPr>
            <a:lvl6pPr marL="0" lvl="5" indent="0" algn="r">
              <a:spcBef>
                <a:spcPts val="0"/>
              </a:spcBef>
              <a:spcAft>
                <a:spcPts val="0"/>
              </a:spcAft>
              <a:buNone/>
              <a:defRPr sz="1000">
                <a:solidFill>
                  <a:schemeClr val="dk1"/>
                </a:solidFill>
                <a:latin typeface="Arial"/>
                <a:ea typeface="Arial"/>
                <a:cs typeface="Arial"/>
                <a:sym typeface="Arial"/>
              </a:defRPr>
            </a:lvl6pPr>
            <a:lvl7pPr marL="0" lvl="6" indent="0" algn="r">
              <a:spcBef>
                <a:spcPts val="0"/>
              </a:spcBef>
              <a:spcAft>
                <a:spcPts val="0"/>
              </a:spcAft>
              <a:buNone/>
              <a:defRPr sz="1000">
                <a:solidFill>
                  <a:schemeClr val="dk1"/>
                </a:solidFill>
                <a:latin typeface="Arial"/>
                <a:ea typeface="Arial"/>
                <a:cs typeface="Arial"/>
                <a:sym typeface="Arial"/>
              </a:defRPr>
            </a:lvl7pPr>
            <a:lvl8pPr marL="0" lvl="7" indent="0" algn="r">
              <a:spcBef>
                <a:spcPts val="0"/>
              </a:spcBef>
              <a:spcAft>
                <a:spcPts val="0"/>
              </a:spcAft>
              <a:buNone/>
              <a:defRPr sz="1000">
                <a:solidFill>
                  <a:schemeClr val="dk1"/>
                </a:solidFill>
                <a:latin typeface="Arial"/>
                <a:ea typeface="Arial"/>
                <a:cs typeface="Arial"/>
                <a:sym typeface="Arial"/>
              </a:defRPr>
            </a:lvl8pPr>
            <a:lvl9pPr marL="0" lvl="8" indent="0" algn="r">
              <a:spcBef>
                <a:spcPts val="0"/>
              </a:spcBef>
              <a:spcAft>
                <a:spcPts val="0"/>
              </a:spcAft>
              <a:buNone/>
              <a:defRPr sz="1000">
                <a:solidFill>
                  <a:schemeClr val="dk1"/>
                </a:solidFill>
                <a:latin typeface="Arial"/>
                <a:ea typeface="Arial"/>
                <a:cs typeface="Arial"/>
                <a:sym typeface="Arial"/>
              </a:defRPr>
            </a:lvl9pPr>
          </a:lstStyle>
          <a:p>
            <a:pPr marL="0" lvl="0" indent="0" algn="r" rtl="0">
              <a:spcBef>
                <a:spcPts val="0"/>
              </a:spcBef>
              <a:spcAft>
                <a:spcPts val="0"/>
              </a:spcAft>
              <a:buNone/>
            </a:pPr>
            <a:r>
              <a:rPr lang="en-US"/>
              <a:t>Chap 13-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rot="5400000">
            <a:off x="4819650" y="2305050"/>
            <a:ext cx="6172200" cy="20193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8" name="Google Shape;88;p12"/>
          <p:cNvSpPr txBox="1">
            <a:spLocks noGrp="1"/>
          </p:cNvSpPr>
          <p:nvPr>
            <p:ph type="body" idx="1"/>
          </p:nvPr>
        </p:nvSpPr>
        <p:spPr>
          <a:xfrm rot="5400000">
            <a:off x="704850" y="361950"/>
            <a:ext cx="6172200" cy="5905500"/>
          </a:xfrm>
          <a:prstGeom prst="rect">
            <a:avLst/>
          </a:prstGeom>
          <a:noFill/>
          <a:ln>
            <a:noFill/>
          </a:ln>
        </p:spPr>
        <p:txBody>
          <a:bodyPr spcFirstLastPara="1" wrap="square" lIns="85325" tIns="42650" rIns="85325" bIns="4265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9" name="Google Shape;89;p12"/>
          <p:cNvSpPr txBox="1">
            <a:spLocks noGrp="1"/>
          </p:cNvSpPr>
          <p:nvPr>
            <p:ph type="ftr" idx="11"/>
          </p:nvPr>
        </p:nvSpPr>
        <p:spPr>
          <a:xfrm>
            <a:off x="152400" y="6534150"/>
            <a:ext cx="4648200" cy="323850"/>
          </a:xfrm>
          <a:prstGeom prst="rect">
            <a:avLst/>
          </a:prstGeom>
          <a:noFill/>
          <a:ln>
            <a:noFill/>
          </a:ln>
        </p:spPr>
        <p:txBody>
          <a:bodyPr spcFirstLastPara="1" wrap="square" lIns="85325" tIns="42650" rIns="85325" bIns="4265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6858000" y="6534150"/>
            <a:ext cx="2133600" cy="320675"/>
          </a:xfrm>
          <a:prstGeom prst="rect">
            <a:avLst/>
          </a:prstGeom>
          <a:noFill/>
          <a:ln>
            <a:noFill/>
          </a:ln>
        </p:spPr>
        <p:txBody>
          <a:bodyPr spcFirstLastPara="1" wrap="square" lIns="85325" tIns="42650" rIns="85325" bIns="42650" anchor="b" anchorCtr="0">
            <a:noAutofit/>
          </a:bodyPr>
          <a:lstStyle>
            <a:lvl1pPr marL="0" lvl="0" indent="0" algn="r">
              <a:spcBef>
                <a:spcPts val="0"/>
              </a:spcBef>
              <a:spcAft>
                <a:spcPts val="0"/>
              </a:spcAft>
              <a:buNone/>
              <a:defRPr sz="1000">
                <a:solidFill>
                  <a:schemeClr val="dk1"/>
                </a:solidFill>
                <a:latin typeface="Arial"/>
                <a:ea typeface="Arial"/>
                <a:cs typeface="Arial"/>
                <a:sym typeface="Arial"/>
              </a:defRPr>
            </a:lvl1pPr>
            <a:lvl2pPr marL="0" lvl="1" indent="0" algn="r">
              <a:spcBef>
                <a:spcPts val="0"/>
              </a:spcBef>
              <a:spcAft>
                <a:spcPts val="0"/>
              </a:spcAft>
              <a:buNone/>
              <a:defRPr sz="1000">
                <a:solidFill>
                  <a:schemeClr val="dk1"/>
                </a:solidFill>
                <a:latin typeface="Arial"/>
                <a:ea typeface="Arial"/>
                <a:cs typeface="Arial"/>
                <a:sym typeface="Arial"/>
              </a:defRPr>
            </a:lvl2pPr>
            <a:lvl3pPr marL="0" lvl="2" indent="0" algn="r">
              <a:spcBef>
                <a:spcPts val="0"/>
              </a:spcBef>
              <a:spcAft>
                <a:spcPts val="0"/>
              </a:spcAft>
              <a:buNone/>
              <a:defRPr sz="1000">
                <a:solidFill>
                  <a:schemeClr val="dk1"/>
                </a:solidFill>
                <a:latin typeface="Arial"/>
                <a:ea typeface="Arial"/>
                <a:cs typeface="Arial"/>
                <a:sym typeface="Arial"/>
              </a:defRPr>
            </a:lvl3pPr>
            <a:lvl4pPr marL="0" lvl="3" indent="0" algn="r">
              <a:spcBef>
                <a:spcPts val="0"/>
              </a:spcBef>
              <a:spcAft>
                <a:spcPts val="0"/>
              </a:spcAft>
              <a:buNone/>
              <a:defRPr sz="1000">
                <a:solidFill>
                  <a:schemeClr val="dk1"/>
                </a:solidFill>
                <a:latin typeface="Arial"/>
                <a:ea typeface="Arial"/>
                <a:cs typeface="Arial"/>
                <a:sym typeface="Arial"/>
              </a:defRPr>
            </a:lvl4pPr>
            <a:lvl5pPr marL="0" lvl="4" indent="0" algn="r">
              <a:spcBef>
                <a:spcPts val="0"/>
              </a:spcBef>
              <a:spcAft>
                <a:spcPts val="0"/>
              </a:spcAft>
              <a:buNone/>
              <a:defRPr sz="1000">
                <a:solidFill>
                  <a:schemeClr val="dk1"/>
                </a:solidFill>
                <a:latin typeface="Arial"/>
                <a:ea typeface="Arial"/>
                <a:cs typeface="Arial"/>
                <a:sym typeface="Arial"/>
              </a:defRPr>
            </a:lvl5pPr>
            <a:lvl6pPr marL="0" lvl="5" indent="0" algn="r">
              <a:spcBef>
                <a:spcPts val="0"/>
              </a:spcBef>
              <a:spcAft>
                <a:spcPts val="0"/>
              </a:spcAft>
              <a:buNone/>
              <a:defRPr sz="1000">
                <a:solidFill>
                  <a:schemeClr val="dk1"/>
                </a:solidFill>
                <a:latin typeface="Arial"/>
                <a:ea typeface="Arial"/>
                <a:cs typeface="Arial"/>
                <a:sym typeface="Arial"/>
              </a:defRPr>
            </a:lvl6pPr>
            <a:lvl7pPr marL="0" lvl="6" indent="0" algn="r">
              <a:spcBef>
                <a:spcPts val="0"/>
              </a:spcBef>
              <a:spcAft>
                <a:spcPts val="0"/>
              </a:spcAft>
              <a:buNone/>
              <a:defRPr sz="1000">
                <a:solidFill>
                  <a:schemeClr val="dk1"/>
                </a:solidFill>
                <a:latin typeface="Arial"/>
                <a:ea typeface="Arial"/>
                <a:cs typeface="Arial"/>
                <a:sym typeface="Arial"/>
              </a:defRPr>
            </a:lvl7pPr>
            <a:lvl8pPr marL="0" lvl="7" indent="0" algn="r">
              <a:spcBef>
                <a:spcPts val="0"/>
              </a:spcBef>
              <a:spcAft>
                <a:spcPts val="0"/>
              </a:spcAft>
              <a:buNone/>
              <a:defRPr sz="1000">
                <a:solidFill>
                  <a:schemeClr val="dk1"/>
                </a:solidFill>
                <a:latin typeface="Arial"/>
                <a:ea typeface="Arial"/>
                <a:cs typeface="Arial"/>
                <a:sym typeface="Arial"/>
              </a:defRPr>
            </a:lvl8pPr>
            <a:lvl9pPr marL="0" lvl="8" indent="0" algn="r">
              <a:spcBef>
                <a:spcPts val="0"/>
              </a:spcBef>
              <a:spcAft>
                <a:spcPts val="0"/>
              </a:spcAft>
              <a:buNone/>
              <a:defRPr sz="1000">
                <a:solidFill>
                  <a:schemeClr val="dk1"/>
                </a:solidFill>
                <a:latin typeface="Arial"/>
                <a:ea typeface="Arial"/>
                <a:cs typeface="Arial"/>
                <a:sym typeface="Arial"/>
              </a:defRPr>
            </a:lvl9pPr>
          </a:lstStyle>
          <a:p>
            <a:pPr marL="0" lvl="0" indent="0" algn="r" rtl="0">
              <a:spcBef>
                <a:spcPts val="0"/>
              </a:spcBef>
              <a:spcAft>
                <a:spcPts val="0"/>
              </a:spcAft>
              <a:buNone/>
            </a:pPr>
            <a:r>
              <a:rPr lang="en-US"/>
              <a:t>Chap 13-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3"/>
          <p:cNvSpPr txBox="1">
            <a:spLocks noGrp="1"/>
          </p:cNvSpPr>
          <p:nvPr>
            <p:ph type="ftr" idx="11"/>
          </p:nvPr>
        </p:nvSpPr>
        <p:spPr>
          <a:xfrm>
            <a:off x="152400" y="6534150"/>
            <a:ext cx="4648200" cy="323850"/>
          </a:xfrm>
          <a:prstGeom prst="rect">
            <a:avLst/>
          </a:prstGeom>
          <a:noFill/>
          <a:ln>
            <a:noFill/>
          </a:ln>
        </p:spPr>
        <p:txBody>
          <a:bodyPr spcFirstLastPara="1" wrap="square" lIns="85325" tIns="42650" rIns="85325" bIns="4265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
          <p:cNvSpPr txBox="1">
            <a:spLocks noGrp="1"/>
          </p:cNvSpPr>
          <p:nvPr>
            <p:ph type="sldNum" idx="12"/>
          </p:nvPr>
        </p:nvSpPr>
        <p:spPr>
          <a:xfrm>
            <a:off x="6858000" y="6534150"/>
            <a:ext cx="2133600" cy="320675"/>
          </a:xfrm>
          <a:prstGeom prst="rect">
            <a:avLst/>
          </a:prstGeom>
          <a:noFill/>
          <a:ln>
            <a:noFill/>
          </a:ln>
        </p:spPr>
        <p:txBody>
          <a:bodyPr spcFirstLastPara="1" wrap="square" lIns="85325" tIns="42650" rIns="85325" bIns="42650" anchor="b" anchorCtr="0">
            <a:noAutofit/>
          </a:bodyPr>
          <a:lstStyle>
            <a:lvl1pPr marL="0" lvl="0" indent="0" algn="r">
              <a:spcBef>
                <a:spcPts val="0"/>
              </a:spcBef>
              <a:spcAft>
                <a:spcPts val="0"/>
              </a:spcAft>
              <a:buNone/>
              <a:defRPr sz="10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0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0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0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0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0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0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0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en-US"/>
              <a:t>Chap 13-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sp>
        <p:nvSpPr>
          <p:cNvPr id="42" name="Google Shape;42;p4"/>
          <p:cNvSpPr txBox="1">
            <a:spLocks noGrp="1"/>
          </p:cNvSpPr>
          <p:nvPr>
            <p:ph type="title"/>
          </p:nvPr>
        </p:nvSpPr>
        <p:spPr>
          <a:xfrm>
            <a:off x="1150938" y="228600"/>
            <a:ext cx="7078662" cy="9906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4"/>
          <p:cNvSpPr txBox="1">
            <a:spLocks noGrp="1"/>
          </p:cNvSpPr>
          <p:nvPr>
            <p:ph type="body" idx="1"/>
          </p:nvPr>
        </p:nvSpPr>
        <p:spPr>
          <a:xfrm>
            <a:off x="838200" y="1868488"/>
            <a:ext cx="8077200" cy="4532312"/>
          </a:xfrm>
          <a:prstGeom prst="rect">
            <a:avLst/>
          </a:prstGeom>
          <a:noFill/>
          <a:ln>
            <a:noFill/>
          </a:ln>
        </p:spPr>
        <p:txBody>
          <a:bodyPr spcFirstLastPara="1" wrap="square" lIns="85325" tIns="42650" rIns="85325" bIns="4265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4" name="Google Shape;44;p4"/>
          <p:cNvSpPr txBox="1">
            <a:spLocks noGrp="1"/>
          </p:cNvSpPr>
          <p:nvPr>
            <p:ph type="ftr" idx="11"/>
          </p:nvPr>
        </p:nvSpPr>
        <p:spPr>
          <a:xfrm>
            <a:off x="152400" y="6534150"/>
            <a:ext cx="4648200" cy="323850"/>
          </a:xfrm>
          <a:prstGeom prst="rect">
            <a:avLst/>
          </a:prstGeom>
          <a:noFill/>
          <a:ln>
            <a:noFill/>
          </a:ln>
        </p:spPr>
        <p:txBody>
          <a:bodyPr spcFirstLastPara="1" wrap="square" lIns="85325" tIns="42650" rIns="85325" bIns="4265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
          <p:cNvSpPr txBox="1">
            <a:spLocks noGrp="1"/>
          </p:cNvSpPr>
          <p:nvPr>
            <p:ph type="sldNum" idx="12"/>
          </p:nvPr>
        </p:nvSpPr>
        <p:spPr>
          <a:xfrm>
            <a:off x="6858000" y="6534150"/>
            <a:ext cx="2133600" cy="320675"/>
          </a:xfrm>
          <a:prstGeom prst="rect">
            <a:avLst/>
          </a:prstGeom>
          <a:noFill/>
          <a:ln>
            <a:noFill/>
          </a:ln>
        </p:spPr>
        <p:txBody>
          <a:bodyPr spcFirstLastPara="1" wrap="square" lIns="85325" tIns="42650" rIns="85325" bIns="42650" anchor="b" anchorCtr="0">
            <a:noAutofit/>
          </a:bodyPr>
          <a:lstStyle>
            <a:lvl1pPr marL="0" lvl="0" indent="0" algn="r">
              <a:spcBef>
                <a:spcPts val="0"/>
              </a:spcBef>
              <a:spcAft>
                <a:spcPts val="0"/>
              </a:spcAft>
              <a:buNone/>
              <a:defRPr sz="1000">
                <a:solidFill>
                  <a:schemeClr val="dk1"/>
                </a:solidFill>
                <a:latin typeface="Arial"/>
                <a:ea typeface="Arial"/>
                <a:cs typeface="Arial"/>
                <a:sym typeface="Arial"/>
              </a:defRPr>
            </a:lvl1pPr>
            <a:lvl2pPr marL="0" lvl="1" indent="0" algn="r">
              <a:spcBef>
                <a:spcPts val="0"/>
              </a:spcBef>
              <a:spcAft>
                <a:spcPts val="0"/>
              </a:spcAft>
              <a:buNone/>
              <a:defRPr sz="1000">
                <a:solidFill>
                  <a:schemeClr val="dk1"/>
                </a:solidFill>
                <a:latin typeface="Arial"/>
                <a:ea typeface="Arial"/>
                <a:cs typeface="Arial"/>
                <a:sym typeface="Arial"/>
              </a:defRPr>
            </a:lvl2pPr>
            <a:lvl3pPr marL="0" lvl="2" indent="0" algn="r">
              <a:spcBef>
                <a:spcPts val="0"/>
              </a:spcBef>
              <a:spcAft>
                <a:spcPts val="0"/>
              </a:spcAft>
              <a:buNone/>
              <a:defRPr sz="1000">
                <a:solidFill>
                  <a:schemeClr val="dk1"/>
                </a:solidFill>
                <a:latin typeface="Arial"/>
                <a:ea typeface="Arial"/>
                <a:cs typeface="Arial"/>
                <a:sym typeface="Arial"/>
              </a:defRPr>
            </a:lvl3pPr>
            <a:lvl4pPr marL="0" lvl="3" indent="0" algn="r">
              <a:spcBef>
                <a:spcPts val="0"/>
              </a:spcBef>
              <a:spcAft>
                <a:spcPts val="0"/>
              </a:spcAft>
              <a:buNone/>
              <a:defRPr sz="1000">
                <a:solidFill>
                  <a:schemeClr val="dk1"/>
                </a:solidFill>
                <a:latin typeface="Arial"/>
                <a:ea typeface="Arial"/>
                <a:cs typeface="Arial"/>
                <a:sym typeface="Arial"/>
              </a:defRPr>
            </a:lvl4pPr>
            <a:lvl5pPr marL="0" lvl="4" indent="0" algn="r">
              <a:spcBef>
                <a:spcPts val="0"/>
              </a:spcBef>
              <a:spcAft>
                <a:spcPts val="0"/>
              </a:spcAft>
              <a:buNone/>
              <a:defRPr sz="1000">
                <a:solidFill>
                  <a:schemeClr val="dk1"/>
                </a:solidFill>
                <a:latin typeface="Arial"/>
                <a:ea typeface="Arial"/>
                <a:cs typeface="Arial"/>
                <a:sym typeface="Arial"/>
              </a:defRPr>
            </a:lvl5pPr>
            <a:lvl6pPr marL="0" lvl="5" indent="0" algn="r">
              <a:spcBef>
                <a:spcPts val="0"/>
              </a:spcBef>
              <a:spcAft>
                <a:spcPts val="0"/>
              </a:spcAft>
              <a:buNone/>
              <a:defRPr sz="1000">
                <a:solidFill>
                  <a:schemeClr val="dk1"/>
                </a:solidFill>
                <a:latin typeface="Arial"/>
                <a:ea typeface="Arial"/>
                <a:cs typeface="Arial"/>
                <a:sym typeface="Arial"/>
              </a:defRPr>
            </a:lvl6pPr>
            <a:lvl7pPr marL="0" lvl="6" indent="0" algn="r">
              <a:spcBef>
                <a:spcPts val="0"/>
              </a:spcBef>
              <a:spcAft>
                <a:spcPts val="0"/>
              </a:spcAft>
              <a:buNone/>
              <a:defRPr sz="1000">
                <a:solidFill>
                  <a:schemeClr val="dk1"/>
                </a:solidFill>
                <a:latin typeface="Arial"/>
                <a:ea typeface="Arial"/>
                <a:cs typeface="Arial"/>
                <a:sym typeface="Arial"/>
              </a:defRPr>
            </a:lvl7pPr>
            <a:lvl8pPr marL="0" lvl="7" indent="0" algn="r">
              <a:spcBef>
                <a:spcPts val="0"/>
              </a:spcBef>
              <a:spcAft>
                <a:spcPts val="0"/>
              </a:spcAft>
              <a:buNone/>
              <a:defRPr sz="1000">
                <a:solidFill>
                  <a:schemeClr val="dk1"/>
                </a:solidFill>
                <a:latin typeface="Arial"/>
                <a:ea typeface="Arial"/>
                <a:cs typeface="Arial"/>
                <a:sym typeface="Arial"/>
              </a:defRPr>
            </a:lvl8pPr>
            <a:lvl9pPr marL="0" lvl="8" indent="0" algn="r">
              <a:spcBef>
                <a:spcPts val="0"/>
              </a:spcBef>
              <a:spcAft>
                <a:spcPts val="0"/>
              </a:spcAft>
              <a:buNone/>
              <a:defRPr sz="1000">
                <a:solidFill>
                  <a:schemeClr val="dk1"/>
                </a:solidFill>
                <a:latin typeface="Arial"/>
                <a:ea typeface="Arial"/>
                <a:cs typeface="Arial"/>
                <a:sym typeface="Arial"/>
              </a:defRPr>
            </a:lvl9pPr>
          </a:lstStyle>
          <a:p>
            <a:pPr marL="0" lvl="0" indent="0" algn="r" rtl="0">
              <a:spcBef>
                <a:spcPts val="0"/>
              </a:spcBef>
              <a:spcAft>
                <a:spcPts val="0"/>
              </a:spcAft>
              <a:buNone/>
            </a:pPr>
            <a:r>
              <a:rPr lang="en-US"/>
              <a:t>Chap 13-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722313" y="4406900"/>
            <a:ext cx="7772400" cy="1362075"/>
          </a:xfrm>
          <a:prstGeom prst="rect">
            <a:avLst/>
          </a:prstGeom>
          <a:noFill/>
          <a:ln>
            <a:noFill/>
          </a:ln>
        </p:spPr>
        <p:txBody>
          <a:bodyPr spcFirstLastPara="1" wrap="square" lIns="85325" tIns="42650" rIns="85325" bIns="4265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722313" y="2906713"/>
            <a:ext cx="7772400" cy="1500187"/>
          </a:xfrm>
          <a:prstGeom prst="rect">
            <a:avLst/>
          </a:prstGeom>
          <a:noFill/>
          <a:ln>
            <a:noFill/>
          </a:ln>
        </p:spPr>
        <p:txBody>
          <a:bodyPr spcFirstLastPara="1" wrap="square" lIns="85325" tIns="42650" rIns="85325" bIns="4265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49" name="Google Shape;49;p5"/>
          <p:cNvSpPr txBox="1">
            <a:spLocks noGrp="1"/>
          </p:cNvSpPr>
          <p:nvPr>
            <p:ph type="ftr" idx="11"/>
          </p:nvPr>
        </p:nvSpPr>
        <p:spPr>
          <a:xfrm>
            <a:off x="152400" y="6534150"/>
            <a:ext cx="4648200" cy="323850"/>
          </a:xfrm>
          <a:prstGeom prst="rect">
            <a:avLst/>
          </a:prstGeom>
          <a:noFill/>
          <a:ln>
            <a:noFill/>
          </a:ln>
        </p:spPr>
        <p:txBody>
          <a:bodyPr spcFirstLastPara="1" wrap="square" lIns="85325" tIns="42650" rIns="85325" bIns="4265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6858000" y="6534150"/>
            <a:ext cx="2133600" cy="320675"/>
          </a:xfrm>
          <a:prstGeom prst="rect">
            <a:avLst/>
          </a:prstGeom>
          <a:noFill/>
          <a:ln>
            <a:noFill/>
          </a:ln>
        </p:spPr>
        <p:txBody>
          <a:bodyPr spcFirstLastPara="1" wrap="square" lIns="85325" tIns="42650" rIns="85325" bIns="42650" anchor="b" anchorCtr="0">
            <a:noAutofit/>
          </a:bodyPr>
          <a:lstStyle>
            <a:lvl1pPr marL="0" lvl="0" indent="0" algn="r">
              <a:spcBef>
                <a:spcPts val="0"/>
              </a:spcBef>
              <a:spcAft>
                <a:spcPts val="0"/>
              </a:spcAft>
              <a:buNone/>
              <a:defRPr sz="1000">
                <a:solidFill>
                  <a:schemeClr val="dk1"/>
                </a:solidFill>
                <a:latin typeface="Arial"/>
                <a:ea typeface="Arial"/>
                <a:cs typeface="Arial"/>
                <a:sym typeface="Arial"/>
              </a:defRPr>
            </a:lvl1pPr>
            <a:lvl2pPr marL="0" lvl="1" indent="0" algn="r">
              <a:spcBef>
                <a:spcPts val="0"/>
              </a:spcBef>
              <a:spcAft>
                <a:spcPts val="0"/>
              </a:spcAft>
              <a:buNone/>
              <a:defRPr sz="1000">
                <a:solidFill>
                  <a:schemeClr val="dk1"/>
                </a:solidFill>
                <a:latin typeface="Arial"/>
                <a:ea typeface="Arial"/>
                <a:cs typeface="Arial"/>
                <a:sym typeface="Arial"/>
              </a:defRPr>
            </a:lvl2pPr>
            <a:lvl3pPr marL="0" lvl="2" indent="0" algn="r">
              <a:spcBef>
                <a:spcPts val="0"/>
              </a:spcBef>
              <a:spcAft>
                <a:spcPts val="0"/>
              </a:spcAft>
              <a:buNone/>
              <a:defRPr sz="1000">
                <a:solidFill>
                  <a:schemeClr val="dk1"/>
                </a:solidFill>
                <a:latin typeface="Arial"/>
                <a:ea typeface="Arial"/>
                <a:cs typeface="Arial"/>
                <a:sym typeface="Arial"/>
              </a:defRPr>
            </a:lvl3pPr>
            <a:lvl4pPr marL="0" lvl="3" indent="0" algn="r">
              <a:spcBef>
                <a:spcPts val="0"/>
              </a:spcBef>
              <a:spcAft>
                <a:spcPts val="0"/>
              </a:spcAft>
              <a:buNone/>
              <a:defRPr sz="1000">
                <a:solidFill>
                  <a:schemeClr val="dk1"/>
                </a:solidFill>
                <a:latin typeface="Arial"/>
                <a:ea typeface="Arial"/>
                <a:cs typeface="Arial"/>
                <a:sym typeface="Arial"/>
              </a:defRPr>
            </a:lvl4pPr>
            <a:lvl5pPr marL="0" lvl="4" indent="0" algn="r">
              <a:spcBef>
                <a:spcPts val="0"/>
              </a:spcBef>
              <a:spcAft>
                <a:spcPts val="0"/>
              </a:spcAft>
              <a:buNone/>
              <a:defRPr sz="1000">
                <a:solidFill>
                  <a:schemeClr val="dk1"/>
                </a:solidFill>
                <a:latin typeface="Arial"/>
                <a:ea typeface="Arial"/>
                <a:cs typeface="Arial"/>
                <a:sym typeface="Arial"/>
              </a:defRPr>
            </a:lvl5pPr>
            <a:lvl6pPr marL="0" lvl="5" indent="0" algn="r">
              <a:spcBef>
                <a:spcPts val="0"/>
              </a:spcBef>
              <a:spcAft>
                <a:spcPts val="0"/>
              </a:spcAft>
              <a:buNone/>
              <a:defRPr sz="1000">
                <a:solidFill>
                  <a:schemeClr val="dk1"/>
                </a:solidFill>
                <a:latin typeface="Arial"/>
                <a:ea typeface="Arial"/>
                <a:cs typeface="Arial"/>
                <a:sym typeface="Arial"/>
              </a:defRPr>
            </a:lvl6pPr>
            <a:lvl7pPr marL="0" lvl="6" indent="0" algn="r">
              <a:spcBef>
                <a:spcPts val="0"/>
              </a:spcBef>
              <a:spcAft>
                <a:spcPts val="0"/>
              </a:spcAft>
              <a:buNone/>
              <a:defRPr sz="1000">
                <a:solidFill>
                  <a:schemeClr val="dk1"/>
                </a:solidFill>
                <a:latin typeface="Arial"/>
                <a:ea typeface="Arial"/>
                <a:cs typeface="Arial"/>
                <a:sym typeface="Arial"/>
              </a:defRPr>
            </a:lvl7pPr>
            <a:lvl8pPr marL="0" lvl="7" indent="0" algn="r">
              <a:spcBef>
                <a:spcPts val="0"/>
              </a:spcBef>
              <a:spcAft>
                <a:spcPts val="0"/>
              </a:spcAft>
              <a:buNone/>
              <a:defRPr sz="1000">
                <a:solidFill>
                  <a:schemeClr val="dk1"/>
                </a:solidFill>
                <a:latin typeface="Arial"/>
                <a:ea typeface="Arial"/>
                <a:cs typeface="Arial"/>
                <a:sym typeface="Arial"/>
              </a:defRPr>
            </a:lvl8pPr>
            <a:lvl9pPr marL="0" lvl="8" indent="0" algn="r">
              <a:spcBef>
                <a:spcPts val="0"/>
              </a:spcBef>
              <a:spcAft>
                <a:spcPts val="0"/>
              </a:spcAft>
              <a:buNone/>
              <a:defRPr sz="1000">
                <a:solidFill>
                  <a:schemeClr val="dk1"/>
                </a:solidFill>
                <a:latin typeface="Arial"/>
                <a:ea typeface="Arial"/>
                <a:cs typeface="Arial"/>
                <a:sym typeface="Arial"/>
              </a:defRPr>
            </a:lvl9pPr>
          </a:lstStyle>
          <a:p>
            <a:pPr marL="0" lvl="0" indent="0" algn="r" rtl="0">
              <a:spcBef>
                <a:spcPts val="0"/>
              </a:spcBef>
              <a:spcAft>
                <a:spcPts val="0"/>
              </a:spcAft>
              <a:buNone/>
            </a:pPr>
            <a:r>
              <a:rPr lang="en-US"/>
              <a:t>Chap 13-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1150938" y="228600"/>
            <a:ext cx="7078662" cy="9906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6"/>
          <p:cNvSpPr txBox="1">
            <a:spLocks noGrp="1"/>
          </p:cNvSpPr>
          <p:nvPr>
            <p:ph type="body" idx="1"/>
          </p:nvPr>
        </p:nvSpPr>
        <p:spPr>
          <a:xfrm>
            <a:off x="838200" y="1868488"/>
            <a:ext cx="3962400" cy="4532312"/>
          </a:xfrm>
          <a:prstGeom prst="rect">
            <a:avLst/>
          </a:prstGeom>
          <a:noFill/>
          <a:ln>
            <a:noFill/>
          </a:ln>
        </p:spPr>
        <p:txBody>
          <a:bodyPr spcFirstLastPara="1" wrap="square" lIns="85325" tIns="42650" rIns="85325" bIns="4265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54" name="Google Shape;54;p6"/>
          <p:cNvSpPr txBox="1">
            <a:spLocks noGrp="1"/>
          </p:cNvSpPr>
          <p:nvPr>
            <p:ph type="body" idx="2"/>
          </p:nvPr>
        </p:nvSpPr>
        <p:spPr>
          <a:xfrm>
            <a:off x="4953000" y="1868488"/>
            <a:ext cx="3962400" cy="4532312"/>
          </a:xfrm>
          <a:prstGeom prst="rect">
            <a:avLst/>
          </a:prstGeom>
          <a:noFill/>
          <a:ln>
            <a:noFill/>
          </a:ln>
        </p:spPr>
        <p:txBody>
          <a:bodyPr spcFirstLastPara="1" wrap="square" lIns="85325" tIns="42650" rIns="85325" bIns="4265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55" name="Google Shape;55;p6"/>
          <p:cNvSpPr txBox="1">
            <a:spLocks noGrp="1"/>
          </p:cNvSpPr>
          <p:nvPr>
            <p:ph type="ftr" idx="11"/>
          </p:nvPr>
        </p:nvSpPr>
        <p:spPr>
          <a:xfrm>
            <a:off x="152400" y="6534150"/>
            <a:ext cx="4648200" cy="323850"/>
          </a:xfrm>
          <a:prstGeom prst="rect">
            <a:avLst/>
          </a:prstGeom>
          <a:noFill/>
          <a:ln>
            <a:noFill/>
          </a:ln>
        </p:spPr>
        <p:txBody>
          <a:bodyPr spcFirstLastPara="1" wrap="square" lIns="85325" tIns="42650" rIns="85325" bIns="4265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6858000" y="6534150"/>
            <a:ext cx="2133600" cy="320675"/>
          </a:xfrm>
          <a:prstGeom prst="rect">
            <a:avLst/>
          </a:prstGeom>
          <a:noFill/>
          <a:ln>
            <a:noFill/>
          </a:ln>
        </p:spPr>
        <p:txBody>
          <a:bodyPr spcFirstLastPara="1" wrap="square" lIns="85325" tIns="42650" rIns="85325" bIns="42650" anchor="b" anchorCtr="0">
            <a:noAutofit/>
          </a:bodyPr>
          <a:lstStyle>
            <a:lvl1pPr marL="0" lvl="0" indent="0" algn="r">
              <a:spcBef>
                <a:spcPts val="0"/>
              </a:spcBef>
              <a:spcAft>
                <a:spcPts val="0"/>
              </a:spcAft>
              <a:buNone/>
              <a:defRPr sz="1000">
                <a:solidFill>
                  <a:schemeClr val="dk1"/>
                </a:solidFill>
                <a:latin typeface="Arial"/>
                <a:ea typeface="Arial"/>
                <a:cs typeface="Arial"/>
                <a:sym typeface="Arial"/>
              </a:defRPr>
            </a:lvl1pPr>
            <a:lvl2pPr marL="0" lvl="1" indent="0" algn="r">
              <a:spcBef>
                <a:spcPts val="0"/>
              </a:spcBef>
              <a:spcAft>
                <a:spcPts val="0"/>
              </a:spcAft>
              <a:buNone/>
              <a:defRPr sz="1000">
                <a:solidFill>
                  <a:schemeClr val="dk1"/>
                </a:solidFill>
                <a:latin typeface="Arial"/>
                <a:ea typeface="Arial"/>
                <a:cs typeface="Arial"/>
                <a:sym typeface="Arial"/>
              </a:defRPr>
            </a:lvl2pPr>
            <a:lvl3pPr marL="0" lvl="2" indent="0" algn="r">
              <a:spcBef>
                <a:spcPts val="0"/>
              </a:spcBef>
              <a:spcAft>
                <a:spcPts val="0"/>
              </a:spcAft>
              <a:buNone/>
              <a:defRPr sz="1000">
                <a:solidFill>
                  <a:schemeClr val="dk1"/>
                </a:solidFill>
                <a:latin typeface="Arial"/>
                <a:ea typeface="Arial"/>
                <a:cs typeface="Arial"/>
                <a:sym typeface="Arial"/>
              </a:defRPr>
            </a:lvl3pPr>
            <a:lvl4pPr marL="0" lvl="3" indent="0" algn="r">
              <a:spcBef>
                <a:spcPts val="0"/>
              </a:spcBef>
              <a:spcAft>
                <a:spcPts val="0"/>
              </a:spcAft>
              <a:buNone/>
              <a:defRPr sz="1000">
                <a:solidFill>
                  <a:schemeClr val="dk1"/>
                </a:solidFill>
                <a:latin typeface="Arial"/>
                <a:ea typeface="Arial"/>
                <a:cs typeface="Arial"/>
                <a:sym typeface="Arial"/>
              </a:defRPr>
            </a:lvl4pPr>
            <a:lvl5pPr marL="0" lvl="4" indent="0" algn="r">
              <a:spcBef>
                <a:spcPts val="0"/>
              </a:spcBef>
              <a:spcAft>
                <a:spcPts val="0"/>
              </a:spcAft>
              <a:buNone/>
              <a:defRPr sz="1000">
                <a:solidFill>
                  <a:schemeClr val="dk1"/>
                </a:solidFill>
                <a:latin typeface="Arial"/>
                <a:ea typeface="Arial"/>
                <a:cs typeface="Arial"/>
                <a:sym typeface="Arial"/>
              </a:defRPr>
            </a:lvl5pPr>
            <a:lvl6pPr marL="0" lvl="5" indent="0" algn="r">
              <a:spcBef>
                <a:spcPts val="0"/>
              </a:spcBef>
              <a:spcAft>
                <a:spcPts val="0"/>
              </a:spcAft>
              <a:buNone/>
              <a:defRPr sz="1000">
                <a:solidFill>
                  <a:schemeClr val="dk1"/>
                </a:solidFill>
                <a:latin typeface="Arial"/>
                <a:ea typeface="Arial"/>
                <a:cs typeface="Arial"/>
                <a:sym typeface="Arial"/>
              </a:defRPr>
            </a:lvl6pPr>
            <a:lvl7pPr marL="0" lvl="6" indent="0" algn="r">
              <a:spcBef>
                <a:spcPts val="0"/>
              </a:spcBef>
              <a:spcAft>
                <a:spcPts val="0"/>
              </a:spcAft>
              <a:buNone/>
              <a:defRPr sz="1000">
                <a:solidFill>
                  <a:schemeClr val="dk1"/>
                </a:solidFill>
                <a:latin typeface="Arial"/>
                <a:ea typeface="Arial"/>
                <a:cs typeface="Arial"/>
                <a:sym typeface="Arial"/>
              </a:defRPr>
            </a:lvl7pPr>
            <a:lvl8pPr marL="0" lvl="7" indent="0" algn="r">
              <a:spcBef>
                <a:spcPts val="0"/>
              </a:spcBef>
              <a:spcAft>
                <a:spcPts val="0"/>
              </a:spcAft>
              <a:buNone/>
              <a:defRPr sz="1000">
                <a:solidFill>
                  <a:schemeClr val="dk1"/>
                </a:solidFill>
                <a:latin typeface="Arial"/>
                <a:ea typeface="Arial"/>
                <a:cs typeface="Arial"/>
                <a:sym typeface="Arial"/>
              </a:defRPr>
            </a:lvl8pPr>
            <a:lvl9pPr marL="0" lvl="8" indent="0" algn="r">
              <a:spcBef>
                <a:spcPts val="0"/>
              </a:spcBef>
              <a:spcAft>
                <a:spcPts val="0"/>
              </a:spcAft>
              <a:buNone/>
              <a:defRPr sz="1000">
                <a:solidFill>
                  <a:schemeClr val="dk1"/>
                </a:solidFill>
                <a:latin typeface="Arial"/>
                <a:ea typeface="Arial"/>
                <a:cs typeface="Arial"/>
                <a:sym typeface="Arial"/>
              </a:defRPr>
            </a:lvl9pPr>
          </a:lstStyle>
          <a:p>
            <a:pPr marL="0" lvl="0" indent="0" algn="r" rtl="0">
              <a:spcBef>
                <a:spcPts val="0"/>
              </a:spcBef>
              <a:spcAft>
                <a:spcPts val="0"/>
              </a:spcAft>
              <a:buNone/>
            </a:pPr>
            <a:r>
              <a:rPr lang="en-US"/>
              <a:t>Chap 13-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457200" y="274638"/>
            <a:ext cx="8229600" cy="11430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7"/>
          <p:cNvSpPr txBox="1">
            <a:spLocks noGrp="1"/>
          </p:cNvSpPr>
          <p:nvPr>
            <p:ph type="body" idx="1"/>
          </p:nvPr>
        </p:nvSpPr>
        <p:spPr>
          <a:xfrm>
            <a:off x="457200" y="1535113"/>
            <a:ext cx="4040188" cy="639762"/>
          </a:xfrm>
          <a:prstGeom prst="rect">
            <a:avLst/>
          </a:prstGeom>
          <a:noFill/>
          <a:ln>
            <a:noFill/>
          </a:ln>
        </p:spPr>
        <p:txBody>
          <a:bodyPr spcFirstLastPara="1" wrap="square" lIns="85325" tIns="42650" rIns="85325" bIns="4265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60" name="Google Shape;60;p7"/>
          <p:cNvSpPr txBox="1">
            <a:spLocks noGrp="1"/>
          </p:cNvSpPr>
          <p:nvPr>
            <p:ph type="body" idx="2"/>
          </p:nvPr>
        </p:nvSpPr>
        <p:spPr>
          <a:xfrm>
            <a:off x="457200" y="2174875"/>
            <a:ext cx="4040188" cy="3951288"/>
          </a:xfrm>
          <a:prstGeom prst="rect">
            <a:avLst/>
          </a:prstGeom>
          <a:noFill/>
          <a:ln>
            <a:noFill/>
          </a:ln>
        </p:spPr>
        <p:txBody>
          <a:bodyPr spcFirstLastPara="1" wrap="square" lIns="85325" tIns="42650" rIns="85325" bIns="4265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61" name="Google Shape;61;p7"/>
          <p:cNvSpPr txBox="1">
            <a:spLocks noGrp="1"/>
          </p:cNvSpPr>
          <p:nvPr>
            <p:ph type="body" idx="3"/>
          </p:nvPr>
        </p:nvSpPr>
        <p:spPr>
          <a:xfrm>
            <a:off x="4645025" y="1535113"/>
            <a:ext cx="4041775" cy="639762"/>
          </a:xfrm>
          <a:prstGeom prst="rect">
            <a:avLst/>
          </a:prstGeom>
          <a:noFill/>
          <a:ln>
            <a:noFill/>
          </a:ln>
        </p:spPr>
        <p:txBody>
          <a:bodyPr spcFirstLastPara="1" wrap="square" lIns="85325" tIns="42650" rIns="85325" bIns="4265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62" name="Google Shape;62;p7"/>
          <p:cNvSpPr txBox="1">
            <a:spLocks noGrp="1"/>
          </p:cNvSpPr>
          <p:nvPr>
            <p:ph type="body" idx="4"/>
          </p:nvPr>
        </p:nvSpPr>
        <p:spPr>
          <a:xfrm>
            <a:off x="4645025" y="2174875"/>
            <a:ext cx="4041775" cy="3951288"/>
          </a:xfrm>
          <a:prstGeom prst="rect">
            <a:avLst/>
          </a:prstGeom>
          <a:noFill/>
          <a:ln>
            <a:noFill/>
          </a:ln>
        </p:spPr>
        <p:txBody>
          <a:bodyPr spcFirstLastPara="1" wrap="square" lIns="85325" tIns="42650" rIns="85325" bIns="4265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63" name="Google Shape;63;p7"/>
          <p:cNvSpPr txBox="1">
            <a:spLocks noGrp="1"/>
          </p:cNvSpPr>
          <p:nvPr>
            <p:ph type="ftr" idx="11"/>
          </p:nvPr>
        </p:nvSpPr>
        <p:spPr>
          <a:xfrm>
            <a:off x="152400" y="6534150"/>
            <a:ext cx="4648200" cy="323850"/>
          </a:xfrm>
          <a:prstGeom prst="rect">
            <a:avLst/>
          </a:prstGeom>
          <a:noFill/>
          <a:ln>
            <a:noFill/>
          </a:ln>
        </p:spPr>
        <p:txBody>
          <a:bodyPr spcFirstLastPara="1" wrap="square" lIns="85325" tIns="42650" rIns="85325" bIns="4265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6858000" y="6534150"/>
            <a:ext cx="2133600" cy="320675"/>
          </a:xfrm>
          <a:prstGeom prst="rect">
            <a:avLst/>
          </a:prstGeom>
          <a:noFill/>
          <a:ln>
            <a:noFill/>
          </a:ln>
        </p:spPr>
        <p:txBody>
          <a:bodyPr spcFirstLastPara="1" wrap="square" lIns="85325" tIns="42650" rIns="85325" bIns="42650" anchor="b" anchorCtr="0">
            <a:noAutofit/>
          </a:bodyPr>
          <a:lstStyle>
            <a:lvl1pPr marL="0" lvl="0" indent="0" algn="r">
              <a:spcBef>
                <a:spcPts val="0"/>
              </a:spcBef>
              <a:spcAft>
                <a:spcPts val="0"/>
              </a:spcAft>
              <a:buNone/>
              <a:defRPr sz="1000">
                <a:solidFill>
                  <a:schemeClr val="dk1"/>
                </a:solidFill>
                <a:latin typeface="Arial"/>
                <a:ea typeface="Arial"/>
                <a:cs typeface="Arial"/>
                <a:sym typeface="Arial"/>
              </a:defRPr>
            </a:lvl1pPr>
            <a:lvl2pPr marL="0" lvl="1" indent="0" algn="r">
              <a:spcBef>
                <a:spcPts val="0"/>
              </a:spcBef>
              <a:spcAft>
                <a:spcPts val="0"/>
              </a:spcAft>
              <a:buNone/>
              <a:defRPr sz="1000">
                <a:solidFill>
                  <a:schemeClr val="dk1"/>
                </a:solidFill>
                <a:latin typeface="Arial"/>
                <a:ea typeface="Arial"/>
                <a:cs typeface="Arial"/>
                <a:sym typeface="Arial"/>
              </a:defRPr>
            </a:lvl2pPr>
            <a:lvl3pPr marL="0" lvl="2" indent="0" algn="r">
              <a:spcBef>
                <a:spcPts val="0"/>
              </a:spcBef>
              <a:spcAft>
                <a:spcPts val="0"/>
              </a:spcAft>
              <a:buNone/>
              <a:defRPr sz="1000">
                <a:solidFill>
                  <a:schemeClr val="dk1"/>
                </a:solidFill>
                <a:latin typeface="Arial"/>
                <a:ea typeface="Arial"/>
                <a:cs typeface="Arial"/>
                <a:sym typeface="Arial"/>
              </a:defRPr>
            </a:lvl3pPr>
            <a:lvl4pPr marL="0" lvl="3" indent="0" algn="r">
              <a:spcBef>
                <a:spcPts val="0"/>
              </a:spcBef>
              <a:spcAft>
                <a:spcPts val="0"/>
              </a:spcAft>
              <a:buNone/>
              <a:defRPr sz="1000">
                <a:solidFill>
                  <a:schemeClr val="dk1"/>
                </a:solidFill>
                <a:latin typeface="Arial"/>
                <a:ea typeface="Arial"/>
                <a:cs typeface="Arial"/>
                <a:sym typeface="Arial"/>
              </a:defRPr>
            </a:lvl4pPr>
            <a:lvl5pPr marL="0" lvl="4" indent="0" algn="r">
              <a:spcBef>
                <a:spcPts val="0"/>
              </a:spcBef>
              <a:spcAft>
                <a:spcPts val="0"/>
              </a:spcAft>
              <a:buNone/>
              <a:defRPr sz="1000">
                <a:solidFill>
                  <a:schemeClr val="dk1"/>
                </a:solidFill>
                <a:latin typeface="Arial"/>
                <a:ea typeface="Arial"/>
                <a:cs typeface="Arial"/>
                <a:sym typeface="Arial"/>
              </a:defRPr>
            </a:lvl5pPr>
            <a:lvl6pPr marL="0" lvl="5" indent="0" algn="r">
              <a:spcBef>
                <a:spcPts val="0"/>
              </a:spcBef>
              <a:spcAft>
                <a:spcPts val="0"/>
              </a:spcAft>
              <a:buNone/>
              <a:defRPr sz="1000">
                <a:solidFill>
                  <a:schemeClr val="dk1"/>
                </a:solidFill>
                <a:latin typeface="Arial"/>
                <a:ea typeface="Arial"/>
                <a:cs typeface="Arial"/>
                <a:sym typeface="Arial"/>
              </a:defRPr>
            </a:lvl6pPr>
            <a:lvl7pPr marL="0" lvl="6" indent="0" algn="r">
              <a:spcBef>
                <a:spcPts val="0"/>
              </a:spcBef>
              <a:spcAft>
                <a:spcPts val="0"/>
              </a:spcAft>
              <a:buNone/>
              <a:defRPr sz="1000">
                <a:solidFill>
                  <a:schemeClr val="dk1"/>
                </a:solidFill>
                <a:latin typeface="Arial"/>
                <a:ea typeface="Arial"/>
                <a:cs typeface="Arial"/>
                <a:sym typeface="Arial"/>
              </a:defRPr>
            </a:lvl7pPr>
            <a:lvl8pPr marL="0" lvl="7" indent="0" algn="r">
              <a:spcBef>
                <a:spcPts val="0"/>
              </a:spcBef>
              <a:spcAft>
                <a:spcPts val="0"/>
              </a:spcAft>
              <a:buNone/>
              <a:defRPr sz="1000">
                <a:solidFill>
                  <a:schemeClr val="dk1"/>
                </a:solidFill>
                <a:latin typeface="Arial"/>
                <a:ea typeface="Arial"/>
                <a:cs typeface="Arial"/>
                <a:sym typeface="Arial"/>
              </a:defRPr>
            </a:lvl8pPr>
            <a:lvl9pPr marL="0" lvl="8" indent="0" algn="r">
              <a:spcBef>
                <a:spcPts val="0"/>
              </a:spcBef>
              <a:spcAft>
                <a:spcPts val="0"/>
              </a:spcAft>
              <a:buNone/>
              <a:defRPr sz="1000">
                <a:solidFill>
                  <a:schemeClr val="dk1"/>
                </a:solidFill>
                <a:latin typeface="Arial"/>
                <a:ea typeface="Arial"/>
                <a:cs typeface="Arial"/>
                <a:sym typeface="Arial"/>
              </a:defRPr>
            </a:lvl9pPr>
          </a:lstStyle>
          <a:p>
            <a:pPr marL="0" lvl="0" indent="0" algn="r" rtl="0">
              <a:spcBef>
                <a:spcPts val="0"/>
              </a:spcBef>
              <a:spcAft>
                <a:spcPts val="0"/>
              </a:spcAft>
              <a:buNone/>
            </a:pPr>
            <a:r>
              <a:rPr lang="en-US"/>
              <a:t>Chap 13-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1150938" y="228600"/>
            <a:ext cx="7078662" cy="9906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152400" y="6534150"/>
            <a:ext cx="4648200" cy="323850"/>
          </a:xfrm>
          <a:prstGeom prst="rect">
            <a:avLst/>
          </a:prstGeom>
          <a:noFill/>
          <a:ln>
            <a:noFill/>
          </a:ln>
        </p:spPr>
        <p:txBody>
          <a:bodyPr spcFirstLastPara="1" wrap="square" lIns="85325" tIns="42650" rIns="85325" bIns="4265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6858000" y="6534150"/>
            <a:ext cx="2133600" cy="320675"/>
          </a:xfrm>
          <a:prstGeom prst="rect">
            <a:avLst/>
          </a:prstGeom>
          <a:noFill/>
          <a:ln>
            <a:noFill/>
          </a:ln>
        </p:spPr>
        <p:txBody>
          <a:bodyPr spcFirstLastPara="1" wrap="square" lIns="85325" tIns="42650" rIns="85325" bIns="42650" anchor="b" anchorCtr="0">
            <a:noAutofit/>
          </a:bodyPr>
          <a:lstStyle>
            <a:lvl1pPr marL="0" lvl="0" indent="0" algn="r">
              <a:spcBef>
                <a:spcPts val="0"/>
              </a:spcBef>
              <a:spcAft>
                <a:spcPts val="0"/>
              </a:spcAft>
              <a:buNone/>
              <a:defRPr sz="1000">
                <a:solidFill>
                  <a:schemeClr val="dk1"/>
                </a:solidFill>
                <a:latin typeface="Arial"/>
                <a:ea typeface="Arial"/>
                <a:cs typeface="Arial"/>
                <a:sym typeface="Arial"/>
              </a:defRPr>
            </a:lvl1pPr>
            <a:lvl2pPr marL="0" lvl="1" indent="0" algn="r">
              <a:spcBef>
                <a:spcPts val="0"/>
              </a:spcBef>
              <a:spcAft>
                <a:spcPts val="0"/>
              </a:spcAft>
              <a:buNone/>
              <a:defRPr sz="1000">
                <a:solidFill>
                  <a:schemeClr val="dk1"/>
                </a:solidFill>
                <a:latin typeface="Arial"/>
                <a:ea typeface="Arial"/>
                <a:cs typeface="Arial"/>
                <a:sym typeface="Arial"/>
              </a:defRPr>
            </a:lvl2pPr>
            <a:lvl3pPr marL="0" lvl="2" indent="0" algn="r">
              <a:spcBef>
                <a:spcPts val="0"/>
              </a:spcBef>
              <a:spcAft>
                <a:spcPts val="0"/>
              </a:spcAft>
              <a:buNone/>
              <a:defRPr sz="1000">
                <a:solidFill>
                  <a:schemeClr val="dk1"/>
                </a:solidFill>
                <a:latin typeface="Arial"/>
                <a:ea typeface="Arial"/>
                <a:cs typeface="Arial"/>
                <a:sym typeface="Arial"/>
              </a:defRPr>
            </a:lvl3pPr>
            <a:lvl4pPr marL="0" lvl="3" indent="0" algn="r">
              <a:spcBef>
                <a:spcPts val="0"/>
              </a:spcBef>
              <a:spcAft>
                <a:spcPts val="0"/>
              </a:spcAft>
              <a:buNone/>
              <a:defRPr sz="1000">
                <a:solidFill>
                  <a:schemeClr val="dk1"/>
                </a:solidFill>
                <a:latin typeface="Arial"/>
                <a:ea typeface="Arial"/>
                <a:cs typeface="Arial"/>
                <a:sym typeface="Arial"/>
              </a:defRPr>
            </a:lvl4pPr>
            <a:lvl5pPr marL="0" lvl="4" indent="0" algn="r">
              <a:spcBef>
                <a:spcPts val="0"/>
              </a:spcBef>
              <a:spcAft>
                <a:spcPts val="0"/>
              </a:spcAft>
              <a:buNone/>
              <a:defRPr sz="1000">
                <a:solidFill>
                  <a:schemeClr val="dk1"/>
                </a:solidFill>
                <a:latin typeface="Arial"/>
                <a:ea typeface="Arial"/>
                <a:cs typeface="Arial"/>
                <a:sym typeface="Arial"/>
              </a:defRPr>
            </a:lvl5pPr>
            <a:lvl6pPr marL="0" lvl="5" indent="0" algn="r">
              <a:spcBef>
                <a:spcPts val="0"/>
              </a:spcBef>
              <a:spcAft>
                <a:spcPts val="0"/>
              </a:spcAft>
              <a:buNone/>
              <a:defRPr sz="1000">
                <a:solidFill>
                  <a:schemeClr val="dk1"/>
                </a:solidFill>
                <a:latin typeface="Arial"/>
                <a:ea typeface="Arial"/>
                <a:cs typeface="Arial"/>
                <a:sym typeface="Arial"/>
              </a:defRPr>
            </a:lvl6pPr>
            <a:lvl7pPr marL="0" lvl="6" indent="0" algn="r">
              <a:spcBef>
                <a:spcPts val="0"/>
              </a:spcBef>
              <a:spcAft>
                <a:spcPts val="0"/>
              </a:spcAft>
              <a:buNone/>
              <a:defRPr sz="1000">
                <a:solidFill>
                  <a:schemeClr val="dk1"/>
                </a:solidFill>
                <a:latin typeface="Arial"/>
                <a:ea typeface="Arial"/>
                <a:cs typeface="Arial"/>
                <a:sym typeface="Arial"/>
              </a:defRPr>
            </a:lvl7pPr>
            <a:lvl8pPr marL="0" lvl="7" indent="0" algn="r">
              <a:spcBef>
                <a:spcPts val="0"/>
              </a:spcBef>
              <a:spcAft>
                <a:spcPts val="0"/>
              </a:spcAft>
              <a:buNone/>
              <a:defRPr sz="1000">
                <a:solidFill>
                  <a:schemeClr val="dk1"/>
                </a:solidFill>
                <a:latin typeface="Arial"/>
                <a:ea typeface="Arial"/>
                <a:cs typeface="Arial"/>
                <a:sym typeface="Arial"/>
              </a:defRPr>
            </a:lvl8pPr>
            <a:lvl9pPr marL="0" lvl="8" indent="0" algn="r">
              <a:spcBef>
                <a:spcPts val="0"/>
              </a:spcBef>
              <a:spcAft>
                <a:spcPts val="0"/>
              </a:spcAft>
              <a:buNone/>
              <a:defRPr sz="1000">
                <a:solidFill>
                  <a:schemeClr val="dk1"/>
                </a:solidFill>
                <a:latin typeface="Arial"/>
                <a:ea typeface="Arial"/>
                <a:cs typeface="Arial"/>
                <a:sym typeface="Arial"/>
              </a:defRPr>
            </a:lvl9pPr>
          </a:lstStyle>
          <a:p>
            <a:pPr marL="0" lvl="0" indent="0" algn="r" rtl="0">
              <a:spcBef>
                <a:spcPts val="0"/>
              </a:spcBef>
              <a:spcAft>
                <a:spcPts val="0"/>
              </a:spcAft>
              <a:buNone/>
            </a:pPr>
            <a:r>
              <a:rPr lang="en-US"/>
              <a:t>Chap 13-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457200" y="273050"/>
            <a:ext cx="3008313" cy="1162050"/>
          </a:xfrm>
          <a:prstGeom prst="rect">
            <a:avLst/>
          </a:prstGeom>
          <a:noFill/>
          <a:ln>
            <a:noFill/>
          </a:ln>
        </p:spPr>
        <p:txBody>
          <a:bodyPr spcFirstLastPara="1" wrap="square" lIns="85325" tIns="42650" rIns="85325" bIns="426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9"/>
          <p:cNvSpPr txBox="1">
            <a:spLocks noGrp="1"/>
          </p:cNvSpPr>
          <p:nvPr>
            <p:ph type="body" idx="1"/>
          </p:nvPr>
        </p:nvSpPr>
        <p:spPr>
          <a:xfrm>
            <a:off x="3575050" y="273050"/>
            <a:ext cx="5111750" cy="5853113"/>
          </a:xfrm>
          <a:prstGeom prst="rect">
            <a:avLst/>
          </a:prstGeom>
          <a:noFill/>
          <a:ln>
            <a:noFill/>
          </a:ln>
        </p:spPr>
        <p:txBody>
          <a:bodyPr spcFirstLastPara="1" wrap="square" lIns="85325" tIns="42650" rIns="85325" bIns="4265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72" name="Google Shape;72;p9"/>
          <p:cNvSpPr txBox="1">
            <a:spLocks noGrp="1"/>
          </p:cNvSpPr>
          <p:nvPr>
            <p:ph type="body" idx="2"/>
          </p:nvPr>
        </p:nvSpPr>
        <p:spPr>
          <a:xfrm>
            <a:off x="457200" y="1435100"/>
            <a:ext cx="3008313" cy="4691063"/>
          </a:xfrm>
          <a:prstGeom prst="rect">
            <a:avLst/>
          </a:prstGeom>
          <a:noFill/>
          <a:ln>
            <a:noFill/>
          </a:ln>
        </p:spPr>
        <p:txBody>
          <a:bodyPr spcFirstLastPara="1" wrap="square" lIns="85325" tIns="42650" rIns="85325" bIns="4265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3" name="Google Shape;73;p9"/>
          <p:cNvSpPr txBox="1">
            <a:spLocks noGrp="1"/>
          </p:cNvSpPr>
          <p:nvPr>
            <p:ph type="ftr" idx="11"/>
          </p:nvPr>
        </p:nvSpPr>
        <p:spPr>
          <a:xfrm>
            <a:off x="152400" y="6534150"/>
            <a:ext cx="4648200" cy="323850"/>
          </a:xfrm>
          <a:prstGeom prst="rect">
            <a:avLst/>
          </a:prstGeom>
          <a:noFill/>
          <a:ln>
            <a:noFill/>
          </a:ln>
        </p:spPr>
        <p:txBody>
          <a:bodyPr spcFirstLastPara="1" wrap="square" lIns="85325" tIns="42650" rIns="85325" bIns="4265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6858000" y="6534150"/>
            <a:ext cx="2133600" cy="320675"/>
          </a:xfrm>
          <a:prstGeom prst="rect">
            <a:avLst/>
          </a:prstGeom>
          <a:noFill/>
          <a:ln>
            <a:noFill/>
          </a:ln>
        </p:spPr>
        <p:txBody>
          <a:bodyPr spcFirstLastPara="1" wrap="square" lIns="85325" tIns="42650" rIns="85325" bIns="42650" anchor="b" anchorCtr="0">
            <a:noAutofit/>
          </a:bodyPr>
          <a:lstStyle>
            <a:lvl1pPr marL="0" lvl="0" indent="0" algn="r">
              <a:spcBef>
                <a:spcPts val="0"/>
              </a:spcBef>
              <a:spcAft>
                <a:spcPts val="0"/>
              </a:spcAft>
              <a:buNone/>
              <a:defRPr sz="1000">
                <a:solidFill>
                  <a:schemeClr val="dk1"/>
                </a:solidFill>
                <a:latin typeface="Arial"/>
                <a:ea typeface="Arial"/>
                <a:cs typeface="Arial"/>
                <a:sym typeface="Arial"/>
              </a:defRPr>
            </a:lvl1pPr>
            <a:lvl2pPr marL="0" lvl="1" indent="0" algn="r">
              <a:spcBef>
                <a:spcPts val="0"/>
              </a:spcBef>
              <a:spcAft>
                <a:spcPts val="0"/>
              </a:spcAft>
              <a:buNone/>
              <a:defRPr sz="1000">
                <a:solidFill>
                  <a:schemeClr val="dk1"/>
                </a:solidFill>
                <a:latin typeface="Arial"/>
                <a:ea typeface="Arial"/>
                <a:cs typeface="Arial"/>
                <a:sym typeface="Arial"/>
              </a:defRPr>
            </a:lvl2pPr>
            <a:lvl3pPr marL="0" lvl="2" indent="0" algn="r">
              <a:spcBef>
                <a:spcPts val="0"/>
              </a:spcBef>
              <a:spcAft>
                <a:spcPts val="0"/>
              </a:spcAft>
              <a:buNone/>
              <a:defRPr sz="1000">
                <a:solidFill>
                  <a:schemeClr val="dk1"/>
                </a:solidFill>
                <a:latin typeface="Arial"/>
                <a:ea typeface="Arial"/>
                <a:cs typeface="Arial"/>
                <a:sym typeface="Arial"/>
              </a:defRPr>
            </a:lvl3pPr>
            <a:lvl4pPr marL="0" lvl="3" indent="0" algn="r">
              <a:spcBef>
                <a:spcPts val="0"/>
              </a:spcBef>
              <a:spcAft>
                <a:spcPts val="0"/>
              </a:spcAft>
              <a:buNone/>
              <a:defRPr sz="1000">
                <a:solidFill>
                  <a:schemeClr val="dk1"/>
                </a:solidFill>
                <a:latin typeface="Arial"/>
                <a:ea typeface="Arial"/>
                <a:cs typeface="Arial"/>
                <a:sym typeface="Arial"/>
              </a:defRPr>
            </a:lvl4pPr>
            <a:lvl5pPr marL="0" lvl="4" indent="0" algn="r">
              <a:spcBef>
                <a:spcPts val="0"/>
              </a:spcBef>
              <a:spcAft>
                <a:spcPts val="0"/>
              </a:spcAft>
              <a:buNone/>
              <a:defRPr sz="1000">
                <a:solidFill>
                  <a:schemeClr val="dk1"/>
                </a:solidFill>
                <a:latin typeface="Arial"/>
                <a:ea typeface="Arial"/>
                <a:cs typeface="Arial"/>
                <a:sym typeface="Arial"/>
              </a:defRPr>
            </a:lvl5pPr>
            <a:lvl6pPr marL="0" lvl="5" indent="0" algn="r">
              <a:spcBef>
                <a:spcPts val="0"/>
              </a:spcBef>
              <a:spcAft>
                <a:spcPts val="0"/>
              </a:spcAft>
              <a:buNone/>
              <a:defRPr sz="1000">
                <a:solidFill>
                  <a:schemeClr val="dk1"/>
                </a:solidFill>
                <a:latin typeface="Arial"/>
                <a:ea typeface="Arial"/>
                <a:cs typeface="Arial"/>
                <a:sym typeface="Arial"/>
              </a:defRPr>
            </a:lvl6pPr>
            <a:lvl7pPr marL="0" lvl="6" indent="0" algn="r">
              <a:spcBef>
                <a:spcPts val="0"/>
              </a:spcBef>
              <a:spcAft>
                <a:spcPts val="0"/>
              </a:spcAft>
              <a:buNone/>
              <a:defRPr sz="1000">
                <a:solidFill>
                  <a:schemeClr val="dk1"/>
                </a:solidFill>
                <a:latin typeface="Arial"/>
                <a:ea typeface="Arial"/>
                <a:cs typeface="Arial"/>
                <a:sym typeface="Arial"/>
              </a:defRPr>
            </a:lvl7pPr>
            <a:lvl8pPr marL="0" lvl="7" indent="0" algn="r">
              <a:spcBef>
                <a:spcPts val="0"/>
              </a:spcBef>
              <a:spcAft>
                <a:spcPts val="0"/>
              </a:spcAft>
              <a:buNone/>
              <a:defRPr sz="1000">
                <a:solidFill>
                  <a:schemeClr val="dk1"/>
                </a:solidFill>
                <a:latin typeface="Arial"/>
                <a:ea typeface="Arial"/>
                <a:cs typeface="Arial"/>
                <a:sym typeface="Arial"/>
              </a:defRPr>
            </a:lvl8pPr>
            <a:lvl9pPr marL="0" lvl="8" indent="0" algn="r">
              <a:spcBef>
                <a:spcPts val="0"/>
              </a:spcBef>
              <a:spcAft>
                <a:spcPts val="0"/>
              </a:spcAft>
              <a:buNone/>
              <a:defRPr sz="1000">
                <a:solidFill>
                  <a:schemeClr val="dk1"/>
                </a:solidFill>
                <a:latin typeface="Arial"/>
                <a:ea typeface="Arial"/>
                <a:cs typeface="Arial"/>
                <a:sym typeface="Arial"/>
              </a:defRPr>
            </a:lvl9pPr>
          </a:lstStyle>
          <a:p>
            <a:pPr marL="0" lvl="0" indent="0" algn="r" rtl="0">
              <a:spcBef>
                <a:spcPts val="0"/>
              </a:spcBef>
              <a:spcAft>
                <a:spcPts val="0"/>
              </a:spcAft>
              <a:buNone/>
            </a:pPr>
            <a:r>
              <a:rPr lang="en-US"/>
              <a:t>Chap 13-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1792288" y="4800600"/>
            <a:ext cx="5486400" cy="566738"/>
          </a:xfrm>
          <a:prstGeom prst="rect">
            <a:avLst/>
          </a:prstGeom>
          <a:noFill/>
          <a:ln>
            <a:noFill/>
          </a:ln>
        </p:spPr>
        <p:txBody>
          <a:bodyPr spcFirstLastPara="1" wrap="square" lIns="85325" tIns="42650" rIns="85325" bIns="426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a:spLocks noGrp="1"/>
          </p:cNvSpPr>
          <p:nvPr>
            <p:ph type="pic" idx="2"/>
          </p:nvPr>
        </p:nvSpPr>
        <p:spPr>
          <a:xfrm>
            <a:off x="1792288" y="612775"/>
            <a:ext cx="5486400" cy="4114800"/>
          </a:xfrm>
          <a:prstGeom prst="rect">
            <a:avLst/>
          </a:prstGeom>
          <a:noFill/>
          <a:ln>
            <a:noFill/>
          </a:ln>
        </p:spPr>
      </p:sp>
      <p:sp>
        <p:nvSpPr>
          <p:cNvPr id="78" name="Google Shape;78;p10"/>
          <p:cNvSpPr txBox="1">
            <a:spLocks noGrp="1"/>
          </p:cNvSpPr>
          <p:nvPr>
            <p:ph type="body" idx="1"/>
          </p:nvPr>
        </p:nvSpPr>
        <p:spPr>
          <a:xfrm>
            <a:off x="1792288" y="5367338"/>
            <a:ext cx="5486400" cy="804862"/>
          </a:xfrm>
          <a:prstGeom prst="rect">
            <a:avLst/>
          </a:prstGeom>
          <a:noFill/>
          <a:ln>
            <a:noFill/>
          </a:ln>
        </p:spPr>
        <p:txBody>
          <a:bodyPr spcFirstLastPara="1" wrap="square" lIns="85325" tIns="42650" rIns="85325" bIns="4265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9" name="Google Shape;79;p10"/>
          <p:cNvSpPr txBox="1">
            <a:spLocks noGrp="1"/>
          </p:cNvSpPr>
          <p:nvPr>
            <p:ph type="ftr" idx="11"/>
          </p:nvPr>
        </p:nvSpPr>
        <p:spPr>
          <a:xfrm>
            <a:off x="152400" y="6534150"/>
            <a:ext cx="4648200" cy="323850"/>
          </a:xfrm>
          <a:prstGeom prst="rect">
            <a:avLst/>
          </a:prstGeom>
          <a:noFill/>
          <a:ln>
            <a:noFill/>
          </a:ln>
        </p:spPr>
        <p:txBody>
          <a:bodyPr spcFirstLastPara="1" wrap="square" lIns="85325" tIns="42650" rIns="85325" bIns="4265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6858000" y="6534150"/>
            <a:ext cx="2133600" cy="320675"/>
          </a:xfrm>
          <a:prstGeom prst="rect">
            <a:avLst/>
          </a:prstGeom>
          <a:noFill/>
          <a:ln>
            <a:noFill/>
          </a:ln>
        </p:spPr>
        <p:txBody>
          <a:bodyPr spcFirstLastPara="1" wrap="square" lIns="85325" tIns="42650" rIns="85325" bIns="42650" anchor="b" anchorCtr="0">
            <a:noAutofit/>
          </a:bodyPr>
          <a:lstStyle>
            <a:lvl1pPr marL="0" lvl="0" indent="0" algn="r">
              <a:spcBef>
                <a:spcPts val="0"/>
              </a:spcBef>
              <a:spcAft>
                <a:spcPts val="0"/>
              </a:spcAft>
              <a:buNone/>
              <a:defRPr sz="1000">
                <a:solidFill>
                  <a:schemeClr val="dk1"/>
                </a:solidFill>
                <a:latin typeface="Arial"/>
                <a:ea typeface="Arial"/>
                <a:cs typeface="Arial"/>
                <a:sym typeface="Arial"/>
              </a:defRPr>
            </a:lvl1pPr>
            <a:lvl2pPr marL="0" lvl="1" indent="0" algn="r">
              <a:spcBef>
                <a:spcPts val="0"/>
              </a:spcBef>
              <a:spcAft>
                <a:spcPts val="0"/>
              </a:spcAft>
              <a:buNone/>
              <a:defRPr sz="1000">
                <a:solidFill>
                  <a:schemeClr val="dk1"/>
                </a:solidFill>
                <a:latin typeface="Arial"/>
                <a:ea typeface="Arial"/>
                <a:cs typeface="Arial"/>
                <a:sym typeface="Arial"/>
              </a:defRPr>
            </a:lvl2pPr>
            <a:lvl3pPr marL="0" lvl="2" indent="0" algn="r">
              <a:spcBef>
                <a:spcPts val="0"/>
              </a:spcBef>
              <a:spcAft>
                <a:spcPts val="0"/>
              </a:spcAft>
              <a:buNone/>
              <a:defRPr sz="1000">
                <a:solidFill>
                  <a:schemeClr val="dk1"/>
                </a:solidFill>
                <a:latin typeface="Arial"/>
                <a:ea typeface="Arial"/>
                <a:cs typeface="Arial"/>
                <a:sym typeface="Arial"/>
              </a:defRPr>
            </a:lvl3pPr>
            <a:lvl4pPr marL="0" lvl="3" indent="0" algn="r">
              <a:spcBef>
                <a:spcPts val="0"/>
              </a:spcBef>
              <a:spcAft>
                <a:spcPts val="0"/>
              </a:spcAft>
              <a:buNone/>
              <a:defRPr sz="1000">
                <a:solidFill>
                  <a:schemeClr val="dk1"/>
                </a:solidFill>
                <a:latin typeface="Arial"/>
                <a:ea typeface="Arial"/>
                <a:cs typeface="Arial"/>
                <a:sym typeface="Arial"/>
              </a:defRPr>
            </a:lvl4pPr>
            <a:lvl5pPr marL="0" lvl="4" indent="0" algn="r">
              <a:spcBef>
                <a:spcPts val="0"/>
              </a:spcBef>
              <a:spcAft>
                <a:spcPts val="0"/>
              </a:spcAft>
              <a:buNone/>
              <a:defRPr sz="1000">
                <a:solidFill>
                  <a:schemeClr val="dk1"/>
                </a:solidFill>
                <a:latin typeface="Arial"/>
                <a:ea typeface="Arial"/>
                <a:cs typeface="Arial"/>
                <a:sym typeface="Arial"/>
              </a:defRPr>
            </a:lvl5pPr>
            <a:lvl6pPr marL="0" lvl="5" indent="0" algn="r">
              <a:spcBef>
                <a:spcPts val="0"/>
              </a:spcBef>
              <a:spcAft>
                <a:spcPts val="0"/>
              </a:spcAft>
              <a:buNone/>
              <a:defRPr sz="1000">
                <a:solidFill>
                  <a:schemeClr val="dk1"/>
                </a:solidFill>
                <a:latin typeface="Arial"/>
                <a:ea typeface="Arial"/>
                <a:cs typeface="Arial"/>
                <a:sym typeface="Arial"/>
              </a:defRPr>
            </a:lvl6pPr>
            <a:lvl7pPr marL="0" lvl="6" indent="0" algn="r">
              <a:spcBef>
                <a:spcPts val="0"/>
              </a:spcBef>
              <a:spcAft>
                <a:spcPts val="0"/>
              </a:spcAft>
              <a:buNone/>
              <a:defRPr sz="1000">
                <a:solidFill>
                  <a:schemeClr val="dk1"/>
                </a:solidFill>
                <a:latin typeface="Arial"/>
                <a:ea typeface="Arial"/>
                <a:cs typeface="Arial"/>
                <a:sym typeface="Arial"/>
              </a:defRPr>
            </a:lvl7pPr>
            <a:lvl8pPr marL="0" lvl="7" indent="0" algn="r">
              <a:spcBef>
                <a:spcPts val="0"/>
              </a:spcBef>
              <a:spcAft>
                <a:spcPts val="0"/>
              </a:spcAft>
              <a:buNone/>
              <a:defRPr sz="1000">
                <a:solidFill>
                  <a:schemeClr val="dk1"/>
                </a:solidFill>
                <a:latin typeface="Arial"/>
                <a:ea typeface="Arial"/>
                <a:cs typeface="Arial"/>
                <a:sym typeface="Arial"/>
              </a:defRPr>
            </a:lvl8pPr>
            <a:lvl9pPr marL="0" lvl="8" indent="0" algn="r">
              <a:spcBef>
                <a:spcPts val="0"/>
              </a:spcBef>
              <a:spcAft>
                <a:spcPts val="0"/>
              </a:spcAft>
              <a:buNone/>
              <a:defRPr sz="1000">
                <a:solidFill>
                  <a:schemeClr val="dk1"/>
                </a:solidFill>
                <a:latin typeface="Arial"/>
                <a:ea typeface="Arial"/>
                <a:cs typeface="Arial"/>
                <a:sym typeface="Arial"/>
              </a:defRPr>
            </a:lvl9pPr>
          </a:lstStyle>
          <a:p>
            <a:pPr marL="0" lvl="0" indent="0" algn="r" rtl="0">
              <a:spcBef>
                <a:spcPts val="0"/>
              </a:spcBef>
              <a:spcAft>
                <a:spcPts val="0"/>
              </a:spcAft>
              <a:buNone/>
            </a:pPr>
            <a:r>
              <a:rPr lang="en-US"/>
              <a:t>Chap 13-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1"/>
          <p:cNvSpPr txBox="1">
            <a:spLocks noGrp="1"/>
          </p:cNvSpPr>
          <p:nvPr>
            <p:ph type="title"/>
          </p:nvPr>
        </p:nvSpPr>
        <p:spPr>
          <a:xfrm>
            <a:off x="1150938" y="228600"/>
            <a:ext cx="7078662" cy="9906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0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0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0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0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0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0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0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000" b="0" i="0" u="none" strike="noStrike" cap="none">
                <a:solidFill>
                  <a:schemeClr val="dk2"/>
                </a:solidFill>
                <a:latin typeface="Arial"/>
                <a:ea typeface="Arial"/>
                <a:cs typeface="Arial"/>
                <a:sym typeface="Arial"/>
              </a:defRPr>
            </a:lvl9pPr>
          </a:lstStyle>
          <a:p>
            <a:endParaRPr/>
          </a:p>
        </p:txBody>
      </p:sp>
      <p:sp>
        <p:nvSpPr>
          <p:cNvPr id="28" name="Google Shape;28;p1"/>
          <p:cNvSpPr txBox="1">
            <a:spLocks noGrp="1"/>
          </p:cNvSpPr>
          <p:nvPr>
            <p:ph type="body" idx="1"/>
          </p:nvPr>
        </p:nvSpPr>
        <p:spPr>
          <a:xfrm>
            <a:off x="838200" y="1868488"/>
            <a:ext cx="8077200" cy="4532312"/>
          </a:xfrm>
          <a:prstGeom prst="rect">
            <a:avLst/>
          </a:prstGeom>
          <a:noFill/>
          <a:ln>
            <a:noFill/>
          </a:ln>
        </p:spPr>
        <p:txBody>
          <a:bodyPr spcFirstLastPara="1" wrap="square" lIns="85325" tIns="42650" rIns="85325" bIns="42650" anchor="t" anchorCtr="0">
            <a:noAutofit/>
          </a:bodyPr>
          <a:lstStyle>
            <a:lvl1pPr marL="457200" marR="0" lvl="0" indent="-406400" algn="l" rtl="0">
              <a:spcBef>
                <a:spcPts val="560"/>
              </a:spcBef>
              <a:spcAft>
                <a:spcPts val="0"/>
              </a:spcAft>
              <a:buClr>
                <a:schemeClr val="folHlink"/>
              </a:buClr>
              <a:buSzPts val="2800"/>
              <a:buFont typeface="Noto Sans Symbols"/>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hlink"/>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folHlink"/>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rgbClr val="FD2B4E"/>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FD2B4E"/>
              </a:buClr>
              <a:buSzPts val="1800"/>
              <a:buFont typeface="Noto Sans Symbols"/>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FD2B4E"/>
              </a:buClr>
              <a:buSzPts val="1800"/>
              <a:buFont typeface="Noto Sans Symbols"/>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FD2B4E"/>
              </a:buClr>
              <a:buSzPts val="1800"/>
              <a:buFont typeface="Noto Sans Symbols"/>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FD2B4E"/>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29" name="Google Shape;29;p1"/>
          <p:cNvSpPr txBox="1">
            <a:spLocks noGrp="1"/>
          </p:cNvSpPr>
          <p:nvPr>
            <p:ph type="ftr" idx="11"/>
          </p:nvPr>
        </p:nvSpPr>
        <p:spPr>
          <a:xfrm>
            <a:off x="152400" y="6534150"/>
            <a:ext cx="4648200" cy="323850"/>
          </a:xfrm>
          <a:prstGeom prst="rect">
            <a:avLst/>
          </a:prstGeom>
          <a:noFill/>
          <a:ln>
            <a:noFill/>
          </a:ln>
        </p:spPr>
        <p:txBody>
          <a:bodyPr spcFirstLastPara="1" wrap="square" lIns="85325" tIns="42650" rIns="85325" bIns="4265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30" name="Google Shape;30;p1"/>
          <p:cNvSpPr txBox="1">
            <a:spLocks noGrp="1"/>
          </p:cNvSpPr>
          <p:nvPr>
            <p:ph type="sldNum" idx="12"/>
          </p:nvPr>
        </p:nvSpPr>
        <p:spPr>
          <a:xfrm>
            <a:off x="6858000" y="6534150"/>
            <a:ext cx="2133600" cy="320675"/>
          </a:xfrm>
          <a:prstGeom prst="rect">
            <a:avLst/>
          </a:prstGeom>
          <a:noFill/>
          <a:ln>
            <a:noFill/>
          </a:ln>
        </p:spPr>
        <p:txBody>
          <a:bodyPr spcFirstLastPara="1" wrap="square" lIns="85325" tIns="42650" rIns="85325" bIns="42650" anchor="b" anchorCtr="0">
            <a:noAutofit/>
          </a:bodyPr>
          <a:lstStyle>
            <a:lvl1pPr marL="0" marR="0" lvl="0" indent="0" algn="r" rtl="0">
              <a:spcBef>
                <a:spcPts val="0"/>
              </a:spcBef>
              <a:spcAft>
                <a:spcPts val="0"/>
              </a:spcAft>
              <a:buNone/>
              <a:defRPr sz="10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0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0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0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0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0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0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0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en-US"/>
              <a:t>Chap 13-</a:t>
            </a:r>
            <a:fld id="{00000000-1234-1234-1234-123412341234}" type="slidenum">
              <a:rPr lang="en-US"/>
              <a:pPr marL="0" lvl="0" indent="0" algn="r" rtl="0">
                <a:spcBef>
                  <a:spcPts val="0"/>
                </a:spcBef>
                <a:spcAft>
                  <a:spcPts val="0"/>
                </a:spcAft>
                <a:buNone/>
              </a:pPr>
              <a:t>‹#›</a:t>
            </a:fld>
            <a:endParaRPr/>
          </a:p>
        </p:txBody>
      </p:sp>
      <p:pic>
        <p:nvPicPr>
          <p:cNvPr id="31" name="Google Shape;31;p1"/>
          <p:cNvPicPr preferRelativeResize="0"/>
          <p:nvPr/>
        </p:nvPicPr>
        <p:blipFill rotWithShape="1">
          <a:blip r:embed="rId13">
            <a:alphaModFix/>
          </a:blip>
          <a:srcRect/>
          <a:stretch/>
        </p:blipFill>
        <p:spPr>
          <a:xfrm>
            <a:off x="228600" y="533400"/>
            <a:ext cx="8686800" cy="11779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ctrTitle"/>
          </p:nvPr>
        </p:nvSpPr>
        <p:spPr>
          <a:xfrm>
            <a:off x="990600" y="1833563"/>
            <a:ext cx="7772400" cy="1143000"/>
          </a:xfrm>
          <a:prstGeom prst="rect">
            <a:avLst/>
          </a:prstGeom>
          <a:noFill/>
          <a:ln>
            <a:noFill/>
          </a:ln>
        </p:spPr>
        <p:txBody>
          <a:bodyPr spcFirstLastPara="1" wrap="square" lIns="85325" tIns="42650" rIns="85325" bIns="42650" anchor="b" anchorCtr="0">
            <a:noAutofit/>
          </a:bodyPr>
          <a:lstStyle/>
          <a:p>
            <a:pPr marL="0" lvl="0" indent="0" algn="ctr" rtl="0">
              <a:spcBef>
                <a:spcPts val="0"/>
              </a:spcBef>
              <a:spcAft>
                <a:spcPts val="0"/>
              </a:spcAft>
              <a:buNone/>
            </a:pPr>
            <a:r>
              <a:rPr lang="en-US"/>
              <a:t>Regression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idx="4294967295"/>
          </p:nvPr>
        </p:nvSpPr>
        <p:spPr>
          <a:xfrm>
            <a:off x="2065338" y="0"/>
            <a:ext cx="7078662" cy="1219200"/>
          </a:xfrm>
          <a:prstGeom prst="rect">
            <a:avLst/>
          </a:prstGeom>
          <a:noFill/>
          <a:ln>
            <a:noFill/>
          </a:ln>
        </p:spPr>
        <p:txBody>
          <a:bodyPr spcFirstLastPara="1" wrap="square" lIns="85325" tIns="42650" rIns="85325" bIns="42650" anchor="b" anchorCtr="0">
            <a:noAutofit/>
          </a:bodyPr>
          <a:lstStyle/>
          <a:p>
            <a:pPr marL="0" lvl="0" indent="0" algn="ctr" rtl="0">
              <a:spcBef>
                <a:spcPts val="0"/>
              </a:spcBef>
              <a:spcAft>
                <a:spcPts val="0"/>
              </a:spcAft>
              <a:buNone/>
            </a:pPr>
            <a:r>
              <a:rPr lang="en-US" b="1"/>
              <a:t>Lasso regression</a:t>
            </a:r>
            <a:br>
              <a:rPr lang="en-US" b="1"/>
            </a:br>
            <a:endParaRPr/>
          </a:p>
        </p:txBody>
      </p:sp>
      <p:sp>
        <p:nvSpPr>
          <p:cNvPr id="153" name="Google Shape;153;p22"/>
          <p:cNvSpPr txBox="1">
            <a:spLocks noGrp="1"/>
          </p:cNvSpPr>
          <p:nvPr>
            <p:ph type="body" idx="4294967295"/>
          </p:nvPr>
        </p:nvSpPr>
        <p:spPr>
          <a:xfrm>
            <a:off x="1066800" y="1868488"/>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spcBef>
                <a:spcPts val="0"/>
              </a:spcBef>
              <a:spcAft>
                <a:spcPts val="0"/>
              </a:spcAft>
              <a:buSzPts val="2800"/>
              <a:buChar char="▪"/>
            </a:pPr>
            <a:r>
              <a:rPr lang="en-US"/>
              <a:t>LASSO (Least Absolute Shrinkage Selector Operator)</a:t>
            </a:r>
            <a:endParaRPr/>
          </a:p>
          <a:p>
            <a:pPr marL="320675" lvl="0" indent="-320675" algn="l" rtl="0">
              <a:spcBef>
                <a:spcPts val="560"/>
              </a:spcBef>
              <a:spcAft>
                <a:spcPts val="0"/>
              </a:spcAft>
              <a:buSzPts val="2800"/>
              <a:buChar char="▪"/>
            </a:pPr>
            <a:r>
              <a:rPr lang="en-US"/>
              <a:t/>
            </a:r>
            <a:br>
              <a:rPr lang="en-US"/>
            </a:br>
            <a:endParaRPr/>
          </a:p>
        </p:txBody>
      </p:sp>
      <p:sp>
        <p:nvSpPr>
          <p:cNvPr id="154" name="Google Shape;154;p22"/>
          <p:cNvSpPr/>
          <p:nvPr/>
        </p:nvSpPr>
        <p:spPr>
          <a:xfrm>
            <a:off x="1572768" y="2916936"/>
            <a:ext cx="7571232" cy="181588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800">
                <a:solidFill>
                  <a:schemeClr val="dk1"/>
                </a:solidFill>
                <a:latin typeface="Arial"/>
                <a:ea typeface="Arial"/>
                <a:cs typeface="Arial"/>
                <a:sym typeface="Arial"/>
              </a:rPr>
              <a:t>It uses L1 regularization technique</a:t>
            </a:r>
            <a:endParaRPr/>
          </a:p>
          <a:p>
            <a:pPr marL="0" marR="0" lvl="0" indent="0" algn="just" rtl="0">
              <a:spcBef>
                <a:spcPts val="0"/>
              </a:spcBef>
              <a:spcAft>
                <a:spcPts val="0"/>
              </a:spcAft>
              <a:buNone/>
            </a:pPr>
            <a:r>
              <a:rPr lang="en-US" sz="2800">
                <a:solidFill>
                  <a:schemeClr val="dk1"/>
                </a:solidFill>
                <a:latin typeface="Arial"/>
                <a:ea typeface="Arial"/>
                <a:cs typeface="Arial"/>
                <a:sym typeface="Arial"/>
              </a:rPr>
              <a:t>It is generally used when we have more number of features, because it automatically does feature selection.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kdnuggets.com/wp-content/uploads/dataiku-holdout-strategy.jpg"/>
          <p:cNvPicPr>
            <a:picLocks noChangeAspect="1" noChangeArrowheads="1"/>
          </p:cNvPicPr>
          <p:nvPr/>
        </p:nvPicPr>
        <p:blipFill>
          <a:blip r:embed="rId2"/>
          <a:srcRect/>
          <a:stretch>
            <a:fillRect/>
          </a:stretch>
        </p:blipFill>
        <p:spPr bwMode="auto">
          <a:xfrm>
            <a:off x="0" y="832191"/>
            <a:ext cx="9223450" cy="54355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descr="https://www.kdnuggets.com/wp-content/uploads/dataiku-kfold-strategy.jpg"/>
          <p:cNvPicPr>
            <a:picLocks noChangeAspect="1" noChangeArrowheads="1"/>
          </p:cNvPicPr>
          <p:nvPr/>
        </p:nvPicPr>
        <p:blipFill>
          <a:blip r:embed="rId2"/>
          <a:srcRect/>
          <a:stretch>
            <a:fillRect/>
          </a:stretch>
        </p:blipFill>
        <p:spPr bwMode="auto">
          <a:xfrm>
            <a:off x="444942" y="698561"/>
            <a:ext cx="8041288" cy="560964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1685289" y="426720"/>
            <a:ext cx="5765165" cy="528320"/>
          </a:xfrm>
          <a:prstGeom prst="rect">
            <a:avLst/>
          </a:prstGeom>
          <a:noFill/>
          <a:ln>
            <a:noFill/>
          </a:ln>
        </p:spPr>
        <p:txBody>
          <a:bodyPr spcFirstLastPara="1" wrap="square" lIns="0" tIns="12700" rIns="0" bIns="0" anchor="b" anchorCtr="0">
            <a:spAutoFit/>
          </a:bodyPr>
          <a:lstStyle/>
          <a:p>
            <a:pPr marL="12700" lvl="0" indent="0" algn="ctr" rtl="0">
              <a:lnSpc>
                <a:spcPct val="100000"/>
              </a:lnSpc>
              <a:spcBef>
                <a:spcPts val="0"/>
              </a:spcBef>
              <a:spcAft>
                <a:spcPts val="0"/>
              </a:spcAft>
              <a:buNone/>
            </a:pPr>
            <a:r>
              <a:rPr lang="en-US" sz="3300"/>
              <a:t>Understanding Factor Analysis</a:t>
            </a:r>
            <a:endParaRPr/>
          </a:p>
        </p:txBody>
      </p:sp>
      <p:sp>
        <p:nvSpPr>
          <p:cNvPr id="160" name="Google Shape;160;p23"/>
          <p:cNvSpPr txBox="1"/>
          <p:nvPr/>
        </p:nvSpPr>
        <p:spPr>
          <a:xfrm>
            <a:off x="329184" y="1929384"/>
            <a:ext cx="8122284" cy="2210862"/>
          </a:xfrm>
          <a:prstGeom prst="rect">
            <a:avLst/>
          </a:prstGeom>
          <a:noFill/>
          <a:ln>
            <a:noFill/>
          </a:ln>
        </p:spPr>
        <p:txBody>
          <a:bodyPr spcFirstLastPara="1" wrap="square" lIns="0" tIns="132075" rIns="0" bIns="0" anchor="t" anchorCtr="0">
            <a:spAutoFit/>
          </a:bodyPr>
          <a:lstStyle/>
          <a:p>
            <a:pPr marL="323850" marR="0" lvl="0" indent="-273050" algn="l" rtl="0">
              <a:lnSpc>
                <a:spcPct val="100000"/>
              </a:lnSpc>
              <a:spcBef>
                <a:spcPts val="0"/>
              </a:spcBef>
              <a:spcAft>
                <a:spcPts val="0"/>
              </a:spcAft>
              <a:buClr>
                <a:srgbClr val="D06248"/>
              </a:buClr>
              <a:buSzPts val="2300"/>
              <a:buFont typeface="Arial"/>
              <a:buChar char=""/>
            </a:pPr>
            <a:r>
              <a:rPr lang="en-US" sz="2700">
                <a:solidFill>
                  <a:schemeClr val="dk1"/>
                </a:solidFill>
                <a:latin typeface="Arial"/>
                <a:ea typeface="Arial"/>
                <a:cs typeface="Arial"/>
                <a:sym typeface="Arial"/>
              </a:rPr>
              <a:t>Factor analysis is commonly used in:</a:t>
            </a:r>
            <a:endParaRPr/>
          </a:p>
          <a:p>
            <a:pPr marL="598170" marR="0" lvl="1" indent="-273049" algn="l" rtl="0">
              <a:lnSpc>
                <a:spcPct val="100000"/>
              </a:lnSpc>
              <a:spcBef>
                <a:spcPts val="550"/>
              </a:spcBef>
              <a:spcAft>
                <a:spcPts val="0"/>
              </a:spcAft>
              <a:buClr>
                <a:srgbClr val="CCB300"/>
              </a:buClr>
              <a:buSzPts val="1550"/>
              <a:buFont typeface="Noto Sans Symbols"/>
              <a:buChar char="⚪"/>
            </a:pPr>
            <a:r>
              <a:rPr lang="en-US" sz="2200" b="0" i="0" u="none" strike="noStrike" cap="none">
                <a:solidFill>
                  <a:schemeClr val="dk1"/>
                </a:solidFill>
                <a:latin typeface="Arial"/>
                <a:ea typeface="Arial"/>
                <a:cs typeface="Arial"/>
                <a:sym typeface="Arial"/>
              </a:rPr>
              <a:t>Data reduction</a:t>
            </a:r>
            <a:endParaRPr sz="2200" b="0" i="0" u="none" strike="noStrike" cap="none">
              <a:solidFill>
                <a:schemeClr val="dk1"/>
              </a:solidFill>
              <a:latin typeface="Arial"/>
              <a:ea typeface="Arial"/>
              <a:cs typeface="Arial"/>
              <a:sym typeface="Arial"/>
            </a:endParaRPr>
          </a:p>
          <a:p>
            <a:pPr marL="598170" marR="0" lvl="1" indent="-273049" algn="l" rtl="0">
              <a:lnSpc>
                <a:spcPct val="100000"/>
              </a:lnSpc>
              <a:spcBef>
                <a:spcPts val="550"/>
              </a:spcBef>
              <a:spcAft>
                <a:spcPts val="0"/>
              </a:spcAft>
              <a:buClr>
                <a:srgbClr val="CCB300"/>
              </a:buClr>
              <a:buSzPts val="1550"/>
              <a:buFont typeface="Noto Sans Symbols"/>
              <a:buChar char="⚪"/>
            </a:pPr>
            <a:r>
              <a:rPr lang="en-US" sz="2200" b="0" i="0" u="none" strike="noStrike" cap="none">
                <a:solidFill>
                  <a:schemeClr val="dk1"/>
                </a:solidFill>
                <a:latin typeface="Arial"/>
                <a:ea typeface="Arial"/>
                <a:cs typeface="Arial"/>
                <a:sym typeface="Arial"/>
              </a:rPr>
              <a:t>Scale development</a:t>
            </a:r>
            <a:endParaRPr sz="2200" b="0" i="0" u="none" strike="noStrike" cap="none">
              <a:solidFill>
                <a:schemeClr val="dk1"/>
              </a:solidFill>
              <a:latin typeface="Arial"/>
              <a:ea typeface="Arial"/>
              <a:cs typeface="Arial"/>
              <a:sym typeface="Arial"/>
            </a:endParaRPr>
          </a:p>
          <a:p>
            <a:pPr marL="598170" marR="0" lvl="1" indent="-273049" algn="l" rtl="0">
              <a:lnSpc>
                <a:spcPct val="100000"/>
              </a:lnSpc>
              <a:spcBef>
                <a:spcPts val="550"/>
              </a:spcBef>
              <a:spcAft>
                <a:spcPts val="0"/>
              </a:spcAft>
              <a:buClr>
                <a:srgbClr val="CCB300"/>
              </a:buClr>
              <a:buSzPts val="1550"/>
              <a:buFont typeface="Noto Sans Symbols"/>
              <a:buChar char="⚪"/>
            </a:pPr>
            <a:r>
              <a:rPr lang="en-US" sz="2200" b="0" i="0" u="none" strike="noStrike" cap="none">
                <a:solidFill>
                  <a:schemeClr val="dk1"/>
                </a:solidFill>
                <a:latin typeface="Arial"/>
                <a:ea typeface="Arial"/>
                <a:cs typeface="Arial"/>
                <a:sym typeface="Arial"/>
              </a:rPr>
              <a:t>The evaluation of the psychometric quality of a measure, and</a:t>
            </a:r>
            <a:endParaRPr sz="2200" b="0" i="0" u="none" strike="noStrike" cap="none">
              <a:solidFill>
                <a:schemeClr val="dk1"/>
              </a:solidFill>
              <a:latin typeface="Arial"/>
              <a:ea typeface="Arial"/>
              <a:cs typeface="Arial"/>
              <a:sym typeface="Arial"/>
            </a:endParaRPr>
          </a:p>
          <a:p>
            <a:pPr marL="598170" marR="0" lvl="1" indent="-273049" algn="l" rtl="0">
              <a:lnSpc>
                <a:spcPct val="100000"/>
              </a:lnSpc>
              <a:spcBef>
                <a:spcPts val="550"/>
              </a:spcBef>
              <a:spcAft>
                <a:spcPts val="0"/>
              </a:spcAft>
              <a:buClr>
                <a:srgbClr val="CCB300"/>
              </a:buClr>
              <a:buSzPts val="1550"/>
              <a:buFont typeface="Noto Sans Symbols"/>
              <a:buChar char="⚪"/>
            </a:pPr>
            <a:r>
              <a:rPr lang="en-US" sz="2200" b="0" i="0" u="none" strike="noStrike" cap="none">
                <a:solidFill>
                  <a:schemeClr val="dk1"/>
                </a:solidFill>
                <a:latin typeface="Arial"/>
                <a:ea typeface="Arial"/>
                <a:cs typeface="Arial"/>
                <a:sym typeface="Arial"/>
              </a:rPr>
              <a:t>The assessment of the dimensionality of a set of variables.</a:t>
            </a:r>
            <a:endParaRPr sz="22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body" idx="1"/>
          </p:nvPr>
        </p:nvSpPr>
        <p:spPr>
          <a:xfrm>
            <a:off x="838200" y="1868488"/>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spcBef>
                <a:spcPts val="0"/>
              </a:spcBef>
              <a:spcAft>
                <a:spcPts val="0"/>
              </a:spcAft>
              <a:buSzPts val="2200"/>
              <a:buChar char="▪"/>
            </a:pPr>
            <a:r>
              <a:rPr lang="en-US" sz="2200"/>
              <a:t>Factor analysis is a linear statistical model. It is used to explain the variance among the observed variable and condense a set of the observed variable into the unobserved variable called factors. Observed variables are modeled as a linear combination of factors and error terms</a:t>
            </a:r>
            <a:endParaRPr sz="2200"/>
          </a:p>
        </p:txBody>
      </p:sp>
      <p:pic>
        <p:nvPicPr>
          <p:cNvPr id="166" name="Google Shape;166;p24" descr="https://res.cloudinary.com/dchysltjf/image/upload/f_auto,q_auto:best/v1554830324/6.png"/>
          <p:cNvPicPr preferRelativeResize="0"/>
          <p:nvPr/>
        </p:nvPicPr>
        <p:blipFill rotWithShape="1">
          <a:blip r:embed="rId3">
            <a:alphaModFix/>
          </a:blip>
          <a:srcRect/>
          <a:stretch/>
        </p:blipFill>
        <p:spPr>
          <a:xfrm>
            <a:off x="2487168" y="5294376"/>
            <a:ext cx="3562350" cy="514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5" descr="https://res.cloudinary.com/dchysltjf/image/upload/f_auto,q_auto:best/v1554830233/1.png"/>
          <p:cNvPicPr preferRelativeResize="0"/>
          <p:nvPr/>
        </p:nvPicPr>
        <p:blipFill rotWithShape="1">
          <a:blip r:embed="rId3">
            <a:alphaModFix/>
          </a:blip>
          <a:srcRect/>
          <a:stretch/>
        </p:blipFill>
        <p:spPr>
          <a:xfrm>
            <a:off x="1499616" y="1600200"/>
            <a:ext cx="5838825" cy="46196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body" idx="1"/>
          </p:nvPr>
        </p:nvSpPr>
        <p:spPr>
          <a:xfrm>
            <a:off x="768096" y="1417320"/>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spcBef>
                <a:spcPts val="0"/>
              </a:spcBef>
              <a:spcAft>
                <a:spcPts val="0"/>
              </a:spcAft>
              <a:buSzPts val="2200"/>
              <a:buChar char="▪"/>
            </a:pPr>
            <a:r>
              <a:rPr lang="en-US" sz="2200"/>
              <a:t>How does factor analysis work?</a:t>
            </a:r>
            <a:endParaRPr/>
          </a:p>
          <a:p>
            <a:pPr marL="320675" lvl="0" indent="-320675" algn="l" rtl="0">
              <a:spcBef>
                <a:spcPts val="440"/>
              </a:spcBef>
              <a:spcAft>
                <a:spcPts val="0"/>
              </a:spcAft>
              <a:buSzPts val="2200"/>
              <a:buChar char="▪"/>
            </a:pPr>
            <a:r>
              <a:rPr lang="en-US" sz="2200"/>
              <a:t>The primary objective of factor analysis is to reduce the number of observed variables and find unobservable variables. </a:t>
            </a:r>
            <a:endParaRPr/>
          </a:p>
          <a:p>
            <a:pPr marL="320675" lvl="0" indent="-320675" algn="l" rtl="0">
              <a:spcBef>
                <a:spcPts val="440"/>
              </a:spcBef>
              <a:spcAft>
                <a:spcPts val="0"/>
              </a:spcAft>
              <a:buSzPts val="2200"/>
              <a:buChar char="▪"/>
            </a:pPr>
            <a:r>
              <a:rPr lang="en-US" sz="2200"/>
              <a:t>Factor Extraction: In this step, the number of factors and approach for extraction selected using variance partitioning methods</a:t>
            </a:r>
            <a:endParaRPr/>
          </a:p>
          <a:p>
            <a:pPr marL="320675" lvl="0" indent="-320675" algn="l" rtl="0">
              <a:spcBef>
                <a:spcPts val="440"/>
              </a:spcBef>
              <a:spcAft>
                <a:spcPts val="0"/>
              </a:spcAft>
              <a:buSzPts val="2200"/>
              <a:buChar char="▪"/>
            </a:pPr>
            <a:r>
              <a:rPr lang="en-US" sz="2200"/>
              <a:t>Factor Rotation: There are lots of rotation methods that are available such as: Varimax rotation method, Quartimax rotation method, and Promax rotation method.</a:t>
            </a:r>
            <a:endParaRPr/>
          </a:p>
          <a:p>
            <a:pPr marL="320675" lvl="0" indent="-142875" algn="l" rtl="0">
              <a:spcBef>
                <a:spcPts val="560"/>
              </a:spcBef>
              <a:spcAft>
                <a:spcPts val="0"/>
              </a:spcAft>
              <a:buSzPts val="2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body" idx="1"/>
          </p:nvPr>
        </p:nvSpPr>
        <p:spPr>
          <a:xfrm>
            <a:off x="731520" y="1527048"/>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spcBef>
                <a:spcPts val="0"/>
              </a:spcBef>
              <a:spcAft>
                <a:spcPts val="0"/>
              </a:spcAft>
              <a:buSzPts val="2200"/>
              <a:buChar char="▪"/>
            </a:pPr>
            <a:r>
              <a:rPr lang="en-US" sz="2200"/>
              <a:t>What is a factor?</a:t>
            </a:r>
            <a:endParaRPr/>
          </a:p>
          <a:p>
            <a:pPr marL="320675" lvl="0" indent="-320675" algn="l" rtl="0">
              <a:spcBef>
                <a:spcPts val="440"/>
              </a:spcBef>
              <a:spcAft>
                <a:spcPts val="0"/>
              </a:spcAft>
              <a:buSzPts val="2200"/>
              <a:buChar char="▪"/>
            </a:pPr>
            <a:r>
              <a:rPr lang="en-US" sz="2200"/>
              <a:t>A factor is a latent variable which describes the association among the number of observed variables. The maximum number of factors are equal to a number of observed variables. Every factor explains a certain variance in observed variables. </a:t>
            </a:r>
            <a:endParaRPr/>
          </a:p>
          <a:p>
            <a:pPr marL="320675" lvl="0" indent="-320675" algn="l" rtl="0">
              <a:spcBef>
                <a:spcPts val="440"/>
              </a:spcBef>
              <a:spcAft>
                <a:spcPts val="0"/>
              </a:spcAft>
              <a:buSzPts val="2200"/>
              <a:buChar char="▪"/>
            </a:pPr>
            <a:r>
              <a:rPr lang="en-US" sz="2200"/>
              <a:t>What are the factor loadings?</a:t>
            </a:r>
            <a:endParaRPr/>
          </a:p>
          <a:p>
            <a:pPr marL="320675" lvl="0" indent="-320675" algn="l" rtl="0">
              <a:spcBef>
                <a:spcPts val="440"/>
              </a:spcBef>
              <a:spcAft>
                <a:spcPts val="0"/>
              </a:spcAft>
              <a:buSzPts val="2200"/>
              <a:buChar char="▪"/>
            </a:pPr>
            <a:r>
              <a:rPr lang="en-US" sz="2200"/>
              <a:t>The factor loading is a matrix which shows the relationship of each variable to the underlying factor.</a:t>
            </a:r>
            <a:endParaRPr/>
          </a:p>
          <a:p>
            <a:pPr marL="320675" lvl="0" indent="-142875" algn="l" rtl="0">
              <a:spcBef>
                <a:spcPts val="560"/>
              </a:spcBef>
              <a:spcAft>
                <a:spcPts val="0"/>
              </a:spcAft>
              <a:buSzPts val="2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body" idx="1"/>
          </p:nvPr>
        </p:nvSpPr>
        <p:spPr>
          <a:xfrm>
            <a:off x="838200" y="1868488"/>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spcBef>
                <a:spcPts val="0"/>
              </a:spcBef>
              <a:spcAft>
                <a:spcPts val="0"/>
              </a:spcAft>
              <a:buSzPts val="2200"/>
              <a:buChar char="▪"/>
            </a:pPr>
            <a:r>
              <a:rPr lang="en-US" sz="2200"/>
              <a:t>What is Eigenvalues?</a:t>
            </a:r>
            <a:endParaRPr/>
          </a:p>
          <a:p>
            <a:pPr marL="320675" lvl="0" indent="-320675" algn="l" rtl="0">
              <a:spcBef>
                <a:spcPts val="440"/>
              </a:spcBef>
              <a:spcAft>
                <a:spcPts val="0"/>
              </a:spcAft>
              <a:buSzPts val="2200"/>
              <a:buChar char="▪"/>
            </a:pPr>
            <a:r>
              <a:rPr lang="en-US" sz="2200"/>
              <a:t>Eigenvalues represent variance explained each factor from the total variance. It is also known as characteristic roots.</a:t>
            </a:r>
            <a:endParaRPr/>
          </a:p>
          <a:p>
            <a:pPr marL="320675" lvl="0" indent="-320675" algn="l" rtl="0">
              <a:spcBef>
                <a:spcPts val="440"/>
              </a:spcBef>
              <a:spcAft>
                <a:spcPts val="0"/>
              </a:spcAft>
              <a:buSzPts val="2200"/>
              <a:buChar char="▪"/>
            </a:pPr>
            <a:r>
              <a:rPr lang="en-US" sz="2200"/>
              <a:t>What are Communalities?</a:t>
            </a:r>
            <a:endParaRPr/>
          </a:p>
          <a:p>
            <a:pPr marL="320675" lvl="0" indent="-320675" algn="l" rtl="0">
              <a:spcBef>
                <a:spcPts val="440"/>
              </a:spcBef>
              <a:spcAft>
                <a:spcPts val="0"/>
              </a:spcAft>
              <a:buSzPts val="2200"/>
              <a:buChar char="▪"/>
            </a:pPr>
            <a:r>
              <a:rPr lang="en-US" sz="2200"/>
              <a:t>Commonalities are the sum of the squared loadings for each variable. It represents the common variance.</a:t>
            </a:r>
            <a:endParaRPr/>
          </a:p>
          <a:p>
            <a:pPr marL="320675" lvl="0" indent="-180975" algn="l" rtl="0">
              <a:spcBef>
                <a:spcPts val="440"/>
              </a:spcBef>
              <a:spcAft>
                <a:spcPts val="0"/>
              </a:spcAft>
              <a:buSzPts val="2200"/>
              <a:buNone/>
            </a:pP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9" descr="Exploratory factor analysis"/>
          <p:cNvPicPr preferRelativeResize="0"/>
          <p:nvPr/>
        </p:nvPicPr>
        <p:blipFill rotWithShape="1">
          <a:blip r:embed="rId3">
            <a:alphaModFix/>
          </a:blip>
          <a:srcRect/>
          <a:stretch/>
        </p:blipFill>
        <p:spPr>
          <a:xfrm>
            <a:off x="914400" y="1307592"/>
            <a:ext cx="6934200" cy="5200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idx="4294967295"/>
          </p:nvPr>
        </p:nvSpPr>
        <p:spPr>
          <a:xfrm>
            <a:off x="2065338" y="228600"/>
            <a:ext cx="7078662" cy="990600"/>
          </a:xfrm>
          <a:prstGeom prst="rect">
            <a:avLst/>
          </a:prstGeom>
          <a:noFill/>
          <a:ln>
            <a:noFill/>
          </a:ln>
        </p:spPr>
        <p:txBody>
          <a:bodyPr spcFirstLastPara="1" wrap="square" lIns="85325" tIns="42650" rIns="85325" bIns="42650" anchor="b" anchorCtr="0">
            <a:noAutofit/>
          </a:bodyPr>
          <a:lstStyle/>
          <a:p>
            <a:pPr marL="0" lvl="0" indent="0" algn="ctr" rtl="0">
              <a:spcBef>
                <a:spcPts val="0"/>
              </a:spcBef>
              <a:spcAft>
                <a:spcPts val="0"/>
              </a:spcAft>
              <a:buNone/>
            </a:pPr>
            <a:r>
              <a:rPr lang="en-US"/>
              <a:t>Regression</a:t>
            </a:r>
            <a:endParaRPr/>
          </a:p>
        </p:txBody>
      </p:sp>
      <p:pic>
        <p:nvPicPr>
          <p:cNvPr id="101" name="Google Shape;101;p14"/>
          <p:cNvPicPr preferRelativeResize="0"/>
          <p:nvPr/>
        </p:nvPicPr>
        <p:blipFill rotWithShape="1">
          <a:blip r:embed="rId3">
            <a:alphaModFix/>
          </a:blip>
          <a:srcRect/>
          <a:stretch/>
        </p:blipFill>
        <p:spPr>
          <a:xfrm>
            <a:off x="2194560" y="1819656"/>
            <a:ext cx="4124325" cy="3724275"/>
          </a:xfrm>
          <a:prstGeom prst="rect">
            <a:avLst/>
          </a:prstGeom>
          <a:noFill/>
          <a:ln>
            <a:noFill/>
          </a:ln>
        </p:spPr>
      </p:pic>
      <p:sp>
        <p:nvSpPr>
          <p:cNvPr id="102" name="Google Shape;102;p14"/>
          <p:cNvSpPr/>
          <p:nvPr/>
        </p:nvSpPr>
        <p:spPr>
          <a:xfrm>
            <a:off x="1097280" y="1563624"/>
            <a:ext cx="268695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Linear Regression</a:t>
            </a:r>
            <a:endParaRPr sz="24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2343150" y="426720"/>
            <a:ext cx="4449445" cy="528320"/>
          </a:xfrm>
          <a:prstGeom prst="rect">
            <a:avLst/>
          </a:prstGeom>
          <a:noFill/>
          <a:ln>
            <a:noFill/>
          </a:ln>
        </p:spPr>
        <p:txBody>
          <a:bodyPr spcFirstLastPara="1" wrap="square" lIns="0" tIns="12700" rIns="0" bIns="0" anchor="b" anchorCtr="0">
            <a:spAutoFit/>
          </a:bodyPr>
          <a:lstStyle/>
          <a:p>
            <a:pPr marL="12700" lvl="0" indent="0" algn="ctr" rtl="0">
              <a:lnSpc>
                <a:spcPct val="100000"/>
              </a:lnSpc>
              <a:spcBef>
                <a:spcPts val="0"/>
              </a:spcBef>
              <a:spcAft>
                <a:spcPts val="0"/>
              </a:spcAft>
              <a:buNone/>
            </a:pPr>
            <a:r>
              <a:rPr lang="en-US" sz="3300"/>
              <a:t>Steps in Factor Analysis</a:t>
            </a:r>
            <a:endParaRPr sz="3300"/>
          </a:p>
        </p:txBody>
      </p:sp>
      <p:grpSp>
        <p:nvGrpSpPr>
          <p:cNvPr id="197" name="Google Shape;197;p30"/>
          <p:cNvGrpSpPr/>
          <p:nvPr/>
        </p:nvGrpSpPr>
        <p:grpSpPr>
          <a:xfrm>
            <a:off x="939800" y="2357120"/>
            <a:ext cx="861059" cy="0"/>
            <a:chOff x="939800" y="2357120"/>
            <a:chExt cx="861059" cy="0"/>
          </a:xfrm>
        </p:grpSpPr>
        <p:sp>
          <p:nvSpPr>
            <p:cNvPr id="198" name="Google Shape;198;p30"/>
            <p:cNvSpPr/>
            <p:nvPr/>
          </p:nvSpPr>
          <p:spPr>
            <a:xfrm>
              <a:off x="939800" y="2357120"/>
              <a:ext cx="120650" cy="0"/>
            </a:xfrm>
            <a:custGeom>
              <a:avLst/>
              <a:gdLst/>
              <a:ahLst/>
              <a:cxnLst/>
              <a:rect l="l" t="t" r="r" b="b"/>
              <a:pathLst>
                <a:path w="120650" h="120000" extrusionOk="0">
                  <a:moveTo>
                    <a:pt x="0" y="0"/>
                  </a:moveTo>
                  <a:lnTo>
                    <a:pt x="120650" y="0"/>
                  </a:lnTo>
                </a:path>
              </a:pathLst>
            </a:custGeom>
            <a:noFill/>
            <a:ln w="15225" cap="flat" cmpd="sng">
              <a:solidFill>
                <a:srgbClr val="636A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99" name="Google Shape;199;p30"/>
            <p:cNvSpPr/>
            <p:nvPr/>
          </p:nvSpPr>
          <p:spPr>
            <a:xfrm>
              <a:off x="1060450" y="2357120"/>
              <a:ext cx="125730" cy="0"/>
            </a:xfrm>
            <a:custGeom>
              <a:avLst/>
              <a:gdLst/>
              <a:ahLst/>
              <a:cxnLst/>
              <a:rect l="l" t="t" r="r" b="b"/>
              <a:pathLst>
                <a:path w="125730" h="120000" extrusionOk="0">
                  <a:moveTo>
                    <a:pt x="0" y="0"/>
                  </a:moveTo>
                  <a:lnTo>
                    <a:pt x="125730" y="0"/>
                  </a:lnTo>
                </a:path>
              </a:pathLst>
            </a:custGeom>
            <a:noFill/>
            <a:ln w="15225" cap="flat" cmpd="sng">
              <a:solidFill>
                <a:srgbClr val="636A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00" name="Google Shape;200;p30"/>
            <p:cNvSpPr/>
            <p:nvPr/>
          </p:nvSpPr>
          <p:spPr>
            <a:xfrm>
              <a:off x="1186179" y="2357120"/>
              <a:ext cx="614680" cy="0"/>
            </a:xfrm>
            <a:custGeom>
              <a:avLst/>
              <a:gdLst/>
              <a:ahLst/>
              <a:cxnLst/>
              <a:rect l="l" t="t" r="r" b="b"/>
              <a:pathLst>
                <a:path w="614680" h="120000" extrusionOk="0">
                  <a:moveTo>
                    <a:pt x="0" y="0"/>
                  </a:moveTo>
                  <a:lnTo>
                    <a:pt x="614680" y="0"/>
                  </a:lnTo>
                </a:path>
              </a:pathLst>
            </a:custGeom>
            <a:noFill/>
            <a:ln w="15225" cap="flat" cmpd="sng">
              <a:solidFill>
                <a:srgbClr val="636A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201" name="Google Shape;201;p30"/>
          <p:cNvGrpSpPr/>
          <p:nvPr/>
        </p:nvGrpSpPr>
        <p:grpSpPr>
          <a:xfrm>
            <a:off x="939800" y="2762249"/>
            <a:ext cx="958850" cy="0"/>
            <a:chOff x="939800" y="2762249"/>
            <a:chExt cx="958850" cy="0"/>
          </a:xfrm>
        </p:grpSpPr>
        <p:sp>
          <p:nvSpPr>
            <p:cNvPr id="202" name="Google Shape;202;p30"/>
            <p:cNvSpPr/>
            <p:nvPr/>
          </p:nvSpPr>
          <p:spPr>
            <a:xfrm>
              <a:off x="939800" y="2762249"/>
              <a:ext cx="156210" cy="0"/>
            </a:xfrm>
            <a:custGeom>
              <a:avLst/>
              <a:gdLst/>
              <a:ahLst/>
              <a:cxnLst/>
              <a:rect l="l" t="t" r="r" b="b"/>
              <a:pathLst>
                <a:path w="156209" h="120000" extrusionOk="0">
                  <a:moveTo>
                    <a:pt x="0" y="0"/>
                  </a:moveTo>
                  <a:lnTo>
                    <a:pt x="156210" y="0"/>
                  </a:lnTo>
                </a:path>
              </a:pathLst>
            </a:custGeom>
            <a:noFill/>
            <a:ln w="15225" cap="flat" cmpd="sng">
              <a:solidFill>
                <a:srgbClr val="636A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03" name="Google Shape;203;p30"/>
            <p:cNvSpPr/>
            <p:nvPr/>
          </p:nvSpPr>
          <p:spPr>
            <a:xfrm>
              <a:off x="1096010" y="2762249"/>
              <a:ext cx="190500" cy="0"/>
            </a:xfrm>
            <a:custGeom>
              <a:avLst/>
              <a:gdLst/>
              <a:ahLst/>
              <a:cxnLst/>
              <a:rect l="l" t="t" r="r" b="b"/>
              <a:pathLst>
                <a:path w="190500" h="120000" extrusionOk="0">
                  <a:moveTo>
                    <a:pt x="0" y="0"/>
                  </a:moveTo>
                  <a:lnTo>
                    <a:pt x="190500" y="0"/>
                  </a:lnTo>
                </a:path>
              </a:pathLst>
            </a:custGeom>
            <a:noFill/>
            <a:ln w="15225" cap="flat" cmpd="sng">
              <a:solidFill>
                <a:srgbClr val="636A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04" name="Google Shape;204;p30"/>
            <p:cNvSpPr/>
            <p:nvPr/>
          </p:nvSpPr>
          <p:spPr>
            <a:xfrm>
              <a:off x="1283970" y="2762249"/>
              <a:ext cx="614680" cy="0"/>
            </a:xfrm>
            <a:custGeom>
              <a:avLst/>
              <a:gdLst/>
              <a:ahLst/>
              <a:cxnLst/>
              <a:rect l="l" t="t" r="r" b="b"/>
              <a:pathLst>
                <a:path w="614680" h="120000" extrusionOk="0">
                  <a:moveTo>
                    <a:pt x="0" y="0"/>
                  </a:moveTo>
                  <a:lnTo>
                    <a:pt x="614680" y="0"/>
                  </a:lnTo>
                </a:path>
              </a:pathLst>
            </a:custGeom>
            <a:noFill/>
            <a:ln w="15225" cap="flat" cmpd="sng">
              <a:solidFill>
                <a:srgbClr val="636A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205" name="Google Shape;205;p30"/>
          <p:cNvGrpSpPr/>
          <p:nvPr/>
        </p:nvGrpSpPr>
        <p:grpSpPr>
          <a:xfrm>
            <a:off x="939800" y="3167380"/>
            <a:ext cx="927100" cy="0"/>
            <a:chOff x="939800" y="3167380"/>
            <a:chExt cx="927100" cy="0"/>
          </a:xfrm>
        </p:grpSpPr>
        <p:sp>
          <p:nvSpPr>
            <p:cNvPr id="206" name="Google Shape;206;p30"/>
            <p:cNvSpPr/>
            <p:nvPr/>
          </p:nvSpPr>
          <p:spPr>
            <a:xfrm>
              <a:off x="939800" y="3167380"/>
              <a:ext cx="153670" cy="0"/>
            </a:xfrm>
            <a:custGeom>
              <a:avLst/>
              <a:gdLst/>
              <a:ahLst/>
              <a:cxnLst/>
              <a:rect l="l" t="t" r="r" b="b"/>
              <a:pathLst>
                <a:path w="153669" h="120000" extrusionOk="0">
                  <a:moveTo>
                    <a:pt x="0" y="0"/>
                  </a:moveTo>
                  <a:lnTo>
                    <a:pt x="153670" y="0"/>
                  </a:lnTo>
                </a:path>
              </a:pathLst>
            </a:custGeom>
            <a:noFill/>
            <a:ln w="15225" cap="flat" cmpd="sng">
              <a:solidFill>
                <a:srgbClr val="636A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07" name="Google Shape;207;p30"/>
            <p:cNvSpPr/>
            <p:nvPr/>
          </p:nvSpPr>
          <p:spPr>
            <a:xfrm>
              <a:off x="1093470" y="3167380"/>
              <a:ext cx="160020" cy="0"/>
            </a:xfrm>
            <a:custGeom>
              <a:avLst/>
              <a:gdLst/>
              <a:ahLst/>
              <a:cxnLst/>
              <a:rect l="l" t="t" r="r" b="b"/>
              <a:pathLst>
                <a:path w="160019" h="120000" extrusionOk="0">
                  <a:moveTo>
                    <a:pt x="0" y="0"/>
                  </a:moveTo>
                  <a:lnTo>
                    <a:pt x="160020" y="0"/>
                  </a:lnTo>
                </a:path>
              </a:pathLst>
            </a:custGeom>
            <a:noFill/>
            <a:ln w="15225" cap="flat" cmpd="sng">
              <a:solidFill>
                <a:srgbClr val="636A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08" name="Google Shape;208;p30"/>
            <p:cNvSpPr/>
            <p:nvPr/>
          </p:nvSpPr>
          <p:spPr>
            <a:xfrm>
              <a:off x="1252220" y="3167380"/>
              <a:ext cx="614680" cy="0"/>
            </a:xfrm>
            <a:custGeom>
              <a:avLst/>
              <a:gdLst/>
              <a:ahLst/>
              <a:cxnLst/>
              <a:rect l="l" t="t" r="r" b="b"/>
              <a:pathLst>
                <a:path w="614680" h="120000" extrusionOk="0">
                  <a:moveTo>
                    <a:pt x="0" y="0"/>
                  </a:moveTo>
                  <a:lnTo>
                    <a:pt x="614680" y="0"/>
                  </a:lnTo>
                </a:path>
              </a:pathLst>
            </a:custGeom>
            <a:noFill/>
            <a:ln w="15225" cap="flat" cmpd="sng">
              <a:solidFill>
                <a:srgbClr val="636A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209" name="Google Shape;209;p30"/>
          <p:cNvGrpSpPr/>
          <p:nvPr/>
        </p:nvGrpSpPr>
        <p:grpSpPr>
          <a:xfrm>
            <a:off x="939800" y="3572510"/>
            <a:ext cx="922020" cy="0"/>
            <a:chOff x="939800" y="3572510"/>
            <a:chExt cx="922020" cy="0"/>
          </a:xfrm>
        </p:grpSpPr>
        <p:sp>
          <p:nvSpPr>
            <p:cNvPr id="210" name="Google Shape;210;p30"/>
            <p:cNvSpPr/>
            <p:nvPr/>
          </p:nvSpPr>
          <p:spPr>
            <a:xfrm>
              <a:off x="939800" y="3572510"/>
              <a:ext cx="157480" cy="0"/>
            </a:xfrm>
            <a:custGeom>
              <a:avLst/>
              <a:gdLst/>
              <a:ahLst/>
              <a:cxnLst/>
              <a:rect l="l" t="t" r="r" b="b"/>
              <a:pathLst>
                <a:path w="157480" h="120000" extrusionOk="0">
                  <a:moveTo>
                    <a:pt x="0" y="0"/>
                  </a:moveTo>
                  <a:lnTo>
                    <a:pt x="157480" y="0"/>
                  </a:lnTo>
                </a:path>
              </a:pathLst>
            </a:custGeom>
            <a:noFill/>
            <a:ln w="15225" cap="flat" cmpd="sng">
              <a:solidFill>
                <a:srgbClr val="636A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11" name="Google Shape;211;p30"/>
            <p:cNvSpPr/>
            <p:nvPr/>
          </p:nvSpPr>
          <p:spPr>
            <a:xfrm>
              <a:off x="1097279" y="3572510"/>
              <a:ext cx="151130" cy="0"/>
            </a:xfrm>
            <a:custGeom>
              <a:avLst/>
              <a:gdLst/>
              <a:ahLst/>
              <a:cxnLst/>
              <a:rect l="l" t="t" r="r" b="b"/>
              <a:pathLst>
                <a:path w="151130" h="120000" extrusionOk="0">
                  <a:moveTo>
                    <a:pt x="0" y="0"/>
                  </a:moveTo>
                  <a:lnTo>
                    <a:pt x="151130" y="0"/>
                  </a:lnTo>
                </a:path>
              </a:pathLst>
            </a:custGeom>
            <a:noFill/>
            <a:ln w="15225" cap="flat" cmpd="sng">
              <a:solidFill>
                <a:srgbClr val="636A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12" name="Google Shape;212;p30"/>
            <p:cNvSpPr/>
            <p:nvPr/>
          </p:nvSpPr>
          <p:spPr>
            <a:xfrm>
              <a:off x="1247140" y="3572510"/>
              <a:ext cx="614680" cy="0"/>
            </a:xfrm>
            <a:custGeom>
              <a:avLst/>
              <a:gdLst/>
              <a:ahLst/>
              <a:cxnLst/>
              <a:rect l="l" t="t" r="r" b="b"/>
              <a:pathLst>
                <a:path w="614680" h="120000" extrusionOk="0">
                  <a:moveTo>
                    <a:pt x="0" y="0"/>
                  </a:moveTo>
                  <a:lnTo>
                    <a:pt x="614680" y="0"/>
                  </a:lnTo>
                </a:path>
              </a:pathLst>
            </a:custGeom>
            <a:noFill/>
            <a:ln w="15225" cap="flat" cmpd="sng">
              <a:solidFill>
                <a:srgbClr val="636A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213" name="Google Shape;213;p30"/>
          <p:cNvSpPr txBox="1"/>
          <p:nvPr/>
        </p:nvSpPr>
        <p:spPr>
          <a:xfrm>
            <a:off x="303529" y="1473834"/>
            <a:ext cx="8278495" cy="2477135"/>
          </a:xfrm>
          <a:prstGeom prst="rect">
            <a:avLst/>
          </a:prstGeom>
          <a:noFill/>
          <a:ln>
            <a:noFill/>
          </a:ln>
        </p:spPr>
        <p:txBody>
          <a:bodyPr spcFirstLastPara="1" wrap="square" lIns="0" tIns="98425" rIns="0" bIns="0" anchor="t" anchorCtr="0">
            <a:spAutoFit/>
          </a:bodyPr>
          <a:lstStyle/>
          <a:p>
            <a:pPr marL="320675" marR="0" lvl="0" indent="-320675" algn="l" rtl="0">
              <a:lnSpc>
                <a:spcPct val="100000"/>
              </a:lnSpc>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Factor analysis usually proceeds in four steps:</a:t>
            </a:r>
            <a:endParaRPr/>
          </a:p>
          <a:p>
            <a:pPr marL="320675" marR="0" lvl="1" indent="-320675" algn="l" rtl="0">
              <a:lnSpc>
                <a:spcPct val="100000"/>
              </a:lnSpc>
              <a:spcBef>
                <a:spcPts val="440"/>
              </a:spcBef>
              <a:spcAft>
                <a:spcPts val="0"/>
              </a:spcAft>
              <a:buClr>
                <a:schemeClr val="dk1"/>
              </a:buClr>
              <a:buSzPts val="2200"/>
              <a:buFont typeface="Noto Sans Symbols"/>
              <a:buChar char="■"/>
            </a:pPr>
            <a:r>
              <a:rPr lang="en-US" sz="2200" b="0" i="0" u="none" strike="noStrike" cap="none">
                <a:solidFill>
                  <a:schemeClr val="dk1"/>
                </a:solidFill>
                <a:latin typeface="Arial"/>
                <a:ea typeface="Arial"/>
                <a:cs typeface="Arial"/>
                <a:sym typeface="Arial"/>
              </a:rPr>
              <a:t>1st Step: the correlation matrix for all variables is computed</a:t>
            </a:r>
            <a:endParaRPr/>
          </a:p>
          <a:p>
            <a:pPr marL="320675" marR="0" lvl="1" indent="-320675" algn="l" rtl="0">
              <a:lnSpc>
                <a:spcPct val="100000"/>
              </a:lnSpc>
              <a:spcBef>
                <a:spcPts val="440"/>
              </a:spcBef>
              <a:spcAft>
                <a:spcPts val="0"/>
              </a:spcAft>
              <a:buClr>
                <a:schemeClr val="dk1"/>
              </a:buClr>
              <a:buSzPts val="2200"/>
              <a:buFont typeface="Noto Sans Symbols"/>
              <a:buChar char="■"/>
            </a:pPr>
            <a:r>
              <a:rPr lang="en-US" sz="2200" b="0" i="0" u="none" strike="noStrike" cap="none">
                <a:solidFill>
                  <a:schemeClr val="dk1"/>
                </a:solidFill>
                <a:latin typeface="Arial"/>
                <a:ea typeface="Arial"/>
                <a:cs typeface="Arial"/>
                <a:sym typeface="Arial"/>
              </a:rPr>
              <a:t>2nd Step: Factor extraction</a:t>
            </a:r>
            <a:endParaRPr/>
          </a:p>
          <a:p>
            <a:pPr marL="320675" marR="0" lvl="1" indent="-320675" algn="l" rtl="0">
              <a:lnSpc>
                <a:spcPct val="100000"/>
              </a:lnSpc>
              <a:spcBef>
                <a:spcPts val="440"/>
              </a:spcBef>
              <a:spcAft>
                <a:spcPts val="0"/>
              </a:spcAft>
              <a:buClr>
                <a:schemeClr val="dk1"/>
              </a:buClr>
              <a:buSzPts val="2200"/>
              <a:buFont typeface="Noto Sans Symbols"/>
              <a:buChar char="■"/>
            </a:pPr>
            <a:r>
              <a:rPr lang="en-US" sz="2200" b="0" i="0" u="none" strike="noStrike" cap="none">
                <a:solidFill>
                  <a:schemeClr val="dk1"/>
                </a:solidFill>
                <a:latin typeface="Arial"/>
                <a:ea typeface="Arial"/>
                <a:cs typeface="Arial"/>
                <a:sym typeface="Arial"/>
              </a:rPr>
              <a:t>3rd Step: Factor rotation</a:t>
            </a:r>
            <a:endParaRPr/>
          </a:p>
          <a:p>
            <a:pPr marL="320675" marR="55880" lvl="1" indent="-320675" algn="l" rtl="0">
              <a:lnSpc>
                <a:spcPct val="100000"/>
              </a:lnSpc>
              <a:spcBef>
                <a:spcPts val="440"/>
              </a:spcBef>
              <a:spcAft>
                <a:spcPts val="0"/>
              </a:spcAft>
              <a:buClr>
                <a:schemeClr val="dk1"/>
              </a:buClr>
              <a:buSzPts val="2200"/>
              <a:buFont typeface="Noto Sans Symbols"/>
              <a:buChar char="■"/>
            </a:pPr>
            <a:r>
              <a:rPr lang="en-US" sz="2200" b="0" i="0" u="none" strike="noStrike" cap="none">
                <a:solidFill>
                  <a:schemeClr val="dk1"/>
                </a:solidFill>
                <a:latin typeface="Arial"/>
                <a:ea typeface="Arial"/>
                <a:cs typeface="Arial"/>
                <a:sym typeface="Arial"/>
              </a:rPr>
              <a:t>4th Step: Make final decisions about the number of underlying  factors</a:t>
            </a:r>
            <a:endParaRPr sz="2200" b="0"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1150938" y="228600"/>
            <a:ext cx="7078662" cy="990600"/>
          </a:xfrm>
          <a:prstGeom prst="rect">
            <a:avLst/>
          </a:prstGeom>
          <a:noFill/>
          <a:ln>
            <a:noFill/>
          </a:ln>
        </p:spPr>
        <p:txBody>
          <a:bodyPr spcFirstLastPara="1" wrap="square" lIns="0" tIns="104125" rIns="0" bIns="0" anchor="b" anchorCtr="0">
            <a:spAutoFit/>
          </a:bodyPr>
          <a:lstStyle/>
          <a:p>
            <a:pPr marL="393700" marR="5080" lvl="0" indent="-173990" algn="ctr" rtl="0">
              <a:lnSpc>
                <a:spcPct val="100000"/>
              </a:lnSpc>
              <a:spcBef>
                <a:spcPts val="0"/>
              </a:spcBef>
              <a:spcAft>
                <a:spcPts val="0"/>
              </a:spcAft>
              <a:buNone/>
            </a:pPr>
            <a:r>
              <a:rPr lang="en-US"/>
              <a:t>Steps in Factor Analysis:  The Correlation Matrix</a:t>
            </a:r>
            <a:endParaRPr/>
          </a:p>
        </p:txBody>
      </p:sp>
      <p:grpSp>
        <p:nvGrpSpPr>
          <p:cNvPr id="219" name="Google Shape;219;p31"/>
          <p:cNvGrpSpPr/>
          <p:nvPr/>
        </p:nvGrpSpPr>
        <p:grpSpPr>
          <a:xfrm>
            <a:off x="665480" y="1944370"/>
            <a:ext cx="1216660" cy="0"/>
            <a:chOff x="665480" y="1944370"/>
            <a:chExt cx="1216660" cy="0"/>
          </a:xfrm>
        </p:grpSpPr>
        <p:sp>
          <p:nvSpPr>
            <p:cNvPr id="220" name="Google Shape;220;p31"/>
            <p:cNvSpPr/>
            <p:nvPr/>
          </p:nvSpPr>
          <p:spPr>
            <a:xfrm>
              <a:off x="665480" y="1944370"/>
              <a:ext cx="167640" cy="0"/>
            </a:xfrm>
            <a:custGeom>
              <a:avLst/>
              <a:gdLst/>
              <a:ahLst/>
              <a:cxnLst/>
              <a:rect l="l" t="t" r="r" b="b"/>
              <a:pathLst>
                <a:path w="167640" h="120000" extrusionOk="0">
                  <a:moveTo>
                    <a:pt x="0" y="0"/>
                  </a:moveTo>
                  <a:lnTo>
                    <a:pt x="167640" y="0"/>
                  </a:lnTo>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21" name="Google Shape;221;p31"/>
            <p:cNvSpPr/>
            <p:nvPr/>
          </p:nvSpPr>
          <p:spPr>
            <a:xfrm>
              <a:off x="833120" y="1944370"/>
              <a:ext cx="180340" cy="0"/>
            </a:xfrm>
            <a:custGeom>
              <a:avLst/>
              <a:gdLst/>
              <a:ahLst/>
              <a:cxnLst/>
              <a:rect l="l" t="t" r="r" b="b"/>
              <a:pathLst>
                <a:path w="180340" h="120000" extrusionOk="0">
                  <a:moveTo>
                    <a:pt x="0" y="0"/>
                  </a:moveTo>
                  <a:lnTo>
                    <a:pt x="180340" y="0"/>
                  </a:lnTo>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22" name="Google Shape;222;p31"/>
            <p:cNvSpPr/>
            <p:nvPr/>
          </p:nvSpPr>
          <p:spPr>
            <a:xfrm>
              <a:off x="1014730" y="1944370"/>
              <a:ext cx="867410" cy="0"/>
            </a:xfrm>
            <a:custGeom>
              <a:avLst/>
              <a:gdLst/>
              <a:ahLst/>
              <a:cxnLst/>
              <a:rect l="l" t="t" r="r" b="b"/>
              <a:pathLst>
                <a:path w="867410" h="120000" extrusionOk="0">
                  <a:moveTo>
                    <a:pt x="0" y="0"/>
                  </a:moveTo>
                  <a:lnTo>
                    <a:pt x="867410" y="0"/>
                  </a:lnTo>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223" name="Google Shape;223;p31"/>
          <p:cNvSpPr txBox="1"/>
          <p:nvPr/>
        </p:nvSpPr>
        <p:spPr>
          <a:xfrm>
            <a:off x="341629" y="1473834"/>
            <a:ext cx="8385175" cy="1345881"/>
          </a:xfrm>
          <a:prstGeom prst="rect">
            <a:avLst/>
          </a:prstGeom>
          <a:noFill/>
          <a:ln>
            <a:noFill/>
          </a:ln>
        </p:spPr>
        <p:txBody>
          <a:bodyPr spcFirstLastPara="1" wrap="square" lIns="0" tIns="98425" rIns="0" bIns="0" anchor="t" anchorCtr="0">
            <a:spAutoFit/>
          </a:bodyPr>
          <a:lstStyle/>
          <a:p>
            <a:pPr marL="323850" marR="0" lvl="0" indent="-273050" algn="l" rtl="0">
              <a:lnSpc>
                <a:spcPct val="100000"/>
              </a:lnSpc>
              <a:spcBef>
                <a:spcPts val="0"/>
              </a:spcBef>
              <a:spcAft>
                <a:spcPts val="0"/>
              </a:spcAft>
              <a:buClr>
                <a:srgbClr val="D06248"/>
              </a:buClr>
              <a:buSzPts val="2300"/>
              <a:buFont typeface="Arial"/>
              <a:buChar char=""/>
            </a:pPr>
            <a:r>
              <a:rPr lang="en-US" sz="2700" b="1">
                <a:solidFill>
                  <a:schemeClr val="dk1"/>
                </a:solidFill>
                <a:latin typeface="Georgia"/>
                <a:ea typeface="Georgia"/>
                <a:cs typeface="Georgia"/>
                <a:sym typeface="Georgia"/>
              </a:rPr>
              <a:t>1</a:t>
            </a:r>
            <a:r>
              <a:rPr lang="en-US" sz="2325" b="1" baseline="30000">
                <a:solidFill>
                  <a:schemeClr val="dk1"/>
                </a:solidFill>
                <a:latin typeface="Georgia"/>
                <a:ea typeface="Georgia"/>
                <a:cs typeface="Georgia"/>
                <a:sym typeface="Georgia"/>
              </a:rPr>
              <a:t>st </a:t>
            </a:r>
            <a:r>
              <a:rPr lang="en-US" sz="2700" b="1">
                <a:solidFill>
                  <a:schemeClr val="dk1"/>
                </a:solidFill>
                <a:latin typeface="Georgia"/>
                <a:ea typeface="Georgia"/>
                <a:cs typeface="Georgia"/>
                <a:sym typeface="Georgia"/>
              </a:rPr>
              <a:t>Step: the correlation matrix</a:t>
            </a:r>
            <a:endParaRPr sz="2700">
              <a:solidFill>
                <a:schemeClr val="dk1"/>
              </a:solidFill>
              <a:latin typeface="Georgia"/>
              <a:ea typeface="Georgia"/>
              <a:cs typeface="Georgia"/>
              <a:sym typeface="Georgia"/>
            </a:endParaRPr>
          </a:p>
          <a:p>
            <a:pPr marL="320675" marR="0" lvl="1" indent="-320675" algn="l" rtl="0">
              <a:lnSpc>
                <a:spcPct val="100000"/>
              </a:lnSpc>
              <a:spcBef>
                <a:spcPts val="440"/>
              </a:spcBef>
              <a:spcAft>
                <a:spcPts val="0"/>
              </a:spcAft>
              <a:buClr>
                <a:schemeClr val="dk1"/>
              </a:buClr>
              <a:buSzPts val="2200"/>
              <a:buFont typeface="Noto Sans Symbols"/>
              <a:buChar char="■"/>
            </a:pPr>
            <a:r>
              <a:rPr lang="en-US" sz="2200" b="0" i="0" u="none" strike="noStrike" cap="none">
                <a:solidFill>
                  <a:schemeClr val="dk1"/>
                </a:solidFill>
                <a:latin typeface="Arial"/>
                <a:ea typeface="Arial"/>
                <a:cs typeface="Arial"/>
                <a:sym typeface="Arial"/>
              </a:rPr>
              <a:t>Generate a correlation matrix for all variables</a:t>
            </a:r>
            <a:endParaRPr/>
          </a:p>
          <a:p>
            <a:pPr marL="320675" marR="0" lvl="1" indent="-320675" algn="l" rtl="0">
              <a:lnSpc>
                <a:spcPct val="100000"/>
              </a:lnSpc>
              <a:spcBef>
                <a:spcPts val="440"/>
              </a:spcBef>
              <a:spcAft>
                <a:spcPts val="0"/>
              </a:spcAft>
              <a:buClr>
                <a:schemeClr val="dk1"/>
              </a:buClr>
              <a:buSzPts val="2200"/>
              <a:buFont typeface="Noto Sans Symbols"/>
              <a:buChar char="■"/>
            </a:pPr>
            <a:r>
              <a:rPr lang="en-US" sz="2200" b="0" i="0" u="none" strike="noStrike" cap="none">
                <a:solidFill>
                  <a:schemeClr val="dk1"/>
                </a:solidFill>
                <a:latin typeface="Arial"/>
                <a:ea typeface="Arial"/>
                <a:cs typeface="Arial"/>
                <a:sym typeface="Arial"/>
              </a:rPr>
              <a:t>Identify variables not related to other variables</a:t>
            </a:r>
            <a:endParaRPr sz="220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p:nvPr/>
        </p:nvSpPr>
        <p:spPr>
          <a:xfrm>
            <a:off x="654050" y="1593850"/>
            <a:ext cx="1841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CCB300"/>
                </a:solidFill>
                <a:latin typeface="Noto Sans Symbols"/>
                <a:ea typeface="Noto Sans Symbols"/>
                <a:cs typeface="Noto Sans Symbols"/>
                <a:sym typeface="Noto Sans Symbols"/>
              </a:rPr>
              <a:t>⚪</a:t>
            </a:r>
            <a:endParaRPr sz="1400">
              <a:solidFill>
                <a:schemeClr val="dk1"/>
              </a:solidFill>
              <a:latin typeface="Noto Sans Symbols"/>
              <a:ea typeface="Noto Sans Symbols"/>
              <a:cs typeface="Noto Sans Symbols"/>
              <a:sym typeface="Noto Sans Symbols"/>
            </a:endParaRPr>
          </a:p>
        </p:txBody>
      </p:sp>
      <p:sp>
        <p:nvSpPr>
          <p:cNvPr id="229" name="Google Shape;229;p32"/>
          <p:cNvSpPr txBox="1"/>
          <p:nvPr/>
        </p:nvSpPr>
        <p:spPr>
          <a:xfrm>
            <a:off x="901700" y="1496059"/>
            <a:ext cx="7698740" cy="1141338"/>
          </a:xfrm>
          <a:prstGeom prst="rect">
            <a:avLst/>
          </a:prstGeom>
          <a:noFill/>
          <a:ln>
            <a:noFill/>
          </a:ln>
        </p:spPr>
        <p:txBody>
          <a:bodyPr spcFirstLastPara="1" wrap="square" lIns="0" tIns="76200" rIns="0" bIns="0" anchor="t" anchorCtr="0">
            <a:spAutoFit/>
          </a:bodyPr>
          <a:lstStyle/>
          <a:p>
            <a:pPr marL="38100" marR="0" lvl="0" indent="0" algn="l" rtl="0">
              <a:lnSpc>
                <a:spcPct val="100000"/>
              </a:lnSpc>
              <a:spcBef>
                <a:spcPts val="0"/>
              </a:spcBef>
              <a:spcAft>
                <a:spcPts val="0"/>
              </a:spcAft>
              <a:buNone/>
            </a:pPr>
            <a:r>
              <a:rPr lang="en-US" sz="2000" b="1">
                <a:solidFill>
                  <a:srgbClr val="636A85"/>
                </a:solidFill>
                <a:latin typeface="Georgia"/>
                <a:ea typeface="Georgia"/>
                <a:cs typeface="Georgia"/>
                <a:sym typeface="Georgia"/>
              </a:rPr>
              <a:t>Bartlett Test of Sphericity:</a:t>
            </a:r>
            <a:endParaRPr sz="2000">
              <a:solidFill>
                <a:schemeClr val="dk1"/>
              </a:solidFill>
              <a:latin typeface="Georgia"/>
              <a:ea typeface="Georgia"/>
              <a:cs typeface="Georgia"/>
              <a:sym typeface="Georgia"/>
            </a:endParaRPr>
          </a:p>
          <a:p>
            <a:pPr marL="370840" marR="0" lvl="0" indent="-332105" algn="l" rtl="0">
              <a:lnSpc>
                <a:spcPct val="100000"/>
              </a:lnSpc>
              <a:spcBef>
                <a:spcPts val="450"/>
              </a:spcBef>
              <a:spcAft>
                <a:spcPts val="0"/>
              </a:spcAft>
              <a:buClr>
                <a:srgbClr val="8BACAD"/>
              </a:buClr>
              <a:buSzPts val="1350"/>
              <a:buFont typeface="Noto Sans Symbols"/>
              <a:buChar char="⚪"/>
            </a:pPr>
            <a:r>
              <a:rPr lang="en-US" sz="1800">
                <a:solidFill>
                  <a:schemeClr val="dk1"/>
                </a:solidFill>
                <a:latin typeface="Georgia"/>
                <a:ea typeface="Georgia"/>
                <a:cs typeface="Georgia"/>
                <a:sym typeface="Georgia"/>
              </a:rPr>
              <a:t>used to test the hypothesis the correlation matrix is an </a:t>
            </a:r>
            <a:r>
              <a:rPr lang="en-US" sz="1800" b="1">
                <a:solidFill>
                  <a:schemeClr val="dk1"/>
                </a:solidFill>
                <a:latin typeface="Georgia"/>
                <a:ea typeface="Georgia"/>
                <a:cs typeface="Georgia"/>
                <a:sym typeface="Georgia"/>
              </a:rPr>
              <a:t>identity matrix</a:t>
            </a:r>
            <a:endParaRPr sz="1800">
              <a:solidFill>
                <a:schemeClr val="dk1"/>
              </a:solidFill>
              <a:latin typeface="Georgia"/>
              <a:ea typeface="Georgia"/>
              <a:cs typeface="Georgia"/>
              <a:sym typeface="Georgia"/>
            </a:endParaRPr>
          </a:p>
          <a:p>
            <a:pPr marL="311785" marR="0" lvl="0" indent="0" algn="l" rtl="0">
              <a:lnSpc>
                <a:spcPct val="100000"/>
              </a:lnSpc>
              <a:spcBef>
                <a:spcPts val="0"/>
              </a:spcBef>
              <a:spcAft>
                <a:spcPts val="0"/>
              </a:spcAft>
              <a:buNone/>
            </a:pPr>
            <a:r>
              <a:rPr lang="en-US" sz="1800">
                <a:solidFill>
                  <a:schemeClr val="dk1"/>
                </a:solidFill>
                <a:latin typeface="Georgia"/>
                <a:ea typeface="Georgia"/>
                <a:cs typeface="Georgia"/>
                <a:sym typeface="Georgia"/>
              </a:rPr>
              <a:t>(all diagonal terms are 1 and all off-diagonal terms are 0).</a:t>
            </a:r>
            <a:endParaRPr sz="1800">
              <a:solidFill>
                <a:schemeClr val="dk1"/>
              </a:solidFill>
              <a:latin typeface="Georgia"/>
              <a:ea typeface="Georgia"/>
              <a:cs typeface="Georgia"/>
              <a:sym typeface="Georgia"/>
            </a:endParaRPr>
          </a:p>
        </p:txBody>
      </p:sp>
      <p:sp>
        <p:nvSpPr>
          <p:cNvPr id="230" name="Google Shape;230;p32"/>
          <p:cNvSpPr txBox="1"/>
          <p:nvPr/>
        </p:nvSpPr>
        <p:spPr>
          <a:xfrm>
            <a:off x="928369" y="2882900"/>
            <a:ext cx="178435" cy="2311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350">
                <a:solidFill>
                  <a:srgbClr val="8BACAD"/>
                </a:solidFill>
                <a:latin typeface="Noto Sans Symbols"/>
                <a:ea typeface="Noto Sans Symbols"/>
                <a:cs typeface="Noto Sans Symbols"/>
                <a:sym typeface="Noto Sans Symbols"/>
              </a:rPr>
              <a:t>⚪</a:t>
            </a:r>
            <a:endParaRPr sz="1350">
              <a:solidFill>
                <a:schemeClr val="dk1"/>
              </a:solidFill>
              <a:latin typeface="Noto Sans Symbols"/>
              <a:ea typeface="Noto Sans Symbols"/>
              <a:cs typeface="Noto Sans Symbols"/>
              <a:sym typeface="Noto Sans Symbols"/>
            </a:endParaRPr>
          </a:p>
        </p:txBody>
      </p:sp>
      <p:sp>
        <p:nvSpPr>
          <p:cNvPr id="231" name="Google Shape;231;p32"/>
          <p:cNvSpPr txBox="1"/>
          <p:nvPr/>
        </p:nvSpPr>
        <p:spPr>
          <a:xfrm>
            <a:off x="1201418" y="2857500"/>
            <a:ext cx="7540245" cy="848360"/>
          </a:xfrm>
          <a:prstGeom prst="rect">
            <a:avLst/>
          </a:prstGeom>
          <a:noFill/>
          <a:ln>
            <a:noFill/>
          </a:ln>
        </p:spPr>
        <p:txBody>
          <a:bodyPr spcFirstLastPara="1" wrap="square" lIns="0" tIns="12700" rIns="0" bIns="0" anchor="t" anchorCtr="0">
            <a:spAutoFit/>
          </a:bodyPr>
          <a:lstStyle/>
          <a:p>
            <a:pPr marL="12700" marR="5080" lvl="0" indent="0" algn="just" rtl="0">
              <a:lnSpc>
                <a:spcPct val="100000"/>
              </a:lnSpc>
              <a:spcBef>
                <a:spcPts val="0"/>
              </a:spcBef>
              <a:spcAft>
                <a:spcPts val="0"/>
              </a:spcAft>
              <a:buNone/>
            </a:pPr>
            <a:r>
              <a:rPr lang="en-US" sz="1800">
                <a:solidFill>
                  <a:schemeClr val="dk1"/>
                </a:solidFill>
                <a:latin typeface="Georgia"/>
                <a:ea typeface="Georgia"/>
                <a:cs typeface="Georgia"/>
                <a:sym typeface="Georgia"/>
              </a:rPr>
              <a:t>If the </a:t>
            </a:r>
            <a:r>
              <a:rPr lang="en-US" sz="1800" b="1">
                <a:solidFill>
                  <a:schemeClr val="dk1"/>
                </a:solidFill>
                <a:latin typeface="Georgia"/>
                <a:ea typeface="Georgia"/>
                <a:cs typeface="Georgia"/>
                <a:sym typeface="Georgia"/>
              </a:rPr>
              <a:t>value </a:t>
            </a:r>
            <a:r>
              <a:rPr lang="en-US" sz="1800">
                <a:solidFill>
                  <a:schemeClr val="dk1"/>
                </a:solidFill>
                <a:latin typeface="Georgia"/>
                <a:ea typeface="Georgia"/>
                <a:cs typeface="Georgia"/>
                <a:sym typeface="Georgia"/>
              </a:rPr>
              <a:t>of the test statistic for </a:t>
            </a:r>
            <a:r>
              <a:rPr lang="en-US" sz="1800" b="1">
                <a:solidFill>
                  <a:schemeClr val="dk1"/>
                </a:solidFill>
                <a:latin typeface="Georgia"/>
                <a:ea typeface="Georgia"/>
                <a:cs typeface="Georgia"/>
                <a:sym typeface="Georgia"/>
              </a:rPr>
              <a:t>sphericity is large </a:t>
            </a:r>
            <a:r>
              <a:rPr lang="en-US" sz="1800">
                <a:solidFill>
                  <a:schemeClr val="dk1"/>
                </a:solidFill>
                <a:latin typeface="Georgia"/>
                <a:ea typeface="Georgia"/>
                <a:cs typeface="Georgia"/>
                <a:sym typeface="Georgia"/>
              </a:rPr>
              <a:t>and the  associated </a:t>
            </a:r>
            <a:r>
              <a:rPr lang="en-US" sz="1800" b="1">
                <a:solidFill>
                  <a:schemeClr val="dk1"/>
                </a:solidFill>
                <a:latin typeface="Georgia"/>
                <a:ea typeface="Georgia"/>
                <a:cs typeface="Georgia"/>
                <a:sym typeface="Georgia"/>
              </a:rPr>
              <a:t>significance level is small</a:t>
            </a:r>
            <a:r>
              <a:rPr lang="en-US" sz="1800">
                <a:solidFill>
                  <a:schemeClr val="dk1"/>
                </a:solidFill>
                <a:latin typeface="Georgia"/>
                <a:ea typeface="Georgia"/>
                <a:cs typeface="Georgia"/>
                <a:sym typeface="Georgia"/>
              </a:rPr>
              <a:t>, it is </a:t>
            </a:r>
            <a:r>
              <a:rPr lang="en-US" sz="1800" b="1">
                <a:solidFill>
                  <a:schemeClr val="dk1"/>
                </a:solidFill>
                <a:latin typeface="Georgia"/>
                <a:ea typeface="Georgia"/>
                <a:cs typeface="Georgia"/>
                <a:sym typeface="Georgia"/>
              </a:rPr>
              <a:t>unlikely </a:t>
            </a:r>
            <a:r>
              <a:rPr lang="en-US" sz="1800">
                <a:solidFill>
                  <a:schemeClr val="dk1"/>
                </a:solidFill>
                <a:latin typeface="Georgia"/>
                <a:ea typeface="Georgia"/>
                <a:cs typeface="Georgia"/>
                <a:sym typeface="Georgia"/>
              </a:rPr>
              <a:t>that the  population correlation matrix is an identity.</a:t>
            </a:r>
            <a:endParaRPr/>
          </a:p>
        </p:txBody>
      </p:sp>
      <p:sp>
        <p:nvSpPr>
          <p:cNvPr id="232" name="Google Shape;232;p32"/>
          <p:cNvSpPr txBox="1"/>
          <p:nvPr/>
        </p:nvSpPr>
        <p:spPr>
          <a:xfrm>
            <a:off x="654050" y="4147820"/>
            <a:ext cx="1841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CCB300"/>
                </a:solidFill>
                <a:latin typeface="Noto Sans Symbols"/>
                <a:ea typeface="Noto Sans Symbols"/>
                <a:cs typeface="Noto Sans Symbols"/>
                <a:sym typeface="Noto Sans Symbols"/>
              </a:rPr>
              <a:t>⚪</a:t>
            </a:r>
            <a:endParaRPr sz="1400">
              <a:solidFill>
                <a:schemeClr val="dk1"/>
              </a:solidFill>
              <a:latin typeface="Noto Sans Symbols"/>
              <a:ea typeface="Noto Sans Symbols"/>
              <a:cs typeface="Noto Sans Symbols"/>
              <a:sym typeface="Noto Sans Symbols"/>
            </a:endParaRPr>
          </a:p>
        </p:txBody>
      </p:sp>
      <p:sp>
        <p:nvSpPr>
          <p:cNvPr id="233" name="Google Shape;233;p32"/>
          <p:cNvSpPr txBox="1"/>
          <p:nvPr/>
        </p:nvSpPr>
        <p:spPr>
          <a:xfrm>
            <a:off x="927100" y="4112259"/>
            <a:ext cx="7740015" cy="941069"/>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000">
                <a:solidFill>
                  <a:schemeClr val="dk1"/>
                </a:solidFill>
                <a:latin typeface="Georgia"/>
                <a:ea typeface="Georgia"/>
                <a:cs typeface="Georgia"/>
                <a:sym typeface="Georgia"/>
              </a:rPr>
              <a:t>If the hypothesis that the population correlation matrix is an identity  cannot be rejected because the observed significance level is large,  the use of the factor model should be reconsidered.</a:t>
            </a:r>
            <a:endParaRPr/>
          </a:p>
        </p:txBody>
      </p:sp>
      <p:sp>
        <p:nvSpPr>
          <p:cNvPr id="234" name="Google Shape;234;p32"/>
          <p:cNvSpPr txBox="1">
            <a:spLocks noGrp="1"/>
          </p:cNvSpPr>
          <p:nvPr>
            <p:ph type="title"/>
          </p:nvPr>
        </p:nvSpPr>
        <p:spPr>
          <a:xfrm>
            <a:off x="1150938" y="190713"/>
            <a:ext cx="7078662" cy="1028487"/>
          </a:xfrm>
          <a:prstGeom prst="rect">
            <a:avLst/>
          </a:prstGeom>
          <a:noFill/>
          <a:ln>
            <a:noFill/>
          </a:ln>
        </p:spPr>
        <p:txBody>
          <a:bodyPr spcFirstLastPara="1" wrap="square" lIns="0" tIns="12700" rIns="0" bIns="0" anchor="b" anchorCtr="0">
            <a:spAutoFit/>
          </a:bodyPr>
          <a:lstStyle/>
          <a:p>
            <a:pPr marL="11430" marR="5080" lvl="0" indent="0" algn="ctr" rtl="0">
              <a:lnSpc>
                <a:spcPct val="100000"/>
              </a:lnSpc>
              <a:spcBef>
                <a:spcPts val="0"/>
              </a:spcBef>
              <a:spcAft>
                <a:spcPts val="0"/>
              </a:spcAft>
              <a:buNone/>
            </a:pPr>
            <a:r>
              <a:rPr lang="en-US" sz="3300"/>
              <a:t>Steps in Factor Analysis:  The Correlation Matrix</a:t>
            </a:r>
            <a:endParaRPr sz="33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title"/>
          </p:nvPr>
        </p:nvSpPr>
        <p:spPr>
          <a:xfrm>
            <a:off x="1150938" y="228600"/>
            <a:ext cx="7078662" cy="990600"/>
          </a:xfrm>
          <a:prstGeom prst="rect">
            <a:avLst/>
          </a:prstGeom>
          <a:noFill/>
          <a:ln>
            <a:noFill/>
          </a:ln>
        </p:spPr>
        <p:txBody>
          <a:bodyPr spcFirstLastPara="1" wrap="square" lIns="0" tIns="12700" rIns="0" bIns="0" anchor="b" anchorCtr="0">
            <a:spAutoFit/>
          </a:bodyPr>
          <a:lstStyle/>
          <a:p>
            <a:pPr marL="201295" marR="5080" lvl="0" indent="-189230" algn="ctr" rtl="0">
              <a:lnSpc>
                <a:spcPct val="100000"/>
              </a:lnSpc>
              <a:spcBef>
                <a:spcPts val="0"/>
              </a:spcBef>
              <a:spcAft>
                <a:spcPts val="0"/>
              </a:spcAft>
              <a:buNone/>
            </a:pPr>
            <a:r>
              <a:rPr lang="en-US" sz="3300"/>
              <a:t>Steps in Factor Analysis:  The Correlation Matrix</a:t>
            </a:r>
            <a:endParaRPr sz="3300"/>
          </a:p>
        </p:txBody>
      </p:sp>
      <p:sp>
        <p:nvSpPr>
          <p:cNvPr id="240" name="Google Shape;240;p33"/>
          <p:cNvSpPr txBox="1"/>
          <p:nvPr/>
        </p:nvSpPr>
        <p:spPr>
          <a:xfrm>
            <a:off x="654050" y="1590039"/>
            <a:ext cx="168275" cy="217804"/>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250">
                <a:solidFill>
                  <a:srgbClr val="CCB300"/>
                </a:solidFill>
                <a:latin typeface="Noto Sans Symbols"/>
                <a:ea typeface="Noto Sans Symbols"/>
                <a:cs typeface="Noto Sans Symbols"/>
                <a:sym typeface="Noto Sans Symbols"/>
              </a:rPr>
              <a:t>⚪</a:t>
            </a:r>
            <a:endParaRPr sz="1250">
              <a:solidFill>
                <a:schemeClr val="dk1"/>
              </a:solidFill>
              <a:latin typeface="Noto Sans Symbols"/>
              <a:ea typeface="Noto Sans Symbols"/>
              <a:cs typeface="Noto Sans Symbols"/>
              <a:sym typeface="Noto Sans Symbols"/>
            </a:endParaRPr>
          </a:p>
        </p:txBody>
      </p:sp>
      <p:sp>
        <p:nvSpPr>
          <p:cNvPr id="241" name="Google Shape;241;p33"/>
          <p:cNvSpPr txBox="1"/>
          <p:nvPr/>
        </p:nvSpPr>
        <p:spPr>
          <a:xfrm>
            <a:off x="901700" y="1502409"/>
            <a:ext cx="7550150" cy="962660"/>
          </a:xfrm>
          <a:prstGeom prst="rect">
            <a:avLst/>
          </a:prstGeom>
          <a:noFill/>
          <a:ln>
            <a:noFill/>
          </a:ln>
        </p:spPr>
        <p:txBody>
          <a:bodyPr spcFirstLastPara="1" wrap="square" lIns="0" tIns="69850" rIns="0" bIns="0" anchor="t" anchorCtr="0">
            <a:spAutoFit/>
          </a:bodyPr>
          <a:lstStyle/>
          <a:p>
            <a:pPr marL="38100" marR="0" lvl="0" indent="0" algn="l" rtl="0">
              <a:lnSpc>
                <a:spcPct val="100000"/>
              </a:lnSpc>
              <a:spcBef>
                <a:spcPts val="0"/>
              </a:spcBef>
              <a:spcAft>
                <a:spcPts val="0"/>
              </a:spcAft>
              <a:buNone/>
            </a:pPr>
            <a:r>
              <a:rPr lang="en-US" sz="1800" b="1">
                <a:solidFill>
                  <a:srgbClr val="636A85"/>
                </a:solidFill>
                <a:latin typeface="Georgia"/>
                <a:ea typeface="Georgia"/>
                <a:cs typeface="Georgia"/>
                <a:sym typeface="Georgia"/>
              </a:rPr>
              <a:t>The Kaiser-Meyer-Olkin (KMO) measure of sampling adequacy:</a:t>
            </a:r>
            <a:endParaRPr sz="1800">
              <a:solidFill>
                <a:schemeClr val="dk1"/>
              </a:solidFill>
              <a:latin typeface="Georgia"/>
              <a:ea typeface="Georgia"/>
              <a:cs typeface="Georgia"/>
              <a:sym typeface="Georgia"/>
            </a:endParaRPr>
          </a:p>
          <a:p>
            <a:pPr marL="311785" marR="316865" lvl="0" indent="-273050" algn="l" rtl="0">
              <a:lnSpc>
                <a:spcPct val="100000"/>
              </a:lnSpc>
              <a:spcBef>
                <a:spcPts val="450"/>
              </a:spcBef>
              <a:spcAft>
                <a:spcPts val="0"/>
              </a:spcAft>
              <a:buClr>
                <a:srgbClr val="8BACAD"/>
              </a:buClr>
              <a:buSzPts val="1800"/>
              <a:buFont typeface="Noto Sans Symbols"/>
              <a:buChar char="⚪"/>
            </a:pPr>
            <a:r>
              <a:rPr lang="en-US" sz="2400">
                <a:solidFill>
                  <a:schemeClr val="dk1"/>
                </a:solidFill>
                <a:latin typeface="Arial"/>
                <a:ea typeface="Arial"/>
                <a:cs typeface="Arial"/>
                <a:sym typeface="Arial"/>
              </a:rPr>
              <a:t>	</a:t>
            </a:r>
            <a:r>
              <a:rPr lang="en-US" sz="1800">
                <a:solidFill>
                  <a:schemeClr val="dk1"/>
                </a:solidFill>
                <a:latin typeface="Georgia"/>
                <a:ea typeface="Georgia"/>
                <a:cs typeface="Georgia"/>
                <a:sym typeface="Georgia"/>
              </a:rPr>
              <a:t>is an index for comparing the magnitude of the observed correlation  coefficients to the magnitude of the partial correlation coefficients.</a:t>
            </a:r>
            <a:endParaRPr sz="1800">
              <a:solidFill>
                <a:schemeClr val="dk1"/>
              </a:solidFill>
              <a:latin typeface="Georgia"/>
              <a:ea typeface="Georgia"/>
              <a:cs typeface="Georgia"/>
              <a:sym typeface="Georgia"/>
            </a:endParaRPr>
          </a:p>
        </p:txBody>
      </p:sp>
      <p:sp>
        <p:nvSpPr>
          <p:cNvPr id="242" name="Google Shape;242;p33"/>
          <p:cNvSpPr txBox="1"/>
          <p:nvPr/>
        </p:nvSpPr>
        <p:spPr>
          <a:xfrm>
            <a:off x="928369" y="2852420"/>
            <a:ext cx="178435" cy="2311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350">
                <a:solidFill>
                  <a:srgbClr val="8BACAD"/>
                </a:solidFill>
                <a:latin typeface="Noto Sans Symbols"/>
                <a:ea typeface="Noto Sans Symbols"/>
                <a:cs typeface="Noto Sans Symbols"/>
                <a:sym typeface="Noto Sans Symbols"/>
              </a:rPr>
              <a:t>⚪</a:t>
            </a:r>
            <a:endParaRPr sz="1350">
              <a:solidFill>
                <a:schemeClr val="dk1"/>
              </a:solidFill>
              <a:latin typeface="Noto Sans Symbols"/>
              <a:ea typeface="Noto Sans Symbols"/>
              <a:cs typeface="Noto Sans Symbols"/>
              <a:sym typeface="Noto Sans Symbols"/>
            </a:endParaRPr>
          </a:p>
        </p:txBody>
      </p:sp>
      <p:sp>
        <p:nvSpPr>
          <p:cNvPr id="243" name="Google Shape;243;p33"/>
          <p:cNvSpPr txBox="1"/>
          <p:nvPr/>
        </p:nvSpPr>
        <p:spPr>
          <a:xfrm>
            <a:off x="1201419" y="2827020"/>
            <a:ext cx="7244080" cy="84836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800">
                <a:solidFill>
                  <a:schemeClr val="dk1"/>
                </a:solidFill>
                <a:latin typeface="Georgia"/>
                <a:ea typeface="Georgia"/>
                <a:cs typeface="Georgia"/>
                <a:sym typeface="Georgia"/>
              </a:rPr>
              <a:t>The closer the KMO measure to 1 indicate a sizeable sampling adequacy  (.8 and higher are great, .7 is acceptable, .6 is mediocre, less than .5 is  unaccaptable ).</a:t>
            </a:r>
            <a:endParaRPr sz="1800">
              <a:solidFill>
                <a:schemeClr val="dk1"/>
              </a:solidFill>
              <a:latin typeface="Georgia"/>
              <a:ea typeface="Georgia"/>
              <a:cs typeface="Georgia"/>
              <a:sym typeface="Georgia"/>
            </a:endParaRPr>
          </a:p>
        </p:txBody>
      </p:sp>
      <p:sp>
        <p:nvSpPr>
          <p:cNvPr id="244" name="Google Shape;244;p33"/>
          <p:cNvSpPr txBox="1"/>
          <p:nvPr/>
        </p:nvSpPr>
        <p:spPr>
          <a:xfrm>
            <a:off x="928369" y="4064000"/>
            <a:ext cx="178435" cy="2311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350">
                <a:solidFill>
                  <a:srgbClr val="8BACAD"/>
                </a:solidFill>
                <a:latin typeface="Noto Sans Symbols"/>
                <a:ea typeface="Noto Sans Symbols"/>
                <a:cs typeface="Noto Sans Symbols"/>
                <a:sym typeface="Noto Sans Symbols"/>
              </a:rPr>
              <a:t>⚪</a:t>
            </a:r>
            <a:endParaRPr sz="1350">
              <a:solidFill>
                <a:schemeClr val="dk1"/>
              </a:solidFill>
              <a:latin typeface="Noto Sans Symbols"/>
              <a:ea typeface="Noto Sans Symbols"/>
              <a:cs typeface="Noto Sans Symbols"/>
              <a:sym typeface="Noto Sans Symbols"/>
            </a:endParaRPr>
          </a:p>
        </p:txBody>
      </p:sp>
      <p:sp>
        <p:nvSpPr>
          <p:cNvPr id="245" name="Google Shape;245;p33"/>
          <p:cNvSpPr txBox="1"/>
          <p:nvPr/>
        </p:nvSpPr>
        <p:spPr>
          <a:xfrm>
            <a:off x="1201419" y="4038600"/>
            <a:ext cx="7465059" cy="84836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800">
                <a:solidFill>
                  <a:schemeClr val="dk1"/>
                </a:solidFill>
                <a:latin typeface="Georgia"/>
                <a:ea typeface="Georgia"/>
                <a:cs typeface="Georgia"/>
                <a:sym typeface="Georgia"/>
              </a:rPr>
              <a:t>Reasonably large values are needed for a good factor analysis. Small KMO  values indicate that a factor analysis of the variables may not be a good  idea.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title"/>
          </p:nvPr>
        </p:nvSpPr>
        <p:spPr>
          <a:xfrm>
            <a:off x="1150938" y="-117063"/>
            <a:ext cx="7078662" cy="1336263"/>
          </a:xfrm>
          <a:prstGeom prst="rect">
            <a:avLst/>
          </a:prstGeom>
          <a:noFill/>
          <a:ln>
            <a:noFill/>
          </a:ln>
        </p:spPr>
        <p:txBody>
          <a:bodyPr spcFirstLastPara="1" wrap="square" lIns="0" tIns="104125" rIns="0" bIns="0" anchor="b" anchorCtr="0">
            <a:spAutoFit/>
          </a:bodyPr>
          <a:lstStyle/>
          <a:p>
            <a:pPr marL="10795" marR="5080" lvl="0" indent="0" algn="ctr" rtl="0">
              <a:lnSpc>
                <a:spcPct val="100000"/>
              </a:lnSpc>
              <a:spcBef>
                <a:spcPts val="0"/>
              </a:spcBef>
              <a:spcAft>
                <a:spcPts val="0"/>
              </a:spcAft>
              <a:buNone/>
            </a:pPr>
            <a:r>
              <a:rPr lang="en-US"/>
              <a:t>Steps in Factor Analysis:  Factor Extraction</a:t>
            </a:r>
            <a:endParaRPr/>
          </a:p>
        </p:txBody>
      </p:sp>
      <p:grpSp>
        <p:nvGrpSpPr>
          <p:cNvPr id="251" name="Google Shape;251;p34"/>
          <p:cNvGrpSpPr/>
          <p:nvPr/>
        </p:nvGrpSpPr>
        <p:grpSpPr>
          <a:xfrm>
            <a:off x="665480" y="1841499"/>
            <a:ext cx="1098550" cy="0"/>
            <a:chOff x="665480" y="1841499"/>
            <a:chExt cx="1098550" cy="0"/>
          </a:xfrm>
        </p:grpSpPr>
        <p:sp>
          <p:nvSpPr>
            <p:cNvPr id="252" name="Google Shape;252;p34"/>
            <p:cNvSpPr/>
            <p:nvPr/>
          </p:nvSpPr>
          <p:spPr>
            <a:xfrm>
              <a:off x="665480" y="1841499"/>
              <a:ext cx="175260" cy="0"/>
            </a:xfrm>
            <a:custGeom>
              <a:avLst/>
              <a:gdLst/>
              <a:ahLst/>
              <a:cxnLst/>
              <a:rect l="l" t="t" r="r" b="b"/>
              <a:pathLst>
                <a:path w="175259" h="120000" extrusionOk="0">
                  <a:moveTo>
                    <a:pt x="0" y="0"/>
                  </a:moveTo>
                  <a:lnTo>
                    <a:pt x="175260" y="0"/>
                  </a:lnTo>
                </a:path>
              </a:pathLst>
            </a:custGeom>
            <a:noFill/>
            <a:ln w="15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53" name="Google Shape;253;p34"/>
            <p:cNvSpPr/>
            <p:nvPr/>
          </p:nvSpPr>
          <p:spPr>
            <a:xfrm>
              <a:off x="840740" y="1841499"/>
              <a:ext cx="219710" cy="0"/>
            </a:xfrm>
            <a:custGeom>
              <a:avLst/>
              <a:gdLst/>
              <a:ahLst/>
              <a:cxnLst/>
              <a:rect l="l" t="t" r="r" b="b"/>
              <a:pathLst>
                <a:path w="219709" h="120000" extrusionOk="0">
                  <a:moveTo>
                    <a:pt x="0" y="0"/>
                  </a:moveTo>
                  <a:lnTo>
                    <a:pt x="219710" y="0"/>
                  </a:lnTo>
                </a:path>
              </a:pathLst>
            </a:custGeom>
            <a:noFill/>
            <a:ln w="15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54" name="Google Shape;254;p34"/>
            <p:cNvSpPr/>
            <p:nvPr/>
          </p:nvSpPr>
          <p:spPr>
            <a:xfrm>
              <a:off x="1057910" y="1841499"/>
              <a:ext cx="706120" cy="0"/>
            </a:xfrm>
            <a:custGeom>
              <a:avLst/>
              <a:gdLst/>
              <a:ahLst/>
              <a:cxnLst/>
              <a:rect l="l" t="t" r="r" b="b"/>
              <a:pathLst>
                <a:path w="706119" h="120000" extrusionOk="0">
                  <a:moveTo>
                    <a:pt x="0" y="0"/>
                  </a:moveTo>
                  <a:lnTo>
                    <a:pt x="706120" y="0"/>
                  </a:lnTo>
                </a:path>
              </a:pathLst>
            </a:custGeom>
            <a:noFill/>
            <a:ln w="15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255" name="Google Shape;255;p34"/>
          <p:cNvSpPr txBox="1"/>
          <p:nvPr/>
        </p:nvSpPr>
        <p:spPr>
          <a:xfrm>
            <a:off x="341629" y="1489977"/>
            <a:ext cx="8242300" cy="4446730"/>
          </a:xfrm>
          <a:prstGeom prst="rect">
            <a:avLst/>
          </a:prstGeom>
          <a:noFill/>
          <a:ln>
            <a:noFill/>
          </a:ln>
        </p:spPr>
        <p:txBody>
          <a:bodyPr spcFirstLastPara="1" wrap="square" lIns="0" tIns="47625" rIns="0" bIns="0" anchor="t" anchorCtr="0">
            <a:spAutoFit/>
          </a:bodyPr>
          <a:lstStyle/>
          <a:p>
            <a:pPr marL="323850" marR="0" lvl="0" indent="-273050" algn="l" rtl="0">
              <a:lnSpc>
                <a:spcPct val="100000"/>
              </a:lnSpc>
              <a:spcBef>
                <a:spcPts val="0"/>
              </a:spcBef>
              <a:spcAft>
                <a:spcPts val="0"/>
              </a:spcAft>
              <a:buClr>
                <a:srgbClr val="D06248"/>
              </a:buClr>
              <a:buSzPts val="1850"/>
              <a:buFont typeface="Arial"/>
              <a:buChar char=""/>
            </a:pPr>
            <a:r>
              <a:rPr lang="en-US" sz="2200" b="1">
                <a:solidFill>
                  <a:schemeClr val="dk1"/>
                </a:solidFill>
                <a:latin typeface="Georgia"/>
                <a:ea typeface="Georgia"/>
                <a:cs typeface="Georgia"/>
                <a:sym typeface="Georgia"/>
              </a:rPr>
              <a:t>2</a:t>
            </a:r>
            <a:r>
              <a:rPr lang="en-US" sz="1875" b="1" baseline="30000">
                <a:solidFill>
                  <a:schemeClr val="dk1"/>
                </a:solidFill>
                <a:latin typeface="Georgia"/>
                <a:ea typeface="Georgia"/>
                <a:cs typeface="Georgia"/>
                <a:sym typeface="Georgia"/>
              </a:rPr>
              <a:t>nd </a:t>
            </a:r>
            <a:r>
              <a:rPr lang="en-US" sz="2200" b="1">
                <a:solidFill>
                  <a:schemeClr val="dk1"/>
                </a:solidFill>
                <a:latin typeface="Georgia"/>
                <a:ea typeface="Georgia"/>
                <a:cs typeface="Georgia"/>
                <a:sym typeface="Georgia"/>
              </a:rPr>
              <a:t>Step: Factor extraction</a:t>
            </a:r>
            <a:endParaRPr sz="2200">
              <a:solidFill>
                <a:schemeClr val="dk1"/>
              </a:solidFill>
              <a:latin typeface="Georgia"/>
              <a:ea typeface="Georgia"/>
              <a:cs typeface="Georgia"/>
              <a:sym typeface="Georgia"/>
            </a:endParaRPr>
          </a:p>
          <a:p>
            <a:pPr marL="598170" marR="0" lvl="1" indent="-228600" algn="l" rtl="0">
              <a:lnSpc>
                <a:spcPct val="100000"/>
              </a:lnSpc>
              <a:spcBef>
                <a:spcPts val="240"/>
              </a:spcBef>
              <a:spcAft>
                <a:spcPts val="0"/>
              </a:spcAft>
              <a:buClr>
                <a:srgbClr val="D06248"/>
              </a:buClr>
              <a:buSzPts val="1600"/>
              <a:buFont typeface="Arial"/>
              <a:buChar char=""/>
            </a:pPr>
            <a:r>
              <a:rPr lang="en-US" sz="1900" b="0" i="0" u="none" strike="noStrike" cap="none">
                <a:solidFill>
                  <a:schemeClr val="dk1"/>
                </a:solidFill>
                <a:latin typeface="Georgia"/>
                <a:ea typeface="Georgia"/>
                <a:cs typeface="Georgia"/>
                <a:sym typeface="Georgia"/>
              </a:rPr>
              <a:t>The primary objective of this stage is to determine the factors.</a:t>
            </a:r>
            <a:endParaRPr sz="1900" b="0" i="0" u="none" strike="noStrike" cap="none">
              <a:solidFill>
                <a:schemeClr val="dk1"/>
              </a:solidFill>
              <a:latin typeface="Georgia"/>
              <a:ea typeface="Georgia"/>
              <a:cs typeface="Georgia"/>
              <a:sym typeface="Georgia"/>
            </a:endParaRPr>
          </a:p>
          <a:p>
            <a:pPr marL="598170" marR="1017905" lvl="1" indent="-228600" algn="l" rtl="0">
              <a:lnSpc>
                <a:spcPct val="107894"/>
              </a:lnSpc>
              <a:spcBef>
                <a:spcPts val="509"/>
              </a:spcBef>
              <a:spcAft>
                <a:spcPts val="0"/>
              </a:spcAft>
              <a:buClr>
                <a:srgbClr val="D06248"/>
              </a:buClr>
              <a:buSzPts val="1600"/>
              <a:buFont typeface="Arial"/>
              <a:buChar char=""/>
            </a:pPr>
            <a:r>
              <a:rPr lang="en-US" sz="1900" b="0" i="0" u="none" strike="noStrike" cap="none">
                <a:solidFill>
                  <a:schemeClr val="dk1"/>
                </a:solidFill>
                <a:latin typeface="Georgia"/>
                <a:ea typeface="Georgia"/>
                <a:cs typeface="Georgia"/>
                <a:sym typeface="Georgia"/>
              </a:rPr>
              <a:t>Initial decisions can be made here about the number of factors  underlying a set of measured variables.</a:t>
            </a:r>
            <a:endParaRPr sz="1900" b="0" i="0" u="none" strike="noStrike" cap="none">
              <a:solidFill>
                <a:schemeClr val="dk1"/>
              </a:solidFill>
              <a:latin typeface="Georgia"/>
              <a:ea typeface="Georgia"/>
              <a:cs typeface="Georgia"/>
              <a:sym typeface="Georgia"/>
            </a:endParaRPr>
          </a:p>
          <a:p>
            <a:pPr marL="598170" marR="43180" lvl="1" indent="-228600" algn="l" rtl="0">
              <a:lnSpc>
                <a:spcPct val="107894"/>
              </a:lnSpc>
              <a:spcBef>
                <a:spcPts val="470"/>
              </a:spcBef>
              <a:spcAft>
                <a:spcPts val="0"/>
              </a:spcAft>
              <a:buClr>
                <a:srgbClr val="D06248"/>
              </a:buClr>
              <a:buSzPts val="1600"/>
              <a:buFont typeface="Arial"/>
              <a:buChar char=""/>
            </a:pPr>
            <a:r>
              <a:rPr lang="en-US" sz="1900" b="0" i="0" u="none" strike="noStrike" cap="none">
                <a:solidFill>
                  <a:schemeClr val="dk1"/>
                </a:solidFill>
                <a:latin typeface="Georgia"/>
                <a:ea typeface="Georgia"/>
                <a:cs typeface="Georgia"/>
                <a:sym typeface="Georgia"/>
              </a:rPr>
              <a:t>Estimates of initial factors are obtained using </a:t>
            </a:r>
            <a:r>
              <a:rPr lang="en-US" sz="1900" b="1" i="0" u="none" strike="noStrike" cap="none">
                <a:solidFill>
                  <a:schemeClr val="dk1"/>
                </a:solidFill>
                <a:latin typeface="Georgia"/>
                <a:ea typeface="Georgia"/>
                <a:cs typeface="Georgia"/>
                <a:sym typeface="Georgia"/>
              </a:rPr>
              <a:t>Principal components  analysis</a:t>
            </a:r>
            <a:r>
              <a:rPr lang="en-US" sz="1900" b="0" i="0" u="none" strike="noStrike" cap="none">
                <a:solidFill>
                  <a:schemeClr val="dk1"/>
                </a:solidFill>
                <a:latin typeface="Georgia"/>
                <a:ea typeface="Georgia"/>
                <a:cs typeface="Georgia"/>
                <a:sym typeface="Georgia"/>
              </a:rPr>
              <a:t>.</a:t>
            </a:r>
            <a:endParaRPr sz="1900" b="0" i="0" u="none" strike="noStrike" cap="none">
              <a:solidFill>
                <a:schemeClr val="dk1"/>
              </a:solidFill>
              <a:latin typeface="Georgia"/>
              <a:ea typeface="Georgia"/>
              <a:cs typeface="Georgia"/>
              <a:sym typeface="Georgia"/>
            </a:endParaRPr>
          </a:p>
          <a:p>
            <a:pPr marL="598170" marR="996950" lvl="1" indent="-228600" algn="l" rtl="0">
              <a:lnSpc>
                <a:spcPct val="107894"/>
              </a:lnSpc>
              <a:spcBef>
                <a:spcPts val="470"/>
              </a:spcBef>
              <a:spcAft>
                <a:spcPts val="0"/>
              </a:spcAft>
              <a:buClr>
                <a:srgbClr val="D06248"/>
              </a:buClr>
              <a:buSzPts val="1600"/>
              <a:buFont typeface="Arial"/>
              <a:buChar char=""/>
            </a:pPr>
            <a:r>
              <a:rPr lang="en-US" sz="1900" b="0" i="0" u="none" strike="noStrike" cap="none">
                <a:solidFill>
                  <a:schemeClr val="dk1"/>
                </a:solidFill>
                <a:latin typeface="Georgia"/>
                <a:ea typeface="Georgia"/>
                <a:cs typeface="Georgia"/>
                <a:sym typeface="Georgia"/>
              </a:rPr>
              <a:t>The principal components analysis is the most commonly used  extraction method . Other factor extraction methods include:</a:t>
            </a:r>
            <a:endParaRPr sz="1900" b="0" i="0" u="none" strike="noStrike" cap="none">
              <a:solidFill>
                <a:schemeClr val="dk1"/>
              </a:solidFill>
              <a:latin typeface="Georgia"/>
              <a:ea typeface="Georgia"/>
              <a:cs typeface="Georgia"/>
              <a:sym typeface="Georgia"/>
            </a:endParaRPr>
          </a:p>
          <a:p>
            <a:pPr marL="872489" marR="0" lvl="2" indent="-229234" algn="l" rtl="0">
              <a:lnSpc>
                <a:spcPct val="100000"/>
              </a:lnSpc>
              <a:spcBef>
                <a:spcPts val="210"/>
              </a:spcBef>
              <a:spcAft>
                <a:spcPts val="0"/>
              </a:spcAft>
              <a:buClr>
                <a:srgbClr val="D06248"/>
              </a:buClr>
              <a:buSzPts val="1600"/>
              <a:buFont typeface="Arial"/>
              <a:buChar char=""/>
            </a:pPr>
            <a:r>
              <a:rPr lang="en-US" sz="1900" b="0" i="0" u="none" strike="noStrike" cap="none">
                <a:solidFill>
                  <a:schemeClr val="dk1"/>
                </a:solidFill>
                <a:latin typeface="Georgia"/>
                <a:ea typeface="Georgia"/>
                <a:cs typeface="Georgia"/>
                <a:sym typeface="Georgia"/>
              </a:rPr>
              <a:t>Maximum likelihood method</a:t>
            </a:r>
            <a:endParaRPr sz="1900" b="0" i="0" u="none" strike="noStrike" cap="none">
              <a:solidFill>
                <a:schemeClr val="dk1"/>
              </a:solidFill>
              <a:latin typeface="Georgia"/>
              <a:ea typeface="Georgia"/>
              <a:cs typeface="Georgia"/>
              <a:sym typeface="Georgia"/>
            </a:endParaRPr>
          </a:p>
          <a:p>
            <a:pPr marL="872489" marR="0" lvl="2" indent="-229234" algn="l" rtl="0">
              <a:lnSpc>
                <a:spcPct val="100000"/>
              </a:lnSpc>
              <a:spcBef>
                <a:spcPts val="250"/>
              </a:spcBef>
              <a:spcAft>
                <a:spcPts val="0"/>
              </a:spcAft>
              <a:buClr>
                <a:srgbClr val="D06248"/>
              </a:buClr>
              <a:buSzPts val="1600"/>
              <a:buFont typeface="Arial"/>
              <a:buChar char=""/>
            </a:pPr>
            <a:r>
              <a:rPr lang="en-US" sz="1900" b="0" i="0" u="none" strike="noStrike" cap="none">
                <a:solidFill>
                  <a:schemeClr val="dk1"/>
                </a:solidFill>
                <a:latin typeface="Georgia"/>
                <a:ea typeface="Georgia"/>
                <a:cs typeface="Georgia"/>
                <a:sym typeface="Georgia"/>
              </a:rPr>
              <a:t>Principal axis factoring</a:t>
            </a:r>
            <a:endParaRPr sz="1900" b="0" i="0" u="none" strike="noStrike" cap="none">
              <a:solidFill>
                <a:schemeClr val="dk1"/>
              </a:solidFill>
              <a:latin typeface="Georgia"/>
              <a:ea typeface="Georgia"/>
              <a:cs typeface="Georgia"/>
              <a:sym typeface="Georgia"/>
            </a:endParaRPr>
          </a:p>
          <a:p>
            <a:pPr marL="872489" marR="0" lvl="2" indent="-229234" algn="l" rtl="0">
              <a:lnSpc>
                <a:spcPct val="100000"/>
              </a:lnSpc>
              <a:spcBef>
                <a:spcPts val="240"/>
              </a:spcBef>
              <a:spcAft>
                <a:spcPts val="0"/>
              </a:spcAft>
              <a:buClr>
                <a:srgbClr val="D06248"/>
              </a:buClr>
              <a:buSzPts val="1600"/>
              <a:buFont typeface="Arial"/>
              <a:buChar char=""/>
            </a:pPr>
            <a:r>
              <a:rPr lang="en-US" sz="1900" b="0" i="0" u="none" strike="noStrike" cap="none">
                <a:solidFill>
                  <a:schemeClr val="dk1"/>
                </a:solidFill>
                <a:latin typeface="Georgia"/>
                <a:ea typeface="Georgia"/>
                <a:cs typeface="Georgia"/>
                <a:sym typeface="Georgia"/>
              </a:rPr>
              <a:t>Alpha method</a:t>
            </a:r>
            <a:endParaRPr sz="1900" b="0" i="0" u="none" strike="noStrike" cap="none">
              <a:solidFill>
                <a:schemeClr val="dk1"/>
              </a:solidFill>
              <a:latin typeface="Georgia"/>
              <a:ea typeface="Georgia"/>
              <a:cs typeface="Georgia"/>
              <a:sym typeface="Georgia"/>
            </a:endParaRPr>
          </a:p>
          <a:p>
            <a:pPr marL="872489" marR="0" lvl="2" indent="-229234" algn="l" rtl="0">
              <a:lnSpc>
                <a:spcPct val="100000"/>
              </a:lnSpc>
              <a:spcBef>
                <a:spcPts val="240"/>
              </a:spcBef>
              <a:spcAft>
                <a:spcPts val="0"/>
              </a:spcAft>
              <a:buClr>
                <a:srgbClr val="D06248"/>
              </a:buClr>
              <a:buSzPts val="1600"/>
              <a:buFont typeface="Arial"/>
              <a:buChar char=""/>
            </a:pPr>
            <a:r>
              <a:rPr lang="en-US" sz="1900" b="0" i="0" u="none" strike="noStrike" cap="none">
                <a:solidFill>
                  <a:schemeClr val="dk1"/>
                </a:solidFill>
                <a:latin typeface="Georgia"/>
                <a:ea typeface="Georgia"/>
                <a:cs typeface="Georgia"/>
                <a:sym typeface="Georgia"/>
              </a:rPr>
              <a:t>Unweighted lease squares method</a:t>
            </a:r>
            <a:endParaRPr sz="1900" b="0" i="0" u="none" strike="noStrike" cap="none">
              <a:solidFill>
                <a:schemeClr val="dk1"/>
              </a:solidFill>
              <a:latin typeface="Georgia"/>
              <a:ea typeface="Georgia"/>
              <a:cs typeface="Georgia"/>
              <a:sym typeface="Georgia"/>
            </a:endParaRPr>
          </a:p>
          <a:p>
            <a:pPr marL="872489" marR="0" lvl="2" indent="-229234" algn="l" rtl="0">
              <a:lnSpc>
                <a:spcPct val="100000"/>
              </a:lnSpc>
              <a:spcBef>
                <a:spcPts val="250"/>
              </a:spcBef>
              <a:spcAft>
                <a:spcPts val="0"/>
              </a:spcAft>
              <a:buClr>
                <a:srgbClr val="D06248"/>
              </a:buClr>
              <a:buSzPts val="1600"/>
              <a:buFont typeface="Arial"/>
              <a:buChar char=""/>
            </a:pPr>
            <a:r>
              <a:rPr lang="en-US" sz="1900" b="0" i="0" u="none" strike="noStrike" cap="none">
                <a:solidFill>
                  <a:schemeClr val="dk1"/>
                </a:solidFill>
                <a:latin typeface="Georgia"/>
                <a:ea typeface="Georgia"/>
                <a:cs typeface="Georgia"/>
                <a:sym typeface="Georgia"/>
              </a:rPr>
              <a:t>Generalized least square method</a:t>
            </a:r>
            <a:endParaRPr sz="1900" b="0" i="0" u="none" strike="noStrike" cap="none">
              <a:solidFill>
                <a:schemeClr val="dk1"/>
              </a:solidFill>
              <a:latin typeface="Georgia"/>
              <a:ea typeface="Georgia"/>
              <a:cs typeface="Georgia"/>
              <a:sym typeface="Georgia"/>
            </a:endParaRPr>
          </a:p>
          <a:p>
            <a:pPr marL="872489" marR="0" lvl="2" indent="-229234" algn="l" rtl="0">
              <a:lnSpc>
                <a:spcPct val="100000"/>
              </a:lnSpc>
              <a:spcBef>
                <a:spcPts val="240"/>
              </a:spcBef>
              <a:spcAft>
                <a:spcPts val="0"/>
              </a:spcAft>
              <a:buClr>
                <a:srgbClr val="D06248"/>
              </a:buClr>
              <a:buSzPts val="1600"/>
              <a:buFont typeface="Arial"/>
              <a:buChar char=""/>
            </a:pPr>
            <a:r>
              <a:rPr lang="en-US" sz="1900" b="0" i="0" u="none" strike="noStrike" cap="none">
                <a:solidFill>
                  <a:schemeClr val="dk1"/>
                </a:solidFill>
                <a:latin typeface="Georgia"/>
                <a:ea typeface="Georgia"/>
                <a:cs typeface="Georgia"/>
                <a:sym typeface="Georgia"/>
              </a:rPr>
              <a:t>Image factoring.</a:t>
            </a:r>
            <a:endParaRPr sz="1900" b="0" i="0" u="none" strike="noStrike" cap="none">
              <a:solidFill>
                <a:schemeClr val="dk1"/>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a:spLocks noGrp="1"/>
          </p:cNvSpPr>
          <p:nvPr>
            <p:ph type="title"/>
          </p:nvPr>
        </p:nvSpPr>
        <p:spPr>
          <a:xfrm>
            <a:off x="1150938" y="228600"/>
            <a:ext cx="7078662" cy="990600"/>
          </a:xfrm>
          <a:prstGeom prst="rect">
            <a:avLst/>
          </a:prstGeom>
          <a:noFill/>
          <a:ln>
            <a:noFill/>
          </a:ln>
        </p:spPr>
        <p:txBody>
          <a:bodyPr spcFirstLastPara="1" wrap="square" lIns="0" tIns="104125" rIns="0" bIns="0" anchor="b" anchorCtr="0">
            <a:spAutoFit/>
          </a:bodyPr>
          <a:lstStyle/>
          <a:p>
            <a:pPr marL="817244" marR="5080" lvl="0" indent="-598170" algn="ctr" rtl="0">
              <a:lnSpc>
                <a:spcPct val="100000"/>
              </a:lnSpc>
              <a:spcBef>
                <a:spcPts val="0"/>
              </a:spcBef>
              <a:spcAft>
                <a:spcPts val="0"/>
              </a:spcAft>
              <a:buNone/>
            </a:pPr>
            <a:r>
              <a:rPr lang="en-US"/>
              <a:t>Steps in Factor Analysis:  Factor Extraction</a:t>
            </a:r>
            <a:endParaRPr/>
          </a:p>
        </p:txBody>
      </p:sp>
      <p:sp>
        <p:nvSpPr>
          <p:cNvPr id="261" name="Google Shape;261;p35"/>
          <p:cNvSpPr txBox="1"/>
          <p:nvPr/>
        </p:nvSpPr>
        <p:spPr>
          <a:xfrm>
            <a:off x="256032" y="1563624"/>
            <a:ext cx="8423910" cy="3137268"/>
          </a:xfrm>
          <a:prstGeom prst="rect">
            <a:avLst/>
          </a:prstGeom>
          <a:noFill/>
          <a:ln>
            <a:noFill/>
          </a:ln>
        </p:spPr>
        <p:txBody>
          <a:bodyPr spcFirstLastPara="1" wrap="square" lIns="0" tIns="104125" rIns="0" bIns="0" anchor="t" anchorCtr="0">
            <a:spAutoFit/>
          </a:bodyPr>
          <a:lstStyle/>
          <a:p>
            <a:pPr marL="361950" marR="259079" lvl="0" indent="-273050" algn="l" rtl="0">
              <a:lnSpc>
                <a:spcPct val="79700"/>
              </a:lnSpc>
              <a:spcBef>
                <a:spcPts val="0"/>
              </a:spcBef>
              <a:spcAft>
                <a:spcPts val="0"/>
              </a:spcAft>
              <a:buClr>
                <a:srgbClr val="D06248"/>
              </a:buClr>
              <a:buSzPts val="1526"/>
              <a:buFont typeface="Arial"/>
              <a:buChar char=""/>
            </a:pPr>
            <a:r>
              <a:rPr lang="en-US" sz="1800">
                <a:solidFill>
                  <a:schemeClr val="dk1"/>
                </a:solidFill>
                <a:latin typeface="Arial"/>
                <a:ea typeface="Arial"/>
                <a:cs typeface="Arial"/>
                <a:sym typeface="Arial"/>
              </a:rPr>
              <a:t>In principal components analysis, </a:t>
            </a:r>
            <a:r>
              <a:rPr lang="en-US" sz="1800" b="1">
                <a:solidFill>
                  <a:schemeClr val="dk1"/>
                </a:solidFill>
                <a:latin typeface="Arial"/>
                <a:ea typeface="Arial"/>
                <a:cs typeface="Arial"/>
                <a:sym typeface="Arial"/>
              </a:rPr>
              <a:t>linear combinations </a:t>
            </a:r>
            <a:r>
              <a:rPr lang="en-US" sz="1800">
                <a:solidFill>
                  <a:schemeClr val="dk1"/>
                </a:solidFill>
                <a:latin typeface="Arial"/>
                <a:ea typeface="Arial"/>
                <a:cs typeface="Arial"/>
                <a:sym typeface="Arial"/>
              </a:rPr>
              <a:t>of  the observed variables are formed.</a:t>
            </a:r>
            <a:endParaRPr sz="1800">
              <a:solidFill>
                <a:schemeClr val="dk1"/>
              </a:solidFill>
              <a:latin typeface="Arial"/>
              <a:ea typeface="Arial"/>
              <a:cs typeface="Arial"/>
              <a:sym typeface="Arial"/>
            </a:endParaRPr>
          </a:p>
          <a:p>
            <a:pPr marL="0" marR="0" lvl="0" indent="0" algn="l" rtl="0">
              <a:lnSpc>
                <a:spcPct val="100000"/>
              </a:lnSpc>
              <a:spcBef>
                <a:spcPts val="5"/>
              </a:spcBef>
              <a:spcAft>
                <a:spcPts val="0"/>
              </a:spcAft>
              <a:buClr>
                <a:srgbClr val="D06248"/>
              </a:buClr>
              <a:buSzPts val="1800"/>
              <a:buFont typeface="Arial"/>
              <a:buNone/>
            </a:pPr>
            <a:endParaRPr sz="1800">
              <a:solidFill>
                <a:schemeClr val="dk1"/>
              </a:solidFill>
              <a:latin typeface="Arial"/>
              <a:ea typeface="Arial"/>
              <a:cs typeface="Arial"/>
              <a:sym typeface="Arial"/>
            </a:endParaRPr>
          </a:p>
          <a:p>
            <a:pPr marL="361950" marR="131445" lvl="0" indent="-273050" algn="l" rtl="0">
              <a:lnSpc>
                <a:spcPct val="79900"/>
              </a:lnSpc>
              <a:spcBef>
                <a:spcPts val="0"/>
              </a:spcBef>
              <a:spcAft>
                <a:spcPts val="0"/>
              </a:spcAft>
              <a:buClr>
                <a:srgbClr val="D06248"/>
              </a:buClr>
              <a:buSzPts val="1526"/>
              <a:buFont typeface="Arial"/>
              <a:buChar char=""/>
            </a:pPr>
            <a:r>
              <a:rPr lang="en-US" sz="1800">
                <a:solidFill>
                  <a:schemeClr val="dk1"/>
                </a:solidFill>
                <a:latin typeface="Arial"/>
                <a:ea typeface="Arial"/>
                <a:cs typeface="Arial"/>
                <a:sym typeface="Arial"/>
              </a:rPr>
              <a:t>The 1</a:t>
            </a:r>
            <a:r>
              <a:rPr lang="en-US" sz="1800" baseline="30000">
                <a:solidFill>
                  <a:schemeClr val="dk1"/>
                </a:solidFill>
                <a:latin typeface="Arial"/>
                <a:ea typeface="Arial"/>
                <a:cs typeface="Arial"/>
                <a:sym typeface="Arial"/>
              </a:rPr>
              <a:t>st	</a:t>
            </a:r>
            <a:r>
              <a:rPr lang="en-US" sz="1800">
                <a:solidFill>
                  <a:schemeClr val="dk1"/>
                </a:solidFill>
                <a:latin typeface="Arial"/>
                <a:ea typeface="Arial"/>
                <a:cs typeface="Arial"/>
                <a:sym typeface="Arial"/>
              </a:rPr>
              <a:t>principal component is the combination that accounts  for the </a:t>
            </a:r>
            <a:r>
              <a:rPr lang="en-US" sz="1800" b="1">
                <a:solidFill>
                  <a:schemeClr val="dk1"/>
                </a:solidFill>
                <a:latin typeface="Arial"/>
                <a:ea typeface="Arial"/>
                <a:cs typeface="Arial"/>
                <a:sym typeface="Arial"/>
              </a:rPr>
              <a:t>largest amount of variance </a:t>
            </a:r>
            <a:r>
              <a:rPr lang="en-US" sz="1800">
                <a:solidFill>
                  <a:schemeClr val="dk1"/>
                </a:solidFill>
                <a:latin typeface="Arial"/>
                <a:ea typeface="Arial"/>
                <a:cs typeface="Arial"/>
                <a:sym typeface="Arial"/>
              </a:rPr>
              <a:t>in the sample (1</a:t>
            </a:r>
            <a:r>
              <a:rPr lang="en-US" sz="1800" baseline="30000">
                <a:solidFill>
                  <a:schemeClr val="dk1"/>
                </a:solidFill>
                <a:latin typeface="Arial"/>
                <a:ea typeface="Arial"/>
                <a:cs typeface="Arial"/>
                <a:sym typeface="Arial"/>
              </a:rPr>
              <a:t>st </a:t>
            </a:r>
            <a:r>
              <a:rPr lang="en-US" sz="1800">
                <a:solidFill>
                  <a:schemeClr val="dk1"/>
                </a:solidFill>
                <a:latin typeface="Arial"/>
                <a:ea typeface="Arial"/>
                <a:cs typeface="Arial"/>
                <a:sym typeface="Arial"/>
              </a:rPr>
              <a:t> extracted factor).</a:t>
            </a:r>
            <a:endParaRPr sz="1800">
              <a:solidFill>
                <a:schemeClr val="dk1"/>
              </a:solidFill>
              <a:latin typeface="Arial"/>
              <a:ea typeface="Arial"/>
              <a:cs typeface="Arial"/>
              <a:sym typeface="Arial"/>
            </a:endParaRPr>
          </a:p>
          <a:p>
            <a:pPr marL="0" marR="0" lvl="0" indent="0" algn="l" rtl="0">
              <a:lnSpc>
                <a:spcPct val="100000"/>
              </a:lnSpc>
              <a:spcBef>
                <a:spcPts val="50"/>
              </a:spcBef>
              <a:spcAft>
                <a:spcPts val="0"/>
              </a:spcAft>
              <a:buClr>
                <a:srgbClr val="D06248"/>
              </a:buClr>
              <a:buSzPts val="1800"/>
              <a:buFont typeface="Arial"/>
              <a:buNone/>
            </a:pPr>
            <a:endParaRPr sz="1800">
              <a:solidFill>
                <a:schemeClr val="dk1"/>
              </a:solidFill>
              <a:latin typeface="Arial"/>
              <a:ea typeface="Arial"/>
              <a:cs typeface="Arial"/>
              <a:sym typeface="Arial"/>
            </a:endParaRPr>
          </a:p>
          <a:p>
            <a:pPr marL="361950" marR="84455" lvl="0" indent="-273050" algn="l" rtl="0">
              <a:lnSpc>
                <a:spcPct val="79900"/>
              </a:lnSpc>
              <a:spcBef>
                <a:spcPts val="0"/>
              </a:spcBef>
              <a:spcAft>
                <a:spcPts val="0"/>
              </a:spcAft>
              <a:buClr>
                <a:srgbClr val="D06248"/>
              </a:buClr>
              <a:buSzPts val="1526"/>
              <a:buFont typeface="Arial"/>
              <a:buChar char=""/>
            </a:pPr>
            <a:r>
              <a:rPr lang="en-US" sz="1800">
                <a:solidFill>
                  <a:schemeClr val="dk1"/>
                </a:solidFill>
                <a:latin typeface="Arial"/>
                <a:ea typeface="Arial"/>
                <a:cs typeface="Arial"/>
                <a:sym typeface="Arial"/>
              </a:rPr>
              <a:t>The 2</a:t>
            </a:r>
            <a:r>
              <a:rPr lang="en-US" sz="1800" baseline="30000">
                <a:solidFill>
                  <a:schemeClr val="dk1"/>
                </a:solidFill>
                <a:latin typeface="Arial"/>
                <a:ea typeface="Arial"/>
                <a:cs typeface="Arial"/>
                <a:sym typeface="Arial"/>
              </a:rPr>
              <a:t>nd </a:t>
            </a:r>
            <a:r>
              <a:rPr lang="en-US" sz="1800">
                <a:solidFill>
                  <a:schemeClr val="dk1"/>
                </a:solidFill>
                <a:latin typeface="Arial"/>
                <a:ea typeface="Arial"/>
                <a:cs typeface="Arial"/>
                <a:sym typeface="Arial"/>
              </a:rPr>
              <a:t>principle component accounts for the next largest  amount of variance and </a:t>
            </a:r>
            <a:r>
              <a:rPr lang="en-US" sz="1800" b="1">
                <a:solidFill>
                  <a:schemeClr val="dk1"/>
                </a:solidFill>
                <a:latin typeface="Arial"/>
                <a:ea typeface="Arial"/>
                <a:cs typeface="Arial"/>
                <a:sym typeface="Arial"/>
              </a:rPr>
              <a:t>is uncorrelated with the first </a:t>
            </a:r>
            <a:r>
              <a:rPr lang="en-US" sz="1800">
                <a:solidFill>
                  <a:schemeClr val="dk1"/>
                </a:solidFill>
                <a:latin typeface="Arial"/>
                <a:ea typeface="Arial"/>
                <a:cs typeface="Arial"/>
                <a:sym typeface="Arial"/>
              </a:rPr>
              <a:t>(2</a:t>
            </a:r>
            <a:r>
              <a:rPr lang="en-US" sz="1800" baseline="30000">
                <a:solidFill>
                  <a:schemeClr val="dk1"/>
                </a:solidFill>
                <a:latin typeface="Arial"/>
                <a:ea typeface="Arial"/>
                <a:cs typeface="Arial"/>
                <a:sym typeface="Arial"/>
              </a:rPr>
              <a:t>nd </a:t>
            </a:r>
            <a:r>
              <a:rPr lang="en-US" sz="1800">
                <a:solidFill>
                  <a:schemeClr val="dk1"/>
                </a:solidFill>
                <a:latin typeface="Arial"/>
                <a:ea typeface="Arial"/>
                <a:cs typeface="Arial"/>
                <a:sym typeface="Arial"/>
              </a:rPr>
              <a:t> extracted factor).</a:t>
            </a: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D06248"/>
              </a:buClr>
              <a:buSzPts val="1800"/>
              <a:buFont typeface="Arial"/>
              <a:buNone/>
            </a:pPr>
            <a:endParaRPr sz="1800">
              <a:solidFill>
                <a:schemeClr val="dk1"/>
              </a:solidFill>
              <a:latin typeface="Arial"/>
              <a:ea typeface="Arial"/>
              <a:cs typeface="Arial"/>
              <a:sym typeface="Arial"/>
            </a:endParaRPr>
          </a:p>
          <a:p>
            <a:pPr marL="361950" marR="43180" lvl="0" indent="-273050" algn="l" rtl="0">
              <a:lnSpc>
                <a:spcPct val="79900"/>
              </a:lnSpc>
              <a:spcBef>
                <a:spcPts val="5"/>
              </a:spcBef>
              <a:spcAft>
                <a:spcPts val="0"/>
              </a:spcAft>
              <a:buClr>
                <a:srgbClr val="D06248"/>
              </a:buClr>
              <a:buSzPts val="1526"/>
              <a:buFont typeface="Arial"/>
              <a:buChar char=""/>
            </a:pPr>
            <a:r>
              <a:rPr lang="en-US" sz="1800">
                <a:solidFill>
                  <a:schemeClr val="dk1"/>
                </a:solidFill>
                <a:latin typeface="Arial"/>
                <a:ea typeface="Arial"/>
                <a:cs typeface="Arial"/>
                <a:sym typeface="Arial"/>
              </a:rPr>
              <a:t>Successive components explain progressively smaller portions  of the total sample variance, and all are uncorrelated with  each other.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6"/>
          <p:cNvSpPr txBox="1">
            <a:spLocks noGrp="1"/>
          </p:cNvSpPr>
          <p:nvPr>
            <p:ph type="title"/>
          </p:nvPr>
        </p:nvSpPr>
        <p:spPr>
          <a:xfrm>
            <a:off x="512064" y="19518"/>
            <a:ext cx="8797734" cy="1336263"/>
          </a:xfrm>
          <a:prstGeom prst="rect">
            <a:avLst/>
          </a:prstGeom>
          <a:noFill/>
          <a:ln>
            <a:noFill/>
          </a:ln>
        </p:spPr>
        <p:txBody>
          <a:bodyPr spcFirstLastPara="1" wrap="square" lIns="0" tIns="104125" rIns="0" bIns="0" anchor="b" anchorCtr="0">
            <a:spAutoFit/>
          </a:bodyPr>
          <a:lstStyle/>
          <a:p>
            <a:pPr marL="10795" marR="5080" lvl="0" indent="0" algn="ctr" rtl="0">
              <a:lnSpc>
                <a:spcPct val="100000"/>
              </a:lnSpc>
              <a:spcBef>
                <a:spcPts val="0"/>
              </a:spcBef>
              <a:spcAft>
                <a:spcPts val="0"/>
              </a:spcAft>
              <a:buNone/>
            </a:pPr>
            <a:r>
              <a:rPr lang="en-US"/>
              <a:t>Steps in Factor Analysis:  Factor Extraction</a:t>
            </a:r>
            <a:endParaRPr/>
          </a:p>
        </p:txBody>
      </p:sp>
      <p:sp>
        <p:nvSpPr>
          <p:cNvPr id="267" name="Google Shape;267;p36"/>
          <p:cNvSpPr txBox="1"/>
          <p:nvPr/>
        </p:nvSpPr>
        <p:spPr>
          <a:xfrm>
            <a:off x="231140" y="1351280"/>
            <a:ext cx="139065" cy="2711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600">
                <a:solidFill>
                  <a:srgbClr val="D06248"/>
                </a:solidFill>
                <a:latin typeface="Arial"/>
                <a:ea typeface="Arial"/>
                <a:cs typeface="Arial"/>
                <a:sym typeface="Arial"/>
              </a:rPr>
              <a:t></a:t>
            </a:r>
            <a:endParaRPr sz="1600">
              <a:solidFill>
                <a:schemeClr val="dk1"/>
              </a:solidFill>
              <a:latin typeface="Arial"/>
              <a:ea typeface="Arial"/>
              <a:cs typeface="Arial"/>
              <a:sym typeface="Arial"/>
            </a:endParaRPr>
          </a:p>
        </p:txBody>
      </p:sp>
      <p:sp>
        <p:nvSpPr>
          <p:cNvPr id="268" name="Google Shape;268;p36"/>
          <p:cNvSpPr txBox="1"/>
          <p:nvPr/>
        </p:nvSpPr>
        <p:spPr>
          <a:xfrm>
            <a:off x="504190" y="1346200"/>
            <a:ext cx="3674110" cy="778510"/>
          </a:xfrm>
          <a:prstGeom prst="rect">
            <a:avLst/>
          </a:prstGeom>
          <a:noFill/>
          <a:ln>
            <a:noFill/>
          </a:ln>
        </p:spPr>
        <p:txBody>
          <a:bodyPr spcFirstLastPara="1" wrap="square" lIns="0" tIns="70475" rIns="0" bIns="0" anchor="t" anchorCtr="0">
            <a:spAutoFit/>
          </a:bodyPr>
          <a:lstStyle/>
          <a:p>
            <a:pPr marL="12700" marR="5080" lvl="0" indent="0" algn="just" rtl="0">
              <a:lnSpc>
                <a:spcPct val="80000"/>
              </a:lnSpc>
              <a:spcBef>
                <a:spcPts val="0"/>
              </a:spcBef>
              <a:spcAft>
                <a:spcPts val="0"/>
              </a:spcAft>
              <a:buNone/>
            </a:pPr>
            <a:r>
              <a:rPr lang="en-US" sz="1900">
                <a:solidFill>
                  <a:schemeClr val="dk1"/>
                </a:solidFill>
                <a:latin typeface="Georgia"/>
                <a:ea typeface="Georgia"/>
                <a:cs typeface="Georgia"/>
                <a:sym typeface="Georgia"/>
              </a:rPr>
              <a:t>To decide on how many factors we  need to represent the data, we use  2 statistical criteria:</a:t>
            </a:r>
            <a:endParaRPr sz="1900">
              <a:solidFill>
                <a:schemeClr val="dk1"/>
              </a:solidFill>
              <a:latin typeface="Georgia"/>
              <a:ea typeface="Georgia"/>
              <a:cs typeface="Georgia"/>
              <a:sym typeface="Georgia"/>
            </a:endParaRPr>
          </a:p>
        </p:txBody>
      </p:sp>
      <p:sp>
        <p:nvSpPr>
          <p:cNvPr id="269" name="Google Shape;269;p36"/>
          <p:cNvSpPr txBox="1"/>
          <p:nvPr/>
        </p:nvSpPr>
        <p:spPr>
          <a:xfrm>
            <a:off x="505459" y="2056129"/>
            <a:ext cx="144780" cy="485140"/>
          </a:xfrm>
          <a:prstGeom prst="rect">
            <a:avLst/>
          </a:prstGeom>
          <a:noFill/>
          <a:ln>
            <a:noFill/>
          </a:ln>
        </p:spPr>
        <p:txBody>
          <a:bodyPr spcFirstLastPara="1" wrap="square" lIns="0" tIns="82550" rIns="0" bIns="0" anchor="t" anchorCtr="0">
            <a:spAutoFit/>
          </a:bodyPr>
          <a:lstStyle/>
          <a:p>
            <a:pPr marL="12700" marR="0" lvl="0" indent="0" algn="l" rtl="0">
              <a:lnSpc>
                <a:spcPct val="100000"/>
              </a:lnSpc>
              <a:spcBef>
                <a:spcPts val="0"/>
              </a:spcBef>
              <a:spcAft>
                <a:spcPts val="0"/>
              </a:spcAft>
              <a:buNone/>
            </a:pPr>
            <a:r>
              <a:rPr lang="en-US" sz="1050">
                <a:solidFill>
                  <a:srgbClr val="CCB300"/>
                </a:solidFill>
                <a:latin typeface="Noto Sans Symbols"/>
                <a:ea typeface="Noto Sans Symbols"/>
                <a:cs typeface="Noto Sans Symbols"/>
                <a:sym typeface="Noto Sans Symbols"/>
              </a:rPr>
              <a:t>⚪</a:t>
            </a:r>
            <a:endParaRPr sz="1050">
              <a:solidFill>
                <a:schemeClr val="dk1"/>
              </a:solidFill>
              <a:latin typeface="Noto Sans Symbols"/>
              <a:ea typeface="Noto Sans Symbols"/>
              <a:cs typeface="Noto Sans Symbols"/>
              <a:sym typeface="Noto Sans Symbols"/>
            </a:endParaRPr>
          </a:p>
          <a:p>
            <a:pPr marL="12700" marR="0" lvl="0" indent="0" algn="l" rtl="0">
              <a:lnSpc>
                <a:spcPct val="100000"/>
              </a:lnSpc>
              <a:spcBef>
                <a:spcPts val="550"/>
              </a:spcBef>
              <a:spcAft>
                <a:spcPts val="0"/>
              </a:spcAft>
              <a:buNone/>
            </a:pPr>
            <a:r>
              <a:rPr lang="en-US" sz="1050">
                <a:solidFill>
                  <a:srgbClr val="CCB300"/>
                </a:solidFill>
                <a:latin typeface="Noto Sans Symbols"/>
                <a:ea typeface="Noto Sans Symbols"/>
                <a:cs typeface="Noto Sans Symbols"/>
                <a:sym typeface="Noto Sans Symbols"/>
              </a:rPr>
              <a:t>⚪</a:t>
            </a:r>
            <a:endParaRPr sz="1050">
              <a:solidFill>
                <a:schemeClr val="dk1"/>
              </a:solidFill>
              <a:latin typeface="Noto Sans Symbols"/>
              <a:ea typeface="Noto Sans Symbols"/>
              <a:cs typeface="Noto Sans Symbols"/>
              <a:sym typeface="Noto Sans Symbols"/>
            </a:endParaRPr>
          </a:p>
        </p:txBody>
      </p:sp>
      <p:sp>
        <p:nvSpPr>
          <p:cNvPr id="270" name="Google Shape;270;p36"/>
          <p:cNvSpPr txBox="1"/>
          <p:nvPr/>
        </p:nvSpPr>
        <p:spPr>
          <a:xfrm>
            <a:off x="778509" y="2100579"/>
            <a:ext cx="1715135" cy="483870"/>
          </a:xfrm>
          <a:prstGeom prst="rect">
            <a:avLst/>
          </a:prstGeom>
          <a:noFill/>
          <a:ln>
            <a:noFill/>
          </a:ln>
        </p:spPr>
        <p:txBody>
          <a:bodyPr spcFirstLastPara="1" wrap="square" lIns="0" tIns="11425" rIns="0" bIns="0" anchor="t" anchorCtr="0">
            <a:spAutoFit/>
          </a:bodyPr>
          <a:lstStyle/>
          <a:p>
            <a:pPr marL="12700" marR="5080" lvl="0" indent="0" algn="l" rtl="0">
              <a:lnSpc>
                <a:spcPct val="100600"/>
              </a:lnSpc>
              <a:spcBef>
                <a:spcPts val="0"/>
              </a:spcBef>
              <a:spcAft>
                <a:spcPts val="0"/>
              </a:spcAft>
              <a:buNone/>
            </a:pPr>
            <a:r>
              <a:rPr lang="en-US" sz="1500" b="1">
                <a:solidFill>
                  <a:srgbClr val="636A85"/>
                </a:solidFill>
                <a:latin typeface="Georgia"/>
                <a:ea typeface="Georgia"/>
                <a:cs typeface="Georgia"/>
                <a:sym typeface="Georgia"/>
              </a:rPr>
              <a:t>Eigen Values, </a:t>
            </a:r>
            <a:r>
              <a:rPr lang="en-US" sz="1500">
                <a:solidFill>
                  <a:srgbClr val="636A85"/>
                </a:solidFill>
                <a:latin typeface="Georgia"/>
                <a:ea typeface="Georgia"/>
                <a:cs typeface="Georgia"/>
                <a:sym typeface="Georgia"/>
              </a:rPr>
              <a:t>and  The </a:t>
            </a:r>
            <a:r>
              <a:rPr lang="en-US" sz="1500" b="1">
                <a:solidFill>
                  <a:srgbClr val="636A85"/>
                </a:solidFill>
                <a:latin typeface="Georgia"/>
                <a:ea typeface="Georgia"/>
                <a:cs typeface="Georgia"/>
                <a:sym typeface="Georgia"/>
              </a:rPr>
              <a:t>Scree Plot</a:t>
            </a:r>
            <a:r>
              <a:rPr lang="en-US" sz="1500">
                <a:solidFill>
                  <a:srgbClr val="636A85"/>
                </a:solidFill>
                <a:latin typeface="Georgia"/>
                <a:ea typeface="Georgia"/>
                <a:cs typeface="Georgia"/>
                <a:sym typeface="Georgia"/>
              </a:rPr>
              <a:t>.</a:t>
            </a:r>
            <a:endParaRPr sz="1500">
              <a:solidFill>
                <a:schemeClr val="dk1"/>
              </a:solidFill>
              <a:latin typeface="Georgia"/>
              <a:ea typeface="Georgia"/>
              <a:cs typeface="Georgia"/>
              <a:sym typeface="Georgia"/>
            </a:endParaRPr>
          </a:p>
        </p:txBody>
      </p:sp>
      <p:sp>
        <p:nvSpPr>
          <p:cNvPr id="271" name="Google Shape;271;p36"/>
          <p:cNvSpPr txBox="1"/>
          <p:nvPr/>
        </p:nvSpPr>
        <p:spPr>
          <a:xfrm>
            <a:off x="231140" y="2857500"/>
            <a:ext cx="139065" cy="2711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600">
                <a:solidFill>
                  <a:srgbClr val="D06248"/>
                </a:solidFill>
                <a:latin typeface="Arial"/>
                <a:ea typeface="Arial"/>
                <a:cs typeface="Arial"/>
                <a:sym typeface="Arial"/>
              </a:rPr>
              <a:t></a:t>
            </a:r>
            <a:endParaRPr sz="1600">
              <a:solidFill>
                <a:schemeClr val="dk1"/>
              </a:solidFill>
              <a:latin typeface="Arial"/>
              <a:ea typeface="Arial"/>
              <a:cs typeface="Arial"/>
              <a:sym typeface="Arial"/>
            </a:endParaRPr>
          </a:p>
        </p:txBody>
      </p:sp>
      <p:sp>
        <p:nvSpPr>
          <p:cNvPr id="272" name="Google Shape;272;p36"/>
          <p:cNvSpPr txBox="1"/>
          <p:nvPr/>
        </p:nvSpPr>
        <p:spPr>
          <a:xfrm>
            <a:off x="504190" y="2852420"/>
            <a:ext cx="3762375" cy="1009650"/>
          </a:xfrm>
          <a:prstGeom prst="rect">
            <a:avLst/>
          </a:prstGeom>
          <a:noFill/>
          <a:ln>
            <a:noFill/>
          </a:ln>
        </p:spPr>
        <p:txBody>
          <a:bodyPr spcFirstLastPara="1" wrap="square" lIns="0" tIns="70475" rIns="0" bIns="0" anchor="t" anchorCtr="0">
            <a:spAutoFit/>
          </a:bodyPr>
          <a:lstStyle/>
          <a:p>
            <a:pPr marL="12700" marR="5080" lvl="0" indent="0" algn="l" rtl="0">
              <a:lnSpc>
                <a:spcPct val="80000"/>
              </a:lnSpc>
              <a:spcBef>
                <a:spcPts val="0"/>
              </a:spcBef>
              <a:spcAft>
                <a:spcPts val="0"/>
              </a:spcAft>
              <a:buNone/>
            </a:pPr>
            <a:r>
              <a:rPr lang="en-US" sz="1900">
                <a:solidFill>
                  <a:schemeClr val="dk1"/>
                </a:solidFill>
                <a:latin typeface="Georgia"/>
                <a:ea typeface="Georgia"/>
                <a:cs typeface="Georgia"/>
                <a:sym typeface="Georgia"/>
              </a:rPr>
              <a:t>The determination of the number  of factors is usually done by  considering only factors with Eigen  values greater than 1.</a:t>
            </a:r>
            <a:endParaRPr sz="1900">
              <a:solidFill>
                <a:schemeClr val="dk1"/>
              </a:solidFill>
              <a:latin typeface="Georgia"/>
              <a:ea typeface="Georgia"/>
              <a:cs typeface="Georgia"/>
              <a:sym typeface="Georgia"/>
            </a:endParaRPr>
          </a:p>
        </p:txBody>
      </p:sp>
      <p:sp>
        <p:nvSpPr>
          <p:cNvPr id="273" name="Google Shape;273;p36"/>
          <p:cNvSpPr txBox="1"/>
          <p:nvPr/>
        </p:nvSpPr>
        <p:spPr>
          <a:xfrm>
            <a:off x="231140" y="4135120"/>
            <a:ext cx="139065" cy="2711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600">
                <a:solidFill>
                  <a:srgbClr val="D06248"/>
                </a:solidFill>
                <a:latin typeface="Arial"/>
                <a:ea typeface="Arial"/>
                <a:cs typeface="Arial"/>
                <a:sym typeface="Arial"/>
              </a:rPr>
              <a:t></a:t>
            </a:r>
            <a:endParaRPr sz="1600">
              <a:solidFill>
                <a:schemeClr val="dk1"/>
              </a:solidFill>
              <a:latin typeface="Arial"/>
              <a:ea typeface="Arial"/>
              <a:cs typeface="Arial"/>
              <a:sym typeface="Arial"/>
            </a:endParaRPr>
          </a:p>
        </p:txBody>
      </p:sp>
      <p:sp>
        <p:nvSpPr>
          <p:cNvPr id="274" name="Google Shape;274;p36"/>
          <p:cNvSpPr txBox="1"/>
          <p:nvPr/>
        </p:nvSpPr>
        <p:spPr>
          <a:xfrm>
            <a:off x="504190" y="4130040"/>
            <a:ext cx="3759200" cy="1009650"/>
          </a:xfrm>
          <a:prstGeom prst="rect">
            <a:avLst/>
          </a:prstGeom>
          <a:noFill/>
          <a:ln>
            <a:noFill/>
          </a:ln>
        </p:spPr>
        <p:txBody>
          <a:bodyPr spcFirstLastPara="1" wrap="square" lIns="0" tIns="70475" rIns="0" bIns="0" anchor="t" anchorCtr="0">
            <a:spAutoFit/>
          </a:bodyPr>
          <a:lstStyle/>
          <a:p>
            <a:pPr marL="12700" marR="5080" lvl="0" indent="0" algn="l" rtl="0">
              <a:lnSpc>
                <a:spcPct val="80000"/>
              </a:lnSpc>
              <a:spcBef>
                <a:spcPts val="0"/>
              </a:spcBef>
              <a:spcAft>
                <a:spcPts val="0"/>
              </a:spcAft>
              <a:buNone/>
            </a:pPr>
            <a:r>
              <a:rPr lang="en-US" sz="1900">
                <a:solidFill>
                  <a:schemeClr val="dk1"/>
                </a:solidFill>
                <a:latin typeface="Georgia"/>
                <a:ea typeface="Georgia"/>
                <a:cs typeface="Georgia"/>
                <a:sym typeface="Georgia"/>
              </a:rPr>
              <a:t>Factors with a variance less than 1  are no better than a single variable,  since each variable is expected to  have a variance of 1.</a:t>
            </a:r>
            <a:endParaRPr sz="1900">
              <a:solidFill>
                <a:schemeClr val="dk1"/>
              </a:solidFill>
              <a:latin typeface="Georgia"/>
              <a:ea typeface="Georgia"/>
              <a:cs typeface="Georgia"/>
              <a:sym typeface="Georgia"/>
            </a:endParaRPr>
          </a:p>
        </p:txBody>
      </p:sp>
      <p:grpSp>
        <p:nvGrpSpPr>
          <p:cNvPr id="275" name="Google Shape;275;p36"/>
          <p:cNvGrpSpPr/>
          <p:nvPr/>
        </p:nvGrpSpPr>
        <p:grpSpPr>
          <a:xfrm>
            <a:off x="4876800" y="1828800"/>
            <a:ext cx="3804920" cy="1905000"/>
            <a:chOff x="4876800" y="1828800"/>
            <a:chExt cx="3804920" cy="1905000"/>
          </a:xfrm>
        </p:grpSpPr>
        <p:sp>
          <p:nvSpPr>
            <p:cNvPr id="276" name="Google Shape;276;p36"/>
            <p:cNvSpPr/>
            <p:nvPr/>
          </p:nvSpPr>
          <p:spPr>
            <a:xfrm>
              <a:off x="5410200" y="2971800"/>
              <a:ext cx="533400" cy="762000"/>
            </a:xfrm>
            <a:custGeom>
              <a:avLst/>
              <a:gdLst/>
              <a:ahLst/>
              <a:cxnLst/>
              <a:rect l="l" t="t" r="r" b="b"/>
              <a:pathLst>
                <a:path w="533400" h="762000" extrusionOk="0">
                  <a:moveTo>
                    <a:pt x="266700" y="762000"/>
                  </a:moveTo>
                  <a:lnTo>
                    <a:pt x="227283" y="757849"/>
                  </a:lnTo>
                  <a:lnTo>
                    <a:pt x="189664" y="745798"/>
                  </a:lnTo>
                  <a:lnTo>
                    <a:pt x="154254" y="726447"/>
                  </a:lnTo>
                  <a:lnTo>
                    <a:pt x="121467" y="700398"/>
                  </a:lnTo>
                  <a:lnTo>
                    <a:pt x="91714" y="668252"/>
                  </a:lnTo>
                  <a:lnTo>
                    <a:pt x="65408" y="630610"/>
                  </a:lnTo>
                  <a:lnTo>
                    <a:pt x="42960" y="588073"/>
                  </a:lnTo>
                  <a:lnTo>
                    <a:pt x="24783" y="541243"/>
                  </a:lnTo>
                  <a:lnTo>
                    <a:pt x="11289" y="490719"/>
                  </a:lnTo>
                  <a:lnTo>
                    <a:pt x="2891" y="437105"/>
                  </a:lnTo>
                  <a:lnTo>
                    <a:pt x="0" y="381000"/>
                  </a:lnTo>
                  <a:lnTo>
                    <a:pt x="2891" y="324608"/>
                  </a:lnTo>
                  <a:lnTo>
                    <a:pt x="11289" y="270816"/>
                  </a:lnTo>
                  <a:lnTo>
                    <a:pt x="24783" y="220207"/>
                  </a:lnTo>
                  <a:lnTo>
                    <a:pt x="42960" y="173365"/>
                  </a:lnTo>
                  <a:lnTo>
                    <a:pt x="65408" y="130873"/>
                  </a:lnTo>
                  <a:lnTo>
                    <a:pt x="91714" y="93317"/>
                  </a:lnTo>
                  <a:lnTo>
                    <a:pt x="121467" y="61280"/>
                  </a:lnTo>
                  <a:lnTo>
                    <a:pt x="154254" y="35346"/>
                  </a:lnTo>
                  <a:lnTo>
                    <a:pt x="189664" y="16098"/>
                  </a:lnTo>
                  <a:lnTo>
                    <a:pt x="227283" y="4122"/>
                  </a:lnTo>
                  <a:lnTo>
                    <a:pt x="266700" y="0"/>
                  </a:lnTo>
                  <a:lnTo>
                    <a:pt x="306116" y="4122"/>
                  </a:lnTo>
                  <a:lnTo>
                    <a:pt x="343735" y="16098"/>
                  </a:lnTo>
                  <a:lnTo>
                    <a:pt x="379145" y="35346"/>
                  </a:lnTo>
                  <a:lnTo>
                    <a:pt x="411932" y="61280"/>
                  </a:lnTo>
                  <a:lnTo>
                    <a:pt x="441685" y="93317"/>
                  </a:lnTo>
                  <a:lnTo>
                    <a:pt x="467991" y="130873"/>
                  </a:lnTo>
                  <a:lnTo>
                    <a:pt x="490439" y="173365"/>
                  </a:lnTo>
                  <a:lnTo>
                    <a:pt x="508616" y="220207"/>
                  </a:lnTo>
                  <a:lnTo>
                    <a:pt x="522110" y="270816"/>
                  </a:lnTo>
                  <a:lnTo>
                    <a:pt x="530508" y="324608"/>
                  </a:lnTo>
                  <a:lnTo>
                    <a:pt x="533400" y="381000"/>
                  </a:lnTo>
                  <a:lnTo>
                    <a:pt x="530508" y="437105"/>
                  </a:lnTo>
                  <a:lnTo>
                    <a:pt x="522110" y="490719"/>
                  </a:lnTo>
                  <a:lnTo>
                    <a:pt x="508616" y="541243"/>
                  </a:lnTo>
                  <a:lnTo>
                    <a:pt x="490439" y="588073"/>
                  </a:lnTo>
                  <a:lnTo>
                    <a:pt x="467991" y="630610"/>
                  </a:lnTo>
                  <a:lnTo>
                    <a:pt x="441685" y="668252"/>
                  </a:lnTo>
                  <a:lnTo>
                    <a:pt x="411932" y="700398"/>
                  </a:lnTo>
                  <a:lnTo>
                    <a:pt x="379145" y="726447"/>
                  </a:lnTo>
                  <a:lnTo>
                    <a:pt x="343735" y="745798"/>
                  </a:lnTo>
                  <a:lnTo>
                    <a:pt x="306116" y="757849"/>
                  </a:lnTo>
                  <a:lnTo>
                    <a:pt x="266700" y="762000"/>
                  </a:lnTo>
                  <a:close/>
                </a:path>
                <a:path w="533400" h="762000" extrusionOk="0">
                  <a:moveTo>
                    <a:pt x="304800" y="685800"/>
                  </a:moveTo>
                  <a:lnTo>
                    <a:pt x="232745" y="668304"/>
                  </a:lnTo>
                  <a:lnTo>
                    <a:pt x="199975" y="647498"/>
                  </a:lnTo>
                  <a:lnTo>
                    <a:pt x="170017" y="619597"/>
                  </a:lnTo>
                  <a:lnTo>
                    <a:pt x="143351" y="585311"/>
                  </a:lnTo>
                  <a:lnTo>
                    <a:pt x="120456" y="545348"/>
                  </a:lnTo>
                  <a:lnTo>
                    <a:pt x="101814" y="500416"/>
                  </a:lnTo>
                  <a:lnTo>
                    <a:pt x="87904" y="451225"/>
                  </a:lnTo>
                  <a:lnTo>
                    <a:pt x="79206" y="398484"/>
                  </a:lnTo>
                  <a:lnTo>
                    <a:pt x="76200" y="342900"/>
                  </a:lnTo>
                  <a:lnTo>
                    <a:pt x="79206" y="287007"/>
                  </a:lnTo>
                  <a:lnTo>
                    <a:pt x="87904" y="234086"/>
                  </a:lnTo>
                  <a:lnTo>
                    <a:pt x="101814" y="184823"/>
                  </a:lnTo>
                  <a:lnTo>
                    <a:pt x="120456" y="139903"/>
                  </a:lnTo>
                  <a:lnTo>
                    <a:pt x="143351" y="100012"/>
                  </a:lnTo>
                  <a:lnTo>
                    <a:pt x="170017" y="65836"/>
                  </a:lnTo>
                  <a:lnTo>
                    <a:pt x="199975" y="38061"/>
                  </a:lnTo>
                  <a:lnTo>
                    <a:pt x="232745" y="17373"/>
                  </a:lnTo>
                  <a:lnTo>
                    <a:pt x="304800" y="0"/>
                  </a:lnTo>
                  <a:lnTo>
                    <a:pt x="341753" y="4457"/>
                  </a:lnTo>
                  <a:lnTo>
                    <a:pt x="409624" y="38061"/>
                  </a:lnTo>
                  <a:lnTo>
                    <a:pt x="439582" y="65836"/>
                  </a:lnTo>
                  <a:lnTo>
                    <a:pt x="466248" y="100012"/>
                  </a:lnTo>
                  <a:lnTo>
                    <a:pt x="489143" y="139903"/>
                  </a:lnTo>
                  <a:lnTo>
                    <a:pt x="507785" y="184823"/>
                  </a:lnTo>
                  <a:lnTo>
                    <a:pt x="521695" y="234086"/>
                  </a:lnTo>
                  <a:lnTo>
                    <a:pt x="530393" y="287007"/>
                  </a:lnTo>
                  <a:lnTo>
                    <a:pt x="533400" y="342900"/>
                  </a:lnTo>
                  <a:lnTo>
                    <a:pt x="530393" y="398484"/>
                  </a:lnTo>
                  <a:lnTo>
                    <a:pt x="521695" y="451225"/>
                  </a:lnTo>
                  <a:lnTo>
                    <a:pt x="507785" y="500416"/>
                  </a:lnTo>
                  <a:lnTo>
                    <a:pt x="489143" y="545348"/>
                  </a:lnTo>
                  <a:lnTo>
                    <a:pt x="466248" y="585311"/>
                  </a:lnTo>
                  <a:lnTo>
                    <a:pt x="439582" y="619597"/>
                  </a:lnTo>
                  <a:lnTo>
                    <a:pt x="409624" y="647498"/>
                  </a:lnTo>
                  <a:lnTo>
                    <a:pt x="376854" y="668304"/>
                  </a:lnTo>
                  <a:lnTo>
                    <a:pt x="304800" y="685800"/>
                  </a:lnTo>
                  <a:close/>
                </a:path>
              </a:pathLst>
            </a:custGeom>
            <a:noFill/>
            <a:ln w="25500" cap="flat" cmpd="sng">
              <a:solidFill>
                <a:srgbClr val="CC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77" name="Google Shape;277;p36"/>
            <p:cNvSpPr/>
            <p:nvPr/>
          </p:nvSpPr>
          <p:spPr>
            <a:xfrm>
              <a:off x="4876800" y="1828800"/>
              <a:ext cx="3804920" cy="241300"/>
            </a:xfrm>
            <a:custGeom>
              <a:avLst/>
              <a:gdLst/>
              <a:ahLst/>
              <a:cxnLst/>
              <a:rect l="l" t="t" r="r" b="b"/>
              <a:pathLst>
                <a:path w="3804920" h="241300" extrusionOk="0">
                  <a:moveTo>
                    <a:pt x="3804920" y="0"/>
                  </a:moveTo>
                  <a:lnTo>
                    <a:pt x="0" y="0"/>
                  </a:lnTo>
                  <a:lnTo>
                    <a:pt x="0" y="241300"/>
                  </a:lnTo>
                  <a:lnTo>
                    <a:pt x="3804920" y="2413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278" name="Google Shape;278;p36"/>
          <p:cNvSpPr txBox="1"/>
          <p:nvPr/>
        </p:nvSpPr>
        <p:spPr>
          <a:xfrm>
            <a:off x="6087109" y="1901190"/>
            <a:ext cx="138493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b="1">
                <a:solidFill>
                  <a:schemeClr val="dk1"/>
                </a:solidFill>
                <a:latin typeface="Arial"/>
                <a:ea typeface="Arial"/>
                <a:cs typeface="Arial"/>
                <a:sym typeface="Arial"/>
              </a:rPr>
              <a:t>Total Variance Explained</a:t>
            </a:r>
            <a:endParaRPr sz="900">
              <a:solidFill>
                <a:schemeClr val="dk1"/>
              </a:solidFill>
              <a:latin typeface="Arial"/>
              <a:ea typeface="Arial"/>
              <a:cs typeface="Arial"/>
              <a:sym typeface="Arial"/>
            </a:endParaRPr>
          </a:p>
        </p:txBody>
      </p:sp>
      <p:sp>
        <p:nvSpPr>
          <p:cNvPr id="279" name="Google Shape;279;p36"/>
          <p:cNvSpPr/>
          <p:nvPr/>
        </p:nvSpPr>
        <p:spPr>
          <a:xfrm>
            <a:off x="4876800" y="2070100"/>
            <a:ext cx="398780" cy="889000"/>
          </a:xfrm>
          <a:custGeom>
            <a:avLst/>
            <a:gdLst/>
            <a:ahLst/>
            <a:cxnLst/>
            <a:rect l="l" t="t" r="r" b="b"/>
            <a:pathLst>
              <a:path w="398779" h="889000" extrusionOk="0">
                <a:moveTo>
                  <a:pt x="398779" y="0"/>
                </a:moveTo>
                <a:lnTo>
                  <a:pt x="0" y="0"/>
                </a:lnTo>
                <a:lnTo>
                  <a:pt x="0" y="889000"/>
                </a:lnTo>
                <a:lnTo>
                  <a:pt x="398779" y="8890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80" name="Google Shape;280;p36"/>
          <p:cNvSpPr txBox="1"/>
          <p:nvPr/>
        </p:nvSpPr>
        <p:spPr>
          <a:xfrm>
            <a:off x="4883150" y="2522219"/>
            <a:ext cx="330835" cy="431800"/>
          </a:xfrm>
          <a:prstGeom prst="rect">
            <a:avLst/>
          </a:prstGeom>
          <a:noFill/>
          <a:ln>
            <a:noFill/>
          </a:ln>
        </p:spPr>
        <p:txBody>
          <a:bodyPr spcFirstLastPara="1" wrap="square" lIns="0" tIns="12700" rIns="0" bIns="0" anchor="t" anchorCtr="0">
            <a:spAutoFit/>
          </a:bodyPr>
          <a:lstStyle/>
          <a:p>
            <a:pPr marL="12700" marR="5080" lvl="0" indent="0" algn="l" rtl="0">
              <a:lnSpc>
                <a:spcPct val="148100"/>
              </a:lnSpc>
              <a:spcBef>
                <a:spcPts val="0"/>
              </a:spcBef>
              <a:spcAft>
                <a:spcPts val="0"/>
              </a:spcAft>
              <a:buNone/>
            </a:pPr>
            <a:r>
              <a:rPr lang="en-US" sz="900">
                <a:solidFill>
                  <a:schemeClr val="dk1"/>
                </a:solidFill>
                <a:latin typeface="Arial"/>
                <a:ea typeface="Arial"/>
                <a:cs typeface="Arial"/>
                <a:sym typeface="Arial"/>
              </a:rPr>
              <a:t>Comp  onent</a:t>
            </a:r>
            <a:endParaRPr sz="900">
              <a:solidFill>
                <a:schemeClr val="dk1"/>
              </a:solidFill>
              <a:latin typeface="Arial"/>
              <a:ea typeface="Arial"/>
              <a:cs typeface="Arial"/>
              <a:sym typeface="Arial"/>
            </a:endParaRPr>
          </a:p>
        </p:txBody>
      </p:sp>
      <p:sp>
        <p:nvSpPr>
          <p:cNvPr id="281" name="Google Shape;281;p36"/>
          <p:cNvSpPr/>
          <p:nvPr/>
        </p:nvSpPr>
        <p:spPr>
          <a:xfrm>
            <a:off x="5275579" y="2070100"/>
            <a:ext cx="1703070" cy="444500"/>
          </a:xfrm>
          <a:custGeom>
            <a:avLst/>
            <a:gdLst/>
            <a:ahLst/>
            <a:cxnLst/>
            <a:rect l="l" t="t" r="r" b="b"/>
            <a:pathLst>
              <a:path w="1703070" h="444500" extrusionOk="0">
                <a:moveTo>
                  <a:pt x="1703070" y="0"/>
                </a:moveTo>
                <a:lnTo>
                  <a:pt x="0" y="0"/>
                </a:lnTo>
                <a:lnTo>
                  <a:pt x="0" y="444500"/>
                </a:lnTo>
                <a:lnTo>
                  <a:pt x="1703070" y="4445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82" name="Google Shape;282;p36"/>
          <p:cNvSpPr txBox="1"/>
          <p:nvPr/>
        </p:nvSpPr>
        <p:spPr>
          <a:xfrm>
            <a:off x="5650229" y="2345690"/>
            <a:ext cx="95440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Initial Eigenvalues</a:t>
            </a:r>
            <a:endParaRPr sz="900">
              <a:solidFill>
                <a:schemeClr val="dk1"/>
              </a:solidFill>
              <a:latin typeface="Arial"/>
              <a:ea typeface="Arial"/>
              <a:cs typeface="Arial"/>
              <a:sym typeface="Arial"/>
            </a:endParaRPr>
          </a:p>
        </p:txBody>
      </p:sp>
      <p:sp>
        <p:nvSpPr>
          <p:cNvPr id="283" name="Google Shape;283;p36"/>
          <p:cNvSpPr/>
          <p:nvPr/>
        </p:nvSpPr>
        <p:spPr>
          <a:xfrm>
            <a:off x="6978650" y="2070100"/>
            <a:ext cx="1703070" cy="444500"/>
          </a:xfrm>
          <a:custGeom>
            <a:avLst/>
            <a:gdLst/>
            <a:ahLst/>
            <a:cxnLst/>
            <a:rect l="l" t="t" r="r" b="b"/>
            <a:pathLst>
              <a:path w="1703070" h="444500" extrusionOk="0">
                <a:moveTo>
                  <a:pt x="1703070" y="0"/>
                </a:moveTo>
                <a:lnTo>
                  <a:pt x="0" y="0"/>
                </a:lnTo>
                <a:lnTo>
                  <a:pt x="0" y="444500"/>
                </a:lnTo>
                <a:lnTo>
                  <a:pt x="1703070" y="4445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84" name="Google Shape;284;p36"/>
          <p:cNvSpPr txBox="1"/>
          <p:nvPr/>
        </p:nvSpPr>
        <p:spPr>
          <a:xfrm>
            <a:off x="7101840" y="2076450"/>
            <a:ext cx="1457325" cy="431800"/>
          </a:xfrm>
          <a:prstGeom prst="rect">
            <a:avLst/>
          </a:prstGeom>
          <a:noFill/>
          <a:ln>
            <a:noFill/>
          </a:ln>
        </p:spPr>
        <p:txBody>
          <a:bodyPr spcFirstLastPara="1" wrap="square" lIns="0" tIns="12700" rIns="0" bIns="0" anchor="t" anchorCtr="0">
            <a:spAutoFit/>
          </a:bodyPr>
          <a:lstStyle/>
          <a:p>
            <a:pPr marL="493394" marR="5080" lvl="0" indent="-481329" algn="l" rtl="0">
              <a:lnSpc>
                <a:spcPct val="148100"/>
              </a:lnSpc>
              <a:spcBef>
                <a:spcPts val="0"/>
              </a:spcBef>
              <a:spcAft>
                <a:spcPts val="0"/>
              </a:spcAft>
              <a:buNone/>
            </a:pPr>
            <a:r>
              <a:rPr lang="en-US" sz="900">
                <a:solidFill>
                  <a:schemeClr val="dk1"/>
                </a:solidFill>
                <a:latin typeface="Arial"/>
                <a:ea typeface="Arial"/>
                <a:cs typeface="Arial"/>
                <a:sym typeface="Arial"/>
              </a:rPr>
              <a:t>Extraction Sums of Squared  Loadings</a:t>
            </a:r>
            <a:endParaRPr sz="900">
              <a:solidFill>
                <a:schemeClr val="dk1"/>
              </a:solidFill>
              <a:latin typeface="Arial"/>
              <a:ea typeface="Arial"/>
              <a:cs typeface="Arial"/>
              <a:sym typeface="Arial"/>
            </a:endParaRPr>
          </a:p>
        </p:txBody>
      </p:sp>
      <p:sp>
        <p:nvSpPr>
          <p:cNvPr id="285" name="Google Shape;285;p36"/>
          <p:cNvSpPr/>
          <p:nvPr/>
        </p:nvSpPr>
        <p:spPr>
          <a:xfrm>
            <a:off x="5275579" y="2514600"/>
            <a:ext cx="562610" cy="444500"/>
          </a:xfrm>
          <a:custGeom>
            <a:avLst/>
            <a:gdLst/>
            <a:ahLst/>
            <a:cxnLst/>
            <a:rect l="l" t="t" r="r" b="b"/>
            <a:pathLst>
              <a:path w="562610" h="444500" extrusionOk="0">
                <a:moveTo>
                  <a:pt x="562610" y="0"/>
                </a:moveTo>
                <a:lnTo>
                  <a:pt x="0" y="0"/>
                </a:lnTo>
                <a:lnTo>
                  <a:pt x="0" y="444500"/>
                </a:lnTo>
                <a:lnTo>
                  <a:pt x="562610" y="4445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86" name="Google Shape;286;p36"/>
          <p:cNvSpPr txBox="1"/>
          <p:nvPr/>
        </p:nvSpPr>
        <p:spPr>
          <a:xfrm>
            <a:off x="5416550" y="2790190"/>
            <a:ext cx="28130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Total</a:t>
            </a:r>
            <a:endParaRPr sz="900">
              <a:solidFill>
                <a:schemeClr val="dk1"/>
              </a:solidFill>
              <a:latin typeface="Arial"/>
              <a:ea typeface="Arial"/>
              <a:cs typeface="Arial"/>
              <a:sym typeface="Arial"/>
            </a:endParaRPr>
          </a:p>
        </p:txBody>
      </p:sp>
      <p:sp>
        <p:nvSpPr>
          <p:cNvPr id="287" name="Google Shape;287;p36"/>
          <p:cNvSpPr/>
          <p:nvPr/>
        </p:nvSpPr>
        <p:spPr>
          <a:xfrm>
            <a:off x="5838190" y="2514600"/>
            <a:ext cx="570230" cy="444500"/>
          </a:xfrm>
          <a:custGeom>
            <a:avLst/>
            <a:gdLst/>
            <a:ahLst/>
            <a:cxnLst/>
            <a:rect l="l" t="t" r="r" b="b"/>
            <a:pathLst>
              <a:path w="570229" h="444500" extrusionOk="0">
                <a:moveTo>
                  <a:pt x="570230" y="0"/>
                </a:moveTo>
                <a:lnTo>
                  <a:pt x="0" y="0"/>
                </a:lnTo>
                <a:lnTo>
                  <a:pt x="0" y="444500"/>
                </a:lnTo>
                <a:lnTo>
                  <a:pt x="570230" y="4445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88" name="Google Shape;288;p36"/>
          <p:cNvSpPr txBox="1"/>
          <p:nvPr/>
        </p:nvSpPr>
        <p:spPr>
          <a:xfrm>
            <a:off x="5883909" y="2520950"/>
            <a:ext cx="479425" cy="431800"/>
          </a:xfrm>
          <a:prstGeom prst="rect">
            <a:avLst/>
          </a:prstGeom>
          <a:noFill/>
          <a:ln>
            <a:noFill/>
          </a:ln>
        </p:spPr>
        <p:txBody>
          <a:bodyPr spcFirstLastPara="1" wrap="square" lIns="0" tIns="12700" rIns="0" bIns="0" anchor="t" anchorCtr="0">
            <a:spAutoFit/>
          </a:bodyPr>
          <a:lstStyle/>
          <a:p>
            <a:pPr marL="12700" marR="5080" lvl="0" indent="111760" algn="l" rtl="0">
              <a:lnSpc>
                <a:spcPct val="148100"/>
              </a:lnSpc>
              <a:spcBef>
                <a:spcPts val="0"/>
              </a:spcBef>
              <a:spcAft>
                <a:spcPts val="0"/>
              </a:spcAft>
              <a:buNone/>
            </a:pPr>
            <a:r>
              <a:rPr lang="en-US" sz="900">
                <a:solidFill>
                  <a:schemeClr val="dk1"/>
                </a:solidFill>
                <a:latin typeface="Arial"/>
                <a:ea typeface="Arial"/>
                <a:cs typeface="Arial"/>
                <a:sym typeface="Arial"/>
              </a:rPr>
              <a:t>% of  Variance</a:t>
            </a:r>
            <a:endParaRPr sz="900">
              <a:solidFill>
                <a:schemeClr val="dk1"/>
              </a:solidFill>
              <a:latin typeface="Arial"/>
              <a:ea typeface="Arial"/>
              <a:cs typeface="Arial"/>
              <a:sym typeface="Arial"/>
            </a:endParaRPr>
          </a:p>
        </p:txBody>
      </p:sp>
      <p:sp>
        <p:nvSpPr>
          <p:cNvPr id="289" name="Google Shape;289;p36"/>
          <p:cNvSpPr/>
          <p:nvPr/>
        </p:nvSpPr>
        <p:spPr>
          <a:xfrm>
            <a:off x="6408420" y="2514600"/>
            <a:ext cx="570230" cy="444500"/>
          </a:xfrm>
          <a:custGeom>
            <a:avLst/>
            <a:gdLst/>
            <a:ahLst/>
            <a:cxnLst/>
            <a:rect l="l" t="t" r="r" b="b"/>
            <a:pathLst>
              <a:path w="570229" h="444500" extrusionOk="0">
                <a:moveTo>
                  <a:pt x="570229" y="0"/>
                </a:moveTo>
                <a:lnTo>
                  <a:pt x="0" y="0"/>
                </a:lnTo>
                <a:lnTo>
                  <a:pt x="0" y="444500"/>
                </a:lnTo>
                <a:lnTo>
                  <a:pt x="570229" y="4445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0" name="Google Shape;290;p36"/>
          <p:cNvSpPr txBox="1"/>
          <p:nvPr/>
        </p:nvSpPr>
        <p:spPr>
          <a:xfrm>
            <a:off x="6424929" y="2520950"/>
            <a:ext cx="536575" cy="431800"/>
          </a:xfrm>
          <a:prstGeom prst="rect">
            <a:avLst/>
          </a:prstGeom>
          <a:noFill/>
          <a:ln>
            <a:noFill/>
          </a:ln>
        </p:spPr>
        <p:txBody>
          <a:bodyPr spcFirstLastPara="1" wrap="square" lIns="0" tIns="12700" rIns="0" bIns="0" anchor="t" anchorCtr="0">
            <a:spAutoFit/>
          </a:bodyPr>
          <a:lstStyle/>
          <a:p>
            <a:pPr marL="169545" marR="5080" lvl="0" indent="-157480" algn="l" rtl="0">
              <a:lnSpc>
                <a:spcPct val="148100"/>
              </a:lnSpc>
              <a:spcBef>
                <a:spcPts val="0"/>
              </a:spcBef>
              <a:spcAft>
                <a:spcPts val="0"/>
              </a:spcAft>
              <a:buNone/>
            </a:pPr>
            <a:r>
              <a:rPr lang="en-US" sz="900">
                <a:solidFill>
                  <a:schemeClr val="dk1"/>
                </a:solidFill>
                <a:latin typeface="Arial"/>
                <a:ea typeface="Arial"/>
                <a:cs typeface="Arial"/>
                <a:sym typeface="Arial"/>
              </a:rPr>
              <a:t>Cumulativ  e %</a:t>
            </a:r>
            <a:endParaRPr sz="900">
              <a:solidFill>
                <a:schemeClr val="dk1"/>
              </a:solidFill>
              <a:latin typeface="Arial"/>
              <a:ea typeface="Arial"/>
              <a:cs typeface="Arial"/>
              <a:sym typeface="Arial"/>
            </a:endParaRPr>
          </a:p>
        </p:txBody>
      </p:sp>
      <p:sp>
        <p:nvSpPr>
          <p:cNvPr id="291" name="Google Shape;291;p36"/>
          <p:cNvSpPr/>
          <p:nvPr/>
        </p:nvSpPr>
        <p:spPr>
          <a:xfrm>
            <a:off x="6978650" y="2514600"/>
            <a:ext cx="563880" cy="444500"/>
          </a:xfrm>
          <a:custGeom>
            <a:avLst/>
            <a:gdLst/>
            <a:ahLst/>
            <a:cxnLst/>
            <a:rect l="l" t="t" r="r" b="b"/>
            <a:pathLst>
              <a:path w="563879" h="444500" extrusionOk="0">
                <a:moveTo>
                  <a:pt x="563879" y="0"/>
                </a:moveTo>
                <a:lnTo>
                  <a:pt x="0" y="0"/>
                </a:lnTo>
                <a:lnTo>
                  <a:pt x="0" y="444500"/>
                </a:lnTo>
                <a:lnTo>
                  <a:pt x="563879" y="4445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2" name="Google Shape;292;p36"/>
          <p:cNvSpPr txBox="1"/>
          <p:nvPr/>
        </p:nvSpPr>
        <p:spPr>
          <a:xfrm>
            <a:off x="7119619" y="2790190"/>
            <a:ext cx="28130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Total</a:t>
            </a:r>
            <a:endParaRPr sz="900">
              <a:solidFill>
                <a:schemeClr val="dk1"/>
              </a:solidFill>
              <a:latin typeface="Arial"/>
              <a:ea typeface="Arial"/>
              <a:cs typeface="Arial"/>
              <a:sym typeface="Arial"/>
            </a:endParaRPr>
          </a:p>
        </p:txBody>
      </p:sp>
      <p:sp>
        <p:nvSpPr>
          <p:cNvPr id="293" name="Google Shape;293;p36"/>
          <p:cNvSpPr/>
          <p:nvPr/>
        </p:nvSpPr>
        <p:spPr>
          <a:xfrm>
            <a:off x="7542530" y="2514600"/>
            <a:ext cx="568960" cy="444500"/>
          </a:xfrm>
          <a:custGeom>
            <a:avLst/>
            <a:gdLst/>
            <a:ahLst/>
            <a:cxnLst/>
            <a:rect l="l" t="t" r="r" b="b"/>
            <a:pathLst>
              <a:path w="568959" h="444500" extrusionOk="0">
                <a:moveTo>
                  <a:pt x="568960" y="0"/>
                </a:moveTo>
                <a:lnTo>
                  <a:pt x="0" y="0"/>
                </a:lnTo>
                <a:lnTo>
                  <a:pt x="0" y="444500"/>
                </a:lnTo>
                <a:lnTo>
                  <a:pt x="568960" y="4445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4" name="Google Shape;294;p36"/>
          <p:cNvSpPr txBox="1"/>
          <p:nvPr/>
        </p:nvSpPr>
        <p:spPr>
          <a:xfrm>
            <a:off x="7588250" y="2520950"/>
            <a:ext cx="479425" cy="431800"/>
          </a:xfrm>
          <a:prstGeom prst="rect">
            <a:avLst/>
          </a:prstGeom>
          <a:noFill/>
          <a:ln>
            <a:noFill/>
          </a:ln>
        </p:spPr>
        <p:txBody>
          <a:bodyPr spcFirstLastPara="1" wrap="square" lIns="0" tIns="12700" rIns="0" bIns="0" anchor="t" anchorCtr="0">
            <a:spAutoFit/>
          </a:bodyPr>
          <a:lstStyle/>
          <a:p>
            <a:pPr marL="12700" marR="5080" lvl="0" indent="111760" algn="l" rtl="0">
              <a:lnSpc>
                <a:spcPct val="148100"/>
              </a:lnSpc>
              <a:spcBef>
                <a:spcPts val="0"/>
              </a:spcBef>
              <a:spcAft>
                <a:spcPts val="0"/>
              </a:spcAft>
              <a:buNone/>
            </a:pPr>
            <a:r>
              <a:rPr lang="en-US" sz="900">
                <a:solidFill>
                  <a:schemeClr val="dk1"/>
                </a:solidFill>
                <a:latin typeface="Arial"/>
                <a:ea typeface="Arial"/>
                <a:cs typeface="Arial"/>
                <a:sym typeface="Arial"/>
              </a:rPr>
              <a:t>% of  Variance</a:t>
            </a:r>
            <a:endParaRPr sz="900">
              <a:solidFill>
                <a:schemeClr val="dk1"/>
              </a:solidFill>
              <a:latin typeface="Arial"/>
              <a:ea typeface="Arial"/>
              <a:cs typeface="Arial"/>
              <a:sym typeface="Arial"/>
            </a:endParaRPr>
          </a:p>
        </p:txBody>
      </p:sp>
      <p:sp>
        <p:nvSpPr>
          <p:cNvPr id="295" name="Google Shape;295;p36"/>
          <p:cNvSpPr/>
          <p:nvPr/>
        </p:nvSpPr>
        <p:spPr>
          <a:xfrm>
            <a:off x="8111490" y="2514600"/>
            <a:ext cx="570230" cy="444500"/>
          </a:xfrm>
          <a:custGeom>
            <a:avLst/>
            <a:gdLst/>
            <a:ahLst/>
            <a:cxnLst/>
            <a:rect l="l" t="t" r="r" b="b"/>
            <a:pathLst>
              <a:path w="570229" h="444500" extrusionOk="0">
                <a:moveTo>
                  <a:pt x="570229" y="0"/>
                </a:moveTo>
                <a:lnTo>
                  <a:pt x="0" y="0"/>
                </a:lnTo>
                <a:lnTo>
                  <a:pt x="0" y="444500"/>
                </a:lnTo>
                <a:lnTo>
                  <a:pt x="570229" y="4445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6" name="Google Shape;296;p36"/>
          <p:cNvSpPr txBox="1"/>
          <p:nvPr/>
        </p:nvSpPr>
        <p:spPr>
          <a:xfrm>
            <a:off x="8129269" y="2520950"/>
            <a:ext cx="535305" cy="431800"/>
          </a:xfrm>
          <a:prstGeom prst="rect">
            <a:avLst/>
          </a:prstGeom>
          <a:noFill/>
          <a:ln>
            <a:noFill/>
          </a:ln>
        </p:spPr>
        <p:txBody>
          <a:bodyPr spcFirstLastPara="1" wrap="square" lIns="0" tIns="12700" rIns="0" bIns="0" anchor="t" anchorCtr="0">
            <a:spAutoFit/>
          </a:bodyPr>
          <a:lstStyle/>
          <a:p>
            <a:pPr marL="168275" marR="5080" lvl="0" indent="-156210" algn="l" rtl="0">
              <a:lnSpc>
                <a:spcPct val="148100"/>
              </a:lnSpc>
              <a:spcBef>
                <a:spcPts val="0"/>
              </a:spcBef>
              <a:spcAft>
                <a:spcPts val="0"/>
              </a:spcAft>
              <a:buNone/>
            </a:pPr>
            <a:r>
              <a:rPr lang="en-US" sz="900">
                <a:solidFill>
                  <a:schemeClr val="dk1"/>
                </a:solidFill>
                <a:latin typeface="Arial"/>
                <a:ea typeface="Arial"/>
                <a:cs typeface="Arial"/>
                <a:sym typeface="Arial"/>
              </a:rPr>
              <a:t>Cumulativ  e %</a:t>
            </a:r>
            <a:endParaRPr sz="900">
              <a:solidFill>
                <a:schemeClr val="dk1"/>
              </a:solidFill>
              <a:latin typeface="Arial"/>
              <a:ea typeface="Arial"/>
              <a:cs typeface="Arial"/>
              <a:sym typeface="Arial"/>
            </a:endParaRPr>
          </a:p>
        </p:txBody>
      </p:sp>
      <p:sp>
        <p:nvSpPr>
          <p:cNvPr id="297" name="Google Shape;297;p36"/>
          <p:cNvSpPr/>
          <p:nvPr/>
        </p:nvSpPr>
        <p:spPr>
          <a:xfrm>
            <a:off x="4876800" y="2959100"/>
            <a:ext cx="398780" cy="241300"/>
          </a:xfrm>
          <a:custGeom>
            <a:avLst/>
            <a:gdLst/>
            <a:ahLst/>
            <a:cxnLst/>
            <a:rect l="l" t="t" r="r" b="b"/>
            <a:pathLst>
              <a:path w="398779" h="241300" extrusionOk="0">
                <a:moveTo>
                  <a:pt x="398779" y="0"/>
                </a:moveTo>
                <a:lnTo>
                  <a:pt x="0" y="0"/>
                </a:lnTo>
                <a:lnTo>
                  <a:pt x="0" y="241300"/>
                </a:lnTo>
                <a:lnTo>
                  <a:pt x="398779" y="2413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8" name="Google Shape;298;p36"/>
          <p:cNvSpPr txBox="1"/>
          <p:nvPr/>
        </p:nvSpPr>
        <p:spPr>
          <a:xfrm>
            <a:off x="4883150" y="3031490"/>
            <a:ext cx="8953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1</a:t>
            </a:r>
            <a:endParaRPr sz="900">
              <a:solidFill>
                <a:schemeClr val="dk1"/>
              </a:solidFill>
              <a:latin typeface="Arial"/>
              <a:ea typeface="Arial"/>
              <a:cs typeface="Arial"/>
              <a:sym typeface="Arial"/>
            </a:endParaRPr>
          </a:p>
        </p:txBody>
      </p:sp>
      <p:sp>
        <p:nvSpPr>
          <p:cNvPr id="299" name="Google Shape;299;p36"/>
          <p:cNvSpPr/>
          <p:nvPr/>
        </p:nvSpPr>
        <p:spPr>
          <a:xfrm>
            <a:off x="5275580" y="2959099"/>
            <a:ext cx="1703070" cy="241300"/>
          </a:xfrm>
          <a:custGeom>
            <a:avLst/>
            <a:gdLst/>
            <a:ahLst/>
            <a:cxnLst/>
            <a:rect l="l" t="t" r="r" b="b"/>
            <a:pathLst>
              <a:path w="1703070" h="241300" extrusionOk="0">
                <a:moveTo>
                  <a:pt x="1703070" y="0"/>
                </a:moveTo>
                <a:lnTo>
                  <a:pt x="1132840" y="0"/>
                </a:lnTo>
                <a:lnTo>
                  <a:pt x="562610" y="0"/>
                </a:lnTo>
                <a:lnTo>
                  <a:pt x="0" y="0"/>
                </a:lnTo>
                <a:lnTo>
                  <a:pt x="0" y="241300"/>
                </a:lnTo>
                <a:lnTo>
                  <a:pt x="562610" y="241300"/>
                </a:lnTo>
                <a:lnTo>
                  <a:pt x="1132840" y="241300"/>
                </a:lnTo>
                <a:lnTo>
                  <a:pt x="1703070" y="241300"/>
                </a:lnTo>
                <a:lnTo>
                  <a:pt x="170307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0" name="Google Shape;300;p36"/>
          <p:cNvSpPr txBox="1"/>
          <p:nvPr/>
        </p:nvSpPr>
        <p:spPr>
          <a:xfrm>
            <a:off x="5519420" y="3031490"/>
            <a:ext cx="145224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3.046	30.465	30.465</a:t>
            </a:r>
            <a:endParaRPr sz="900">
              <a:solidFill>
                <a:schemeClr val="dk1"/>
              </a:solidFill>
              <a:latin typeface="Arial"/>
              <a:ea typeface="Arial"/>
              <a:cs typeface="Arial"/>
              <a:sym typeface="Arial"/>
            </a:endParaRPr>
          </a:p>
        </p:txBody>
      </p:sp>
      <p:sp>
        <p:nvSpPr>
          <p:cNvPr id="301" name="Google Shape;301;p36"/>
          <p:cNvSpPr/>
          <p:nvPr/>
        </p:nvSpPr>
        <p:spPr>
          <a:xfrm>
            <a:off x="6978650" y="2959099"/>
            <a:ext cx="1703070" cy="241300"/>
          </a:xfrm>
          <a:custGeom>
            <a:avLst/>
            <a:gdLst/>
            <a:ahLst/>
            <a:cxnLst/>
            <a:rect l="l" t="t" r="r" b="b"/>
            <a:pathLst>
              <a:path w="1703070" h="241300" extrusionOk="0">
                <a:moveTo>
                  <a:pt x="1703070" y="0"/>
                </a:moveTo>
                <a:lnTo>
                  <a:pt x="1132840" y="0"/>
                </a:lnTo>
                <a:lnTo>
                  <a:pt x="563880" y="0"/>
                </a:lnTo>
                <a:lnTo>
                  <a:pt x="0" y="0"/>
                </a:lnTo>
                <a:lnTo>
                  <a:pt x="0" y="241300"/>
                </a:lnTo>
                <a:lnTo>
                  <a:pt x="563880" y="241300"/>
                </a:lnTo>
                <a:lnTo>
                  <a:pt x="1132840" y="241300"/>
                </a:lnTo>
                <a:lnTo>
                  <a:pt x="1703070" y="241300"/>
                </a:lnTo>
                <a:lnTo>
                  <a:pt x="170307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2" name="Google Shape;302;p36"/>
          <p:cNvSpPr txBox="1"/>
          <p:nvPr/>
        </p:nvSpPr>
        <p:spPr>
          <a:xfrm>
            <a:off x="7222490" y="3031490"/>
            <a:ext cx="145351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3.046	30.465	30.465</a:t>
            </a:r>
            <a:endParaRPr sz="900">
              <a:solidFill>
                <a:schemeClr val="dk1"/>
              </a:solidFill>
              <a:latin typeface="Arial"/>
              <a:ea typeface="Arial"/>
              <a:cs typeface="Arial"/>
              <a:sym typeface="Arial"/>
            </a:endParaRPr>
          </a:p>
        </p:txBody>
      </p:sp>
      <p:sp>
        <p:nvSpPr>
          <p:cNvPr id="303" name="Google Shape;303;p36"/>
          <p:cNvSpPr/>
          <p:nvPr/>
        </p:nvSpPr>
        <p:spPr>
          <a:xfrm>
            <a:off x="4876800" y="3200400"/>
            <a:ext cx="398780" cy="241300"/>
          </a:xfrm>
          <a:custGeom>
            <a:avLst/>
            <a:gdLst/>
            <a:ahLst/>
            <a:cxnLst/>
            <a:rect l="l" t="t" r="r" b="b"/>
            <a:pathLst>
              <a:path w="398779" h="241300" extrusionOk="0">
                <a:moveTo>
                  <a:pt x="398779" y="0"/>
                </a:moveTo>
                <a:lnTo>
                  <a:pt x="0" y="0"/>
                </a:lnTo>
                <a:lnTo>
                  <a:pt x="0" y="241300"/>
                </a:lnTo>
                <a:lnTo>
                  <a:pt x="398779" y="2413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4" name="Google Shape;304;p36"/>
          <p:cNvSpPr txBox="1"/>
          <p:nvPr/>
        </p:nvSpPr>
        <p:spPr>
          <a:xfrm>
            <a:off x="4883150" y="3272790"/>
            <a:ext cx="8953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2</a:t>
            </a:r>
            <a:endParaRPr sz="900">
              <a:solidFill>
                <a:schemeClr val="dk1"/>
              </a:solidFill>
              <a:latin typeface="Arial"/>
              <a:ea typeface="Arial"/>
              <a:cs typeface="Arial"/>
              <a:sym typeface="Arial"/>
            </a:endParaRPr>
          </a:p>
        </p:txBody>
      </p:sp>
      <p:sp>
        <p:nvSpPr>
          <p:cNvPr id="305" name="Google Shape;305;p36"/>
          <p:cNvSpPr/>
          <p:nvPr/>
        </p:nvSpPr>
        <p:spPr>
          <a:xfrm>
            <a:off x="5275580" y="3200399"/>
            <a:ext cx="1703070" cy="241300"/>
          </a:xfrm>
          <a:custGeom>
            <a:avLst/>
            <a:gdLst/>
            <a:ahLst/>
            <a:cxnLst/>
            <a:rect l="l" t="t" r="r" b="b"/>
            <a:pathLst>
              <a:path w="1703070" h="241300" extrusionOk="0">
                <a:moveTo>
                  <a:pt x="1703070" y="0"/>
                </a:moveTo>
                <a:lnTo>
                  <a:pt x="1132840" y="0"/>
                </a:lnTo>
                <a:lnTo>
                  <a:pt x="562610" y="0"/>
                </a:lnTo>
                <a:lnTo>
                  <a:pt x="0" y="0"/>
                </a:lnTo>
                <a:lnTo>
                  <a:pt x="0" y="241300"/>
                </a:lnTo>
                <a:lnTo>
                  <a:pt x="562610" y="241300"/>
                </a:lnTo>
                <a:lnTo>
                  <a:pt x="1132840" y="241300"/>
                </a:lnTo>
                <a:lnTo>
                  <a:pt x="1703070" y="241300"/>
                </a:lnTo>
                <a:lnTo>
                  <a:pt x="170307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6" name="Google Shape;306;p36"/>
          <p:cNvSpPr txBox="1"/>
          <p:nvPr/>
        </p:nvSpPr>
        <p:spPr>
          <a:xfrm>
            <a:off x="5519420" y="3272790"/>
            <a:ext cx="145224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1.801	18.011	48.476</a:t>
            </a:r>
            <a:endParaRPr sz="900">
              <a:solidFill>
                <a:schemeClr val="dk1"/>
              </a:solidFill>
              <a:latin typeface="Arial"/>
              <a:ea typeface="Arial"/>
              <a:cs typeface="Arial"/>
              <a:sym typeface="Arial"/>
            </a:endParaRPr>
          </a:p>
        </p:txBody>
      </p:sp>
      <p:sp>
        <p:nvSpPr>
          <p:cNvPr id="307" name="Google Shape;307;p36"/>
          <p:cNvSpPr/>
          <p:nvPr/>
        </p:nvSpPr>
        <p:spPr>
          <a:xfrm>
            <a:off x="6978650" y="3200399"/>
            <a:ext cx="1703070" cy="241300"/>
          </a:xfrm>
          <a:custGeom>
            <a:avLst/>
            <a:gdLst/>
            <a:ahLst/>
            <a:cxnLst/>
            <a:rect l="l" t="t" r="r" b="b"/>
            <a:pathLst>
              <a:path w="1703070" h="241300" extrusionOk="0">
                <a:moveTo>
                  <a:pt x="1703070" y="0"/>
                </a:moveTo>
                <a:lnTo>
                  <a:pt x="1132840" y="0"/>
                </a:lnTo>
                <a:lnTo>
                  <a:pt x="563880" y="0"/>
                </a:lnTo>
                <a:lnTo>
                  <a:pt x="0" y="0"/>
                </a:lnTo>
                <a:lnTo>
                  <a:pt x="0" y="241300"/>
                </a:lnTo>
                <a:lnTo>
                  <a:pt x="563880" y="241300"/>
                </a:lnTo>
                <a:lnTo>
                  <a:pt x="1132840" y="241300"/>
                </a:lnTo>
                <a:lnTo>
                  <a:pt x="1703070" y="241300"/>
                </a:lnTo>
                <a:lnTo>
                  <a:pt x="170307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8" name="Google Shape;308;p36"/>
          <p:cNvSpPr txBox="1"/>
          <p:nvPr/>
        </p:nvSpPr>
        <p:spPr>
          <a:xfrm>
            <a:off x="7222490" y="3272790"/>
            <a:ext cx="145351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1.801	18.011	48.476</a:t>
            </a:r>
            <a:endParaRPr sz="900">
              <a:solidFill>
                <a:schemeClr val="dk1"/>
              </a:solidFill>
              <a:latin typeface="Arial"/>
              <a:ea typeface="Arial"/>
              <a:cs typeface="Arial"/>
              <a:sym typeface="Arial"/>
            </a:endParaRPr>
          </a:p>
        </p:txBody>
      </p:sp>
      <p:sp>
        <p:nvSpPr>
          <p:cNvPr id="309" name="Google Shape;309;p36"/>
          <p:cNvSpPr/>
          <p:nvPr/>
        </p:nvSpPr>
        <p:spPr>
          <a:xfrm>
            <a:off x="4876800" y="3441700"/>
            <a:ext cx="398780" cy="241300"/>
          </a:xfrm>
          <a:custGeom>
            <a:avLst/>
            <a:gdLst/>
            <a:ahLst/>
            <a:cxnLst/>
            <a:rect l="l" t="t" r="r" b="b"/>
            <a:pathLst>
              <a:path w="398779" h="241300" extrusionOk="0">
                <a:moveTo>
                  <a:pt x="398779" y="0"/>
                </a:moveTo>
                <a:lnTo>
                  <a:pt x="0" y="0"/>
                </a:lnTo>
                <a:lnTo>
                  <a:pt x="0" y="241300"/>
                </a:lnTo>
                <a:lnTo>
                  <a:pt x="398779" y="2413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10" name="Google Shape;310;p36"/>
          <p:cNvSpPr txBox="1"/>
          <p:nvPr/>
        </p:nvSpPr>
        <p:spPr>
          <a:xfrm>
            <a:off x="4883150" y="3514090"/>
            <a:ext cx="8953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3</a:t>
            </a:r>
            <a:endParaRPr sz="900">
              <a:solidFill>
                <a:schemeClr val="dk1"/>
              </a:solidFill>
              <a:latin typeface="Arial"/>
              <a:ea typeface="Arial"/>
              <a:cs typeface="Arial"/>
              <a:sym typeface="Arial"/>
            </a:endParaRPr>
          </a:p>
        </p:txBody>
      </p:sp>
      <p:sp>
        <p:nvSpPr>
          <p:cNvPr id="311" name="Google Shape;311;p36"/>
          <p:cNvSpPr/>
          <p:nvPr/>
        </p:nvSpPr>
        <p:spPr>
          <a:xfrm>
            <a:off x="5275580" y="3441700"/>
            <a:ext cx="1703070" cy="241300"/>
          </a:xfrm>
          <a:custGeom>
            <a:avLst/>
            <a:gdLst/>
            <a:ahLst/>
            <a:cxnLst/>
            <a:rect l="l" t="t" r="r" b="b"/>
            <a:pathLst>
              <a:path w="1703070" h="241300" extrusionOk="0">
                <a:moveTo>
                  <a:pt x="1703070" y="0"/>
                </a:moveTo>
                <a:lnTo>
                  <a:pt x="1132840" y="0"/>
                </a:lnTo>
                <a:lnTo>
                  <a:pt x="562610" y="0"/>
                </a:lnTo>
                <a:lnTo>
                  <a:pt x="0" y="0"/>
                </a:lnTo>
                <a:lnTo>
                  <a:pt x="0" y="241300"/>
                </a:lnTo>
                <a:lnTo>
                  <a:pt x="562610" y="241300"/>
                </a:lnTo>
                <a:lnTo>
                  <a:pt x="1132840" y="241300"/>
                </a:lnTo>
                <a:lnTo>
                  <a:pt x="1703070" y="241300"/>
                </a:lnTo>
                <a:lnTo>
                  <a:pt x="170307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12" name="Google Shape;312;p36"/>
          <p:cNvSpPr txBox="1"/>
          <p:nvPr/>
        </p:nvSpPr>
        <p:spPr>
          <a:xfrm>
            <a:off x="5519420" y="3514090"/>
            <a:ext cx="145224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1.009	10.091	58.566</a:t>
            </a:r>
            <a:endParaRPr sz="900">
              <a:solidFill>
                <a:schemeClr val="dk1"/>
              </a:solidFill>
              <a:latin typeface="Arial"/>
              <a:ea typeface="Arial"/>
              <a:cs typeface="Arial"/>
              <a:sym typeface="Arial"/>
            </a:endParaRPr>
          </a:p>
        </p:txBody>
      </p:sp>
      <p:sp>
        <p:nvSpPr>
          <p:cNvPr id="313" name="Google Shape;313;p36"/>
          <p:cNvSpPr/>
          <p:nvPr/>
        </p:nvSpPr>
        <p:spPr>
          <a:xfrm>
            <a:off x="6978650" y="3441700"/>
            <a:ext cx="1703070" cy="241300"/>
          </a:xfrm>
          <a:custGeom>
            <a:avLst/>
            <a:gdLst/>
            <a:ahLst/>
            <a:cxnLst/>
            <a:rect l="l" t="t" r="r" b="b"/>
            <a:pathLst>
              <a:path w="1703070" h="241300" extrusionOk="0">
                <a:moveTo>
                  <a:pt x="1703070" y="0"/>
                </a:moveTo>
                <a:lnTo>
                  <a:pt x="1132840" y="0"/>
                </a:lnTo>
                <a:lnTo>
                  <a:pt x="563880" y="0"/>
                </a:lnTo>
                <a:lnTo>
                  <a:pt x="0" y="0"/>
                </a:lnTo>
                <a:lnTo>
                  <a:pt x="0" y="241300"/>
                </a:lnTo>
                <a:lnTo>
                  <a:pt x="563880" y="241300"/>
                </a:lnTo>
                <a:lnTo>
                  <a:pt x="1132840" y="241300"/>
                </a:lnTo>
                <a:lnTo>
                  <a:pt x="1703070" y="241300"/>
                </a:lnTo>
                <a:lnTo>
                  <a:pt x="170307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14" name="Google Shape;314;p36"/>
          <p:cNvSpPr txBox="1"/>
          <p:nvPr/>
        </p:nvSpPr>
        <p:spPr>
          <a:xfrm>
            <a:off x="7222490" y="3514090"/>
            <a:ext cx="145351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1.009	10.091	58.566</a:t>
            </a:r>
            <a:endParaRPr sz="900">
              <a:solidFill>
                <a:schemeClr val="dk1"/>
              </a:solidFill>
              <a:latin typeface="Arial"/>
              <a:ea typeface="Arial"/>
              <a:cs typeface="Arial"/>
              <a:sym typeface="Arial"/>
            </a:endParaRPr>
          </a:p>
        </p:txBody>
      </p:sp>
      <p:sp>
        <p:nvSpPr>
          <p:cNvPr id="315" name="Google Shape;315;p36"/>
          <p:cNvSpPr/>
          <p:nvPr/>
        </p:nvSpPr>
        <p:spPr>
          <a:xfrm>
            <a:off x="4876800" y="3683000"/>
            <a:ext cx="398780" cy="241300"/>
          </a:xfrm>
          <a:custGeom>
            <a:avLst/>
            <a:gdLst/>
            <a:ahLst/>
            <a:cxnLst/>
            <a:rect l="l" t="t" r="r" b="b"/>
            <a:pathLst>
              <a:path w="398779" h="241300" extrusionOk="0">
                <a:moveTo>
                  <a:pt x="398779" y="0"/>
                </a:moveTo>
                <a:lnTo>
                  <a:pt x="0" y="0"/>
                </a:lnTo>
                <a:lnTo>
                  <a:pt x="0" y="241300"/>
                </a:lnTo>
                <a:lnTo>
                  <a:pt x="398779" y="2413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16" name="Google Shape;316;p36"/>
          <p:cNvSpPr txBox="1"/>
          <p:nvPr/>
        </p:nvSpPr>
        <p:spPr>
          <a:xfrm>
            <a:off x="4883150" y="3755390"/>
            <a:ext cx="8953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4</a:t>
            </a:r>
            <a:endParaRPr sz="900">
              <a:solidFill>
                <a:schemeClr val="dk1"/>
              </a:solidFill>
              <a:latin typeface="Arial"/>
              <a:ea typeface="Arial"/>
              <a:cs typeface="Arial"/>
              <a:sym typeface="Arial"/>
            </a:endParaRPr>
          </a:p>
        </p:txBody>
      </p:sp>
      <p:sp>
        <p:nvSpPr>
          <p:cNvPr id="317" name="Google Shape;317;p36"/>
          <p:cNvSpPr/>
          <p:nvPr/>
        </p:nvSpPr>
        <p:spPr>
          <a:xfrm>
            <a:off x="5275579" y="3683000"/>
            <a:ext cx="562610" cy="241300"/>
          </a:xfrm>
          <a:custGeom>
            <a:avLst/>
            <a:gdLst/>
            <a:ahLst/>
            <a:cxnLst/>
            <a:rect l="l" t="t" r="r" b="b"/>
            <a:pathLst>
              <a:path w="562610" h="241300" extrusionOk="0">
                <a:moveTo>
                  <a:pt x="562610" y="0"/>
                </a:moveTo>
                <a:lnTo>
                  <a:pt x="0" y="0"/>
                </a:lnTo>
                <a:lnTo>
                  <a:pt x="0" y="241300"/>
                </a:lnTo>
                <a:lnTo>
                  <a:pt x="562610" y="2413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18" name="Google Shape;318;p36"/>
          <p:cNvSpPr txBox="1"/>
          <p:nvPr/>
        </p:nvSpPr>
        <p:spPr>
          <a:xfrm>
            <a:off x="5582920" y="3755390"/>
            <a:ext cx="25082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.934</a:t>
            </a:r>
            <a:endParaRPr sz="900">
              <a:solidFill>
                <a:schemeClr val="dk1"/>
              </a:solidFill>
              <a:latin typeface="Arial"/>
              <a:ea typeface="Arial"/>
              <a:cs typeface="Arial"/>
              <a:sym typeface="Arial"/>
            </a:endParaRPr>
          </a:p>
        </p:txBody>
      </p:sp>
      <p:sp>
        <p:nvSpPr>
          <p:cNvPr id="319" name="Google Shape;319;p36"/>
          <p:cNvSpPr/>
          <p:nvPr/>
        </p:nvSpPr>
        <p:spPr>
          <a:xfrm>
            <a:off x="5838190" y="3683000"/>
            <a:ext cx="1140460" cy="241300"/>
          </a:xfrm>
          <a:custGeom>
            <a:avLst/>
            <a:gdLst/>
            <a:ahLst/>
            <a:cxnLst/>
            <a:rect l="l" t="t" r="r" b="b"/>
            <a:pathLst>
              <a:path w="1140459" h="241300" extrusionOk="0">
                <a:moveTo>
                  <a:pt x="1140460" y="0"/>
                </a:moveTo>
                <a:lnTo>
                  <a:pt x="570230" y="0"/>
                </a:lnTo>
                <a:lnTo>
                  <a:pt x="0" y="0"/>
                </a:lnTo>
                <a:lnTo>
                  <a:pt x="0" y="241300"/>
                </a:lnTo>
                <a:lnTo>
                  <a:pt x="570230" y="241300"/>
                </a:lnTo>
                <a:lnTo>
                  <a:pt x="1140460" y="241300"/>
                </a:lnTo>
                <a:lnTo>
                  <a:pt x="114046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20" name="Google Shape;320;p36"/>
          <p:cNvSpPr txBox="1"/>
          <p:nvPr/>
        </p:nvSpPr>
        <p:spPr>
          <a:xfrm>
            <a:off x="6088379" y="3755390"/>
            <a:ext cx="88328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9.336	67.902</a:t>
            </a:r>
            <a:endParaRPr sz="900">
              <a:solidFill>
                <a:schemeClr val="dk1"/>
              </a:solidFill>
              <a:latin typeface="Arial"/>
              <a:ea typeface="Arial"/>
              <a:cs typeface="Arial"/>
              <a:sym typeface="Arial"/>
            </a:endParaRPr>
          </a:p>
        </p:txBody>
      </p:sp>
      <p:sp>
        <p:nvSpPr>
          <p:cNvPr id="321" name="Google Shape;321;p36"/>
          <p:cNvSpPr/>
          <p:nvPr/>
        </p:nvSpPr>
        <p:spPr>
          <a:xfrm>
            <a:off x="4876800" y="3683000"/>
            <a:ext cx="3804920" cy="482600"/>
          </a:xfrm>
          <a:custGeom>
            <a:avLst/>
            <a:gdLst/>
            <a:ahLst/>
            <a:cxnLst/>
            <a:rect l="l" t="t" r="r" b="b"/>
            <a:pathLst>
              <a:path w="3804920" h="482600" extrusionOk="0">
                <a:moveTo>
                  <a:pt x="398780" y="241300"/>
                </a:moveTo>
                <a:lnTo>
                  <a:pt x="0" y="241300"/>
                </a:lnTo>
                <a:lnTo>
                  <a:pt x="0" y="482600"/>
                </a:lnTo>
                <a:lnTo>
                  <a:pt x="398780" y="482600"/>
                </a:lnTo>
                <a:lnTo>
                  <a:pt x="398780" y="241300"/>
                </a:lnTo>
                <a:close/>
              </a:path>
              <a:path w="3804920" h="482600" extrusionOk="0">
                <a:moveTo>
                  <a:pt x="3804920" y="0"/>
                </a:moveTo>
                <a:lnTo>
                  <a:pt x="3234690" y="0"/>
                </a:lnTo>
                <a:lnTo>
                  <a:pt x="2665730" y="0"/>
                </a:lnTo>
                <a:lnTo>
                  <a:pt x="2101850" y="0"/>
                </a:lnTo>
                <a:lnTo>
                  <a:pt x="2101850" y="241300"/>
                </a:lnTo>
                <a:lnTo>
                  <a:pt x="2665730" y="241300"/>
                </a:lnTo>
                <a:lnTo>
                  <a:pt x="3234690" y="241300"/>
                </a:lnTo>
                <a:lnTo>
                  <a:pt x="3804920" y="241300"/>
                </a:lnTo>
                <a:lnTo>
                  <a:pt x="380492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22" name="Google Shape;322;p36"/>
          <p:cNvSpPr txBox="1"/>
          <p:nvPr/>
        </p:nvSpPr>
        <p:spPr>
          <a:xfrm>
            <a:off x="4883150" y="3996690"/>
            <a:ext cx="8953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5</a:t>
            </a:r>
            <a:endParaRPr sz="900">
              <a:solidFill>
                <a:schemeClr val="dk1"/>
              </a:solidFill>
              <a:latin typeface="Arial"/>
              <a:ea typeface="Arial"/>
              <a:cs typeface="Arial"/>
              <a:sym typeface="Arial"/>
            </a:endParaRPr>
          </a:p>
        </p:txBody>
      </p:sp>
      <p:sp>
        <p:nvSpPr>
          <p:cNvPr id="323" name="Google Shape;323;p36"/>
          <p:cNvSpPr/>
          <p:nvPr/>
        </p:nvSpPr>
        <p:spPr>
          <a:xfrm>
            <a:off x="5275579" y="3924300"/>
            <a:ext cx="562610" cy="241300"/>
          </a:xfrm>
          <a:custGeom>
            <a:avLst/>
            <a:gdLst/>
            <a:ahLst/>
            <a:cxnLst/>
            <a:rect l="l" t="t" r="r" b="b"/>
            <a:pathLst>
              <a:path w="562610" h="241300" extrusionOk="0">
                <a:moveTo>
                  <a:pt x="562610" y="0"/>
                </a:moveTo>
                <a:lnTo>
                  <a:pt x="0" y="0"/>
                </a:lnTo>
                <a:lnTo>
                  <a:pt x="0" y="241300"/>
                </a:lnTo>
                <a:lnTo>
                  <a:pt x="562610" y="2413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24" name="Google Shape;324;p36"/>
          <p:cNvSpPr txBox="1"/>
          <p:nvPr/>
        </p:nvSpPr>
        <p:spPr>
          <a:xfrm>
            <a:off x="5582920" y="3996690"/>
            <a:ext cx="25082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.840</a:t>
            </a:r>
            <a:endParaRPr sz="900">
              <a:solidFill>
                <a:schemeClr val="dk1"/>
              </a:solidFill>
              <a:latin typeface="Arial"/>
              <a:ea typeface="Arial"/>
              <a:cs typeface="Arial"/>
              <a:sym typeface="Arial"/>
            </a:endParaRPr>
          </a:p>
        </p:txBody>
      </p:sp>
      <p:sp>
        <p:nvSpPr>
          <p:cNvPr id="325" name="Google Shape;325;p36"/>
          <p:cNvSpPr/>
          <p:nvPr/>
        </p:nvSpPr>
        <p:spPr>
          <a:xfrm>
            <a:off x="5838190" y="3924300"/>
            <a:ext cx="1140460" cy="241300"/>
          </a:xfrm>
          <a:custGeom>
            <a:avLst/>
            <a:gdLst/>
            <a:ahLst/>
            <a:cxnLst/>
            <a:rect l="l" t="t" r="r" b="b"/>
            <a:pathLst>
              <a:path w="1140459" h="241300" extrusionOk="0">
                <a:moveTo>
                  <a:pt x="1140460" y="0"/>
                </a:moveTo>
                <a:lnTo>
                  <a:pt x="570230" y="0"/>
                </a:lnTo>
                <a:lnTo>
                  <a:pt x="0" y="0"/>
                </a:lnTo>
                <a:lnTo>
                  <a:pt x="0" y="241300"/>
                </a:lnTo>
                <a:lnTo>
                  <a:pt x="570230" y="241300"/>
                </a:lnTo>
                <a:lnTo>
                  <a:pt x="1140460" y="241300"/>
                </a:lnTo>
                <a:lnTo>
                  <a:pt x="114046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26" name="Google Shape;326;p36"/>
          <p:cNvSpPr txBox="1"/>
          <p:nvPr/>
        </p:nvSpPr>
        <p:spPr>
          <a:xfrm>
            <a:off x="6088379" y="3996690"/>
            <a:ext cx="88328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8.404	76.307</a:t>
            </a:r>
            <a:endParaRPr sz="900">
              <a:solidFill>
                <a:schemeClr val="dk1"/>
              </a:solidFill>
              <a:latin typeface="Arial"/>
              <a:ea typeface="Arial"/>
              <a:cs typeface="Arial"/>
              <a:sym typeface="Arial"/>
            </a:endParaRPr>
          </a:p>
        </p:txBody>
      </p:sp>
      <p:sp>
        <p:nvSpPr>
          <p:cNvPr id="327" name="Google Shape;327;p36"/>
          <p:cNvSpPr/>
          <p:nvPr/>
        </p:nvSpPr>
        <p:spPr>
          <a:xfrm>
            <a:off x="4876800" y="3924300"/>
            <a:ext cx="3804920" cy="482600"/>
          </a:xfrm>
          <a:custGeom>
            <a:avLst/>
            <a:gdLst/>
            <a:ahLst/>
            <a:cxnLst/>
            <a:rect l="l" t="t" r="r" b="b"/>
            <a:pathLst>
              <a:path w="3804920" h="482600" extrusionOk="0">
                <a:moveTo>
                  <a:pt x="398780" y="241300"/>
                </a:moveTo>
                <a:lnTo>
                  <a:pt x="0" y="241300"/>
                </a:lnTo>
                <a:lnTo>
                  <a:pt x="0" y="482600"/>
                </a:lnTo>
                <a:lnTo>
                  <a:pt x="398780" y="482600"/>
                </a:lnTo>
                <a:lnTo>
                  <a:pt x="398780" y="241300"/>
                </a:lnTo>
                <a:close/>
              </a:path>
              <a:path w="3804920" h="482600" extrusionOk="0">
                <a:moveTo>
                  <a:pt x="3804920" y="0"/>
                </a:moveTo>
                <a:lnTo>
                  <a:pt x="3234690" y="0"/>
                </a:lnTo>
                <a:lnTo>
                  <a:pt x="2665730" y="0"/>
                </a:lnTo>
                <a:lnTo>
                  <a:pt x="2101850" y="0"/>
                </a:lnTo>
                <a:lnTo>
                  <a:pt x="2101850" y="241300"/>
                </a:lnTo>
                <a:lnTo>
                  <a:pt x="2665730" y="241300"/>
                </a:lnTo>
                <a:lnTo>
                  <a:pt x="3234690" y="241300"/>
                </a:lnTo>
                <a:lnTo>
                  <a:pt x="3804920" y="241300"/>
                </a:lnTo>
                <a:lnTo>
                  <a:pt x="380492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28" name="Google Shape;328;p36"/>
          <p:cNvSpPr txBox="1"/>
          <p:nvPr/>
        </p:nvSpPr>
        <p:spPr>
          <a:xfrm>
            <a:off x="4883150" y="4237990"/>
            <a:ext cx="8953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6</a:t>
            </a:r>
            <a:endParaRPr sz="900">
              <a:solidFill>
                <a:schemeClr val="dk1"/>
              </a:solidFill>
              <a:latin typeface="Arial"/>
              <a:ea typeface="Arial"/>
              <a:cs typeface="Arial"/>
              <a:sym typeface="Arial"/>
            </a:endParaRPr>
          </a:p>
        </p:txBody>
      </p:sp>
      <p:sp>
        <p:nvSpPr>
          <p:cNvPr id="329" name="Google Shape;329;p36"/>
          <p:cNvSpPr/>
          <p:nvPr/>
        </p:nvSpPr>
        <p:spPr>
          <a:xfrm>
            <a:off x="5275579" y="4165600"/>
            <a:ext cx="562610" cy="241300"/>
          </a:xfrm>
          <a:custGeom>
            <a:avLst/>
            <a:gdLst/>
            <a:ahLst/>
            <a:cxnLst/>
            <a:rect l="l" t="t" r="r" b="b"/>
            <a:pathLst>
              <a:path w="562610" h="241300" extrusionOk="0">
                <a:moveTo>
                  <a:pt x="562610" y="0"/>
                </a:moveTo>
                <a:lnTo>
                  <a:pt x="0" y="0"/>
                </a:lnTo>
                <a:lnTo>
                  <a:pt x="0" y="241300"/>
                </a:lnTo>
                <a:lnTo>
                  <a:pt x="562610" y="2413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30" name="Google Shape;330;p36"/>
          <p:cNvSpPr txBox="1"/>
          <p:nvPr/>
        </p:nvSpPr>
        <p:spPr>
          <a:xfrm>
            <a:off x="5582920" y="4237990"/>
            <a:ext cx="25082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.711</a:t>
            </a:r>
            <a:endParaRPr sz="900">
              <a:solidFill>
                <a:schemeClr val="dk1"/>
              </a:solidFill>
              <a:latin typeface="Arial"/>
              <a:ea typeface="Arial"/>
              <a:cs typeface="Arial"/>
              <a:sym typeface="Arial"/>
            </a:endParaRPr>
          </a:p>
        </p:txBody>
      </p:sp>
      <p:sp>
        <p:nvSpPr>
          <p:cNvPr id="331" name="Google Shape;331;p36"/>
          <p:cNvSpPr/>
          <p:nvPr/>
        </p:nvSpPr>
        <p:spPr>
          <a:xfrm>
            <a:off x="5838190" y="4165600"/>
            <a:ext cx="1140460" cy="241300"/>
          </a:xfrm>
          <a:custGeom>
            <a:avLst/>
            <a:gdLst/>
            <a:ahLst/>
            <a:cxnLst/>
            <a:rect l="l" t="t" r="r" b="b"/>
            <a:pathLst>
              <a:path w="1140459" h="241300" extrusionOk="0">
                <a:moveTo>
                  <a:pt x="1140460" y="0"/>
                </a:moveTo>
                <a:lnTo>
                  <a:pt x="570230" y="0"/>
                </a:lnTo>
                <a:lnTo>
                  <a:pt x="0" y="0"/>
                </a:lnTo>
                <a:lnTo>
                  <a:pt x="0" y="241300"/>
                </a:lnTo>
                <a:lnTo>
                  <a:pt x="570230" y="241300"/>
                </a:lnTo>
                <a:lnTo>
                  <a:pt x="1140460" y="241300"/>
                </a:lnTo>
                <a:lnTo>
                  <a:pt x="114046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32" name="Google Shape;332;p36"/>
          <p:cNvSpPr txBox="1"/>
          <p:nvPr/>
        </p:nvSpPr>
        <p:spPr>
          <a:xfrm>
            <a:off x="6088379" y="4237990"/>
            <a:ext cx="88328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7.107	83.414</a:t>
            </a:r>
            <a:endParaRPr sz="900">
              <a:solidFill>
                <a:schemeClr val="dk1"/>
              </a:solidFill>
              <a:latin typeface="Arial"/>
              <a:ea typeface="Arial"/>
              <a:cs typeface="Arial"/>
              <a:sym typeface="Arial"/>
            </a:endParaRPr>
          </a:p>
        </p:txBody>
      </p:sp>
      <p:sp>
        <p:nvSpPr>
          <p:cNvPr id="333" name="Google Shape;333;p36"/>
          <p:cNvSpPr/>
          <p:nvPr/>
        </p:nvSpPr>
        <p:spPr>
          <a:xfrm>
            <a:off x="4876800" y="4165600"/>
            <a:ext cx="3804920" cy="482600"/>
          </a:xfrm>
          <a:custGeom>
            <a:avLst/>
            <a:gdLst/>
            <a:ahLst/>
            <a:cxnLst/>
            <a:rect l="l" t="t" r="r" b="b"/>
            <a:pathLst>
              <a:path w="3804920" h="482600" extrusionOk="0">
                <a:moveTo>
                  <a:pt x="398780" y="241300"/>
                </a:moveTo>
                <a:lnTo>
                  <a:pt x="0" y="241300"/>
                </a:lnTo>
                <a:lnTo>
                  <a:pt x="0" y="482600"/>
                </a:lnTo>
                <a:lnTo>
                  <a:pt x="398780" y="482600"/>
                </a:lnTo>
                <a:lnTo>
                  <a:pt x="398780" y="241300"/>
                </a:lnTo>
                <a:close/>
              </a:path>
              <a:path w="3804920" h="482600" extrusionOk="0">
                <a:moveTo>
                  <a:pt x="3804920" y="0"/>
                </a:moveTo>
                <a:lnTo>
                  <a:pt x="3234690" y="0"/>
                </a:lnTo>
                <a:lnTo>
                  <a:pt x="2665730" y="0"/>
                </a:lnTo>
                <a:lnTo>
                  <a:pt x="2101850" y="0"/>
                </a:lnTo>
                <a:lnTo>
                  <a:pt x="2101850" y="241300"/>
                </a:lnTo>
                <a:lnTo>
                  <a:pt x="2665730" y="241300"/>
                </a:lnTo>
                <a:lnTo>
                  <a:pt x="3234690" y="241300"/>
                </a:lnTo>
                <a:lnTo>
                  <a:pt x="3804920" y="241300"/>
                </a:lnTo>
                <a:lnTo>
                  <a:pt x="380492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34" name="Google Shape;334;p36"/>
          <p:cNvSpPr txBox="1"/>
          <p:nvPr/>
        </p:nvSpPr>
        <p:spPr>
          <a:xfrm>
            <a:off x="4883150" y="4479290"/>
            <a:ext cx="8953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7</a:t>
            </a:r>
            <a:endParaRPr sz="900">
              <a:solidFill>
                <a:schemeClr val="dk1"/>
              </a:solidFill>
              <a:latin typeface="Arial"/>
              <a:ea typeface="Arial"/>
              <a:cs typeface="Arial"/>
              <a:sym typeface="Arial"/>
            </a:endParaRPr>
          </a:p>
        </p:txBody>
      </p:sp>
      <p:sp>
        <p:nvSpPr>
          <p:cNvPr id="335" name="Google Shape;335;p36"/>
          <p:cNvSpPr/>
          <p:nvPr/>
        </p:nvSpPr>
        <p:spPr>
          <a:xfrm>
            <a:off x="5275579" y="4406900"/>
            <a:ext cx="562610" cy="241300"/>
          </a:xfrm>
          <a:custGeom>
            <a:avLst/>
            <a:gdLst/>
            <a:ahLst/>
            <a:cxnLst/>
            <a:rect l="l" t="t" r="r" b="b"/>
            <a:pathLst>
              <a:path w="562610" h="241300" extrusionOk="0">
                <a:moveTo>
                  <a:pt x="562610" y="0"/>
                </a:moveTo>
                <a:lnTo>
                  <a:pt x="0" y="0"/>
                </a:lnTo>
                <a:lnTo>
                  <a:pt x="0" y="241300"/>
                </a:lnTo>
                <a:lnTo>
                  <a:pt x="562610" y="2413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36" name="Google Shape;336;p36"/>
          <p:cNvSpPr txBox="1"/>
          <p:nvPr/>
        </p:nvSpPr>
        <p:spPr>
          <a:xfrm>
            <a:off x="5582920" y="4479290"/>
            <a:ext cx="25082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.574</a:t>
            </a:r>
            <a:endParaRPr sz="900">
              <a:solidFill>
                <a:schemeClr val="dk1"/>
              </a:solidFill>
              <a:latin typeface="Arial"/>
              <a:ea typeface="Arial"/>
              <a:cs typeface="Arial"/>
              <a:sym typeface="Arial"/>
            </a:endParaRPr>
          </a:p>
        </p:txBody>
      </p:sp>
      <p:sp>
        <p:nvSpPr>
          <p:cNvPr id="337" name="Google Shape;337;p36"/>
          <p:cNvSpPr/>
          <p:nvPr/>
        </p:nvSpPr>
        <p:spPr>
          <a:xfrm>
            <a:off x="5838190" y="4406900"/>
            <a:ext cx="1140460" cy="241300"/>
          </a:xfrm>
          <a:custGeom>
            <a:avLst/>
            <a:gdLst/>
            <a:ahLst/>
            <a:cxnLst/>
            <a:rect l="l" t="t" r="r" b="b"/>
            <a:pathLst>
              <a:path w="1140459" h="241300" extrusionOk="0">
                <a:moveTo>
                  <a:pt x="1140460" y="0"/>
                </a:moveTo>
                <a:lnTo>
                  <a:pt x="570230" y="0"/>
                </a:lnTo>
                <a:lnTo>
                  <a:pt x="0" y="0"/>
                </a:lnTo>
                <a:lnTo>
                  <a:pt x="0" y="241300"/>
                </a:lnTo>
                <a:lnTo>
                  <a:pt x="570230" y="241300"/>
                </a:lnTo>
                <a:lnTo>
                  <a:pt x="1140460" y="241300"/>
                </a:lnTo>
                <a:lnTo>
                  <a:pt x="114046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38" name="Google Shape;338;p36"/>
          <p:cNvSpPr txBox="1"/>
          <p:nvPr/>
        </p:nvSpPr>
        <p:spPr>
          <a:xfrm>
            <a:off x="6088379" y="4479290"/>
            <a:ext cx="88328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5.737	89.151</a:t>
            </a:r>
            <a:endParaRPr sz="900">
              <a:solidFill>
                <a:schemeClr val="dk1"/>
              </a:solidFill>
              <a:latin typeface="Arial"/>
              <a:ea typeface="Arial"/>
              <a:cs typeface="Arial"/>
              <a:sym typeface="Arial"/>
            </a:endParaRPr>
          </a:p>
        </p:txBody>
      </p:sp>
      <p:sp>
        <p:nvSpPr>
          <p:cNvPr id="339" name="Google Shape;339;p36"/>
          <p:cNvSpPr/>
          <p:nvPr/>
        </p:nvSpPr>
        <p:spPr>
          <a:xfrm>
            <a:off x="4876800" y="4406900"/>
            <a:ext cx="3804920" cy="482600"/>
          </a:xfrm>
          <a:custGeom>
            <a:avLst/>
            <a:gdLst/>
            <a:ahLst/>
            <a:cxnLst/>
            <a:rect l="l" t="t" r="r" b="b"/>
            <a:pathLst>
              <a:path w="3804920" h="482600" extrusionOk="0">
                <a:moveTo>
                  <a:pt x="398780" y="241300"/>
                </a:moveTo>
                <a:lnTo>
                  <a:pt x="0" y="241300"/>
                </a:lnTo>
                <a:lnTo>
                  <a:pt x="0" y="482600"/>
                </a:lnTo>
                <a:lnTo>
                  <a:pt x="398780" y="482600"/>
                </a:lnTo>
                <a:lnTo>
                  <a:pt x="398780" y="241300"/>
                </a:lnTo>
                <a:close/>
              </a:path>
              <a:path w="3804920" h="482600" extrusionOk="0">
                <a:moveTo>
                  <a:pt x="3804920" y="0"/>
                </a:moveTo>
                <a:lnTo>
                  <a:pt x="3234690" y="0"/>
                </a:lnTo>
                <a:lnTo>
                  <a:pt x="2665730" y="0"/>
                </a:lnTo>
                <a:lnTo>
                  <a:pt x="2101850" y="0"/>
                </a:lnTo>
                <a:lnTo>
                  <a:pt x="2101850" y="241300"/>
                </a:lnTo>
                <a:lnTo>
                  <a:pt x="2665730" y="241300"/>
                </a:lnTo>
                <a:lnTo>
                  <a:pt x="3234690" y="241300"/>
                </a:lnTo>
                <a:lnTo>
                  <a:pt x="3804920" y="241300"/>
                </a:lnTo>
                <a:lnTo>
                  <a:pt x="380492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40" name="Google Shape;340;p36"/>
          <p:cNvSpPr txBox="1"/>
          <p:nvPr/>
        </p:nvSpPr>
        <p:spPr>
          <a:xfrm>
            <a:off x="4883150" y="4720590"/>
            <a:ext cx="8953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8</a:t>
            </a:r>
            <a:endParaRPr sz="900">
              <a:solidFill>
                <a:schemeClr val="dk1"/>
              </a:solidFill>
              <a:latin typeface="Arial"/>
              <a:ea typeface="Arial"/>
              <a:cs typeface="Arial"/>
              <a:sym typeface="Arial"/>
            </a:endParaRPr>
          </a:p>
        </p:txBody>
      </p:sp>
      <p:sp>
        <p:nvSpPr>
          <p:cNvPr id="341" name="Google Shape;341;p36"/>
          <p:cNvSpPr/>
          <p:nvPr/>
        </p:nvSpPr>
        <p:spPr>
          <a:xfrm>
            <a:off x="5275579" y="4648200"/>
            <a:ext cx="562610" cy="241300"/>
          </a:xfrm>
          <a:custGeom>
            <a:avLst/>
            <a:gdLst/>
            <a:ahLst/>
            <a:cxnLst/>
            <a:rect l="l" t="t" r="r" b="b"/>
            <a:pathLst>
              <a:path w="562610" h="241300" extrusionOk="0">
                <a:moveTo>
                  <a:pt x="562610" y="0"/>
                </a:moveTo>
                <a:lnTo>
                  <a:pt x="0" y="0"/>
                </a:lnTo>
                <a:lnTo>
                  <a:pt x="0" y="241300"/>
                </a:lnTo>
                <a:lnTo>
                  <a:pt x="562610" y="2413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42" name="Google Shape;342;p36"/>
          <p:cNvSpPr txBox="1"/>
          <p:nvPr/>
        </p:nvSpPr>
        <p:spPr>
          <a:xfrm>
            <a:off x="5582920" y="4720590"/>
            <a:ext cx="25082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.440</a:t>
            </a:r>
            <a:endParaRPr sz="900">
              <a:solidFill>
                <a:schemeClr val="dk1"/>
              </a:solidFill>
              <a:latin typeface="Arial"/>
              <a:ea typeface="Arial"/>
              <a:cs typeface="Arial"/>
              <a:sym typeface="Arial"/>
            </a:endParaRPr>
          </a:p>
        </p:txBody>
      </p:sp>
      <p:sp>
        <p:nvSpPr>
          <p:cNvPr id="343" name="Google Shape;343;p36"/>
          <p:cNvSpPr/>
          <p:nvPr/>
        </p:nvSpPr>
        <p:spPr>
          <a:xfrm>
            <a:off x="5838190" y="4648200"/>
            <a:ext cx="1140460" cy="241300"/>
          </a:xfrm>
          <a:custGeom>
            <a:avLst/>
            <a:gdLst/>
            <a:ahLst/>
            <a:cxnLst/>
            <a:rect l="l" t="t" r="r" b="b"/>
            <a:pathLst>
              <a:path w="1140459" h="241300" extrusionOk="0">
                <a:moveTo>
                  <a:pt x="1140460" y="0"/>
                </a:moveTo>
                <a:lnTo>
                  <a:pt x="570230" y="0"/>
                </a:lnTo>
                <a:lnTo>
                  <a:pt x="0" y="0"/>
                </a:lnTo>
                <a:lnTo>
                  <a:pt x="0" y="241300"/>
                </a:lnTo>
                <a:lnTo>
                  <a:pt x="570230" y="241300"/>
                </a:lnTo>
                <a:lnTo>
                  <a:pt x="1140460" y="241300"/>
                </a:lnTo>
                <a:lnTo>
                  <a:pt x="114046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44" name="Google Shape;344;p36"/>
          <p:cNvSpPr txBox="1"/>
          <p:nvPr/>
        </p:nvSpPr>
        <p:spPr>
          <a:xfrm>
            <a:off x="6088379" y="4720590"/>
            <a:ext cx="88328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4.396	93.547</a:t>
            </a:r>
            <a:endParaRPr sz="900">
              <a:solidFill>
                <a:schemeClr val="dk1"/>
              </a:solidFill>
              <a:latin typeface="Arial"/>
              <a:ea typeface="Arial"/>
              <a:cs typeface="Arial"/>
              <a:sym typeface="Arial"/>
            </a:endParaRPr>
          </a:p>
        </p:txBody>
      </p:sp>
      <p:sp>
        <p:nvSpPr>
          <p:cNvPr id="345" name="Google Shape;345;p36"/>
          <p:cNvSpPr/>
          <p:nvPr/>
        </p:nvSpPr>
        <p:spPr>
          <a:xfrm>
            <a:off x="4876800" y="4648200"/>
            <a:ext cx="3804920" cy="482600"/>
          </a:xfrm>
          <a:custGeom>
            <a:avLst/>
            <a:gdLst/>
            <a:ahLst/>
            <a:cxnLst/>
            <a:rect l="l" t="t" r="r" b="b"/>
            <a:pathLst>
              <a:path w="3804920" h="482600" extrusionOk="0">
                <a:moveTo>
                  <a:pt x="398780" y="241300"/>
                </a:moveTo>
                <a:lnTo>
                  <a:pt x="0" y="241300"/>
                </a:lnTo>
                <a:lnTo>
                  <a:pt x="0" y="482600"/>
                </a:lnTo>
                <a:lnTo>
                  <a:pt x="398780" y="482600"/>
                </a:lnTo>
                <a:lnTo>
                  <a:pt x="398780" y="241300"/>
                </a:lnTo>
                <a:close/>
              </a:path>
              <a:path w="3804920" h="482600" extrusionOk="0">
                <a:moveTo>
                  <a:pt x="3804920" y="0"/>
                </a:moveTo>
                <a:lnTo>
                  <a:pt x="3234690" y="0"/>
                </a:lnTo>
                <a:lnTo>
                  <a:pt x="2665730" y="0"/>
                </a:lnTo>
                <a:lnTo>
                  <a:pt x="2101850" y="0"/>
                </a:lnTo>
                <a:lnTo>
                  <a:pt x="2101850" y="241300"/>
                </a:lnTo>
                <a:lnTo>
                  <a:pt x="2665730" y="241300"/>
                </a:lnTo>
                <a:lnTo>
                  <a:pt x="3234690" y="241300"/>
                </a:lnTo>
                <a:lnTo>
                  <a:pt x="3804920" y="241300"/>
                </a:lnTo>
                <a:lnTo>
                  <a:pt x="380492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46" name="Google Shape;346;p36"/>
          <p:cNvSpPr txBox="1"/>
          <p:nvPr/>
        </p:nvSpPr>
        <p:spPr>
          <a:xfrm>
            <a:off x="4883150" y="4961890"/>
            <a:ext cx="8953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9</a:t>
            </a:r>
            <a:endParaRPr sz="900">
              <a:solidFill>
                <a:schemeClr val="dk1"/>
              </a:solidFill>
              <a:latin typeface="Arial"/>
              <a:ea typeface="Arial"/>
              <a:cs typeface="Arial"/>
              <a:sym typeface="Arial"/>
            </a:endParaRPr>
          </a:p>
        </p:txBody>
      </p:sp>
      <p:sp>
        <p:nvSpPr>
          <p:cNvPr id="347" name="Google Shape;347;p36"/>
          <p:cNvSpPr/>
          <p:nvPr/>
        </p:nvSpPr>
        <p:spPr>
          <a:xfrm>
            <a:off x="5275579" y="4889500"/>
            <a:ext cx="562610" cy="241300"/>
          </a:xfrm>
          <a:custGeom>
            <a:avLst/>
            <a:gdLst/>
            <a:ahLst/>
            <a:cxnLst/>
            <a:rect l="l" t="t" r="r" b="b"/>
            <a:pathLst>
              <a:path w="562610" h="241300" extrusionOk="0">
                <a:moveTo>
                  <a:pt x="562610" y="0"/>
                </a:moveTo>
                <a:lnTo>
                  <a:pt x="0" y="0"/>
                </a:lnTo>
                <a:lnTo>
                  <a:pt x="0" y="241300"/>
                </a:lnTo>
                <a:lnTo>
                  <a:pt x="562610" y="2413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48" name="Google Shape;348;p36"/>
          <p:cNvSpPr txBox="1"/>
          <p:nvPr/>
        </p:nvSpPr>
        <p:spPr>
          <a:xfrm>
            <a:off x="5582920" y="4961890"/>
            <a:ext cx="25082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.337</a:t>
            </a:r>
            <a:endParaRPr sz="900">
              <a:solidFill>
                <a:schemeClr val="dk1"/>
              </a:solidFill>
              <a:latin typeface="Arial"/>
              <a:ea typeface="Arial"/>
              <a:cs typeface="Arial"/>
              <a:sym typeface="Arial"/>
            </a:endParaRPr>
          </a:p>
        </p:txBody>
      </p:sp>
      <p:sp>
        <p:nvSpPr>
          <p:cNvPr id="349" name="Google Shape;349;p36"/>
          <p:cNvSpPr/>
          <p:nvPr/>
        </p:nvSpPr>
        <p:spPr>
          <a:xfrm>
            <a:off x="5838190" y="4889500"/>
            <a:ext cx="1140460" cy="241300"/>
          </a:xfrm>
          <a:custGeom>
            <a:avLst/>
            <a:gdLst/>
            <a:ahLst/>
            <a:cxnLst/>
            <a:rect l="l" t="t" r="r" b="b"/>
            <a:pathLst>
              <a:path w="1140459" h="241300" extrusionOk="0">
                <a:moveTo>
                  <a:pt x="1140460" y="0"/>
                </a:moveTo>
                <a:lnTo>
                  <a:pt x="570230" y="0"/>
                </a:lnTo>
                <a:lnTo>
                  <a:pt x="0" y="0"/>
                </a:lnTo>
                <a:lnTo>
                  <a:pt x="0" y="241300"/>
                </a:lnTo>
                <a:lnTo>
                  <a:pt x="570230" y="241300"/>
                </a:lnTo>
                <a:lnTo>
                  <a:pt x="1140460" y="241300"/>
                </a:lnTo>
                <a:lnTo>
                  <a:pt x="114046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50" name="Google Shape;350;p36"/>
          <p:cNvSpPr txBox="1"/>
          <p:nvPr/>
        </p:nvSpPr>
        <p:spPr>
          <a:xfrm>
            <a:off x="6088379" y="4961890"/>
            <a:ext cx="88328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3.368	96.915</a:t>
            </a:r>
            <a:endParaRPr sz="900">
              <a:solidFill>
                <a:schemeClr val="dk1"/>
              </a:solidFill>
              <a:latin typeface="Arial"/>
              <a:ea typeface="Arial"/>
              <a:cs typeface="Arial"/>
              <a:sym typeface="Arial"/>
            </a:endParaRPr>
          </a:p>
        </p:txBody>
      </p:sp>
      <p:sp>
        <p:nvSpPr>
          <p:cNvPr id="351" name="Google Shape;351;p36"/>
          <p:cNvSpPr/>
          <p:nvPr/>
        </p:nvSpPr>
        <p:spPr>
          <a:xfrm>
            <a:off x="4876800" y="4889500"/>
            <a:ext cx="3804920" cy="723900"/>
          </a:xfrm>
          <a:custGeom>
            <a:avLst/>
            <a:gdLst/>
            <a:ahLst/>
            <a:cxnLst/>
            <a:rect l="l" t="t" r="r" b="b"/>
            <a:pathLst>
              <a:path w="3804920" h="723900" extrusionOk="0">
                <a:moveTo>
                  <a:pt x="3804920" y="0"/>
                </a:moveTo>
                <a:lnTo>
                  <a:pt x="3234690" y="0"/>
                </a:lnTo>
                <a:lnTo>
                  <a:pt x="2665730" y="0"/>
                </a:lnTo>
                <a:lnTo>
                  <a:pt x="2101850" y="0"/>
                </a:lnTo>
                <a:lnTo>
                  <a:pt x="2101850" y="241300"/>
                </a:lnTo>
                <a:lnTo>
                  <a:pt x="1531620" y="241300"/>
                </a:lnTo>
                <a:lnTo>
                  <a:pt x="961390" y="241300"/>
                </a:lnTo>
                <a:lnTo>
                  <a:pt x="398780" y="241300"/>
                </a:lnTo>
                <a:lnTo>
                  <a:pt x="0" y="241300"/>
                </a:lnTo>
                <a:lnTo>
                  <a:pt x="0" y="482600"/>
                </a:lnTo>
                <a:lnTo>
                  <a:pt x="0" y="723900"/>
                </a:lnTo>
                <a:lnTo>
                  <a:pt x="3804920" y="723900"/>
                </a:lnTo>
                <a:lnTo>
                  <a:pt x="3804920" y="482600"/>
                </a:lnTo>
                <a:lnTo>
                  <a:pt x="3804920" y="241300"/>
                </a:lnTo>
                <a:lnTo>
                  <a:pt x="380492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52" name="Google Shape;352;p36"/>
          <p:cNvSpPr txBox="1"/>
          <p:nvPr/>
        </p:nvSpPr>
        <p:spPr>
          <a:xfrm>
            <a:off x="4883150" y="5203190"/>
            <a:ext cx="2578100" cy="4038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10	.308	3.085	100.000</a:t>
            </a:r>
            <a:endParaRPr sz="900">
              <a:solidFill>
                <a:schemeClr val="dk1"/>
              </a:solidFill>
              <a:latin typeface="Arial"/>
              <a:ea typeface="Arial"/>
              <a:cs typeface="Arial"/>
              <a:sym typeface="Arial"/>
            </a:endParaRPr>
          </a:p>
          <a:p>
            <a:pPr marL="12700" marR="0" lvl="0" indent="0" algn="l" rtl="0">
              <a:lnSpc>
                <a:spcPct val="100000"/>
              </a:lnSpc>
              <a:spcBef>
                <a:spcPts val="819"/>
              </a:spcBef>
              <a:spcAft>
                <a:spcPts val="0"/>
              </a:spcAft>
              <a:buNone/>
            </a:pPr>
            <a:r>
              <a:rPr lang="en-US" sz="900">
                <a:solidFill>
                  <a:schemeClr val="dk1"/>
                </a:solidFill>
                <a:latin typeface="Arial"/>
                <a:ea typeface="Arial"/>
                <a:cs typeface="Arial"/>
                <a:sym typeface="Arial"/>
              </a:rPr>
              <a:t>Extraction Method: Principal Component Analysis.</a:t>
            </a:r>
            <a:endParaRPr sz="900">
              <a:solidFill>
                <a:schemeClr val="dk1"/>
              </a:solidFill>
              <a:latin typeface="Arial"/>
              <a:ea typeface="Arial"/>
              <a:cs typeface="Arial"/>
              <a:sym typeface="Arial"/>
            </a:endParaRPr>
          </a:p>
        </p:txBody>
      </p:sp>
      <p:grpSp>
        <p:nvGrpSpPr>
          <p:cNvPr id="353" name="Google Shape;353;p36"/>
          <p:cNvGrpSpPr/>
          <p:nvPr/>
        </p:nvGrpSpPr>
        <p:grpSpPr>
          <a:xfrm>
            <a:off x="4876799" y="2070100"/>
            <a:ext cx="3804920" cy="3302000"/>
            <a:chOff x="4876799" y="2070100"/>
            <a:chExt cx="3804920" cy="3302000"/>
          </a:xfrm>
        </p:grpSpPr>
        <p:sp>
          <p:nvSpPr>
            <p:cNvPr id="354" name="Google Shape;354;p36"/>
            <p:cNvSpPr/>
            <p:nvPr/>
          </p:nvSpPr>
          <p:spPr>
            <a:xfrm>
              <a:off x="5275579" y="2070100"/>
              <a:ext cx="0" cy="3302000"/>
            </a:xfrm>
            <a:custGeom>
              <a:avLst/>
              <a:gdLst/>
              <a:ahLst/>
              <a:cxnLst/>
              <a:rect l="l" t="t" r="r" b="b"/>
              <a:pathLst>
                <a:path w="120000" h="3302000" extrusionOk="0">
                  <a:moveTo>
                    <a:pt x="0" y="0"/>
                  </a:moveTo>
                  <a:lnTo>
                    <a:pt x="0" y="3302000"/>
                  </a:lnTo>
                </a:path>
              </a:pathLst>
            </a:custGeom>
            <a:noFill/>
            <a:ln w="28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55" name="Google Shape;355;p36"/>
            <p:cNvSpPr/>
            <p:nvPr/>
          </p:nvSpPr>
          <p:spPr>
            <a:xfrm>
              <a:off x="5839459" y="2070100"/>
              <a:ext cx="2273300" cy="3302000"/>
            </a:xfrm>
            <a:custGeom>
              <a:avLst/>
              <a:gdLst/>
              <a:ahLst/>
              <a:cxnLst/>
              <a:rect l="l" t="t" r="r" b="b"/>
              <a:pathLst>
                <a:path w="2273300" h="3302000" extrusionOk="0">
                  <a:moveTo>
                    <a:pt x="0" y="444500"/>
                  </a:moveTo>
                  <a:lnTo>
                    <a:pt x="0" y="3302000"/>
                  </a:lnTo>
                </a:path>
                <a:path w="2273300" h="3302000" extrusionOk="0">
                  <a:moveTo>
                    <a:pt x="568960" y="444500"/>
                  </a:moveTo>
                  <a:lnTo>
                    <a:pt x="568960" y="3302000"/>
                  </a:lnTo>
                </a:path>
                <a:path w="2273300" h="3302000" extrusionOk="0">
                  <a:moveTo>
                    <a:pt x="1139189" y="0"/>
                  </a:moveTo>
                  <a:lnTo>
                    <a:pt x="1139189" y="3302000"/>
                  </a:lnTo>
                </a:path>
                <a:path w="2273300" h="3302000" extrusionOk="0">
                  <a:moveTo>
                    <a:pt x="1703069" y="444500"/>
                  </a:moveTo>
                  <a:lnTo>
                    <a:pt x="1703069" y="3302000"/>
                  </a:lnTo>
                </a:path>
                <a:path w="2273300" h="3302000" extrusionOk="0">
                  <a:moveTo>
                    <a:pt x="2273299" y="444500"/>
                  </a:moveTo>
                  <a:lnTo>
                    <a:pt x="2273299" y="3302000"/>
                  </a:lnTo>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56" name="Google Shape;356;p36"/>
            <p:cNvSpPr/>
            <p:nvPr/>
          </p:nvSpPr>
          <p:spPr>
            <a:xfrm>
              <a:off x="4876799" y="2070100"/>
              <a:ext cx="3804920" cy="0"/>
            </a:xfrm>
            <a:custGeom>
              <a:avLst/>
              <a:gdLst/>
              <a:ahLst/>
              <a:cxnLst/>
              <a:rect l="l" t="t" r="r" b="b"/>
              <a:pathLst>
                <a:path w="3804920" h="120000" extrusionOk="0">
                  <a:moveTo>
                    <a:pt x="0" y="0"/>
                  </a:moveTo>
                  <a:lnTo>
                    <a:pt x="3804920" y="0"/>
                  </a:lnTo>
                </a:path>
              </a:pathLst>
            </a:custGeom>
            <a:noFill/>
            <a:ln w="28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57" name="Google Shape;357;p36"/>
            <p:cNvSpPr/>
            <p:nvPr/>
          </p:nvSpPr>
          <p:spPr>
            <a:xfrm>
              <a:off x="5275579" y="2514600"/>
              <a:ext cx="3406140" cy="0"/>
            </a:xfrm>
            <a:custGeom>
              <a:avLst/>
              <a:gdLst/>
              <a:ahLst/>
              <a:cxnLst/>
              <a:rect l="l" t="t" r="r" b="b"/>
              <a:pathLst>
                <a:path w="3406140" h="120000" extrusionOk="0">
                  <a:moveTo>
                    <a:pt x="0" y="0"/>
                  </a:moveTo>
                  <a:lnTo>
                    <a:pt x="3406140" y="0"/>
                  </a:lnTo>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58" name="Google Shape;358;p36"/>
            <p:cNvSpPr/>
            <p:nvPr/>
          </p:nvSpPr>
          <p:spPr>
            <a:xfrm>
              <a:off x="4876799" y="2070100"/>
              <a:ext cx="3804920" cy="3302000"/>
            </a:xfrm>
            <a:custGeom>
              <a:avLst/>
              <a:gdLst/>
              <a:ahLst/>
              <a:cxnLst/>
              <a:rect l="l" t="t" r="r" b="b"/>
              <a:pathLst>
                <a:path w="3804920" h="3302000" extrusionOk="0">
                  <a:moveTo>
                    <a:pt x="0" y="889000"/>
                  </a:moveTo>
                  <a:lnTo>
                    <a:pt x="3804920" y="889000"/>
                  </a:lnTo>
                </a:path>
                <a:path w="3804920" h="3302000" extrusionOk="0">
                  <a:moveTo>
                    <a:pt x="0" y="3302000"/>
                  </a:moveTo>
                  <a:lnTo>
                    <a:pt x="3804920" y="3302000"/>
                  </a:lnTo>
                </a:path>
                <a:path w="3804920" h="3302000" extrusionOk="0">
                  <a:moveTo>
                    <a:pt x="0" y="0"/>
                  </a:moveTo>
                  <a:lnTo>
                    <a:pt x="0" y="3302000"/>
                  </a:lnTo>
                </a:path>
                <a:path w="3804920" h="3302000" extrusionOk="0">
                  <a:moveTo>
                    <a:pt x="3804920" y="0"/>
                  </a:moveTo>
                  <a:lnTo>
                    <a:pt x="3804920" y="3302000"/>
                  </a:lnTo>
                </a:path>
              </a:pathLst>
            </a:custGeom>
            <a:noFill/>
            <a:ln w="28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59" name="Google Shape;359;p36"/>
            <p:cNvSpPr/>
            <p:nvPr/>
          </p:nvSpPr>
          <p:spPr>
            <a:xfrm>
              <a:off x="5410199" y="2133600"/>
              <a:ext cx="2819400" cy="1524000"/>
            </a:xfrm>
            <a:custGeom>
              <a:avLst/>
              <a:gdLst/>
              <a:ahLst/>
              <a:cxnLst/>
              <a:rect l="l" t="t" r="r" b="b"/>
              <a:pathLst>
                <a:path w="2819400" h="1524000" extrusionOk="0">
                  <a:moveTo>
                    <a:pt x="266700" y="1524000"/>
                  </a:moveTo>
                  <a:lnTo>
                    <a:pt x="223433" y="1519508"/>
                  </a:lnTo>
                  <a:lnTo>
                    <a:pt x="182392" y="1506504"/>
                  </a:lnTo>
                  <a:lnTo>
                    <a:pt x="144124" y="1485698"/>
                  </a:lnTo>
                  <a:lnTo>
                    <a:pt x="109179" y="1457797"/>
                  </a:lnTo>
                  <a:lnTo>
                    <a:pt x="78104" y="1423511"/>
                  </a:lnTo>
                  <a:lnTo>
                    <a:pt x="51450" y="1383548"/>
                  </a:lnTo>
                  <a:lnTo>
                    <a:pt x="29763" y="1338616"/>
                  </a:lnTo>
                  <a:lnTo>
                    <a:pt x="13594" y="1289425"/>
                  </a:lnTo>
                  <a:lnTo>
                    <a:pt x="3489" y="1236684"/>
                  </a:lnTo>
                  <a:lnTo>
                    <a:pt x="0" y="1181100"/>
                  </a:lnTo>
                  <a:lnTo>
                    <a:pt x="3489" y="1125207"/>
                  </a:lnTo>
                  <a:lnTo>
                    <a:pt x="13594" y="1072286"/>
                  </a:lnTo>
                  <a:lnTo>
                    <a:pt x="29763" y="1023023"/>
                  </a:lnTo>
                  <a:lnTo>
                    <a:pt x="51450" y="978103"/>
                  </a:lnTo>
                  <a:lnTo>
                    <a:pt x="78104" y="938212"/>
                  </a:lnTo>
                  <a:lnTo>
                    <a:pt x="109179" y="904036"/>
                  </a:lnTo>
                  <a:lnTo>
                    <a:pt x="144124" y="876261"/>
                  </a:lnTo>
                  <a:lnTo>
                    <a:pt x="182392" y="855573"/>
                  </a:lnTo>
                  <a:lnTo>
                    <a:pt x="223433" y="842657"/>
                  </a:lnTo>
                  <a:lnTo>
                    <a:pt x="266700" y="838200"/>
                  </a:lnTo>
                  <a:lnTo>
                    <a:pt x="309966" y="842657"/>
                  </a:lnTo>
                  <a:lnTo>
                    <a:pt x="351007" y="855573"/>
                  </a:lnTo>
                  <a:lnTo>
                    <a:pt x="389275" y="876261"/>
                  </a:lnTo>
                  <a:lnTo>
                    <a:pt x="424220" y="904036"/>
                  </a:lnTo>
                  <a:lnTo>
                    <a:pt x="455295" y="938212"/>
                  </a:lnTo>
                  <a:lnTo>
                    <a:pt x="481949" y="978103"/>
                  </a:lnTo>
                  <a:lnTo>
                    <a:pt x="503636" y="1023023"/>
                  </a:lnTo>
                  <a:lnTo>
                    <a:pt x="519805" y="1072286"/>
                  </a:lnTo>
                  <a:lnTo>
                    <a:pt x="529910" y="1125207"/>
                  </a:lnTo>
                  <a:lnTo>
                    <a:pt x="533400" y="1181100"/>
                  </a:lnTo>
                  <a:lnTo>
                    <a:pt x="529910" y="1236684"/>
                  </a:lnTo>
                  <a:lnTo>
                    <a:pt x="519805" y="1289425"/>
                  </a:lnTo>
                  <a:lnTo>
                    <a:pt x="503636" y="1338616"/>
                  </a:lnTo>
                  <a:lnTo>
                    <a:pt x="481949" y="1383548"/>
                  </a:lnTo>
                  <a:lnTo>
                    <a:pt x="455295" y="1423511"/>
                  </a:lnTo>
                  <a:lnTo>
                    <a:pt x="424220" y="1457797"/>
                  </a:lnTo>
                  <a:lnTo>
                    <a:pt x="389275" y="1485698"/>
                  </a:lnTo>
                  <a:lnTo>
                    <a:pt x="351007" y="1506504"/>
                  </a:lnTo>
                  <a:lnTo>
                    <a:pt x="309966" y="1519508"/>
                  </a:lnTo>
                  <a:lnTo>
                    <a:pt x="266700" y="1524000"/>
                  </a:lnTo>
                  <a:close/>
                </a:path>
                <a:path w="2819400" h="1524000" extrusionOk="0">
                  <a:moveTo>
                    <a:pt x="800100" y="1524000"/>
                  </a:moveTo>
                  <a:lnTo>
                    <a:pt x="756833" y="1519508"/>
                  </a:lnTo>
                  <a:lnTo>
                    <a:pt x="715792" y="1506504"/>
                  </a:lnTo>
                  <a:lnTo>
                    <a:pt x="677524" y="1485698"/>
                  </a:lnTo>
                  <a:lnTo>
                    <a:pt x="642579" y="1457797"/>
                  </a:lnTo>
                  <a:lnTo>
                    <a:pt x="611504" y="1423511"/>
                  </a:lnTo>
                  <a:lnTo>
                    <a:pt x="584850" y="1383548"/>
                  </a:lnTo>
                  <a:lnTo>
                    <a:pt x="563163" y="1338616"/>
                  </a:lnTo>
                  <a:lnTo>
                    <a:pt x="546994" y="1289425"/>
                  </a:lnTo>
                  <a:lnTo>
                    <a:pt x="536889" y="1236684"/>
                  </a:lnTo>
                  <a:lnTo>
                    <a:pt x="533400" y="1181100"/>
                  </a:lnTo>
                  <a:lnTo>
                    <a:pt x="536889" y="1125207"/>
                  </a:lnTo>
                  <a:lnTo>
                    <a:pt x="546994" y="1072286"/>
                  </a:lnTo>
                  <a:lnTo>
                    <a:pt x="563163" y="1023023"/>
                  </a:lnTo>
                  <a:lnTo>
                    <a:pt x="584850" y="978103"/>
                  </a:lnTo>
                  <a:lnTo>
                    <a:pt x="611504" y="938212"/>
                  </a:lnTo>
                  <a:lnTo>
                    <a:pt x="642579" y="904036"/>
                  </a:lnTo>
                  <a:lnTo>
                    <a:pt x="677524" y="876261"/>
                  </a:lnTo>
                  <a:lnTo>
                    <a:pt x="715792" y="855573"/>
                  </a:lnTo>
                  <a:lnTo>
                    <a:pt x="756833" y="842657"/>
                  </a:lnTo>
                  <a:lnTo>
                    <a:pt x="800100" y="838200"/>
                  </a:lnTo>
                  <a:lnTo>
                    <a:pt x="843366" y="842657"/>
                  </a:lnTo>
                  <a:lnTo>
                    <a:pt x="884407" y="855573"/>
                  </a:lnTo>
                  <a:lnTo>
                    <a:pt x="922675" y="876261"/>
                  </a:lnTo>
                  <a:lnTo>
                    <a:pt x="957620" y="904036"/>
                  </a:lnTo>
                  <a:lnTo>
                    <a:pt x="988695" y="938212"/>
                  </a:lnTo>
                  <a:lnTo>
                    <a:pt x="1015349" y="978103"/>
                  </a:lnTo>
                  <a:lnTo>
                    <a:pt x="1037036" y="1023023"/>
                  </a:lnTo>
                  <a:lnTo>
                    <a:pt x="1053205" y="1072286"/>
                  </a:lnTo>
                  <a:lnTo>
                    <a:pt x="1063310" y="1125207"/>
                  </a:lnTo>
                  <a:lnTo>
                    <a:pt x="1066800" y="1181100"/>
                  </a:lnTo>
                  <a:lnTo>
                    <a:pt x="1063310" y="1236684"/>
                  </a:lnTo>
                  <a:lnTo>
                    <a:pt x="1053205" y="1289425"/>
                  </a:lnTo>
                  <a:lnTo>
                    <a:pt x="1037036" y="1338616"/>
                  </a:lnTo>
                  <a:lnTo>
                    <a:pt x="1015349" y="1383548"/>
                  </a:lnTo>
                  <a:lnTo>
                    <a:pt x="988695" y="1423511"/>
                  </a:lnTo>
                  <a:lnTo>
                    <a:pt x="957620" y="1457797"/>
                  </a:lnTo>
                  <a:lnTo>
                    <a:pt x="922675" y="1485698"/>
                  </a:lnTo>
                  <a:lnTo>
                    <a:pt x="884407" y="1506504"/>
                  </a:lnTo>
                  <a:lnTo>
                    <a:pt x="843366" y="1519508"/>
                  </a:lnTo>
                  <a:lnTo>
                    <a:pt x="800100" y="1524000"/>
                  </a:lnTo>
                  <a:close/>
                </a:path>
                <a:path w="2819400" h="1524000" extrusionOk="0">
                  <a:moveTo>
                    <a:pt x="2286000" y="1524000"/>
                  </a:moveTo>
                  <a:lnTo>
                    <a:pt x="2227871" y="1521986"/>
                  </a:lnTo>
                  <a:lnTo>
                    <a:pt x="2171557" y="1516084"/>
                  </a:lnTo>
                  <a:lnTo>
                    <a:pt x="2117384" y="1506504"/>
                  </a:lnTo>
                  <a:lnTo>
                    <a:pt x="2065677" y="1493456"/>
                  </a:lnTo>
                  <a:lnTo>
                    <a:pt x="2016760" y="1477151"/>
                  </a:lnTo>
                  <a:lnTo>
                    <a:pt x="1970958" y="1457797"/>
                  </a:lnTo>
                  <a:lnTo>
                    <a:pt x="1928598" y="1435605"/>
                  </a:lnTo>
                  <a:lnTo>
                    <a:pt x="1890003" y="1410785"/>
                  </a:lnTo>
                  <a:lnTo>
                    <a:pt x="1855500" y="1383548"/>
                  </a:lnTo>
                  <a:lnTo>
                    <a:pt x="1825413" y="1354102"/>
                  </a:lnTo>
                  <a:lnTo>
                    <a:pt x="1800067" y="1322658"/>
                  </a:lnTo>
                  <a:lnTo>
                    <a:pt x="1779788" y="1289425"/>
                  </a:lnTo>
                  <a:lnTo>
                    <a:pt x="1755729" y="1218436"/>
                  </a:lnTo>
                  <a:lnTo>
                    <a:pt x="1752600" y="1181100"/>
                  </a:lnTo>
                  <a:lnTo>
                    <a:pt x="1755729" y="1143541"/>
                  </a:lnTo>
                  <a:lnTo>
                    <a:pt x="1779788" y="1072286"/>
                  </a:lnTo>
                  <a:lnTo>
                    <a:pt x="1800067" y="1038995"/>
                  </a:lnTo>
                  <a:lnTo>
                    <a:pt x="1825413" y="1007533"/>
                  </a:lnTo>
                  <a:lnTo>
                    <a:pt x="1855500" y="978103"/>
                  </a:lnTo>
                  <a:lnTo>
                    <a:pt x="1890003" y="950908"/>
                  </a:lnTo>
                  <a:lnTo>
                    <a:pt x="1928598" y="926151"/>
                  </a:lnTo>
                  <a:lnTo>
                    <a:pt x="1970958" y="904036"/>
                  </a:lnTo>
                  <a:lnTo>
                    <a:pt x="2016760" y="884766"/>
                  </a:lnTo>
                  <a:lnTo>
                    <a:pt x="2065677" y="868544"/>
                  </a:lnTo>
                  <a:lnTo>
                    <a:pt x="2117384" y="855573"/>
                  </a:lnTo>
                  <a:lnTo>
                    <a:pt x="2171557" y="846057"/>
                  </a:lnTo>
                  <a:lnTo>
                    <a:pt x="2227871" y="840198"/>
                  </a:lnTo>
                  <a:lnTo>
                    <a:pt x="2286000" y="838200"/>
                  </a:lnTo>
                  <a:lnTo>
                    <a:pt x="2344128" y="840198"/>
                  </a:lnTo>
                  <a:lnTo>
                    <a:pt x="2400442" y="846057"/>
                  </a:lnTo>
                  <a:lnTo>
                    <a:pt x="2454615" y="855573"/>
                  </a:lnTo>
                  <a:lnTo>
                    <a:pt x="2506322" y="868544"/>
                  </a:lnTo>
                  <a:lnTo>
                    <a:pt x="2555239" y="884766"/>
                  </a:lnTo>
                  <a:lnTo>
                    <a:pt x="2601041" y="904036"/>
                  </a:lnTo>
                  <a:lnTo>
                    <a:pt x="2643401" y="926151"/>
                  </a:lnTo>
                  <a:lnTo>
                    <a:pt x="2681996" y="950908"/>
                  </a:lnTo>
                  <a:lnTo>
                    <a:pt x="2716499" y="978103"/>
                  </a:lnTo>
                  <a:lnTo>
                    <a:pt x="2746586" y="1007533"/>
                  </a:lnTo>
                  <a:lnTo>
                    <a:pt x="2771932" y="1038995"/>
                  </a:lnTo>
                  <a:lnTo>
                    <a:pt x="2792211" y="1072286"/>
                  </a:lnTo>
                  <a:lnTo>
                    <a:pt x="2816270" y="1143541"/>
                  </a:lnTo>
                  <a:lnTo>
                    <a:pt x="2819400" y="1181100"/>
                  </a:lnTo>
                  <a:lnTo>
                    <a:pt x="2816270" y="1218436"/>
                  </a:lnTo>
                  <a:lnTo>
                    <a:pt x="2792211" y="1289425"/>
                  </a:lnTo>
                  <a:lnTo>
                    <a:pt x="2771932" y="1322658"/>
                  </a:lnTo>
                  <a:lnTo>
                    <a:pt x="2746586" y="1354102"/>
                  </a:lnTo>
                  <a:lnTo>
                    <a:pt x="2716499" y="1383548"/>
                  </a:lnTo>
                  <a:lnTo>
                    <a:pt x="2681996" y="1410785"/>
                  </a:lnTo>
                  <a:lnTo>
                    <a:pt x="2643401" y="1435605"/>
                  </a:lnTo>
                  <a:lnTo>
                    <a:pt x="2601041" y="1457797"/>
                  </a:lnTo>
                  <a:lnTo>
                    <a:pt x="2555239" y="1477151"/>
                  </a:lnTo>
                  <a:lnTo>
                    <a:pt x="2506322" y="1493456"/>
                  </a:lnTo>
                  <a:lnTo>
                    <a:pt x="2454615" y="1506504"/>
                  </a:lnTo>
                  <a:lnTo>
                    <a:pt x="2400442" y="1516084"/>
                  </a:lnTo>
                  <a:lnTo>
                    <a:pt x="2344128" y="1521986"/>
                  </a:lnTo>
                  <a:lnTo>
                    <a:pt x="2286000" y="1524000"/>
                  </a:lnTo>
                  <a:close/>
                </a:path>
                <a:path w="2819400" h="1524000" extrusionOk="0">
                  <a:moveTo>
                    <a:pt x="723900" y="381000"/>
                  </a:moveTo>
                  <a:lnTo>
                    <a:pt x="654144" y="380129"/>
                  </a:lnTo>
                  <a:lnTo>
                    <a:pt x="586273" y="377572"/>
                  </a:lnTo>
                  <a:lnTo>
                    <a:pt x="520588" y="373406"/>
                  </a:lnTo>
                  <a:lnTo>
                    <a:pt x="457393" y="367711"/>
                  </a:lnTo>
                  <a:lnTo>
                    <a:pt x="396990" y="360565"/>
                  </a:lnTo>
                  <a:lnTo>
                    <a:pt x="339681" y="352049"/>
                  </a:lnTo>
                  <a:lnTo>
                    <a:pt x="285769" y="342240"/>
                  </a:lnTo>
                  <a:lnTo>
                    <a:pt x="235556" y="331219"/>
                  </a:lnTo>
                  <a:lnTo>
                    <a:pt x="189344" y="319064"/>
                  </a:lnTo>
                  <a:lnTo>
                    <a:pt x="147436" y="305854"/>
                  </a:lnTo>
                  <a:lnTo>
                    <a:pt x="110135" y="291669"/>
                  </a:lnTo>
                  <a:lnTo>
                    <a:pt x="50562" y="260688"/>
                  </a:lnTo>
                  <a:lnTo>
                    <a:pt x="13043" y="226754"/>
                  </a:lnTo>
                  <a:lnTo>
                    <a:pt x="0" y="190500"/>
                  </a:lnTo>
                  <a:lnTo>
                    <a:pt x="3311" y="172122"/>
                  </a:lnTo>
                  <a:lnTo>
                    <a:pt x="28894" y="136949"/>
                  </a:lnTo>
                  <a:lnTo>
                    <a:pt x="77743" y="104412"/>
                  </a:lnTo>
                  <a:lnTo>
                    <a:pt x="147436" y="75145"/>
                  </a:lnTo>
                  <a:lnTo>
                    <a:pt x="189344" y="61935"/>
                  </a:lnTo>
                  <a:lnTo>
                    <a:pt x="235556" y="49780"/>
                  </a:lnTo>
                  <a:lnTo>
                    <a:pt x="285769" y="38759"/>
                  </a:lnTo>
                  <a:lnTo>
                    <a:pt x="339681" y="28950"/>
                  </a:lnTo>
                  <a:lnTo>
                    <a:pt x="396990" y="20434"/>
                  </a:lnTo>
                  <a:lnTo>
                    <a:pt x="457393" y="13288"/>
                  </a:lnTo>
                  <a:lnTo>
                    <a:pt x="520588" y="7593"/>
                  </a:lnTo>
                  <a:lnTo>
                    <a:pt x="586273" y="3427"/>
                  </a:lnTo>
                  <a:lnTo>
                    <a:pt x="654144" y="870"/>
                  </a:lnTo>
                  <a:lnTo>
                    <a:pt x="723900" y="0"/>
                  </a:lnTo>
                  <a:lnTo>
                    <a:pt x="793655" y="870"/>
                  </a:lnTo>
                  <a:lnTo>
                    <a:pt x="861526" y="3427"/>
                  </a:lnTo>
                  <a:lnTo>
                    <a:pt x="927211" y="7593"/>
                  </a:lnTo>
                  <a:lnTo>
                    <a:pt x="990406" y="13288"/>
                  </a:lnTo>
                  <a:lnTo>
                    <a:pt x="1050809" y="20434"/>
                  </a:lnTo>
                  <a:lnTo>
                    <a:pt x="1108118" y="28950"/>
                  </a:lnTo>
                  <a:lnTo>
                    <a:pt x="1162030" y="38759"/>
                  </a:lnTo>
                  <a:lnTo>
                    <a:pt x="1212243" y="49780"/>
                  </a:lnTo>
                  <a:lnTo>
                    <a:pt x="1258455" y="61935"/>
                  </a:lnTo>
                  <a:lnTo>
                    <a:pt x="1300363" y="75145"/>
                  </a:lnTo>
                  <a:lnTo>
                    <a:pt x="1337664" y="89330"/>
                  </a:lnTo>
                  <a:lnTo>
                    <a:pt x="1397237" y="120311"/>
                  </a:lnTo>
                  <a:lnTo>
                    <a:pt x="1434756" y="154245"/>
                  </a:lnTo>
                  <a:lnTo>
                    <a:pt x="1447800" y="190500"/>
                  </a:lnTo>
                  <a:lnTo>
                    <a:pt x="1444488" y="208877"/>
                  </a:lnTo>
                  <a:lnTo>
                    <a:pt x="1418905" y="244050"/>
                  </a:lnTo>
                  <a:lnTo>
                    <a:pt x="1370056" y="276587"/>
                  </a:lnTo>
                  <a:lnTo>
                    <a:pt x="1300363" y="305854"/>
                  </a:lnTo>
                  <a:lnTo>
                    <a:pt x="1258455" y="319064"/>
                  </a:lnTo>
                  <a:lnTo>
                    <a:pt x="1212243" y="331219"/>
                  </a:lnTo>
                  <a:lnTo>
                    <a:pt x="1162030" y="342240"/>
                  </a:lnTo>
                  <a:lnTo>
                    <a:pt x="1108118" y="352049"/>
                  </a:lnTo>
                  <a:lnTo>
                    <a:pt x="1050809" y="360565"/>
                  </a:lnTo>
                  <a:lnTo>
                    <a:pt x="990406" y="367711"/>
                  </a:lnTo>
                  <a:lnTo>
                    <a:pt x="927211" y="373406"/>
                  </a:lnTo>
                  <a:lnTo>
                    <a:pt x="861526" y="377572"/>
                  </a:lnTo>
                  <a:lnTo>
                    <a:pt x="793655" y="380129"/>
                  </a:lnTo>
                  <a:lnTo>
                    <a:pt x="723900" y="381000"/>
                  </a:lnTo>
                  <a:close/>
                </a:path>
              </a:pathLst>
            </a:custGeom>
            <a:noFill/>
            <a:ln w="25500" cap="flat" cmpd="sng">
              <a:solidFill>
                <a:srgbClr val="CC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7"/>
          <p:cNvSpPr txBox="1">
            <a:spLocks noGrp="1"/>
          </p:cNvSpPr>
          <p:nvPr>
            <p:ph type="title"/>
          </p:nvPr>
        </p:nvSpPr>
        <p:spPr>
          <a:xfrm>
            <a:off x="1150938" y="228600"/>
            <a:ext cx="7078662" cy="990600"/>
          </a:xfrm>
          <a:prstGeom prst="rect">
            <a:avLst/>
          </a:prstGeom>
          <a:noFill/>
          <a:ln>
            <a:noFill/>
          </a:ln>
        </p:spPr>
        <p:txBody>
          <a:bodyPr spcFirstLastPara="1" wrap="square" lIns="0" tIns="12700" rIns="0" bIns="0" anchor="b" anchorCtr="0">
            <a:spAutoFit/>
          </a:bodyPr>
          <a:lstStyle/>
          <a:p>
            <a:pPr marL="668020" marR="5080" lvl="0" indent="-655320" algn="ctr" rtl="0">
              <a:lnSpc>
                <a:spcPct val="100000"/>
              </a:lnSpc>
              <a:spcBef>
                <a:spcPts val="0"/>
              </a:spcBef>
              <a:spcAft>
                <a:spcPts val="0"/>
              </a:spcAft>
              <a:buNone/>
            </a:pPr>
            <a:r>
              <a:rPr lang="en-US" sz="3300"/>
              <a:t>Steps in Factor Analysis:  Factor Extraction</a:t>
            </a:r>
            <a:endParaRPr sz="3300"/>
          </a:p>
        </p:txBody>
      </p:sp>
      <p:sp>
        <p:nvSpPr>
          <p:cNvPr id="365" name="Google Shape;365;p37"/>
          <p:cNvSpPr txBox="1"/>
          <p:nvPr/>
        </p:nvSpPr>
        <p:spPr>
          <a:xfrm>
            <a:off x="381000" y="1562100"/>
            <a:ext cx="121285" cy="2330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350">
                <a:solidFill>
                  <a:srgbClr val="D06248"/>
                </a:solidFill>
                <a:latin typeface="Arial"/>
                <a:ea typeface="Arial"/>
                <a:cs typeface="Arial"/>
                <a:sym typeface="Arial"/>
              </a:rPr>
              <a:t></a:t>
            </a:r>
            <a:endParaRPr sz="1350">
              <a:solidFill>
                <a:schemeClr val="dk1"/>
              </a:solidFill>
              <a:latin typeface="Arial"/>
              <a:ea typeface="Arial"/>
              <a:cs typeface="Arial"/>
              <a:sym typeface="Arial"/>
            </a:endParaRPr>
          </a:p>
        </p:txBody>
      </p:sp>
      <p:sp>
        <p:nvSpPr>
          <p:cNvPr id="366" name="Google Shape;366;p37"/>
          <p:cNvSpPr txBox="1"/>
          <p:nvPr/>
        </p:nvSpPr>
        <p:spPr>
          <a:xfrm>
            <a:off x="654050" y="1559559"/>
            <a:ext cx="4151629" cy="75565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600">
                <a:solidFill>
                  <a:schemeClr val="dk1"/>
                </a:solidFill>
                <a:latin typeface="Georgia"/>
                <a:ea typeface="Georgia"/>
                <a:cs typeface="Georgia"/>
                <a:sym typeface="Georgia"/>
              </a:rPr>
              <a:t>The examination of the </a:t>
            </a:r>
            <a:r>
              <a:rPr lang="en-US" sz="1600" b="1">
                <a:solidFill>
                  <a:schemeClr val="dk1"/>
                </a:solidFill>
                <a:latin typeface="Georgia"/>
                <a:ea typeface="Georgia"/>
                <a:cs typeface="Georgia"/>
                <a:sym typeface="Georgia"/>
              </a:rPr>
              <a:t>Scree plot </a:t>
            </a:r>
            <a:r>
              <a:rPr lang="en-US" sz="1600">
                <a:solidFill>
                  <a:schemeClr val="dk1"/>
                </a:solidFill>
                <a:latin typeface="Georgia"/>
                <a:ea typeface="Georgia"/>
                <a:cs typeface="Georgia"/>
                <a:sym typeface="Georgia"/>
              </a:rPr>
              <a:t>provides a  visual of the total variance associated with  each factor.</a:t>
            </a:r>
            <a:endParaRPr sz="1600">
              <a:solidFill>
                <a:schemeClr val="dk1"/>
              </a:solidFill>
              <a:latin typeface="Georgia"/>
              <a:ea typeface="Georgia"/>
              <a:cs typeface="Georgia"/>
              <a:sym typeface="Georgia"/>
            </a:endParaRPr>
          </a:p>
        </p:txBody>
      </p:sp>
      <p:sp>
        <p:nvSpPr>
          <p:cNvPr id="367" name="Google Shape;367;p37"/>
          <p:cNvSpPr txBox="1"/>
          <p:nvPr/>
        </p:nvSpPr>
        <p:spPr>
          <a:xfrm>
            <a:off x="381000" y="2636520"/>
            <a:ext cx="121285" cy="2330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350">
                <a:solidFill>
                  <a:srgbClr val="D06248"/>
                </a:solidFill>
                <a:latin typeface="Arial"/>
                <a:ea typeface="Arial"/>
                <a:cs typeface="Arial"/>
                <a:sym typeface="Arial"/>
              </a:rPr>
              <a:t></a:t>
            </a:r>
            <a:endParaRPr sz="1350">
              <a:solidFill>
                <a:schemeClr val="dk1"/>
              </a:solidFill>
              <a:latin typeface="Arial"/>
              <a:ea typeface="Arial"/>
              <a:cs typeface="Arial"/>
              <a:sym typeface="Arial"/>
            </a:endParaRPr>
          </a:p>
        </p:txBody>
      </p:sp>
      <p:sp>
        <p:nvSpPr>
          <p:cNvPr id="368" name="Google Shape;368;p37"/>
          <p:cNvSpPr txBox="1"/>
          <p:nvPr/>
        </p:nvSpPr>
        <p:spPr>
          <a:xfrm>
            <a:off x="654050" y="2633979"/>
            <a:ext cx="3535045" cy="2692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a:solidFill>
                  <a:schemeClr val="dk1"/>
                </a:solidFill>
                <a:latin typeface="Georgia"/>
                <a:ea typeface="Georgia"/>
                <a:cs typeface="Georgia"/>
                <a:sym typeface="Georgia"/>
              </a:rPr>
              <a:t>The steep slope shows the large factors.</a:t>
            </a:r>
            <a:endParaRPr sz="1600">
              <a:solidFill>
                <a:schemeClr val="dk1"/>
              </a:solidFill>
              <a:latin typeface="Georgia"/>
              <a:ea typeface="Georgia"/>
              <a:cs typeface="Georgia"/>
              <a:sym typeface="Georgia"/>
            </a:endParaRPr>
          </a:p>
        </p:txBody>
      </p:sp>
      <p:sp>
        <p:nvSpPr>
          <p:cNvPr id="369" name="Google Shape;369;p37"/>
          <p:cNvSpPr txBox="1"/>
          <p:nvPr/>
        </p:nvSpPr>
        <p:spPr>
          <a:xfrm>
            <a:off x="381000" y="3224529"/>
            <a:ext cx="121285" cy="2330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350">
                <a:solidFill>
                  <a:srgbClr val="D06248"/>
                </a:solidFill>
                <a:latin typeface="Arial"/>
                <a:ea typeface="Arial"/>
                <a:cs typeface="Arial"/>
                <a:sym typeface="Arial"/>
              </a:rPr>
              <a:t></a:t>
            </a:r>
            <a:endParaRPr sz="1350">
              <a:solidFill>
                <a:schemeClr val="dk1"/>
              </a:solidFill>
              <a:latin typeface="Arial"/>
              <a:ea typeface="Arial"/>
              <a:cs typeface="Arial"/>
              <a:sym typeface="Arial"/>
            </a:endParaRPr>
          </a:p>
        </p:txBody>
      </p:sp>
      <p:sp>
        <p:nvSpPr>
          <p:cNvPr id="370" name="Google Shape;370;p37"/>
          <p:cNvSpPr txBox="1"/>
          <p:nvPr/>
        </p:nvSpPr>
        <p:spPr>
          <a:xfrm>
            <a:off x="654050" y="3221990"/>
            <a:ext cx="4065270"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600">
                <a:solidFill>
                  <a:schemeClr val="dk1"/>
                </a:solidFill>
                <a:latin typeface="Georgia"/>
                <a:ea typeface="Georgia"/>
                <a:cs typeface="Georgia"/>
                <a:sym typeface="Georgia"/>
              </a:rPr>
              <a:t>The gradual trailing off (scree) shows the rest  of the factors usually lower than an Eigen  value of 1.</a:t>
            </a:r>
            <a:endParaRPr/>
          </a:p>
        </p:txBody>
      </p:sp>
      <p:sp>
        <p:nvSpPr>
          <p:cNvPr id="371" name="Google Shape;371;p37"/>
          <p:cNvSpPr txBox="1"/>
          <p:nvPr/>
        </p:nvSpPr>
        <p:spPr>
          <a:xfrm>
            <a:off x="381000" y="4300220"/>
            <a:ext cx="121285" cy="2330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350">
                <a:solidFill>
                  <a:srgbClr val="D06248"/>
                </a:solidFill>
                <a:latin typeface="Arial"/>
                <a:ea typeface="Arial"/>
                <a:cs typeface="Arial"/>
                <a:sym typeface="Arial"/>
              </a:rPr>
              <a:t></a:t>
            </a:r>
            <a:endParaRPr sz="1350">
              <a:solidFill>
                <a:schemeClr val="dk1"/>
              </a:solidFill>
              <a:latin typeface="Arial"/>
              <a:ea typeface="Arial"/>
              <a:cs typeface="Arial"/>
              <a:sym typeface="Arial"/>
            </a:endParaRPr>
          </a:p>
        </p:txBody>
      </p:sp>
      <p:sp>
        <p:nvSpPr>
          <p:cNvPr id="372" name="Google Shape;372;p37"/>
          <p:cNvSpPr txBox="1"/>
          <p:nvPr/>
        </p:nvSpPr>
        <p:spPr>
          <a:xfrm>
            <a:off x="654050" y="4297679"/>
            <a:ext cx="4131310" cy="99949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600">
                <a:solidFill>
                  <a:schemeClr val="dk1"/>
                </a:solidFill>
                <a:latin typeface="Georgia"/>
                <a:ea typeface="Georgia"/>
                <a:cs typeface="Georgia"/>
                <a:sym typeface="Georgia"/>
              </a:rPr>
              <a:t>In choosing the number of factors, in addition  to the statistical criteria, one should make  initial decisions based on conceptual and  theoretical grounds.</a:t>
            </a:r>
            <a:endParaRPr sz="1600">
              <a:solidFill>
                <a:schemeClr val="dk1"/>
              </a:solidFill>
              <a:latin typeface="Georgia"/>
              <a:ea typeface="Georgia"/>
              <a:cs typeface="Georgia"/>
              <a:sym typeface="Georgia"/>
            </a:endParaRPr>
          </a:p>
        </p:txBody>
      </p:sp>
      <p:sp>
        <p:nvSpPr>
          <p:cNvPr id="373" name="Google Shape;373;p37"/>
          <p:cNvSpPr txBox="1"/>
          <p:nvPr/>
        </p:nvSpPr>
        <p:spPr>
          <a:xfrm>
            <a:off x="381000" y="5618479"/>
            <a:ext cx="121285" cy="2330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350">
                <a:solidFill>
                  <a:srgbClr val="D06248"/>
                </a:solidFill>
                <a:latin typeface="Arial"/>
                <a:ea typeface="Arial"/>
                <a:cs typeface="Arial"/>
                <a:sym typeface="Arial"/>
              </a:rPr>
              <a:t></a:t>
            </a:r>
            <a:endParaRPr sz="1350">
              <a:solidFill>
                <a:schemeClr val="dk1"/>
              </a:solidFill>
              <a:latin typeface="Arial"/>
              <a:ea typeface="Arial"/>
              <a:cs typeface="Arial"/>
              <a:sym typeface="Arial"/>
            </a:endParaRPr>
          </a:p>
        </p:txBody>
      </p:sp>
      <p:sp>
        <p:nvSpPr>
          <p:cNvPr id="374" name="Google Shape;374;p37"/>
          <p:cNvSpPr txBox="1"/>
          <p:nvPr/>
        </p:nvSpPr>
        <p:spPr>
          <a:xfrm>
            <a:off x="654050" y="5615940"/>
            <a:ext cx="4178300" cy="511809"/>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600">
                <a:solidFill>
                  <a:schemeClr val="dk1"/>
                </a:solidFill>
                <a:latin typeface="Georgia"/>
                <a:ea typeface="Georgia"/>
                <a:cs typeface="Georgia"/>
                <a:sym typeface="Georgia"/>
              </a:rPr>
              <a:t>At this stage, the decision about the number of  factors is not final.</a:t>
            </a:r>
            <a:endParaRPr sz="1600">
              <a:solidFill>
                <a:schemeClr val="dk1"/>
              </a:solidFill>
              <a:latin typeface="Georgia"/>
              <a:ea typeface="Georgia"/>
              <a:cs typeface="Georgia"/>
              <a:sym typeface="Georgia"/>
            </a:endParaRPr>
          </a:p>
        </p:txBody>
      </p:sp>
      <p:sp>
        <p:nvSpPr>
          <p:cNvPr id="375" name="Google Shape;375;p37"/>
          <p:cNvSpPr txBox="1"/>
          <p:nvPr/>
        </p:nvSpPr>
        <p:spPr>
          <a:xfrm>
            <a:off x="4458970" y="1113790"/>
            <a:ext cx="263525" cy="2692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a:solidFill>
                  <a:srgbClr val="7A9798"/>
                </a:solidFill>
                <a:latin typeface="Georgia"/>
                <a:ea typeface="Georgia"/>
                <a:cs typeface="Georgia"/>
                <a:sym typeface="Georgia"/>
              </a:rPr>
              <a:t>20</a:t>
            </a:r>
            <a:endParaRPr sz="1600">
              <a:solidFill>
                <a:schemeClr val="dk1"/>
              </a:solidFill>
              <a:latin typeface="Georgia"/>
              <a:ea typeface="Georgia"/>
              <a:cs typeface="Georgia"/>
              <a:sym typeface="Georgia"/>
            </a:endParaRPr>
          </a:p>
        </p:txBody>
      </p:sp>
      <p:grpSp>
        <p:nvGrpSpPr>
          <p:cNvPr id="376" name="Google Shape;376;p37"/>
          <p:cNvGrpSpPr/>
          <p:nvPr/>
        </p:nvGrpSpPr>
        <p:grpSpPr>
          <a:xfrm>
            <a:off x="4876800" y="1600200"/>
            <a:ext cx="4037329" cy="3232150"/>
            <a:chOff x="4876800" y="1600200"/>
            <a:chExt cx="4037329" cy="3232150"/>
          </a:xfrm>
        </p:grpSpPr>
        <p:sp>
          <p:nvSpPr>
            <p:cNvPr id="377" name="Google Shape;377;p37"/>
            <p:cNvSpPr/>
            <p:nvPr/>
          </p:nvSpPr>
          <p:spPr>
            <a:xfrm>
              <a:off x="4876800" y="1600200"/>
              <a:ext cx="4037329" cy="32321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78" name="Google Shape;378;p37"/>
            <p:cNvSpPr/>
            <p:nvPr/>
          </p:nvSpPr>
          <p:spPr>
            <a:xfrm>
              <a:off x="5486400" y="2438400"/>
              <a:ext cx="838200" cy="1371600"/>
            </a:xfrm>
            <a:custGeom>
              <a:avLst/>
              <a:gdLst/>
              <a:ahLst/>
              <a:cxnLst/>
              <a:rect l="l" t="t" r="r" b="b"/>
              <a:pathLst>
                <a:path w="838200" h="1371600" extrusionOk="0">
                  <a:moveTo>
                    <a:pt x="762000" y="1371600"/>
                  </a:moveTo>
                  <a:lnTo>
                    <a:pt x="732412" y="1362491"/>
                  </a:lnTo>
                  <a:lnTo>
                    <a:pt x="708183" y="1337786"/>
                  </a:lnTo>
                  <a:lnTo>
                    <a:pt x="691812" y="1301412"/>
                  </a:lnTo>
                  <a:lnTo>
                    <a:pt x="685800" y="1257300"/>
                  </a:lnTo>
                  <a:lnTo>
                    <a:pt x="691812" y="1212651"/>
                  </a:lnTo>
                  <a:lnTo>
                    <a:pt x="708183" y="1176337"/>
                  </a:lnTo>
                  <a:lnTo>
                    <a:pt x="732412" y="1151929"/>
                  </a:lnTo>
                  <a:lnTo>
                    <a:pt x="762000" y="1143000"/>
                  </a:lnTo>
                  <a:lnTo>
                    <a:pt x="791587" y="1151929"/>
                  </a:lnTo>
                  <a:lnTo>
                    <a:pt x="815816" y="1176337"/>
                  </a:lnTo>
                  <a:lnTo>
                    <a:pt x="832187" y="1212651"/>
                  </a:lnTo>
                  <a:lnTo>
                    <a:pt x="838200" y="1257300"/>
                  </a:lnTo>
                  <a:lnTo>
                    <a:pt x="832187" y="1301412"/>
                  </a:lnTo>
                  <a:lnTo>
                    <a:pt x="815816" y="1337786"/>
                  </a:lnTo>
                  <a:lnTo>
                    <a:pt x="791587" y="1362491"/>
                  </a:lnTo>
                  <a:lnTo>
                    <a:pt x="762000" y="1371600"/>
                  </a:lnTo>
                  <a:close/>
                </a:path>
                <a:path w="838200" h="1371600" extrusionOk="0">
                  <a:moveTo>
                    <a:pt x="457200" y="990600"/>
                  </a:moveTo>
                  <a:lnTo>
                    <a:pt x="427612" y="981491"/>
                  </a:lnTo>
                  <a:lnTo>
                    <a:pt x="403383" y="956786"/>
                  </a:lnTo>
                  <a:lnTo>
                    <a:pt x="387012" y="920412"/>
                  </a:lnTo>
                  <a:lnTo>
                    <a:pt x="381000" y="876300"/>
                  </a:lnTo>
                  <a:lnTo>
                    <a:pt x="387012" y="831651"/>
                  </a:lnTo>
                  <a:lnTo>
                    <a:pt x="403383" y="795337"/>
                  </a:lnTo>
                  <a:lnTo>
                    <a:pt x="427612" y="770929"/>
                  </a:lnTo>
                  <a:lnTo>
                    <a:pt x="457200" y="762000"/>
                  </a:lnTo>
                  <a:lnTo>
                    <a:pt x="486787" y="770929"/>
                  </a:lnTo>
                  <a:lnTo>
                    <a:pt x="511016" y="795337"/>
                  </a:lnTo>
                  <a:lnTo>
                    <a:pt x="527387" y="831651"/>
                  </a:lnTo>
                  <a:lnTo>
                    <a:pt x="533400" y="876300"/>
                  </a:lnTo>
                  <a:lnTo>
                    <a:pt x="527387" y="920412"/>
                  </a:lnTo>
                  <a:lnTo>
                    <a:pt x="511016" y="956786"/>
                  </a:lnTo>
                  <a:lnTo>
                    <a:pt x="486787" y="981491"/>
                  </a:lnTo>
                  <a:lnTo>
                    <a:pt x="457200" y="990600"/>
                  </a:lnTo>
                  <a:close/>
                </a:path>
                <a:path w="838200" h="1371600" extrusionOk="0">
                  <a:moveTo>
                    <a:pt x="114300" y="0"/>
                  </a:moveTo>
                  <a:lnTo>
                    <a:pt x="158412" y="8929"/>
                  </a:lnTo>
                  <a:lnTo>
                    <a:pt x="194786" y="33337"/>
                  </a:lnTo>
                  <a:lnTo>
                    <a:pt x="219491" y="69651"/>
                  </a:lnTo>
                  <a:lnTo>
                    <a:pt x="228600" y="114300"/>
                  </a:lnTo>
                  <a:lnTo>
                    <a:pt x="219491" y="158412"/>
                  </a:lnTo>
                  <a:lnTo>
                    <a:pt x="194786" y="194786"/>
                  </a:lnTo>
                  <a:lnTo>
                    <a:pt x="158412" y="219491"/>
                  </a:lnTo>
                  <a:lnTo>
                    <a:pt x="114300" y="228600"/>
                  </a:lnTo>
                  <a:lnTo>
                    <a:pt x="69651" y="219491"/>
                  </a:lnTo>
                  <a:lnTo>
                    <a:pt x="33337" y="194786"/>
                  </a:lnTo>
                  <a:lnTo>
                    <a:pt x="8929" y="158412"/>
                  </a:lnTo>
                  <a:lnTo>
                    <a:pt x="0" y="114300"/>
                  </a:lnTo>
                  <a:lnTo>
                    <a:pt x="8929" y="69651"/>
                  </a:lnTo>
                  <a:lnTo>
                    <a:pt x="33337" y="33337"/>
                  </a:lnTo>
                  <a:lnTo>
                    <a:pt x="69651" y="8929"/>
                  </a:lnTo>
                  <a:lnTo>
                    <a:pt x="114300" y="0"/>
                  </a:lnTo>
                  <a:close/>
                </a:path>
              </a:pathLst>
            </a:custGeom>
            <a:noFill/>
            <a:ln w="25500" cap="flat" cmpd="sng">
              <a:solidFill>
                <a:srgbClr val="CC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8"/>
          <p:cNvSpPr txBox="1">
            <a:spLocks noGrp="1"/>
          </p:cNvSpPr>
          <p:nvPr>
            <p:ph type="title"/>
          </p:nvPr>
        </p:nvSpPr>
        <p:spPr>
          <a:xfrm>
            <a:off x="1150938" y="228600"/>
            <a:ext cx="7078662" cy="990600"/>
          </a:xfrm>
          <a:prstGeom prst="rect">
            <a:avLst/>
          </a:prstGeom>
          <a:noFill/>
          <a:ln>
            <a:noFill/>
          </a:ln>
        </p:spPr>
        <p:txBody>
          <a:bodyPr spcFirstLastPara="1" wrap="square" lIns="0" tIns="12700" rIns="0" bIns="0" anchor="b" anchorCtr="0">
            <a:spAutoFit/>
          </a:bodyPr>
          <a:lstStyle/>
          <a:p>
            <a:pPr marL="668020" marR="5080" lvl="0" indent="-655320" algn="ctr" rtl="0">
              <a:lnSpc>
                <a:spcPct val="100000"/>
              </a:lnSpc>
              <a:spcBef>
                <a:spcPts val="0"/>
              </a:spcBef>
              <a:spcAft>
                <a:spcPts val="0"/>
              </a:spcAft>
              <a:buNone/>
            </a:pPr>
            <a:r>
              <a:rPr lang="en-US" sz="3300"/>
              <a:t>Steps in Factor Analysis:  Factor Extraction</a:t>
            </a:r>
            <a:endParaRPr sz="3300"/>
          </a:p>
        </p:txBody>
      </p:sp>
      <p:graphicFrame>
        <p:nvGraphicFramePr>
          <p:cNvPr id="384" name="Google Shape;384;p38"/>
          <p:cNvGraphicFramePr/>
          <p:nvPr/>
        </p:nvGraphicFramePr>
        <p:xfrm>
          <a:off x="1205003" y="1905000"/>
          <a:ext cx="3000000" cy="3000000"/>
        </p:xfrm>
        <a:graphic>
          <a:graphicData uri="http://schemas.openxmlformats.org/drawingml/2006/table">
            <a:tbl>
              <a:tblPr firstRow="1" bandRow="1">
                <a:noFill/>
                <a:tableStyleId>{0CA62C15-D296-4A10-94F1-1068C75A61D4}</a:tableStyleId>
              </a:tblPr>
              <a:tblGrid>
                <a:gridCol w="4630425"/>
                <a:gridCol w="793750"/>
                <a:gridCol w="792475"/>
                <a:gridCol w="793750"/>
              </a:tblGrid>
              <a:tr h="279400">
                <a:tc gridSpan="4">
                  <a:txBody>
                    <a:bodyPr/>
                    <a:lstStyle/>
                    <a:p>
                      <a:pPr marL="635" marR="0" lvl="0" indent="0" algn="ctr" rtl="0">
                        <a:lnSpc>
                          <a:spcPct val="100000"/>
                        </a:lnSpc>
                        <a:spcBef>
                          <a:spcPts val="0"/>
                        </a:spcBef>
                        <a:spcAft>
                          <a:spcPts val="0"/>
                        </a:spcAft>
                        <a:buNone/>
                      </a:pPr>
                      <a:r>
                        <a:rPr lang="en-US" sz="900" b="1" u="none" strike="noStrike" cap="none">
                          <a:latin typeface="Arial"/>
                          <a:ea typeface="Arial"/>
                          <a:cs typeface="Arial"/>
                          <a:sym typeface="Arial"/>
                        </a:rPr>
                        <a:t>Component Matrix</a:t>
                      </a:r>
                      <a:r>
                        <a:rPr lang="en-US" sz="750" b="1" u="none" strike="noStrike" cap="none" baseline="30000">
                          <a:latin typeface="Arial"/>
                          <a:ea typeface="Arial"/>
                          <a:cs typeface="Arial"/>
                          <a:sym typeface="Arial"/>
                        </a:rPr>
                        <a:t>a</a:t>
                      </a:r>
                      <a:endParaRPr sz="750" u="none" strike="noStrike" cap="none" baseline="30000">
                        <a:latin typeface="Arial"/>
                        <a:ea typeface="Arial"/>
                        <a:cs typeface="Arial"/>
                        <a:sym typeface="Arial"/>
                      </a:endParaRPr>
                    </a:p>
                  </a:txBody>
                  <a:tcPr marL="0" marR="0" marT="104150" marB="0">
                    <a:lnB w="28575" cap="flat" cmpd="sng">
                      <a:solidFill>
                        <a:srgbClr val="000000"/>
                      </a:solidFill>
                      <a:prstDash val="solid"/>
                      <a:round/>
                      <a:headEnd type="none" w="sm" len="sm"/>
                      <a:tailEnd type="none" w="sm" len="sm"/>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8125">
                <a:tc rowSpan="2">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FFFFF"/>
                    </a:solidFill>
                  </a:tcPr>
                </a:tc>
                <a:tc gridSpan="3">
                  <a:txBody>
                    <a:bodyPr/>
                    <a:lstStyle/>
                    <a:p>
                      <a:pPr marL="0" marR="0" lvl="0" indent="0" algn="l" rtl="0">
                        <a:lnSpc>
                          <a:spcPct val="100000"/>
                        </a:lnSpc>
                        <a:spcBef>
                          <a:spcPts val="0"/>
                        </a:spcBef>
                        <a:spcAft>
                          <a:spcPts val="0"/>
                        </a:spcAft>
                        <a:buNone/>
                      </a:pP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900" u="none" strike="noStrike" cap="none">
                          <a:latin typeface="Arial"/>
                          <a:ea typeface="Arial"/>
                          <a:cs typeface="Arial"/>
                          <a:sym typeface="Arial"/>
                        </a:rPr>
                        <a:t>Component</a:t>
                      </a:r>
                      <a:endParaRPr sz="900" u="none" strike="noStrike" cap="none">
                        <a:latin typeface="Arial"/>
                        <a:ea typeface="Arial"/>
                        <a:cs typeface="Arial"/>
                        <a:sym typeface="Arial"/>
                      </a:endParaRPr>
                    </a:p>
                  </a:txBody>
                  <a:tcPr marL="0" marR="0" marT="507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solidFill>
                      <a:srgbClr val="FFFFFF"/>
                    </a:solidFill>
                  </a:tcPr>
                </a:tc>
                <a:tc hMerge="1">
                  <a:txBody>
                    <a:bodyPr/>
                    <a:lstStyle/>
                    <a:p>
                      <a:endParaRPr lang="en-US"/>
                    </a:p>
                  </a:txBody>
                  <a:tcPr/>
                </a:tc>
                <a:tc hMerge="1">
                  <a:txBody>
                    <a:bodyPr/>
                    <a:lstStyle/>
                    <a:p>
                      <a:endParaRPr lang="en-US"/>
                    </a:p>
                  </a:txBody>
                  <a:tcPr/>
                </a:tc>
              </a:tr>
              <a:tr h="279400">
                <a:tc vMerge="1">
                  <a:txBody>
                    <a:bodyPr/>
                    <a:lstStyle/>
                    <a:p>
                      <a:endParaRPr lang="en-US"/>
                    </a:p>
                  </a:txBody>
                  <a:tcPr/>
                </a:tc>
                <a:tc>
                  <a:txBody>
                    <a:bodyPr/>
                    <a:lstStyle/>
                    <a:p>
                      <a:pPr marL="0" marR="0" lvl="0" indent="0" algn="l" rtl="0">
                        <a:lnSpc>
                          <a:spcPct val="100000"/>
                        </a:lnSpc>
                        <a:spcBef>
                          <a:spcPts val="0"/>
                        </a:spcBef>
                        <a:spcAft>
                          <a:spcPts val="0"/>
                        </a:spcAft>
                        <a:buNone/>
                      </a:pP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900" u="none" strike="noStrike" cap="none">
                          <a:latin typeface="Arial"/>
                          <a:ea typeface="Arial"/>
                          <a:cs typeface="Arial"/>
                          <a:sym typeface="Arial"/>
                        </a:rPr>
                        <a:t>1</a:t>
                      </a:r>
                      <a:endParaRPr sz="900" u="none" strike="noStrike" cap="none">
                        <a:latin typeface="Arial"/>
                        <a:ea typeface="Arial"/>
                        <a:cs typeface="Arial"/>
                        <a:sym typeface="Arial"/>
                      </a:endParaRPr>
                    </a:p>
                  </a:txBody>
                  <a:tcPr marL="0" marR="0" marT="635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900" u="none" strike="noStrike" cap="none">
                          <a:latin typeface="Arial"/>
                          <a:ea typeface="Arial"/>
                          <a:cs typeface="Arial"/>
                          <a:sym typeface="Arial"/>
                        </a:rPr>
                        <a:t>2</a:t>
                      </a:r>
                      <a:endParaRPr sz="900" u="none" strike="noStrike" cap="none">
                        <a:latin typeface="Arial"/>
                        <a:ea typeface="Arial"/>
                        <a:cs typeface="Arial"/>
                        <a:sym typeface="Arial"/>
                      </a:endParaRPr>
                    </a:p>
                  </a:txBody>
                  <a:tcPr marL="0" marR="0" marT="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900" u="none" strike="noStrike" cap="none">
                          <a:latin typeface="Arial"/>
                          <a:ea typeface="Arial"/>
                          <a:cs typeface="Arial"/>
                          <a:sym typeface="Arial"/>
                        </a:rPr>
                        <a:t>3</a:t>
                      </a:r>
                      <a:endParaRPr sz="900" u="none" strike="noStrike" cap="none">
                        <a:latin typeface="Arial"/>
                        <a:ea typeface="Arial"/>
                        <a:cs typeface="Arial"/>
                        <a:sym typeface="Arial"/>
                      </a:endParaRPr>
                    </a:p>
                  </a:txBody>
                  <a:tcPr marL="0" marR="0" marT="635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solidFill>
                      <a:srgbClr val="FFFFFF"/>
                    </a:solidFill>
                  </a:tcPr>
                </a:tc>
              </a:tr>
              <a:tr h="279400">
                <a:tc>
                  <a:txBody>
                    <a:bodyPr/>
                    <a:lstStyle/>
                    <a:p>
                      <a:pPr marL="19050" marR="0" lvl="0" indent="0" algn="l" rtl="0">
                        <a:lnSpc>
                          <a:spcPct val="100000"/>
                        </a:lnSpc>
                        <a:spcBef>
                          <a:spcPts val="0"/>
                        </a:spcBef>
                        <a:spcAft>
                          <a:spcPts val="0"/>
                        </a:spcAft>
                        <a:buNone/>
                      </a:pPr>
                      <a:r>
                        <a:rPr lang="en-US" sz="900" u="none" strike="noStrike" cap="none">
                          <a:latin typeface="Arial"/>
                          <a:ea typeface="Arial"/>
                          <a:cs typeface="Arial"/>
                          <a:sym typeface="Arial"/>
                        </a:rPr>
                        <a:t>I discussed my frustrations and feelings with person(s) in school</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.771</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2065" lvl="0" indent="0" algn="r" rtl="0">
                        <a:lnSpc>
                          <a:spcPct val="100000"/>
                        </a:lnSpc>
                        <a:spcBef>
                          <a:spcPts val="0"/>
                        </a:spcBef>
                        <a:spcAft>
                          <a:spcPts val="0"/>
                        </a:spcAft>
                        <a:buNone/>
                      </a:pPr>
                      <a:r>
                        <a:rPr lang="en-US" sz="900" u="none" strike="noStrike" cap="none">
                          <a:latin typeface="Arial"/>
                          <a:ea typeface="Arial"/>
                          <a:cs typeface="Arial"/>
                          <a:sym typeface="Arial"/>
                        </a:rPr>
                        <a:t>-.271</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.121</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79400">
                <a:tc>
                  <a:txBody>
                    <a:bodyPr/>
                    <a:lstStyle/>
                    <a:p>
                      <a:pPr marL="19050" marR="0" lvl="0" indent="0" algn="l" rtl="0">
                        <a:lnSpc>
                          <a:spcPct val="100000"/>
                        </a:lnSpc>
                        <a:spcBef>
                          <a:spcPts val="0"/>
                        </a:spcBef>
                        <a:spcAft>
                          <a:spcPts val="0"/>
                        </a:spcAft>
                        <a:buNone/>
                      </a:pPr>
                      <a:r>
                        <a:rPr lang="en-US" sz="900" u="none" strike="noStrike" cap="none">
                          <a:latin typeface="Arial"/>
                          <a:ea typeface="Arial"/>
                          <a:cs typeface="Arial"/>
                          <a:sym typeface="Arial"/>
                        </a:rPr>
                        <a:t>I tried to develop a step-by-step plan of action to remedy the problems</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.545</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.530</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.264</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78125">
                <a:tc>
                  <a:txBody>
                    <a:bodyPr/>
                    <a:lstStyle/>
                    <a:p>
                      <a:pPr marL="19050" marR="0" lvl="0" indent="0" algn="l" rtl="0">
                        <a:lnSpc>
                          <a:spcPct val="100000"/>
                        </a:lnSpc>
                        <a:spcBef>
                          <a:spcPts val="0"/>
                        </a:spcBef>
                        <a:spcAft>
                          <a:spcPts val="0"/>
                        </a:spcAft>
                        <a:buNone/>
                      </a:pPr>
                      <a:r>
                        <a:rPr lang="en-US" sz="900" u="none" strike="noStrike" cap="none">
                          <a:latin typeface="Arial"/>
                          <a:ea typeface="Arial"/>
                          <a:cs typeface="Arial"/>
                          <a:sym typeface="Arial"/>
                        </a:rPr>
                        <a:t>I expressed my emotions to my family and close friends</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.580</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2065" lvl="0" indent="0" algn="r" rtl="0">
                        <a:lnSpc>
                          <a:spcPct val="100000"/>
                        </a:lnSpc>
                        <a:spcBef>
                          <a:spcPts val="0"/>
                        </a:spcBef>
                        <a:spcAft>
                          <a:spcPts val="0"/>
                        </a:spcAft>
                        <a:buNone/>
                      </a:pPr>
                      <a:r>
                        <a:rPr lang="en-US" sz="900" u="none" strike="noStrike" cap="none">
                          <a:latin typeface="Arial"/>
                          <a:ea typeface="Arial"/>
                          <a:cs typeface="Arial"/>
                          <a:sym typeface="Arial"/>
                        </a:rPr>
                        <a:t>-.311</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.265</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513075">
                <a:tc>
                  <a:txBody>
                    <a:bodyPr/>
                    <a:lstStyle/>
                    <a:p>
                      <a:pPr marL="19050" marR="257175" lvl="0" indent="0" algn="l" rtl="0">
                        <a:lnSpc>
                          <a:spcPct val="148100"/>
                        </a:lnSpc>
                        <a:spcBef>
                          <a:spcPts val="0"/>
                        </a:spcBef>
                        <a:spcAft>
                          <a:spcPts val="0"/>
                        </a:spcAft>
                        <a:buNone/>
                      </a:pPr>
                      <a:r>
                        <a:rPr lang="en-US" sz="900" u="none" strike="noStrike" cap="none">
                          <a:latin typeface="Arial"/>
                          <a:ea typeface="Arial"/>
                          <a:cs typeface="Arial"/>
                          <a:sym typeface="Arial"/>
                        </a:rPr>
                        <a:t>I read, attended workshops, or sought someother educational approach to correct the  problem</a:t>
                      </a:r>
                      <a:endParaRPr sz="900" u="none" strike="noStrike" cap="none">
                        <a:latin typeface="Arial"/>
                        <a:ea typeface="Arial"/>
                        <a:cs typeface="Arial"/>
                        <a:sym typeface="Arial"/>
                      </a:endParaRPr>
                    </a:p>
                  </a:txBody>
                  <a:tcPr marL="0" marR="0" marT="1905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.398</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.356</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-.374</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79400">
                <a:tc>
                  <a:txBody>
                    <a:bodyPr/>
                    <a:lstStyle/>
                    <a:p>
                      <a:pPr marL="19050" marR="0" lvl="0" indent="0" algn="l" rtl="0">
                        <a:lnSpc>
                          <a:spcPct val="100000"/>
                        </a:lnSpc>
                        <a:spcBef>
                          <a:spcPts val="0"/>
                        </a:spcBef>
                        <a:spcAft>
                          <a:spcPts val="0"/>
                        </a:spcAft>
                        <a:buNone/>
                      </a:pPr>
                      <a:r>
                        <a:rPr lang="en-US" sz="900" u="none" strike="noStrike" cap="none">
                          <a:latin typeface="Arial"/>
                          <a:ea typeface="Arial"/>
                          <a:cs typeface="Arial"/>
                          <a:sym typeface="Arial"/>
                        </a:rPr>
                        <a:t>I tried to be emotionally honest with my self about the problems</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.436</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.441</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-.368</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79400">
                <a:tc>
                  <a:txBody>
                    <a:bodyPr/>
                    <a:lstStyle/>
                    <a:p>
                      <a:pPr marL="19050" marR="0" lvl="0" indent="0" algn="l" rtl="0">
                        <a:lnSpc>
                          <a:spcPct val="100000"/>
                        </a:lnSpc>
                        <a:spcBef>
                          <a:spcPts val="0"/>
                        </a:spcBef>
                        <a:spcAft>
                          <a:spcPts val="0"/>
                        </a:spcAft>
                        <a:buNone/>
                      </a:pPr>
                      <a:r>
                        <a:rPr lang="en-US" sz="900" u="none" strike="noStrike" cap="none">
                          <a:latin typeface="Arial"/>
                          <a:ea typeface="Arial"/>
                          <a:cs typeface="Arial"/>
                          <a:sym typeface="Arial"/>
                        </a:rPr>
                        <a:t>I sought advice from others on how I should solve the problems</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.705</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2065" lvl="0" indent="0" algn="r" rtl="0">
                        <a:lnSpc>
                          <a:spcPct val="100000"/>
                        </a:lnSpc>
                        <a:spcBef>
                          <a:spcPts val="0"/>
                        </a:spcBef>
                        <a:spcAft>
                          <a:spcPts val="0"/>
                        </a:spcAft>
                        <a:buNone/>
                      </a:pPr>
                      <a:r>
                        <a:rPr lang="en-US" sz="900" u="none" strike="noStrike" cap="none">
                          <a:latin typeface="Arial"/>
                          <a:ea typeface="Arial"/>
                          <a:cs typeface="Arial"/>
                          <a:sym typeface="Arial"/>
                        </a:rPr>
                        <a:t>-.362</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.117</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78125">
                <a:tc>
                  <a:txBody>
                    <a:bodyPr/>
                    <a:lstStyle/>
                    <a:p>
                      <a:pPr marL="19050" marR="0" lvl="0" indent="0" algn="l" rtl="0">
                        <a:lnSpc>
                          <a:spcPct val="100000"/>
                        </a:lnSpc>
                        <a:spcBef>
                          <a:spcPts val="0"/>
                        </a:spcBef>
                        <a:spcAft>
                          <a:spcPts val="0"/>
                        </a:spcAft>
                        <a:buNone/>
                      </a:pPr>
                      <a:r>
                        <a:rPr lang="en-US" sz="900" u="none" strike="noStrike" cap="none">
                          <a:latin typeface="Arial"/>
                          <a:ea typeface="Arial"/>
                          <a:cs typeface="Arial"/>
                          <a:sym typeface="Arial"/>
                        </a:rPr>
                        <a:t>I explored the emotions caused by the problems</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.594</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.184</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-.537</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79400">
                <a:tc>
                  <a:txBody>
                    <a:bodyPr/>
                    <a:lstStyle/>
                    <a:p>
                      <a:pPr marL="19050" marR="0" lvl="0" indent="0" algn="l" rtl="0">
                        <a:lnSpc>
                          <a:spcPct val="100000"/>
                        </a:lnSpc>
                        <a:spcBef>
                          <a:spcPts val="0"/>
                        </a:spcBef>
                        <a:spcAft>
                          <a:spcPts val="0"/>
                        </a:spcAft>
                        <a:buNone/>
                      </a:pPr>
                      <a:r>
                        <a:rPr lang="en-US" sz="900" u="none" strike="noStrike" cap="none">
                          <a:latin typeface="Arial"/>
                          <a:ea typeface="Arial"/>
                          <a:cs typeface="Arial"/>
                          <a:sym typeface="Arial"/>
                        </a:rPr>
                        <a:t>I took direct action to try to correct the problems</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.074</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.640</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.443</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79400">
                <a:tc>
                  <a:txBody>
                    <a:bodyPr/>
                    <a:lstStyle/>
                    <a:p>
                      <a:pPr marL="19050" marR="0" lvl="0" indent="0" algn="l" rtl="0">
                        <a:lnSpc>
                          <a:spcPct val="100000"/>
                        </a:lnSpc>
                        <a:spcBef>
                          <a:spcPts val="0"/>
                        </a:spcBef>
                        <a:spcAft>
                          <a:spcPts val="0"/>
                        </a:spcAft>
                        <a:buNone/>
                      </a:pPr>
                      <a:r>
                        <a:rPr lang="en-US" sz="900" u="none" strike="noStrike" cap="none">
                          <a:latin typeface="Arial"/>
                          <a:ea typeface="Arial"/>
                          <a:cs typeface="Arial"/>
                          <a:sym typeface="Arial"/>
                        </a:rPr>
                        <a:t>I told someone I could trust about how I felt about the problems</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.752</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2065" lvl="0" indent="0" algn="r" rtl="0">
                        <a:lnSpc>
                          <a:spcPct val="100000"/>
                        </a:lnSpc>
                        <a:spcBef>
                          <a:spcPts val="0"/>
                        </a:spcBef>
                        <a:spcAft>
                          <a:spcPts val="0"/>
                        </a:spcAft>
                        <a:buNone/>
                      </a:pPr>
                      <a:r>
                        <a:rPr lang="en-US" sz="900" u="none" strike="noStrike" cap="none">
                          <a:latin typeface="Arial"/>
                          <a:ea typeface="Arial"/>
                          <a:cs typeface="Arial"/>
                          <a:sym typeface="Arial"/>
                        </a:rPr>
                        <a:t>-.351</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.081</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79400">
                <a:tc>
                  <a:txBody>
                    <a:bodyPr/>
                    <a:lstStyle/>
                    <a:p>
                      <a:pPr marL="19050" marR="0" lvl="0" indent="0" algn="l" rtl="0">
                        <a:lnSpc>
                          <a:spcPct val="100000"/>
                        </a:lnSpc>
                        <a:spcBef>
                          <a:spcPts val="0"/>
                        </a:spcBef>
                        <a:spcAft>
                          <a:spcPts val="0"/>
                        </a:spcAft>
                        <a:buNone/>
                      </a:pPr>
                      <a:r>
                        <a:rPr lang="en-US" sz="900" u="none" strike="noStrike" cap="none">
                          <a:latin typeface="Arial"/>
                          <a:ea typeface="Arial"/>
                          <a:cs typeface="Arial"/>
                          <a:sym typeface="Arial"/>
                        </a:rPr>
                        <a:t>I put aside other activities so that I could work to solve the problems</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.225</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.576</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FFFFF"/>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.272</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FFFFF"/>
                    </a:solidFill>
                  </a:tcPr>
                </a:tc>
              </a:tr>
              <a:tr h="557525">
                <a:tc gridSpan="4">
                  <a:txBody>
                    <a:bodyPr/>
                    <a:lstStyle/>
                    <a:p>
                      <a:pPr marL="19050" marR="0" lvl="0" indent="0" algn="l" rtl="0">
                        <a:lnSpc>
                          <a:spcPct val="100000"/>
                        </a:lnSpc>
                        <a:spcBef>
                          <a:spcPts val="0"/>
                        </a:spcBef>
                        <a:spcAft>
                          <a:spcPts val="0"/>
                        </a:spcAft>
                        <a:buNone/>
                      </a:pPr>
                      <a:r>
                        <a:rPr lang="en-US" sz="900" u="none" strike="noStrike" cap="none">
                          <a:latin typeface="Arial"/>
                          <a:ea typeface="Arial"/>
                          <a:cs typeface="Arial"/>
                          <a:sym typeface="Arial"/>
                        </a:rPr>
                        <a:t>Extraction Method: Principal Component Analysis.</a:t>
                      </a:r>
                      <a:endParaRPr sz="900" u="none" strike="noStrike" cap="none">
                        <a:latin typeface="Arial"/>
                        <a:ea typeface="Arial"/>
                        <a:cs typeface="Arial"/>
                        <a:sym typeface="Arial"/>
                      </a:endParaRPr>
                    </a:p>
                    <a:p>
                      <a:pPr marL="0" marR="0" lvl="0" indent="0" algn="l" rtl="0">
                        <a:lnSpc>
                          <a:spcPct val="100000"/>
                        </a:lnSpc>
                        <a:spcBef>
                          <a:spcPts val="15"/>
                        </a:spcBef>
                        <a:spcAft>
                          <a:spcPts val="0"/>
                        </a:spcAft>
                        <a:buNone/>
                      </a:pPr>
                      <a:endParaRPr sz="950" u="none" strike="noStrike" cap="none">
                        <a:latin typeface="Times New Roman"/>
                        <a:ea typeface="Times New Roman"/>
                        <a:cs typeface="Times New Roman"/>
                        <a:sym typeface="Times New Roman"/>
                      </a:endParaRPr>
                    </a:p>
                    <a:p>
                      <a:pPr marL="19050" marR="0" lvl="0" indent="0" algn="l" rtl="0">
                        <a:lnSpc>
                          <a:spcPct val="100000"/>
                        </a:lnSpc>
                        <a:spcBef>
                          <a:spcPts val="0"/>
                        </a:spcBef>
                        <a:spcAft>
                          <a:spcPts val="0"/>
                        </a:spcAft>
                        <a:buNone/>
                      </a:pPr>
                      <a:r>
                        <a:rPr lang="en-US" sz="900" u="none" strike="noStrike" cap="none">
                          <a:latin typeface="Arial"/>
                          <a:ea typeface="Arial"/>
                          <a:cs typeface="Arial"/>
                          <a:sym typeface="Arial"/>
                        </a:rPr>
                        <a:t>a. 3 components extracted.</a:t>
                      </a:r>
                      <a:endParaRPr sz="900" u="none" strike="noStrike" cap="none">
                        <a:latin typeface="Arial"/>
                        <a:ea typeface="Arial"/>
                        <a:cs typeface="Arial"/>
                        <a:sym typeface="Arial"/>
                      </a:endParaRPr>
                    </a:p>
                  </a:txBody>
                  <a:tcPr marL="0" marR="0" marT="85100" marB="0">
                    <a:lnT w="28575" cap="flat" cmpd="sng">
                      <a:solidFill>
                        <a:srgbClr val="000000"/>
                      </a:solidFill>
                      <a:prstDash val="solid"/>
                      <a:round/>
                      <a:headEnd type="none" w="sm" len="sm"/>
                      <a:tailEnd type="none" w="sm" len="sm"/>
                    </a:lnT>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85" name="Google Shape;385;p38"/>
          <p:cNvSpPr txBox="1"/>
          <p:nvPr/>
        </p:nvSpPr>
        <p:spPr>
          <a:xfrm>
            <a:off x="365760" y="1417320"/>
            <a:ext cx="5654675" cy="401391"/>
          </a:xfrm>
          <a:prstGeom prst="rect">
            <a:avLst/>
          </a:prstGeom>
          <a:noFill/>
          <a:ln>
            <a:noFill/>
          </a:ln>
        </p:spPr>
        <p:txBody>
          <a:bodyPr spcFirstLastPara="1" wrap="square" lIns="0" tIns="123175"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Component Matrix using Principle Component Analysis</a:t>
            </a:r>
            <a:endParaRPr sz="1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9"/>
          <p:cNvSpPr txBox="1">
            <a:spLocks noGrp="1"/>
          </p:cNvSpPr>
          <p:nvPr>
            <p:ph type="title"/>
          </p:nvPr>
        </p:nvSpPr>
        <p:spPr>
          <a:xfrm>
            <a:off x="1150938" y="228600"/>
            <a:ext cx="7078662" cy="990600"/>
          </a:xfrm>
          <a:prstGeom prst="rect">
            <a:avLst/>
          </a:prstGeom>
          <a:noFill/>
          <a:ln>
            <a:noFill/>
          </a:ln>
        </p:spPr>
        <p:txBody>
          <a:bodyPr spcFirstLastPara="1" wrap="square" lIns="0" tIns="12700" rIns="0" bIns="0" anchor="b" anchorCtr="0">
            <a:spAutoFit/>
          </a:bodyPr>
          <a:lstStyle/>
          <a:p>
            <a:pPr marL="966469" marR="5080" lvl="0" indent="-746760" algn="ctr" rtl="0">
              <a:lnSpc>
                <a:spcPct val="100000"/>
              </a:lnSpc>
              <a:spcBef>
                <a:spcPts val="0"/>
              </a:spcBef>
              <a:spcAft>
                <a:spcPts val="0"/>
              </a:spcAft>
              <a:buNone/>
            </a:pPr>
            <a:r>
              <a:rPr lang="en-US"/>
              <a:t>Steps in Factor Analysis:  Factor Rotation</a:t>
            </a:r>
            <a:endParaRPr/>
          </a:p>
        </p:txBody>
      </p:sp>
      <p:sp>
        <p:nvSpPr>
          <p:cNvPr id="391" name="Google Shape;391;p39"/>
          <p:cNvSpPr txBox="1"/>
          <p:nvPr/>
        </p:nvSpPr>
        <p:spPr>
          <a:xfrm>
            <a:off x="316229" y="1483359"/>
            <a:ext cx="8153400" cy="3774110"/>
          </a:xfrm>
          <a:prstGeom prst="rect">
            <a:avLst/>
          </a:prstGeom>
          <a:noFill/>
          <a:ln>
            <a:noFill/>
          </a:ln>
        </p:spPr>
        <p:txBody>
          <a:bodyPr spcFirstLastPara="1" wrap="square" lIns="0" tIns="12700" rIns="0" bIns="0" anchor="t" anchorCtr="0">
            <a:spAutoFit/>
          </a:bodyPr>
          <a:lstStyle/>
          <a:p>
            <a:pPr marL="349250" marR="0" lvl="0" indent="-273050" algn="l" rtl="0">
              <a:lnSpc>
                <a:spcPct val="100000"/>
              </a:lnSpc>
              <a:spcBef>
                <a:spcPts val="0"/>
              </a:spcBef>
              <a:spcAft>
                <a:spcPts val="0"/>
              </a:spcAft>
              <a:buClr>
                <a:srgbClr val="D06248"/>
              </a:buClr>
              <a:buSzPts val="1512"/>
              <a:buFont typeface="Arial"/>
              <a:buChar char=""/>
            </a:pPr>
            <a:r>
              <a:rPr lang="en-US" sz="1800" b="1">
                <a:solidFill>
                  <a:schemeClr val="dk1"/>
                </a:solidFill>
                <a:latin typeface="Arial"/>
                <a:ea typeface="Arial"/>
                <a:cs typeface="Arial"/>
                <a:sym typeface="Arial"/>
              </a:rPr>
              <a:t>3</a:t>
            </a:r>
            <a:r>
              <a:rPr lang="en-US" sz="1800" b="1" baseline="30000">
                <a:solidFill>
                  <a:schemeClr val="dk1"/>
                </a:solidFill>
                <a:latin typeface="Arial"/>
                <a:ea typeface="Arial"/>
                <a:cs typeface="Arial"/>
                <a:sym typeface="Arial"/>
              </a:rPr>
              <a:t>rd </a:t>
            </a:r>
            <a:r>
              <a:rPr lang="en-US" sz="1800" b="1">
                <a:solidFill>
                  <a:schemeClr val="dk1"/>
                </a:solidFill>
                <a:latin typeface="Arial"/>
                <a:ea typeface="Arial"/>
                <a:cs typeface="Arial"/>
                <a:sym typeface="Arial"/>
              </a:rPr>
              <a:t>Step: Factor rotation.</a:t>
            </a:r>
            <a:endParaRPr sz="1800">
              <a:solidFill>
                <a:schemeClr val="dk1"/>
              </a:solidFill>
              <a:latin typeface="Arial"/>
              <a:ea typeface="Arial"/>
              <a:cs typeface="Arial"/>
              <a:sym typeface="Arial"/>
            </a:endParaRPr>
          </a:p>
          <a:p>
            <a:pPr marL="349250" marR="0" lvl="0" indent="-273050" algn="l" rtl="0">
              <a:lnSpc>
                <a:spcPct val="100000"/>
              </a:lnSpc>
              <a:spcBef>
                <a:spcPts val="20"/>
              </a:spcBef>
              <a:spcAft>
                <a:spcPts val="0"/>
              </a:spcAft>
              <a:buClr>
                <a:srgbClr val="D06248"/>
              </a:buClr>
              <a:buSzPts val="1512"/>
              <a:buFont typeface="Arial"/>
              <a:buChar char=""/>
            </a:pPr>
            <a:r>
              <a:rPr lang="en-US" sz="1800">
                <a:solidFill>
                  <a:schemeClr val="dk1"/>
                </a:solidFill>
                <a:latin typeface="Arial"/>
                <a:ea typeface="Arial"/>
                <a:cs typeface="Arial"/>
                <a:sym typeface="Arial"/>
              </a:rPr>
              <a:t>In this step, factors are rotated.</a:t>
            </a:r>
            <a:endParaRPr sz="1800">
              <a:solidFill>
                <a:schemeClr val="dk1"/>
              </a:solidFill>
              <a:latin typeface="Arial"/>
              <a:ea typeface="Arial"/>
              <a:cs typeface="Arial"/>
              <a:sym typeface="Arial"/>
            </a:endParaRPr>
          </a:p>
          <a:p>
            <a:pPr marL="0" marR="0" lvl="0" indent="0" algn="l" rtl="0">
              <a:lnSpc>
                <a:spcPct val="100000"/>
              </a:lnSpc>
              <a:spcBef>
                <a:spcPts val="40"/>
              </a:spcBef>
              <a:spcAft>
                <a:spcPts val="0"/>
              </a:spcAft>
              <a:buClr>
                <a:srgbClr val="D06248"/>
              </a:buClr>
              <a:buSzPts val="1800"/>
              <a:buFont typeface="Arial"/>
              <a:buNone/>
            </a:pPr>
            <a:endParaRPr sz="1800">
              <a:solidFill>
                <a:schemeClr val="dk1"/>
              </a:solidFill>
              <a:latin typeface="Arial"/>
              <a:ea typeface="Arial"/>
              <a:cs typeface="Arial"/>
              <a:sym typeface="Arial"/>
            </a:endParaRPr>
          </a:p>
          <a:p>
            <a:pPr marL="349250" marR="304800" lvl="0" indent="-273050" algn="l" rtl="0">
              <a:lnSpc>
                <a:spcPct val="133333"/>
              </a:lnSpc>
              <a:spcBef>
                <a:spcPts val="0"/>
              </a:spcBef>
              <a:spcAft>
                <a:spcPts val="0"/>
              </a:spcAft>
              <a:buClr>
                <a:srgbClr val="D06248"/>
              </a:buClr>
              <a:buSzPts val="1512"/>
              <a:buFont typeface="Arial"/>
              <a:buChar char=""/>
            </a:pPr>
            <a:r>
              <a:rPr lang="en-US" sz="1800">
                <a:solidFill>
                  <a:schemeClr val="dk1"/>
                </a:solidFill>
                <a:latin typeface="Arial"/>
                <a:ea typeface="Arial"/>
                <a:cs typeface="Arial"/>
                <a:sym typeface="Arial"/>
              </a:rPr>
              <a:t>Un-rotated factors are typically not very interpretable  (most factors are correlated with may variables).</a:t>
            </a: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D06248"/>
              </a:buClr>
              <a:buSzPts val="1800"/>
              <a:buFont typeface="Arial"/>
              <a:buNone/>
            </a:pPr>
            <a:endParaRPr sz="1800">
              <a:solidFill>
                <a:schemeClr val="dk1"/>
              </a:solidFill>
              <a:latin typeface="Arial"/>
              <a:ea typeface="Arial"/>
              <a:cs typeface="Arial"/>
              <a:sym typeface="Arial"/>
            </a:endParaRPr>
          </a:p>
          <a:p>
            <a:pPr marL="349250" marR="55880" lvl="0" indent="-273050" algn="l" rtl="0">
              <a:lnSpc>
                <a:spcPct val="133333"/>
              </a:lnSpc>
              <a:spcBef>
                <a:spcPts val="5"/>
              </a:spcBef>
              <a:spcAft>
                <a:spcPts val="0"/>
              </a:spcAft>
              <a:buClr>
                <a:srgbClr val="D06248"/>
              </a:buClr>
              <a:buSzPts val="1512"/>
              <a:buFont typeface="Arial"/>
              <a:buChar char=""/>
            </a:pPr>
            <a:r>
              <a:rPr lang="en-US" sz="1800">
                <a:solidFill>
                  <a:schemeClr val="dk1"/>
                </a:solidFill>
                <a:latin typeface="Arial"/>
                <a:ea typeface="Arial"/>
                <a:cs typeface="Arial"/>
                <a:sym typeface="Arial"/>
              </a:rPr>
              <a:t>Factors are rotated to make them more meaningful and  easier to interpret (each variable is associated with a  minimal number of factors).</a:t>
            </a: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D06248"/>
              </a:buClr>
              <a:buSzPts val="1800"/>
              <a:buFont typeface="Arial"/>
              <a:buNone/>
            </a:pPr>
            <a:endParaRPr sz="1800">
              <a:solidFill>
                <a:schemeClr val="dk1"/>
              </a:solidFill>
              <a:latin typeface="Arial"/>
              <a:ea typeface="Arial"/>
              <a:cs typeface="Arial"/>
              <a:sym typeface="Arial"/>
            </a:endParaRPr>
          </a:p>
          <a:p>
            <a:pPr marL="349250" marR="1593215" lvl="0" indent="-273050" algn="l" rtl="0">
              <a:lnSpc>
                <a:spcPct val="133333"/>
              </a:lnSpc>
              <a:spcBef>
                <a:spcPts val="0"/>
              </a:spcBef>
              <a:spcAft>
                <a:spcPts val="0"/>
              </a:spcAft>
              <a:buClr>
                <a:srgbClr val="D06248"/>
              </a:buClr>
              <a:buSzPts val="1512"/>
              <a:buFont typeface="Arial"/>
              <a:buChar char=""/>
            </a:pPr>
            <a:r>
              <a:rPr lang="en-US" sz="1800">
                <a:solidFill>
                  <a:schemeClr val="dk1"/>
                </a:solidFill>
                <a:latin typeface="Arial"/>
                <a:ea typeface="Arial"/>
                <a:cs typeface="Arial"/>
                <a:sym typeface="Arial"/>
              </a:rPr>
              <a:t>Different rotation methods may result in the  identification of somewhat different factors.</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body" idx="1"/>
          </p:nvPr>
        </p:nvSpPr>
        <p:spPr>
          <a:xfrm>
            <a:off x="694944" y="1417320"/>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spcBef>
                <a:spcPts val="0"/>
              </a:spcBef>
              <a:spcAft>
                <a:spcPts val="0"/>
              </a:spcAft>
              <a:buSzPts val="2800"/>
              <a:buChar char="▪"/>
            </a:pPr>
            <a:r>
              <a:rPr lang="en-US"/>
              <a:t>Linear Regression: Loss Function</a:t>
            </a:r>
            <a:endParaRPr/>
          </a:p>
          <a:p>
            <a:pPr marL="320675" lvl="0" indent="-142875" algn="l" rtl="0">
              <a:spcBef>
                <a:spcPts val="560"/>
              </a:spcBef>
              <a:spcAft>
                <a:spcPts val="0"/>
              </a:spcAft>
              <a:buSzPts val="2800"/>
              <a:buNone/>
            </a:pPr>
            <a:endParaRPr/>
          </a:p>
          <a:p>
            <a:pPr marL="320675" lvl="0" indent="-142875" algn="l" rtl="0">
              <a:spcBef>
                <a:spcPts val="560"/>
              </a:spcBef>
              <a:spcAft>
                <a:spcPts val="0"/>
              </a:spcAft>
              <a:buSzPts val="2800"/>
              <a:buNone/>
            </a:pPr>
            <a:endParaRPr/>
          </a:p>
          <a:p>
            <a:pPr marL="320675" lvl="0" indent="-142875" algn="l" rtl="0">
              <a:spcBef>
                <a:spcPts val="560"/>
              </a:spcBef>
              <a:spcAft>
                <a:spcPts val="0"/>
              </a:spcAft>
              <a:buSzPts val="2800"/>
              <a:buNone/>
            </a:pPr>
            <a:endParaRPr/>
          </a:p>
          <a:p>
            <a:pPr marL="320675" lvl="0" indent="-142875" algn="l" rtl="0">
              <a:spcBef>
                <a:spcPts val="560"/>
              </a:spcBef>
              <a:spcAft>
                <a:spcPts val="0"/>
              </a:spcAft>
              <a:buSzPts val="2800"/>
              <a:buNone/>
            </a:pPr>
            <a:endParaRPr/>
          </a:p>
          <a:p>
            <a:pPr marL="320675" lvl="0" indent="-320675" algn="l" rtl="0">
              <a:spcBef>
                <a:spcPts val="560"/>
              </a:spcBef>
              <a:spcAft>
                <a:spcPts val="0"/>
              </a:spcAft>
              <a:buSzPts val="2800"/>
              <a:buChar char="▪"/>
            </a:pPr>
            <a:r>
              <a:rPr lang="en-US"/>
              <a:t>Gradient descent is an iterative optimization algorithm to find the minimum of a function. </a:t>
            </a:r>
            <a:endParaRPr/>
          </a:p>
        </p:txBody>
      </p:sp>
      <p:pic>
        <p:nvPicPr>
          <p:cNvPr id="108" name="Google Shape;108;p15"/>
          <p:cNvPicPr preferRelativeResize="0"/>
          <p:nvPr/>
        </p:nvPicPr>
        <p:blipFill rotWithShape="1">
          <a:blip r:embed="rId3">
            <a:alphaModFix/>
          </a:blip>
          <a:srcRect/>
          <a:stretch/>
        </p:blipFill>
        <p:spPr>
          <a:xfrm>
            <a:off x="2487168" y="1929384"/>
            <a:ext cx="2743200" cy="1228725"/>
          </a:xfrm>
          <a:prstGeom prst="rect">
            <a:avLst/>
          </a:prstGeom>
          <a:noFill/>
          <a:ln>
            <a:noFill/>
          </a:ln>
        </p:spPr>
      </p:pic>
      <p:sp>
        <p:nvSpPr>
          <p:cNvPr id="109" name="Google Shape;109;p15"/>
          <p:cNvSpPr/>
          <p:nvPr/>
        </p:nvSpPr>
        <p:spPr>
          <a:xfrm>
            <a:off x="2852928" y="5404104"/>
            <a:ext cx="303480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w = w – alpha * delta</a:t>
            </a:r>
            <a:endParaRPr sz="24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0"/>
          <p:cNvSpPr txBox="1">
            <a:spLocks noGrp="1"/>
          </p:cNvSpPr>
          <p:nvPr>
            <p:ph type="title"/>
          </p:nvPr>
        </p:nvSpPr>
        <p:spPr>
          <a:xfrm>
            <a:off x="1024128" y="586785"/>
            <a:ext cx="8412479" cy="520655"/>
          </a:xfrm>
          <a:prstGeom prst="rect">
            <a:avLst/>
          </a:prstGeom>
          <a:noFill/>
          <a:ln>
            <a:noFill/>
          </a:ln>
        </p:spPr>
        <p:txBody>
          <a:bodyPr spcFirstLastPara="1" wrap="square" lIns="0" tIns="12700" rIns="0" bIns="0" anchor="b" anchorCtr="0">
            <a:spAutoFit/>
          </a:bodyPr>
          <a:lstStyle/>
          <a:p>
            <a:pPr marL="833119" marR="5080" lvl="0" indent="-820419" algn="ctr" rtl="0">
              <a:lnSpc>
                <a:spcPct val="100000"/>
              </a:lnSpc>
              <a:spcBef>
                <a:spcPts val="0"/>
              </a:spcBef>
              <a:spcAft>
                <a:spcPts val="0"/>
              </a:spcAft>
              <a:buNone/>
            </a:pPr>
            <a:r>
              <a:rPr lang="en-US" sz="3300"/>
              <a:t>Steps in Factor Analysis:  Factor Rotation</a:t>
            </a:r>
            <a:endParaRPr sz="3300"/>
          </a:p>
        </p:txBody>
      </p:sp>
      <p:sp>
        <p:nvSpPr>
          <p:cNvPr id="397" name="Google Shape;397;p40"/>
          <p:cNvSpPr txBox="1"/>
          <p:nvPr/>
        </p:nvSpPr>
        <p:spPr>
          <a:xfrm>
            <a:off x="379729" y="1564640"/>
            <a:ext cx="145415" cy="2844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700">
                <a:solidFill>
                  <a:srgbClr val="D06248"/>
                </a:solidFill>
                <a:latin typeface="Arial"/>
                <a:ea typeface="Arial"/>
                <a:cs typeface="Arial"/>
                <a:sym typeface="Arial"/>
              </a:rPr>
              <a:t></a:t>
            </a:r>
            <a:endParaRPr sz="1700">
              <a:solidFill>
                <a:schemeClr val="dk1"/>
              </a:solidFill>
              <a:latin typeface="Arial"/>
              <a:ea typeface="Arial"/>
              <a:cs typeface="Arial"/>
              <a:sym typeface="Arial"/>
            </a:endParaRPr>
          </a:p>
        </p:txBody>
      </p:sp>
      <p:sp>
        <p:nvSpPr>
          <p:cNvPr id="398" name="Google Shape;398;p40"/>
          <p:cNvSpPr txBox="1"/>
          <p:nvPr/>
        </p:nvSpPr>
        <p:spPr>
          <a:xfrm>
            <a:off x="652780" y="1559559"/>
            <a:ext cx="689483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Georgia"/>
                <a:ea typeface="Georgia"/>
                <a:cs typeface="Georgia"/>
                <a:sym typeface="Georgia"/>
              </a:rPr>
              <a:t>The most popular rotational method is </a:t>
            </a:r>
            <a:r>
              <a:rPr lang="en-US" sz="2000" b="1">
                <a:solidFill>
                  <a:schemeClr val="dk1"/>
                </a:solidFill>
                <a:latin typeface="Georgia"/>
                <a:ea typeface="Georgia"/>
                <a:cs typeface="Georgia"/>
                <a:sym typeface="Georgia"/>
              </a:rPr>
              <a:t>Varimax rotations.</a:t>
            </a:r>
            <a:endParaRPr sz="2000">
              <a:solidFill>
                <a:schemeClr val="dk1"/>
              </a:solidFill>
              <a:latin typeface="Georgia"/>
              <a:ea typeface="Georgia"/>
              <a:cs typeface="Georgia"/>
              <a:sym typeface="Georgia"/>
            </a:endParaRPr>
          </a:p>
        </p:txBody>
      </p:sp>
      <p:sp>
        <p:nvSpPr>
          <p:cNvPr id="399" name="Google Shape;399;p40"/>
          <p:cNvSpPr txBox="1"/>
          <p:nvPr/>
        </p:nvSpPr>
        <p:spPr>
          <a:xfrm>
            <a:off x="379729" y="2301240"/>
            <a:ext cx="145415" cy="2844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700">
                <a:solidFill>
                  <a:srgbClr val="D06248"/>
                </a:solidFill>
                <a:latin typeface="Arial"/>
                <a:ea typeface="Arial"/>
                <a:cs typeface="Arial"/>
                <a:sym typeface="Arial"/>
              </a:rPr>
              <a:t></a:t>
            </a:r>
            <a:endParaRPr sz="1700">
              <a:solidFill>
                <a:schemeClr val="dk1"/>
              </a:solidFill>
              <a:latin typeface="Arial"/>
              <a:ea typeface="Arial"/>
              <a:cs typeface="Arial"/>
              <a:sym typeface="Arial"/>
            </a:endParaRPr>
          </a:p>
        </p:txBody>
      </p:sp>
      <p:sp>
        <p:nvSpPr>
          <p:cNvPr id="400" name="Google Shape;400;p40"/>
          <p:cNvSpPr txBox="1"/>
          <p:nvPr/>
        </p:nvSpPr>
        <p:spPr>
          <a:xfrm>
            <a:off x="652780" y="2296159"/>
            <a:ext cx="6253480" cy="6350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000">
                <a:solidFill>
                  <a:schemeClr val="dk1"/>
                </a:solidFill>
                <a:latin typeface="Georgia"/>
                <a:ea typeface="Georgia"/>
                <a:cs typeface="Georgia"/>
                <a:sym typeface="Georgia"/>
              </a:rPr>
              <a:t>Varimax use orthogonal rotations yielding uncorrelated  factors/components.</a:t>
            </a:r>
            <a:endParaRPr sz="2000">
              <a:solidFill>
                <a:schemeClr val="dk1"/>
              </a:solidFill>
              <a:latin typeface="Georgia"/>
              <a:ea typeface="Georgia"/>
              <a:cs typeface="Georgia"/>
              <a:sym typeface="Georgia"/>
            </a:endParaRPr>
          </a:p>
        </p:txBody>
      </p:sp>
      <p:sp>
        <p:nvSpPr>
          <p:cNvPr id="401" name="Google Shape;401;p40"/>
          <p:cNvSpPr txBox="1"/>
          <p:nvPr/>
        </p:nvSpPr>
        <p:spPr>
          <a:xfrm>
            <a:off x="379729" y="3342640"/>
            <a:ext cx="145415" cy="2844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700">
                <a:solidFill>
                  <a:srgbClr val="D06248"/>
                </a:solidFill>
                <a:latin typeface="Arial"/>
                <a:ea typeface="Arial"/>
                <a:cs typeface="Arial"/>
                <a:sym typeface="Arial"/>
              </a:rPr>
              <a:t></a:t>
            </a:r>
            <a:endParaRPr sz="1700">
              <a:solidFill>
                <a:schemeClr val="dk1"/>
              </a:solidFill>
              <a:latin typeface="Arial"/>
              <a:ea typeface="Arial"/>
              <a:cs typeface="Arial"/>
              <a:sym typeface="Arial"/>
            </a:endParaRPr>
          </a:p>
        </p:txBody>
      </p:sp>
      <p:sp>
        <p:nvSpPr>
          <p:cNvPr id="402" name="Google Shape;402;p40"/>
          <p:cNvSpPr txBox="1"/>
          <p:nvPr/>
        </p:nvSpPr>
        <p:spPr>
          <a:xfrm>
            <a:off x="652780" y="3337559"/>
            <a:ext cx="7830184" cy="6350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000">
                <a:solidFill>
                  <a:schemeClr val="dk1"/>
                </a:solidFill>
                <a:latin typeface="Georgia"/>
                <a:ea typeface="Georgia"/>
                <a:cs typeface="Georgia"/>
                <a:sym typeface="Georgia"/>
              </a:rPr>
              <a:t>Varimax attempts to minimize the number of variables that have high  loadings on a factor. This enhances the interpretability of the factors.</a:t>
            </a:r>
            <a:endParaRPr sz="2000">
              <a:solidFill>
                <a:schemeClr val="dk1"/>
              </a:solidFill>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1"/>
          <p:cNvSpPr txBox="1">
            <a:spLocks noGrp="1"/>
          </p:cNvSpPr>
          <p:nvPr>
            <p:ph type="title"/>
          </p:nvPr>
        </p:nvSpPr>
        <p:spPr>
          <a:xfrm>
            <a:off x="1150938" y="228600"/>
            <a:ext cx="7078662" cy="990600"/>
          </a:xfrm>
          <a:prstGeom prst="rect">
            <a:avLst/>
          </a:prstGeom>
          <a:noFill/>
          <a:ln>
            <a:noFill/>
          </a:ln>
        </p:spPr>
        <p:txBody>
          <a:bodyPr spcFirstLastPara="1" wrap="square" lIns="0" tIns="12700" rIns="0" bIns="0" anchor="b" anchorCtr="0">
            <a:spAutoFit/>
          </a:bodyPr>
          <a:lstStyle/>
          <a:p>
            <a:pPr marL="833119" marR="5080" lvl="0" indent="-820419" algn="ctr" rtl="0">
              <a:lnSpc>
                <a:spcPct val="100000"/>
              </a:lnSpc>
              <a:spcBef>
                <a:spcPts val="0"/>
              </a:spcBef>
              <a:spcAft>
                <a:spcPts val="0"/>
              </a:spcAft>
              <a:buNone/>
            </a:pPr>
            <a:r>
              <a:rPr lang="en-US" sz="3300"/>
              <a:t>Steps in Factor Analysis:  Factor Rotation</a:t>
            </a:r>
            <a:endParaRPr sz="3300"/>
          </a:p>
        </p:txBody>
      </p:sp>
      <p:sp>
        <p:nvSpPr>
          <p:cNvPr id="408" name="Google Shape;408;p41"/>
          <p:cNvSpPr txBox="1"/>
          <p:nvPr/>
        </p:nvSpPr>
        <p:spPr>
          <a:xfrm>
            <a:off x="379729" y="1564640"/>
            <a:ext cx="145415" cy="2844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700">
                <a:solidFill>
                  <a:srgbClr val="D06248"/>
                </a:solidFill>
                <a:latin typeface="Arial"/>
                <a:ea typeface="Arial"/>
                <a:cs typeface="Arial"/>
                <a:sym typeface="Arial"/>
              </a:rPr>
              <a:t></a:t>
            </a:r>
            <a:endParaRPr sz="1700">
              <a:solidFill>
                <a:schemeClr val="dk1"/>
              </a:solidFill>
              <a:latin typeface="Arial"/>
              <a:ea typeface="Arial"/>
              <a:cs typeface="Arial"/>
              <a:sym typeface="Arial"/>
            </a:endParaRPr>
          </a:p>
        </p:txBody>
      </p:sp>
      <p:sp>
        <p:nvSpPr>
          <p:cNvPr id="409" name="Google Shape;409;p41"/>
          <p:cNvSpPr txBox="1"/>
          <p:nvPr/>
        </p:nvSpPr>
        <p:spPr>
          <a:xfrm>
            <a:off x="652780" y="1559559"/>
            <a:ext cx="7664450" cy="78226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Georgia"/>
                <a:ea typeface="Georgia"/>
                <a:cs typeface="Georgia"/>
                <a:sym typeface="Georgia"/>
              </a:rPr>
              <a:t>Other common rotational method used include </a:t>
            </a:r>
            <a:r>
              <a:rPr lang="en-US" sz="2000" b="1">
                <a:solidFill>
                  <a:schemeClr val="dk1"/>
                </a:solidFill>
                <a:latin typeface="Georgia"/>
                <a:ea typeface="Georgia"/>
                <a:cs typeface="Georgia"/>
                <a:sym typeface="Georgia"/>
              </a:rPr>
              <a:t>Oblique rotations</a:t>
            </a:r>
            <a:endParaRPr sz="2000">
              <a:solidFill>
                <a:schemeClr val="dk1"/>
              </a:solidFill>
              <a:latin typeface="Georgia"/>
              <a:ea typeface="Georgia"/>
              <a:cs typeface="Georgia"/>
              <a:sym typeface="Georgia"/>
            </a:endParaRPr>
          </a:p>
          <a:p>
            <a:pPr marL="12700" marR="0" lvl="0" indent="0" algn="l" rtl="0">
              <a:lnSpc>
                <a:spcPct val="100000"/>
              </a:lnSpc>
              <a:spcBef>
                <a:spcPts val="0"/>
              </a:spcBef>
              <a:spcAft>
                <a:spcPts val="0"/>
              </a:spcAft>
              <a:buNone/>
            </a:pPr>
            <a:r>
              <a:rPr lang="en-US" sz="2000">
                <a:solidFill>
                  <a:schemeClr val="dk1"/>
                </a:solidFill>
                <a:latin typeface="Georgia"/>
                <a:ea typeface="Georgia"/>
                <a:cs typeface="Georgia"/>
                <a:sym typeface="Georgia"/>
              </a:rPr>
              <a:t>which yield correlated factors.</a:t>
            </a:r>
            <a:endParaRPr sz="2000">
              <a:solidFill>
                <a:schemeClr val="dk1"/>
              </a:solidFill>
              <a:latin typeface="Georgia"/>
              <a:ea typeface="Georgia"/>
              <a:cs typeface="Georgia"/>
              <a:sym typeface="Georgia"/>
            </a:endParaRPr>
          </a:p>
        </p:txBody>
      </p:sp>
      <p:sp>
        <p:nvSpPr>
          <p:cNvPr id="410" name="Google Shape;410;p41"/>
          <p:cNvSpPr txBox="1"/>
          <p:nvPr/>
        </p:nvSpPr>
        <p:spPr>
          <a:xfrm>
            <a:off x="379729" y="2606040"/>
            <a:ext cx="145415" cy="2844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700">
                <a:solidFill>
                  <a:srgbClr val="D06248"/>
                </a:solidFill>
                <a:latin typeface="Arial"/>
                <a:ea typeface="Arial"/>
                <a:cs typeface="Arial"/>
                <a:sym typeface="Arial"/>
              </a:rPr>
              <a:t></a:t>
            </a:r>
            <a:endParaRPr sz="1700">
              <a:solidFill>
                <a:schemeClr val="dk1"/>
              </a:solidFill>
              <a:latin typeface="Arial"/>
              <a:ea typeface="Arial"/>
              <a:cs typeface="Arial"/>
              <a:sym typeface="Arial"/>
            </a:endParaRPr>
          </a:p>
        </p:txBody>
      </p:sp>
      <p:sp>
        <p:nvSpPr>
          <p:cNvPr id="411" name="Google Shape;411;p41"/>
          <p:cNvSpPr txBox="1"/>
          <p:nvPr/>
        </p:nvSpPr>
        <p:spPr>
          <a:xfrm>
            <a:off x="652780" y="2600959"/>
            <a:ext cx="7475855" cy="6350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000">
                <a:solidFill>
                  <a:schemeClr val="dk1"/>
                </a:solidFill>
                <a:latin typeface="Georgia"/>
                <a:ea typeface="Georgia"/>
                <a:cs typeface="Georgia"/>
                <a:sym typeface="Georgia"/>
              </a:rPr>
              <a:t>Oblique rotations are less frequently used because their results are  more difficult to summarize.</a:t>
            </a:r>
            <a:endParaRPr sz="2000">
              <a:solidFill>
                <a:schemeClr val="dk1"/>
              </a:solidFill>
              <a:latin typeface="Georgia"/>
              <a:ea typeface="Georgia"/>
              <a:cs typeface="Georgia"/>
              <a:sym typeface="Georgia"/>
            </a:endParaRPr>
          </a:p>
        </p:txBody>
      </p:sp>
      <p:sp>
        <p:nvSpPr>
          <p:cNvPr id="412" name="Google Shape;412;p41"/>
          <p:cNvSpPr txBox="1"/>
          <p:nvPr/>
        </p:nvSpPr>
        <p:spPr>
          <a:xfrm>
            <a:off x="379729" y="3647440"/>
            <a:ext cx="145415" cy="2844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700">
                <a:solidFill>
                  <a:srgbClr val="D06248"/>
                </a:solidFill>
                <a:latin typeface="Arial"/>
                <a:ea typeface="Arial"/>
                <a:cs typeface="Arial"/>
                <a:sym typeface="Arial"/>
              </a:rPr>
              <a:t></a:t>
            </a:r>
            <a:endParaRPr sz="1700">
              <a:solidFill>
                <a:schemeClr val="dk1"/>
              </a:solidFill>
              <a:latin typeface="Arial"/>
              <a:ea typeface="Arial"/>
              <a:cs typeface="Arial"/>
              <a:sym typeface="Arial"/>
            </a:endParaRPr>
          </a:p>
        </p:txBody>
      </p:sp>
      <p:sp>
        <p:nvSpPr>
          <p:cNvPr id="413" name="Google Shape;413;p41"/>
          <p:cNvSpPr txBox="1"/>
          <p:nvPr/>
        </p:nvSpPr>
        <p:spPr>
          <a:xfrm>
            <a:off x="652780" y="3642359"/>
            <a:ext cx="3856354"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Georgia"/>
                <a:ea typeface="Georgia"/>
                <a:cs typeface="Georgia"/>
                <a:sym typeface="Georgia"/>
              </a:rPr>
              <a:t>Other rotational methods include:</a:t>
            </a:r>
            <a:endParaRPr/>
          </a:p>
        </p:txBody>
      </p:sp>
      <p:sp>
        <p:nvSpPr>
          <p:cNvPr id="414" name="Google Shape;414;p41"/>
          <p:cNvSpPr txBox="1"/>
          <p:nvPr/>
        </p:nvSpPr>
        <p:spPr>
          <a:xfrm>
            <a:off x="654050" y="4030979"/>
            <a:ext cx="114300" cy="217804"/>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250">
                <a:solidFill>
                  <a:srgbClr val="CCB300"/>
                </a:solidFill>
                <a:latin typeface="Arial"/>
                <a:ea typeface="Arial"/>
                <a:cs typeface="Arial"/>
                <a:sym typeface="Arial"/>
              </a:rPr>
              <a:t></a:t>
            </a:r>
            <a:endParaRPr sz="1250">
              <a:solidFill>
                <a:schemeClr val="dk1"/>
              </a:solidFill>
              <a:latin typeface="Arial"/>
              <a:ea typeface="Arial"/>
              <a:cs typeface="Arial"/>
              <a:sym typeface="Arial"/>
            </a:endParaRPr>
          </a:p>
        </p:txBody>
      </p:sp>
      <p:sp>
        <p:nvSpPr>
          <p:cNvPr id="415" name="Google Shape;415;p41"/>
          <p:cNvSpPr txBox="1"/>
          <p:nvPr/>
        </p:nvSpPr>
        <p:spPr>
          <a:xfrm>
            <a:off x="654050" y="4362450"/>
            <a:ext cx="114300" cy="217804"/>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250">
                <a:solidFill>
                  <a:srgbClr val="CCB300"/>
                </a:solidFill>
                <a:latin typeface="Arial"/>
                <a:ea typeface="Arial"/>
                <a:cs typeface="Arial"/>
                <a:sym typeface="Arial"/>
              </a:rPr>
              <a:t></a:t>
            </a:r>
            <a:endParaRPr sz="1250">
              <a:solidFill>
                <a:schemeClr val="dk1"/>
              </a:solidFill>
              <a:latin typeface="Arial"/>
              <a:ea typeface="Arial"/>
              <a:cs typeface="Arial"/>
              <a:sym typeface="Arial"/>
            </a:endParaRPr>
          </a:p>
        </p:txBody>
      </p:sp>
      <p:sp>
        <p:nvSpPr>
          <p:cNvPr id="416" name="Google Shape;416;p41"/>
          <p:cNvSpPr txBox="1"/>
          <p:nvPr/>
        </p:nvSpPr>
        <p:spPr>
          <a:xfrm>
            <a:off x="654050" y="4693920"/>
            <a:ext cx="114300" cy="217804"/>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250">
                <a:solidFill>
                  <a:srgbClr val="CCB300"/>
                </a:solidFill>
                <a:latin typeface="Arial"/>
                <a:ea typeface="Arial"/>
                <a:cs typeface="Arial"/>
                <a:sym typeface="Arial"/>
              </a:rPr>
              <a:t></a:t>
            </a:r>
            <a:endParaRPr sz="1250">
              <a:solidFill>
                <a:schemeClr val="dk1"/>
              </a:solidFill>
              <a:latin typeface="Arial"/>
              <a:ea typeface="Arial"/>
              <a:cs typeface="Arial"/>
              <a:sym typeface="Arial"/>
            </a:endParaRPr>
          </a:p>
        </p:txBody>
      </p:sp>
      <p:sp>
        <p:nvSpPr>
          <p:cNvPr id="417" name="Google Shape;417;p41"/>
          <p:cNvSpPr txBox="1"/>
          <p:nvPr/>
        </p:nvSpPr>
        <p:spPr>
          <a:xfrm>
            <a:off x="927100" y="3947160"/>
            <a:ext cx="2496820" cy="1018540"/>
          </a:xfrm>
          <a:prstGeom prst="rect">
            <a:avLst/>
          </a:prstGeom>
          <a:noFill/>
          <a:ln>
            <a:noFill/>
          </a:ln>
        </p:spPr>
        <p:txBody>
          <a:bodyPr spcFirstLastPara="1" wrap="square" lIns="0" tIns="13325" rIns="0" bIns="0" anchor="t" anchorCtr="0">
            <a:spAutoFit/>
          </a:bodyPr>
          <a:lstStyle/>
          <a:p>
            <a:pPr marL="12700" marR="5080" lvl="0" indent="0" algn="l" rtl="0">
              <a:lnSpc>
                <a:spcPct val="120600"/>
              </a:lnSpc>
              <a:spcBef>
                <a:spcPts val="0"/>
              </a:spcBef>
              <a:spcAft>
                <a:spcPts val="0"/>
              </a:spcAft>
              <a:buNone/>
            </a:pPr>
            <a:r>
              <a:rPr lang="en-US" sz="1800">
                <a:solidFill>
                  <a:schemeClr val="dk1"/>
                </a:solidFill>
                <a:latin typeface="Georgia"/>
                <a:ea typeface="Georgia"/>
                <a:cs typeface="Georgia"/>
                <a:sym typeface="Georgia"/>
              </a:rPr>
              <a:t>Quartimax (Orthogonal)  Equamax (Orthogonal)  Promax (oblique)</a:t>
            </a:r>
            <a:endParaRPr sz="1800">
              <a:solidFill>
                <a:schemeClr val="dk1"/>
              </a:solidFill>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graphicFrame>
        <p:nvGraphicFramePr>
          <p:cNvPr id="422" name="Google Shape;422;p42"/>
          <p:cNvGraphicFramePr/>
          <p:nvPr/>
        </p:nvGraphicFramePr>
        <p:xfrm>
          <a:off x="1645920" y="2148840"/>
          <a:ext cx="3000000" cy="3000000"/>
        </p:xfrm>
        <a:graphic>
          <a:graphicData uri="http://schemas.openxmlformats.org/drawingml/2006/table">
            <a:tbl>
              <a:tblPr firstRow="1" bandRow="1">
                <a:noFill/>
                <a:tableStyleId>{0CA62C15-D296-4A10-94F1-1068C75A61D4}</a:tableStyleId>
              </a:tblPr>
              <a:tblGrid>
                <a:gridCol w="3878575"/>
                <a:gridCol w="713750"/>
                <a:gridCol w="713750"/>
                <a:gridCol w="713750"/>
              </a:tblGrid>
              <a:tr h="243850">
                <a:tc rowSpan="2">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C4D0D6"/>
                    </a:solidFill>
                  </a:tcPr>
                </a:tc>
                <a:tc gridSpan="3">
                  <a:txBody>
                    <a:bodyPr/>
                    <a:lstStyle/>
                    <a:p>
                      <a:pPr marL="0" marR="0" lvl="0" indent="0" algn="ctr" rtl="0">
                        <a:lnSpc>
                          <a:spcPct val="100000"/>
                        </a:lnSpc>
                        <a:spcBef>
                          <a:spcPts val="0"/>
                        </a:spcBef>
                        <a:spcAft>
                          <a:spcPts val="0"/>
                        </a:spcAft>
                        <a:buNone/>
                      </a:pPr>
                      <a:r>
                        <a:rPr lang="en-US" sz="900" u="none" strike="noStrike" cap="none">
                          <a:latin typeface="Arial"/>
                          <a:ea typeface="Arial"/>
                          <a:cs typeface="Arial"/>
                          <a:sym typeface="Arial"/>
                        </a:rPr>
                        <a:t>Component</a:t>
                      </a:r>
                      <a:endParaRPr sz="900" u="none" strike="noStrike" cap="none">
                        <a:latin typeface="Arial"/>
                        <a:ea typeface="Arial"/>
                        <a:cs typeface="Arial"/>
                        <a:sym typeface="Arial"/>
                      </a:endParaRPr>
                    </a:p>
                  </a:txBody>
                  <a:tcPr marL="0" marR="0" marT="8890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solidFill>
                      <a:srgbClr val="C4D0D6"/>
                    </a:solidFill>
                  </a:tcPr>
                </a:tc>
                <a:tc hMerge="1">
                  <a:txBody>
                    <a:bodyPr/>
                    <a:lstStyle/>
                    <a:p>
                      <a:endParaRPr lang="en-US"/>
                    </a:p>
                  </a:txBody>
                  <a:tcPr/>
                </a:tc>
                <a:tc hMerge="1">
                  <a:txBody>
                    <a:bodyPr/>
                    <a:lstStyle/>
                    <a:p>
                      <a:endParaRPr lang="en-US"/>
                    </a:p>
                  </a:txBody>
                  <a:tcPr/>
                </a:tc>
              </a:tr>
              <a:tr h="245100">
                <a:tc vMerge="1">
                  <a:txBody>
                    <a:bodyPr/>
                    <a:lstStyle/>
                    <a:p>
                      <a:endParaRPr lang="en-US"/>
                    </a:p>
                  </a:txBody>
                  <a:tcPr/>
                </a:tc>
                <a:tc>
                  <a:txBody>
                    <a:bodyPr/>
                    <a:lstStyle/>
                    <a:p>
                      <a:pPr marL="0" marR="0" lvl="0" indent="0" algn="ctr" rtl="0">
                        <a:lnSpc>
                          <a:spcPct val="100000"/>
                        </a:lnSpc>
                        <a:spcBef>
                          <a:spcPts val="0"/>
                        </a:spcBef>
                        <a:spcAft>
                          <a:spcPts val="0"/>
                        </a:spcAft>
                        <a:buNone/>
                      </a:pPr>
                      <a:r>
                        <a:rPr lang="en-US" sz="900" u="none" strike="noStrike" cap="none">
                          <a:latin typeface="Arial"/>
                          <a:ea typeface="Arial"/>
                          <a:cs typeface="Arial"/>
                          <a:sym typeface="Arial"/>
                        </a:rPr>
                        <a:t>1</a:t>
                      </a:r>
                      <a:endParaRPr sz="900" u="none" strike="noStrike" cap="none">
                        <a:latin typeface="Arial"/>
                        <a:ea typeface="Arial"/>
                        <a:cs typeface="Arial"/>
                        <a:sym typeface="Arial"/>
                      </a:endParaRPr>
                    </a:p>
                  </a:txBody>
                  <a:tcPr marL="0" marR="0" marT="8890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solidFill>
                      <a:srgbClr val="C4D0D6"/>
                    </a:solidFill>
                  </a:tcPr>
                </a:tc>
                <a:tc>
                  <a:txBody>
                    <a:bodyPr/>
                    <a:lstStyle/>
                    <a:p>
                      <a:pPr marL="0" marR="0" lvl="0" indent="0" algn="ctr" rtl="0">
                        <a:lnSpc>
                          <a:spcPct val="100000"/>
                        </a:lnSpc>
                        <a:spcBef>
                          <a:spcPts val="0"/>
                        </a:spcBef>
                        <a:spcAft>
                          <a:spcPts val="0"/>
                        </a:spcAft>
                        <a:buNone/>
                      </a:pPr>
                      <a:r>
                        <a:rPr lang="en-US" sz="900" u="none" strike="noStrike" cap="none">
                          <a:latin typeface="Arial"/>
                          <a:ea typeface="Arial"/>
                          <a:cs typeface="Arial"/>
                          <a:sym typeface="Arial"/>
                        </a:rPr>
                        <a:t>2</a:t>
                      </a:r>
                      <a:endParaRPr sz="900" u="none" strike="noStrike" cap="none">
                        <a:latin typeface="Arial"/>
                        <a:ea typeface="Arial"/>
                        <a:cs typeface="Arial"/>
                        <a:sym typeface="Arial"/>
                      </a:endParaRPr>
                    </a:p>
                  </a:txBody>
                  <a:tcPr marL="0" marR="0" marT="88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solidFill>
                      <a:srgbClr val="C4D0D6"/>
                    </a:solidFill>
                  </a:tcPr>
                </a:tc>
                <a:tc>
                  <a:txBody>
                    <a:bodyPr/>
                    <a:lstStyle/>
                    <a:p>
                      <a:pPr marL="0" marR="0" lvl="0" indent="0" algn="ctr" rtl="0">
                        <a:lnSpc>
                          <a:spcPct val="100000"/>
                        </a:lnSpc>
                        <a:spcBef>
                          <a:spcPts val="0"/>
                        </a:spcBef>
                        <a:spcAft>
                          <a:spcPts val="0"/>
                        </a:spcAft>
                        <a:buNone/>
                      </a:pPr>
                      <a:r>
                        <a:rPr lang="en-US" sz="900" u="none" strike="noStrike" cap="none">
                          <a:latin typeface="Arial"/>
                          <a:ea typeface="Arial"/>
                          <a:cs typeface="Arial"/>
                          <a:sym typeface="Arial"/>
                        </a:rPr>
                        <a:t>3</a:t>
                      </a:r>
                      <a:endParaRPr sz="900" u="none" strike="noStrike" cap="none">
                        <a:latin typeface="Arial"/>
                        <a:ea typeface="Arial"/>
                        <a:cs typeface="Arial"/>
                        <a:sym typeface="Arial"/>
                      </a:endParaRPr>
                    </a:p>
                  </a:txBody>
                  <a:tcPr marL="0" marR="0" marT="8890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solidFill>
                      <a:srgbClr val="C4D0D6"/>
                    </a:solidFill>
                  </a:tcPr>
                </a:tc>
              </a:tr>
              <a:tr h="243850">
                <a:tc>
                  <a:txBody>
                    <a:bodyPr/>
                    <a:lstStyle/>
                    <a:p>
                      <a:pPr marL="17780" marR="0" lvl="0" indent="0" algn="l" rtl="0">
                        <a:lnSpc>
                          <a:spcPct val="100000"/>
                        </a:lnSpc>
                        <a:spcBef>
                          <a:spcPts val="0"/>
                        </a:spcBef>
                        <a:spcAft>
                          <a:spcPts val="0"/>
                        </a:spcAft>
                        <a:buNone/>
                      </a:pPr>
                      <a:r>
                        <a:rPr lang="en-US" sz="900" u="none" strike="noStrike" cap="none">
                          <a:latin typeface="Arial"/>
                          <a:ea typeface="Arial"/>
                          <a:cs typeface="Arial"/>
                          <a:sym typeface="Arial"/>
                        </a:rPr>
                        <a:t>I discussed my frustrations and feelings with person(s) in school</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.803</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.186</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.050</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r>
              <a:tr h="452125">
                <a:tc>
                  <a:txBody>
                    <a:bodyPr/>
                    <a:lstStyle/>
                    <a:p>
                      <a:pPr marL="17780" marR="0" lvl="0" indent="0" algn="l" rtl="0">
                        <a:lnSpc>
                          <a:spcPct val="100000"/>
                        </a:lnSpc>
                        <a:spcBef>
                          <a:spcPts val="0"/>
                        </a:spcBef>
                        <a:spcAft>
                          <a:spcPts val="0"/>
                        </a:spcAft>
                        <a:buNone/>
                      </a:pPr>
                      <a:r>
                        <a:rPr lang="en-US" sz="900" u="none" strike="noStrike" cap="none">
                          <a:latin typeface="Arial"/>
                          <a:ea typeface="Arial"/>
                          <a:cs typeface="Arial"/>
                          <a:sym typeface="Arial"/>
                        </a:rPr>
                        <a:t>I tried to develop a step-by-step plan of action to remedy the problems</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.270</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.304</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.694</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r>
              <a:tr h="245100">
                <a:tc>
                  <a:txBody>
                    <a:bodyPr/>
                    <a:lstStyle/>
                    <a:p>
                      <a:pPr marL="17780" marR="0" lvl="0" indent="0" algn="l" rtl="0">
                        <a:lnSpc>
                          <a:spcPct val="100000"/>
                        </a:lnSpc>
                        <a:spcBef>
                          <a:spcPts val="0"/>
                        </a:spcBef>
                        <a:spcAft>
                          <a:spcPts val="0"/>
                        </a:spcAft>
                        <a:buNone/>
                      </a:pPr>
                      <a:r>
                        <a:rPr lang="en-US" sz="900" u="none" strike="noStrike" cap="none">
                          <a:latin typeface="Arial"/>
                          <a:ea typeface="Arial"/>
                          <a:cs typeface="Arial"/>
                          <a:sym typeface="Arial"/>
                        </a:rPr>
                        <a:t>I expressed my emotions to my family and close friends</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.706</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-.036</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.059</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r>
              <a:tr h="450850">
                <a:tc>
                  <a:txBody>
                    <a:bodyPr/>
                    <a:lstStyle/>
                    <a:p>
                      <a:pPr marL="17780" marR="83185" lvl="0" indent="0" algn="l" rtl="0">
                        <a:lnSpc>
                          <a:spcPct val="148100"/>
                        </a:lnSpc>
                        <a:spcBef>
                          <a:spcPts val="0"/>
                        </a:spcBef>
                        <a:spcAft>
                          <a:spcPts val="0"/>
                        </a:spcAft>
                        <a:buNone/>
                      </a:pPr>
                      <a:r>
                        <a:rPr lang="en-US" sz="900" u="none" strike="noStrike" cap="none">
                          <a:latin typeface="Arial"/>
                          <a:ea typeface="Arial"/>
                          <a:cs typeface="Arial"/>
                          <a:sym typeface="Arial"/>
                        </a:rPr>
                        <a:t>I read, attended workshops, or sought someother educational approach to  correct the problem</a:t>
                      </a:r>
                      <a:endParaRPr sz="900" u="none" strike="noStrike" cap="none">
                        <a:latin typeface="Arial"/>
                        <a:ea typeface="Arial"/>
                        <a:cs typeface="Arial"/>
                        <a:sym typeface="Arial"/>
                      </a:endParaRPr>
                    </a:p>
                  </a:txBody>
                  <a:tcPr marL="0" marR="0" marT="1777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.050</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.633</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.145</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r>
              <a:tr h="243850">
                <a:tc>
                  <a:txBody>
                    <a:bodyPr/>
                    <a:lstStyle/>
                    <a:p>
                      <a:pPr marL="17780" marR="0" lvl="0" indent="0" algn="l" rtl="0">
                        <a:lnSpc>
                          <a:spcPct val="100000"/>
                        </a:lnSpc>
                        <a:spcBef>
                          <a:spcPts val="0"/>
                        </a:spcBef>
                        <a:spcAft>
                          <a:spcPts val="0"/>
                        </a:spcAft>
                        <a:buNone/>
                      </a:pPr>
                      <a:r>
                        <a:rPr lang="en-US" sz="900" u="none" strike="noStrike" cap="none">
                          <a:latin typeface="Arial"/>
                          <a:ea typeface="Arial"/>
                          <a:cs typeface="Arial"/>
                          <a:sym typeface="Arial"/>
                        </a:rPr>
                        <a:t>I tried to be emotionally honest with my self about the problems</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.042</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.685</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.222</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r>
              <a:tr h="245100">
                <a:tc>
                  <a:txBody>
                    <a:bodyPr/>
                    <a:lstStyle/>
                    <a:p>
                      <a:pPr marL="17780" marR="0" lvl="0" indent="0" algn="l" rtl="0">
                        <a:lnSpc>
                          <a:spcPct val="100000"/>
                        </a:lnSpc>
                        <a:spcBef>
                          <a:spcPts val="0"/>
                        </a:spcBef>
                        <a:spcAft>
                          <a:spcPts val="0"/>
                        </a:spcAft>
                        <a:buNone/>
                      </a:pPr>
                      <a:r>
                        <a:rPr lang="en-US" sz="900" u="none" strike="noStrike" cap="none">
                          <a:latin typeface="Arial"/>
                          <a:ea typeface="Arial"/>
                          <a:cs typeface="Arial"/>
                          <a:sym typeface="Arial"/>
                        </a:rPr>
                        <a:t>I sought advice from others on how I should solve the problems</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.792</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.117</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-.038</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r>
              <a:tr h="243850">
                <a:tc>
                  <a:txBody>
                    <a:bodyPr/>
                    <a:lstStyle/>
                    <a:p>
                      <a:pPr marL="17780" marR="0" lvl="0" indent="0" algn="l" rtl="0">
                        <a:lnSpc>
                          <a:spcPct val="100000"/>
                        </a:lnSpc>
                        <a:spcBef>
                          <a:spcPts val="0"/>
                        </a:spcBef>
                        <a:spcAft>
                          <a:spcPts val="0"/>
                        </a:spcAft>
                        <a:buNone/>
                      </a:pPr>
                      <a:r>
                        <a:rPr lang="en-US" sz="900" u="none" strike="noStrike" cap="none">
                          <a:latin typeface="Arial"/>
                          <a:ea typeface="Arial"/>
                          <a:cs typeface="Arial"/>
                          <a:sym typeface="Arial"/>
                        </a:rPr>
                        <a:t>I explored the emotions caused by the problems</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.248</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.782</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-.037</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r>
              <a:tr h="245100">
                <a:tc>
                  <a:txBody>
                    <a:bodyPr/>
                    <a:lstStyle/>
                    <a:p>
                      <a:pPr marL="17780" marR="0" lvl="0" indent="0" algn="l" rtl="0">
                        <a:lnSpc>
                          <a:spcPct val="100000"/>
                        </a:lnSpc>
                        <a:spcBef>
                          <a:spcPts val="0"/>
                        </a:spcBef>
                        <a:spcAft>
                          <a:spcPts val="0"/>
                        </a:spcAft>
                        <a:buNone/>
                      </a:pPr>
                      <a:r>
                        <a:rPr lang="en-US" sz="900" u="none" strike="noStrike" cap="none">
                          <a:latin typeface="Arial"/>
                          <a:ea typeface="Arial"/>
                          <a:cs typeface="Arial"/>
                          <a:sym typeface="Arial"/>
                        </a:rPr>
                        <a:t>I took direct action to try to correct the problems</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-.120</a:t>
                      </a:r>
                      <a:endParaRPr sz="900" u="none" strike="noStrike" cap="none">
                        <a:latin typeface="Arial"/>
                        <a:ea typeface="Arial"/>
                        <a:cs typeface="Arial"/>
                        <a:sym typeface="Arial"/>
                      </a:endParaRPr>
                    </a:p>
                  </a:txBody>
                  <a:tcPr marL="0" marR="0" marT="8510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-.023</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.772</a:t>
                      </a:r>
                      <a:endParaRPr sz="900" u="none" strike="noStrike" cap="none">
                        <a:latin typeface="Arial"/>
                        <a:ea typeface="Arial"/>
                        <a:cs typeface="Arial"/>
                        <a:sym typeface="Arial"/>
                      </a:endParaRPr>
                    </a:p>
                  </a:txBody>
                  <a:tcPr marL="0" marR="0" marT="8510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r>
              <a:tr h="243850">
                <a:tc>
                  <a:txBody>
                    <a:bodyPr/>
                    <a:lstStyle/>
                    <a:p>
                      <a:pPr marL="17780" marR="0" lvl="0" indent="0" algn="l" rtl="0">
                        <a:lnSpc>
                          <a:spcPct val="100000"/>
                        </a:lnSpc>
                        <a:spcBef>
                          <a:spcPts val="0"/>
                        </a:spcBef>
                        <a:spcAft>
                          <a:spcPts val="0"/>
                        </a:spcAft>
                        <a:buNone/>
                      </a:pPr>
                      <a:r>
                        <a:rPr lang="en-US" sz="900" u="none" strike="noStrike" cap="none">
                          <a:latin typeface="Arial"/>
                          <a:ea typeface="Arial"/>
                          <a:cs typeface="Arial"/>
                          <a:sym typeface="Arial"/>
                        </a:rPr>
                        <a:t>I told someone I could trust about how I felt about the problems</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.815</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.172</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c>
                  <a:txBody>
                    <a:bodyPr/>
                    <a:lstStyle/>
                    <a:p>
                      <a:pPr marL="0" marR="10795" lvl="0" indent="0" algn="r" rtl="0">
                        <a:lnSpc>
                          <a:spcPct val="100000"/>
                        </a:lnSpc>
                        <a:spcBef>
                          <a:spcPts val="0"/>
                        </a:spcBef>
                        <a:spcAft>
                          <a:spcPts val="0"/>
                        </a:spcAft>
                        <a:buNone/>
                      </a:pPr>
                      <a:r>
                        <a:rPr lang="en-US" sz="900" u="none" strike="noStrike" cap="none">
                          <a:latin typeface="Arial"/>
                          <a:ea typeface="Arial"/>
                          <a:cs typeface="Arial"/>
                          <a:sym typeface="Arial"/>
                        </a:rPr>
                        <a:t>-.040</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D0D6"/>
                    </a:solidFill>
                  </a:tcPr>
                </a:tc>
              </a:tr>
              <a:tr h="453400">
                <a:tc>
                  <a:txBody>
                    <a:bodyPr/>
                    <a:lstStyle/>
                    <a:p>
                      <a:pPr marL="17780" marR="0" lvl="0" indent="0" algn="l" rtl="0">
                        <a:lnSpc>
                          <a:spcPct val="100000"/>
                        </a:lnSpc>
                        <a:spcBef>
                          <a:spcPts val="0"/>
                        </a:spcBef>
                        <a:spcAft>
                          <a:spcPts val="0"/>
                        </a:spcAft>
                        <a:buNone/>
                      </a:pPr>
                      <a:r>
                        <a:rPr lang="en-US" sz="900" u="none" strike="noStrike" cap="none">
                          <a:latin typeface="Arial"/>
                          <a:ea typeface="Arial"/>
                          <a:cs typeface="Arial"/>
                          <a:sym typeface="Arial"/>
                        </a:rPr>
                        <a:t>I put aside other activities so that I could work to solve the problems</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-.014</a:t>
                      </a:r>
                      <a:endParaRPr sz="900" u="none" strike="noStrike" cap="none">
                        <a:latin typeface="Arial"/>
                        <a:ea typeface="Arial"/>
                        <a:cs typeface="Arial"/>
                        <a:sym typeface="Arial"/>
                      </a:endParaRPr>
                    </a:p>
                  </a:txBody>
                  <a:tcPr marL="0" marR="0" marT="8382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.155</a:t>
                      </a:r>
                      <a:endParaRPr sz="900" u="none" strike="noStrike" cap="none">
                        <a:latin typeface="Arial"/>
                        <a:ea typeface="Arial"/>
                        <a:cs typeface="Arial"/>
                        <a:sym typeface="Arial"/>
                      </a:endParaRPr>
                    </a:p>
                  </a:txBody>
                  <a:tcPr marL="0" marR="0" marT="8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C4D0D6"/>
                    </a:solidFill>
                  </a:tcPr>
                </a:tc>
                <a:tc>
                  <a:txBody>
                    <a:bodyPr/>
                    <a:lstStyle/>
                    <a:p>
                      <a:pPr marL="0" marR="9525" lvl="0" indent="0" algn="r" rtl="0">
                        <a:lnSpc>
                          <a:spcPct val="100000"/>
                        </a:lnSpc>
                        <a:spcBef>
                          <a:spcPts val="0"/>
                        </a:spcBef>
                        <a:spcAft>
                          <a:spcPts val="0"/>
                        </a:spcAft>
                        <a:buNone/>
                      </a:pPr>
                      <a:r>
                        <a:rPr lang="en-US" sz="900" u="none" strike="noStrike" cap="none">
                          <a:latin typeface="Arial"/>
                          <a:ea typeface="Arial"/>
                          <a:cs typeface="Arial"/>
                          <a:sym typeface="Arial"/>
                        </a:rPr>
                        <a:t>.657</a:t>
                      </a:r>
                      <a:endParaRPr/>
                    </a:p>
                  </a:txBody>
                  <a:tcPr marL="0" marR="0" marT="83825"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C4D0D6"/>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3"/>
          <p:cNvSpPr txBox="1">
            <a:spLocks noGrp="1"/>
          </p:cNvSpPr>
          <p:nvPr>
            <p:ph type="title"/>
          </p:nvPr>
        </p:nvSpPr>
        <p:spPr>
          <a:xfrm>
            <a:off x="1150938" y="228600"/>
            <a:ext cx="7078662" cy="990600"/>
          </a:xfrm>
          <a:prstGeom prst="rect">
            <a:avLst/>
          </a:prstGeom>
          <a:noFill/>
          <a:ln>
            <a:noFill/>
          </a:ln>
        </p:spPr>
        <p:txBody>
          <a:bodyPr spcFirstLastPara="1" wrap="square" lIns="0" tIns="104125" rIns="0" bIns="0" anchor="b" anchorCtr="0">
            <a:spAutoFit/>
          </a:bodyPr>
          <a:lstStyle/>
          <a:p>
            <a:pPr marL="310515" marR="5080" lvl="0" indent="-91440" algn="ctr" rtl="0">
              <a:lnSpc>
                <a:spcPct val="100000"/>
              </a:lnSpc>
              <a:spcBef>
                <a:spcPts val="0"/>
              </a:spcBef>
              <a:spcAft>
                <a:spcPts val="0"/>
              </a:spcAft>
              <a:buNone/>
            </a:pPr>
            <a:r>
              <a:rPr lang="en-US"/>
              <a:t>Steps in Factor Analysis:  Making Final Decisions</a:t>
            </a:r>
            <a:endParaRPr/>
          </a:p>
        </p:txBody>
      </p:sp>
      <p:grpSp>
        <p:nvGrpSpPr>
          <p:cNvPr id="428" name="Google Shape;428;p43"/>
          <p:cNvGrpSpPr/>
          <p:nvPr/>
        </p:nvGrpSpPr>
        <p:grpSpPr>
          <a:xfrm>
            <a:off x="665480" y="1944370"/>
            <a:ext cx="1134110" cy="0"/>
            <a:chOff x="665480" y="1944370"/>
            <a:chExt cx="1134110" cy="0"/>
          </a:xfrm>
        </p:grpSpPr>
        <p:sp>
          <p:nvSpPr>
            <p:cNvPr id="429" name="Google Shape;429;p43"/>
            <p:cNvSpPr/>
            <p:nvPr/>
          </p:nvSpPr>
          <p:spPr>
            <a:xfrm>
              <a:off x="665480" y="1944370"/>
              <a:ext cx="193040" cy="0"/>
            </a:xfrm>
            <a:custGeom>
              <a:avLst/>
              <a:gdLst/>
              <a:ahLst/>
              <a:cxnLst/>
              <a:rect l="l" t="t" r="r" b="b"/>
              <a:pathLst>
                <a:path w="193040" h="120000" extrusionOk="0">
                  <a:moveTo>
                    <a:pt x="0" y="0"/>
                  </a:moveTo>
                  <a:lnTo>
                    <a:pt x="193040" y="0"/>
                  </a:lnTo>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0" name="Google Shape;430;p43"/>
            <p:cNvSpPr/>
            <p:nvPr/>
          </p:nvSpPr>
          <p:spPr>
            <a:xfrm>
              <a:off x="858520" y="1944370"/>
              <a:ext cx="184150" cy="0"/>
            </a:xfrm>
            <a:custGeom>
              <a:avLst/>
              <a:gdLst/>
              <a:ahLst/>
              <a:cxnLst/>
              <a:rect l="l" t="t" r="r" b="b"/>
              <a:pathLst>
                <a:path w="184150" h="120000" extrusionOk="0">
                  <a:moveTo>
                    <a:pt x="0" y="0"/>
                  </a:moveTo>
                  <a:lnTo>
                    <a:pt x="184150" y="0"/>
                  </a:lnTo>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1" name="Google Shape;431;p43"/>
            <p:cNvSpPr/>
            <p:nvPr/>
          </p:nvSpPr>
          <p:spPr>
            <a:xfrm>
              <a:off x="1042670" y="1944370"/>
              <a:ext cx="756920" cy="0"/>
            </a:xfrm>
            <a:custGeom>
              <a:avLst/>
              <a:gdLst/>
              <a:ahLst/>
              <a:cxnLst/>
              <a:rect l="l" t="t" r="r" b="b"/>
              <a:pathLst>
                <a:path w="756919" h="120000" extrusionOk="0">
                  <a:moveTo>
                    <a:pt x="0" y="0"/>
                  </a:moveTo>
                  <a:lnTo>
                    <a:pt x="756920" y="0"/>
                  </a:lnTo>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432" name="Google Shape;432;p43"/>
          <p:cNvSpPr txBox="1"/>
          <p:nvPr/>
        </p:nvSpPr>
        <p:spPr>
          <a:xfrm>
            <a:off x="354329" y="1559559"/>
            <a:ext cx="5078095" cy="43688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3450" baseline="30000">
                <a:solidFill>
                  <a:srgbClr val="D06248"/>
                </a:solidFill>
                <a:latin typeface="Arial"/>
                <a:ea typeface="Arial"/>
                <a:cs typeface="Arial"/>
                <a:sym typeface="Arial"/>
              </a:rPr>
              <a:t> </a:t>
            </a:r>
            <a:r>
              <a:rPr lang="en-US" sz="2700">
                <a:solidFill>
                  <a:schemeClr val="dk1"/>
                </a:solidFill>
                <a:latin typeface="Georgia"/>
                <a:ea typeface="Georgia"/>
                <a:cs typeface="Georgia"/>
                <a:sym typeface="Georgia"/>
              </a:rPr>
              <a:t>4</a:t>
            </a:r>
            <a:r>
              <a:rPr lang="en-US" sz="2325" baseline="30000">
                <a:solidFill>
                  <a:schemeClr val="dk1"/>
                </a:solidFill>
                <a:latin typeface="Georgia"/>
                <a:ea typeface="Georgia"/>
                <a:cs typeface="Georgia"/>
                <a:sym typeface="Georgia"/>
              </a:rPr>
              <a:t>th </a:t>
            </a:r>
            <a:r>
              <a:rPr lang="en-US" sz="2700">
                <a:solidFill>
                  <a:schemeClr val="dk1"/>
                </a:solidFill>
                <a:latin typeface="Georgia"/>
                <a:ea typeface="Georgia"/>
                <a:cs typeface="Georgia"/>
                <a:sym typeface="Georgia"/>
              </a:rPr>
              <a:t>Step: Making final decisions</a:t>
            </a:r>
            <a:endParaRPr sz="2700">
              <a:solidFill>
                <a:schemeClr val="dk1"/>
              </a:solidFill>
              <a:latin typeface="Georgia"/>
              <a:ea typeface="Georgia"/>
              <a:cs typeface="Georgia"/>
              <a:sym typeface="Georgia"/>
            </a:endParaRPr>
          </a:p>
        </p:txBody>
      </p:sp>
      <p:sp>
        <p:nvSpPr>
          <p:cNvPr id="433" name="Google Shape;433;p43"/>
          <p:cNvSpPr txBox="1"/>
          <p:nvPr/>
        </p:nvSpPr>
        <p:spPr>
          <a:xfrm>
            <a:off x="654050" y="2664459"/>
            <a:ext cx="168275" cy="217804"/>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250">
                <a:solidFill>
                  <a:srgbClr val="CCB300"/>
                </a:solidFill>
                <a:latin typeface="Noto Sans Symbols"/>
                <a:ea typeface="Noto Sans Symbols"/>
                <a:cs typeface="Noto Sans Symbols"/>
                <a:sym typeface="Noto Sans Symbols"/>
              </a:rPr>
              <a:t>⚪</a:t>
            </a:r>
            <a:endParaRPr sz="1250">
              <a:solidFill>
                <a:schemeClr val="dk1"/>
              </a:solidFill>
              <a:latin typeface="Noto Sans Symbols"/>
              <a:ea typeface="Noto Sans Symbols"/>
              <a:cs typeface="Noto Sans Symbols"/>
              <a:sym typeface="Noto Sans Symbols"/>
            </a:endParaRPr>
          </a:p>
        </p:txBody>
      </p:sp>
      <p:sp>
        <p:nvSpPr>
          <p:cNvPr id="434" name="Google Shape;434;p43"/>
          <p:cNvSpPr txBox="1"/>
          <p:nvPr/>
        </p:nvSpPr>
        <p:spPr>
          <a:xfrm>
            <a:off x="654050" y="3270250"/>
            <a:ext cx="168275" cy="217804"/>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250">
                <a:solidFill>
                  <a:srgbClr val="CCB300"/>
                </a:solidFill>
                <a:latin typeface="Noto Sans Symbols"/>
                <a:ea typeface="Noto Sans Symbols"/>
                <a:cs typeface="Noto Sans Symbols"/>
                <a:sym typeface="Noto Sans Symbols"/>
              </a:rPr>
              <a:t>⚪</a:t>
            </a:r>
            <a:endParaRPr sz="1250">
              <a:solidFill>
                <a:schemeClr val="dk1"/>
              </a:solidFill>
              <a:latin typeface="Noto Sans Symbols"/>
              <a:ea typeface="Noto Sans Symbols"/>
              <a:cs typeface="Noto Sans Symbols"/>
              <a:sym typeface="Noto Sans Symbols"/>
            </a:endParaRPr>
          </a:p>
        </p:txBody>
      </p:sp>
      <p:sp>
        <p:nvSpPr>
          <p:cNvPr id="435" name="Google Shape;435;p43"/>
          <p:cNvSpPr txBox="1"/>
          <p:nvPr/>
        </p:nvSpPr>
        <p:spPr>
          <a:xfrm>
            <a:off x="654050" y="3600450"/>
            <a:ext cx="168275" cy="217804"/>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250">
                <a:solidFill>
                  <a:srgbClr val="CCB300"/>
                </a:solidFill>
                <a:latin typeface="Noto Sans Symbols"/>
                <a:ea typeface="Noto Sans Symbols"/>
                <a:cs typeface="Noto Sans Symbols"/>
                <a:sym typeface="Noto Sans Symbols"/>
              </a:rPr>
              <a:t>⚪</a:t>
            </a:r>
            <a:endParaRPr sz="1250">
              <a:solidFill>
                <a:schemeClr val="dk1"/>
              </a:solidFill>
              <a:latin typeface="Noto Sans Symbols"/>
              <a:ea typeface="Noto Sans Symbols"/>
              <a:cs typeface="Noto Sans Symbols"/>
              <a:sym typeface="Noto Sans Symbols"/>
            </a:endParaRPr>
          </a:p>
        </p:txBody>
      </p:sp>
      <p:sp>
        <p:nvSpPr>
          <p:cNvPr id="436" name="Google Shape;436;p43"/>
          <p:cNvSpPr txBox="1"/>
          <p:nvPr/>
        </p:nvSpPr>
        <p:spPr>
          <a:xfrm>
            <a:off x="654050" y="2028190"/>
            <a:ext cx="7665084" cy="1950599"/>
          </a:xfrm>
          <a:prstGeom prst="rect">
            <a:avLst/>
          </a:prstGeom>
          <a:noFill/>
          <a:ln>
            <a:noFill/>
          </a:ln>
        </p:spPr>
        <p:txBody>
          <a:bodyPr spcFirstLastPara="1" wrap="square" lIns="0" tIns="12700" rIns="0" bIns="0" anchor="t" anchorCtr="0">
            <a:spAutoFit/>
          </a:bodyPr>
          <a:lstStyle/>
          <a:p>
            <a:pPr marL="285750" marR="5080" lvl="0" indent="-273050" algn="l" rtl="0">
              <a:lnSpc>
                <a:spcPct val="100000"/>
              </a:lnSpc>
              <a:spcBef>
                <a:spcPts val="0"/>
              </a:spcBef>
              <a:spcAft>
                <a:spcPts val="0"/>
              </a:spcAft>
              <a:buClr>
                <a:srgbClr val="CCB300"/>
              </a:buClr>
              <a:buSzPts val="1250"/>
              <a:buFont typeface="Noto Sans Symbols"/>
              <a:buChar char="⚪"/>
            </a:pPr>
            <a:r>
              <a:rPr lang="en-US" sz="1800">
                <a:solidFill>
                  <a:schemeClr val="dk1"/>
                </a:solidFill>
                <a:latin typeface="Georgia"/>
                <a:ea typeface="Georgia"/>
                <a:cs typeface="Georgia"/>
                <a:sym typeface="Georgia"/>
              </a:rPr>
              <a:t>The final decision about the number of factors to choose is the number of  factors for the rotated solution that is </a:t>
            </a:r>
            <a:r>
              <a:rPr lang="en-US" sz="1800" b="1">
                <a:solidFill>
                  <a:schemeClr val="dk1"/>
                </a:solidFill>
                <a:latin typeface="Georgia"/>
                <a:ea typeface="Georgia"/>
                <a:cs typeface="Georgia"/>
                <a:sym typeface="Georgia"/>
              </a:rPr>
              <a:t>most interpretable</a:t>
            </a:r>
            <a:r>
              <a:rPr lang="en-US" sz="1800">
                <a:solidFill>
                  <a:schemeClr val="dk1"/>
                </a:solidFill>
                <a:latin typeface="Georgia"/>
                <a:ea typeface="Georgia"/>
                <a:cs typeface="Georgia"/>
                <a:sym typeface="Georgia"/>
              </a:rPr>
              <a:t>.</a:t>
            </a:r>
            <a:endParaRPr sz="1800">
              <a:solidFill>
                <a:schemeClr val="dk1"/>
              </a:solidFill>
              <a:latin typeface="Georgia"/>
              <a:ea typeface="Georgia"/>
              <a:cs typeface="Georgia"/>
              <a:sym typeface="Georgia"/>
            </a:endParaRPr>
          </a:p>
          <a:p>
            <a:pPr marL="285750" marR="96520" lvl="0" indent="0" algn="l" rtl="0">
              <a:lnSpc>
                <a:spcPct val="100000"/>
              </a:lnSpc>
              <a:spcBef>
                <a:spcPts val="439"/>
              </a:spcBef>
              <a:spcAft>
                <a:spcPts val="0"/>
              </a:spcAft>
              <a:buNone/>
            </a:pPr>
            <a:r>
              <a:rPr lang="en-US" sz="1800">
                <a:solidFill>
                  <a:schemeClr val="dk1"/>
                </a:solidFill>
                <a:latin typeface="Georgia"/>
                <a:ea typeface="Georgia"/>
                <a:cs typeface="Georgia"/>
                <a:sym typeface="Georgia"/>
              </a:rPr>
              <a:t>To identify factors, group variables that have large loadings for the same  factor.</a:t>
            </a:r>
            <a:endParaRPr sz="1800">
              <a:solidFill>
                <a:schemeClr val="dk1"/>
              </a:solidFill>
              <a:latin typeface="Georgia"/>
              <a:ea typeface="Georgia"/>
              <a:cs typeface="Georgia"/>
              <a:sym typeface="Georgia"/>
            </a:endParaRPr>
          </a:p>
          <a:p>
            <a:pPr marL="285750" marR="1495425" lvl="0" indent="0" algn="l" rtl="0">
              <a:lnSpc>
                <a:spcPct val="120800"/>
              </a:lnSpc>
              <a:spcBef>
                <a:spcPts val="0"/>
              </a:spcBef>
              <a:spcAft>
                <a:spcPts val="0"/>
              </a:spcAft>
              <a:buNone/>
            </a:pPr>
            <a:r>
              <a:rPr lang="en-US" sz="1800">
                <a:solidFill>
                  <a:schemeClr val="dk1"/>
                </a:solidFill>
                <a:latin typeface="Georgia"/>
                <a:ea typeface="Georgia"/>
                <a:cs typeface="Georgia"/>
                <a:sym typeface="Georgia"/>
              </a:rPr>
              <a:t>Plots of loadings provide a visual for variable clusters.  Interpret factors according to the meaning of the variables</a:t>
            </a:r>
            <a:endParaRPr sz="1800">
              <a:solidFill>
                <a:schemeClr val="dk1"/>
              </a:solidFill>
              <a:latin typeface="Georgia"/>
              <a:ea typeface="Georgia"/>
              <a:cs typeface="Georgia"/>
              <a:sym typeface="Georgia"/>
            </a:endParaRPr>
          </a:p>
        </p:txBody>
      </p:sp>
      <p:sp>
        <p:nvSpPr>
          <p:cNvPr id="437" name="Google Shape;437;p43"/>
          <p:cNvSpPr txBox="1"/>
          <p:nvPr/>
        </p:nvSpPr>
        <p:spPr>
          <a:xfrm>
            <a:off x="354329" y="4288790"/>
            <a:ext cx="4983480" cy="39116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3075" baseline="30000">
                <a:solidFill>
                  <a:srgbClr val="D06248"/>
                </a:solidFill>
                <a:latin typeface="Arial"/>
                <a:ea typeface="Arial"/>
                <a:cs typeface="Arial"/>
                <a:sym typeface="Arial"/>
              </a:rPr>
              <a:t>	</a:t>
            </a:r>
            <a:r>
              <a:rPr lang="en-US" sz="2400">
                <a:solidFill>
                  <a:schemeClr val="dk1"/>
                </a:solidFill>
                <a:latin typeface="Georgia"/>
                <a:ea typeface="Georgia"/>
                <a:cs typeface="Georgia"/>
                <a:sym typeface="Georgia"/>
              </a:rPr>
              <a:t>This decision should be guided by:</a:t>
            </a:r>
            <a:endParaRPr sz="2400">
              <a:solidFill>
                <a:schemeClr val="dk1"/>
              </a:solidFill>
              <a:latin typeface="Georgia"/>
              <a:ea typeface="Georgia"/>
              <a:cs typeface="Georgia"/>
              <a:sym typeface="Georgia"/>
            </a:endParaRPr>
          </a:p>
        </p:txBody>
      </p:sp>
      <p:sp>
        <p:nvSpPr>
          <p:cNvPr id="438" name="Google Shape;438;p43"/>
          <p:cNvSpPr txBox="1"/>
          <p:nvPr/>
        </p:nvSpPr>
        <p:spPr>
          <a:xfrm>
            <a:off x="654050" y="5347970"/>
            <a:ext cx="168275" cy="54927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250">
                <a:solidFill>
                  <a:srgbClr val="CCB300"/>
                </a:solidFill>
                <a:latin typeface="Noto Sans Symbols"/>
                <a:ea typeface="Noto Sans Symbols"/>
                <a:cs typeface="Noto Sans Symbols"/>
                <a:sym typeface="Noto Sans Symbols"/>
              </a:rPr>
              <a:t>⚪</a:t>
            </a:r>
            <a:endParaRPr sz="1250">
              <a:solidFill>
                <a:schemeClr val="dk1"/>
              </a:solidFill>
              <a:latin typeface="Noto Sans Symbols"/>
              <a:ea typeface="Noto Sans Symbols"/>
              <a:cs typeface="Noto Sans Symbols"/>
              <a:sym typeface="Noto Sans Symbols"/>
            </a:endParaRPr>
          </a:p>
          <a:p>
            <a:pPr marL="12700" marR="0" lvl="0" indent="0" algn="l" rtl="0">
              <a:lnSpc>
                <a:spcPct val="100000"/>
              </a:lnSpc>
              <a:spcBef>
                <a:spcPts val="1110"/>
              </a:spcBef>
              <a:spcAft>
                <a:spcPts val="0"/>
              </a:spcAft>
              <a:buNone/>
            </a:pPr>
            <a:r>
              <a:rPr lang="en-US" sz="1250">
                <a:solidFill>
                  <a:srgbClr val="CCB300"/>
                </a:solidFill>
                <a:latin typeface="Noto Sans Symbols"/>
                <a:ea typeface="Noto Sans Symbols"/>
                <a:cs typeface="Noto Sans Symbols"/>
                <a:sym typeface="Noto Sans Symbols"/>
              </a:rPr>
              <a:t>⚪</a:t>
            </a:r>
            <a:endParaRPr sz="1250">
              <a:solidFill>
                <a:schemeClr val="dk1"/>
              </a:solidFill>
              <a:latin typeface="Noto Sans Symbols"/>
              <a:ea typeface="Noto Sans Symbols"/>
              <a:cs typeface="Noto Sans Symbols"/>
              <a:sym typeface="Noto Sans Symbols"/>
            </a:endParaRPr>
          </a:p>
        </p:txBody>
      </p:sp>
      <p:sp>
        <p:nvSpPr>
          <p:cNvPr id="439" name="Google Shape;439;p43"/>
          <p:cNvSpPr txBox="1"/>
          <p:nvPr/>
        </p:nvSpPr>
        <p:spPr>
          <a:xfrm>
            <a:off x="654050" y="4711700"/>
            <a:ext cx="8025765" cy="1235710"/>
          </a:xfrm>
          <a:prstGeom prst="rect">
            <a:avLst/>
          </a:prstGeom>
          <a:noFill/>
          <a:ln>
            <a:noFill/>
          </a:ln>
        </p:spPr>
        <p:txBody>
          <a:bodyPr spcFirstLastPara="1" wrap="square" lIns="0" tIns="12700" rIns="0" bIns="0" anchor="t" anchorCtr="0">
            <a:spAutoFit/>
          </a:bodyPr>
          <a:lstStyle/>
          <a:p>
            <a:pPr marL="285750" marR="5080" lvl="0" indent="-273050" algn="l" rtl="0">
              <a:lnSpc>
                <a:spcPct val="100000"/>
              </a:lnSpc>
              <a:spcBef>
                <a:spcPts val="0"/>
              </a:spcBef>
              <a:spcAft>
                <a:spcPts val="0"/>
              </a:spcAft>
              <a:buClr>
                <a:srgbClr val="CCB300"/>
              </a:buClr>
              <a:buSzPts val="1250"/>
              <a:buFont typeface="Noto Sans Symbols"/>
              <a:buChar char="⚪"/>
            </a:pPr>
            <a:r>
              <a:rPr lang="en-US" sz="1800">
                <a:solidFill>
                  <a:schemeClr val="dk1"/>
                </a:solidFill>
                <a:latin typeface="Georgia"/>
                <a:ea typeface="Georgia"/>
                <a:cs typeface="Georgia"/>
                <a:sym typeface="Georgia"/>
              </a:rPr>
              <a:t>A priori conceptual beliefs about the number of factors from past research or  theory</a:t>
            </a:r>
            <a:endParaRPr sz="1800">
              <a:solidFill>
                <a:schemeClr val="dk1"/>
              </a:solidFill>
              <a:latin typeface="Georgia"/>
              <a:ea typeface="Georgia"/>
              <a:cs typeface="Georgia"/>
              <a:sym typeface="Georgia"/>
            </a:endParaRPr>
          </a:p>
          <a:p>
            <a:pPr marL="285750" marR="0" lvl="0" indent="0" algn="l" rtl="0">
              <a:lnSpc>
                <a:spcPct val="100000"/>
              </a:lnSpc>
              <a:spcBef>
                <a:spcPts val="439"/>
              </a:spcBef>
              <a:spcAft>
                <a:spcPts val="0"/>
              </a:spcAft>
              <a:buNone/>
            </a:pPr>
            <a:r>
              <a:rPr lang="en-US" sz="1800">
                <a:solidFill>
                  <a:schemeClr val="dk1"/>
                </a:solidFill>
                <a:latin typeface="Georgia"/>
                <a:ea typeface="Georgia"/>
                <a:cs typeface="Georgia"/>
                <a:sym typeface="Georgia"/>
              </a:rPr>
              <a:t>Eigen values computed in step 2.</a:t>
            </a:r>
            <a:endParaRPr/>
          </a:p>
          <a:p>
            <a:pPr marL="285750" marR="0" lvl="0" indent="0" algn="l" rtl="0">
              <a:lnSpc>
                <a:spcPct val="100000"/>
              </a:lnSpc>
              <a:spcBef>
                <a:spcPts val="450"/>
              </a:spcBef>
              <a:spcAft>
                <a:spcPts val="0"/>
              </a:spcAft>
              <a:buNone/>
            </a:pPr>
            <a:r>
              <a:rPr lang="en-US" sz="1800">
                <a:solidFill>
                  <a:schemeClr val="dk1"/>
                </a:solidFill>
                <a:latin typeface="Georgia"/>
                <a:ea typeface="Georgia"/>
                <a:cs typeface="Georgia"/>
                <a:sym typeface="Georgia"/>
              </a:rPr>
              <a:t>The relative interpretability of rotated solutions computed in step 3.</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4"/>
          <p:cNvSpPr txBox="1">
            <a:spLocks noGrp="1"/>
          </p:cNvSpPr>
          <p:nvPr>
            <p:ph type="title"/>
          </p:nvPr>
        </p:nvSpPr>
        <p:spPr>
          <a:xfrm>
            <a:off x="1150938" y="228600"/>
            <a:ext cx="7078662" cy="990600"/>
          </a:xfrm>
          <a:prstGeom prst="rect">
            <a:avLst/>
          </a:prstGeom>
          <a:noFill/>
          <a:ln>
            <a:noFill/>
          </a:ln>
        </p:spPr>
        <p:txBody>
          <a:bodyPr spcFirstLastPara="1" wrap="square" lIns="85325" tIns="42650" rIns="85325" bIns="42650" anchor="b" anchorCtr="0">
            <a:noAutofit/>
          </a:bodyPr>
          <a:lstStyle/>
          <a:p>
            <a:pPr marL="0" lvl="0" indent="0" algn="ctr" rtl="0">
              <a:spcBef>
                <a:spcPts val="0"/>
              </a:spcBef>
              <a:spcAft>
                <a:spcPts val="0"/>
              </a:spcAft>
              <a:buNone/>
            </a:pPr>
            <a:r>
              <a:rPr lang="en-US" sz="2400" b="1" u="sng"/>
              <a:t>Principal Component Analysis</a:t>
            </a:r>
            <a:r>
              <a:rPr lang="en-US" sz="2400"/>
              <a:t/>
            </a:r>
            <a:br>
              <a:rPr lang="en-US" sz="2400"/>
            </a:br>
            <a:endParaRPr sz="2400"/>
          </a:p>
        </p:txBody>
      </p:sp>
      <p:sp>
        <p:nvSpPr>
          <p:cNvPr id="445" name="Google Shape;445;p44"/>
          <p:cNvSpPr txBox="1">
            <a:spLocks noGrp="1"/>
          </p:cNvSpPr>
          <p:nvPr>
            <p:ph type="body" idx="1"/>
          </p:nvPr>
        </p:nvSpPr>
        <p:spPr>
          <a:xfrm>
            <a:off x="838200" y="1868488"/>
            <a:ext cx="8077200" cy="4532312"/>
          </a:xfrm>
          <a:prstGeom prst="rect">
            <a:avLst/>
          </a:prstGeom>
          <a:noFill/>
          <a:ln>
            <a:noFill/>
          </a:ln>
        </p:spPr>
        <p:txBody>
          <a:bodyPr spcFirstLastPara="1" wrap="square" lIns="85325" tIns="42650" rIns="85325" bIns="42650" anchor="t" anchorCtr="0">
            <a:noAutofit/>
          </a:bodyPr>
          <a:lstStyle/>
          <a:p>
            <a:pPr marL="320675" lvl="0" indent="-320675" algn="just" rtl="0">
              <a:spcBef>
                <a:spcPts val="0"/>
              </a:spcBef>
              <a:spcAft>
                <a:spcPts val="0"/>
              </a:spcAft>
              <a:buSzPts val="2400"/>
              <a:buChar char="▪"/>
            </a:pPr>
            <a:r>
              <a:rPr lang="en-US" sz="2400" b="1" u="sng"/>
              <a:t>Principal Component analysis</a:t>
            </a:r>
            <a:r>
              <a:rPr lang="en-US" sz="2400" b="1"/>
              <a:t> </a:t>
            </a:r>
            <a:r>
              <a:rPr lang="en-US" sz="2400"/>
              <a:t>also known as PCA is such a feature extraction method where we create new independent features from the old features and from combination of both keep only those features that are most important in predicting the target. New features are extracted from old features and any feature can be dropped that is considered to be less dependent on the target variable.</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450" name="Google Shape;450;p45" descr=" the data points (black dots) are projected to one line but the second line is closer to the actual points (less projection errors) than first one) "/>
          <p:cNvPicPr preferRelativeResize="0"/>
          <p:nvPr/>
        </p:nvPicPr>
        <p:blipFill rotWithShape="1">
          <a:blip r:embed="rId3">
            <a:alphaModFix/>
          </a:blip>
          <a:srcRect/>
          <a:stretch/>
        </p:blipFill>
        <p:spPr>
          <a:xfrm>
            <a:off x="987552" y="1636776"/>
            <a:ext cx="7239000" cy="2333626"/>
          </a:xfrm>
          <a:prstGeom prst="rect">
            <a:avLst/>
          </a:prstGeom>
          <a:noFill/>
          <a:ln>
            <a:noFill/>
          </a:ln>
        </p:spPr>
      </p:pic>
      <p:sp>
        <p:nvSpPr>
          <p:cNvPr id="451" name="Google Shape;451;p45"/>
          <p:cNvSpPr/>
          <p:nvPr/>
        </p:nvSpPr>
        <p:spPr>
          <a:xfrm>
            <a:off x="146304" y="4526280"/>
            <a:ext cx="8997696" cy="16004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In the direction of largest variance the good line lies that is used for projection.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It is needed to modify the coordinate system so as to retrieve 1D representation for vector y after the data gets projected on the best line.</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In the direction of the green line new data y and old data x have the same variance.</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PCA maintains maximum variances in the data.</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Doing PCA on n dimensions generates a new set of new n dimensions. Principal component takes care of the maximum variance in the underlying data 1 and the other principal component is orthogonal to it that is 2.</a:t>
            </a:r>
            <a:endParaRPr sz="14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6"/>
          <p:cNvSpPr txBox="1">
            <a:spLocks noGrp="1"/>
          </p:cNvSpPr>
          <p:nvPr>
            <p:ph type="title"/>
          </p:nvPr>
        </p:nvSpPr>
        <p:spPr>
          <a:xfrm>
            <a:off x="1150938" y="228600"/>
            <a:ext cx="7078662" cy="990600"/>
          </a:xfrm>
          <a:prstGeom prst="rect">
            <a:avLst/>
          </a:prstGeom>
          <a:noFill/>
          <a:ln>
            <a:noFill/>
          </a:ln>
        </p:spPr>
        <p:txBody>
          <a:bodyPr spcFirstLastPara="1" wrap="square" lIns="85325" tIns="42650" rIns="85325" bIns="42650" anchor="b" anchorCtr="0">
            <a:noAutofit/>
          </a:bodyPr>
          <a:lstStyle/>
          <a:p>
            <a:pPr marL="0" lvl="0" indent="0" algn="ctr" rtl="0">
              <a:spcBef>
                <a:spcPts val="0"/>
              </a:spcBef>
              <a:spcAft>
                <a:spcPts val="0"/>
              </a:spcAft>
              <a:buNone/>
            </a:pPr>
            <a:r>
              <a:rPr lang="en-US"/>
              <a:t>PCA VS FA</a:t>
            </a:r>
            <a:endParaRPr/>
          </a:p>
        </p:txBody>
      </p:sp>
      <p:sp>
        <p:nvSpPr>
          <p:cNvPr id="457" name="Google Shape;457;p46"/>
          <p:cNvSpPr txBox="1">
            <a:spLocks noGrp="1"/>
          </p:cNvSpPr>
          <p:nvPr>
            <p:ph type="body" idx="1"/>
          </p:nvPr>
        </p:nvSpPr>
        <p:spPr>
          <a:xfrm>
            <a:off x="838200" y="1868488"/>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spcBef>
                <a:spcPts val="0"/>
              </a:spcBef>
              <a:spcAft>
                <a:spcPts val="0"/>
              </a:spcAft>
              <a:buSzPts val="1800"/>
              <a:buChar char="▪"/>
            </a:pPr>
            <a:r>
              <a:rPr lang="en-US" sz="1800"/>
              <a:t>PCA components explain the maximum amount of variance while factor analysis explains the covariance in data.</a:t>
            </a:r>
            <a:endParaRPr/>
          </a:p>
          <a:p>
            <a:pPr marL="320675" lvl="0" indent="-320675" algn="l" rtl="0">
              <a:spcBef>
                <a:spcPts val="360"/>
              </a:spcBef>
              <a:spcAft>
                <a:spcPts val="0"/>
              </a:spcAft>
              <a:buSzPts val="1800"/>
              <a:buChar char="▪"/>
            </a:pPr>
            <a:r>
              <a:rPr lang="en-US" sz="1800"/>
              <a:t>PCA components are fully orthogonal to each other whereas factor analysis does not require factors to be orthogonal.</a:t>
            </a:r>
            <a:endParaRPr/>
          </a:p>
          <a:p>
            <a:pPr marL="320675" lvl="0" indent="-320675" algn="l" rtl="0">
              <a:spcBef>
                <a:spcPts val="360"/>
              </a:spcBef>
              <a:spcAft>
                <a:spcPts val="0"/>
              </a:spcAft>
              <a:buSzPts val="1800"/>
              <a:buChar char="▪"/>
            </a:pPr>
            <a:r>
              <a:rPr lang="en-US" sz="1800"/>
              <a:t>PCA component is a linear combination of the observed variable while in FA, the observed variables are linear combinations of the unobserved variable or factor.</a:t>
            </a:r>
            <a:endParaRPr/>
          </a:p>
          <a:p>
            <a:pPr marL="320675" lvl="0" indent="-320675" algn="l" rtl="0">
              <a:spcBef>
                <a:spcPts val="360"/>
              </a:spcBef>
              <a:spcAft>
                <a:spcPts val="0"/>
              </a:spcAft>
              <a:buSzPts val="1800"/>
              <a:buChar char="▪"/>
            </a:pPr>
            <a:r>
              <a:rPr lang="en-US" sz="1800"/>
              <a:t>PCA components are uninterpretable. In FA, underlying factors are labelable and interpretable.</a:t>
            </a:r>
            <a:endParaRPr/>
          </a:p>
          <a:p>
            <a:pPr marL="320675" lvl="0" indent="-320675" algn="l" rtl="0">
              <a:spcBef>
                <a:spcPts val="360"/>
              </a:spcBef>
              <a:spcAft>
                <a:spcPts val="0"/>
              </a:spcAft>
              <a:buSzPts val="1800"/>
              <a:buChar char="▪"/>
            </a:pPr>
            <a:r>
              <a:rPr lang="en-US" sz="1800"/>
              <a:t>PCA is a kind of dimensionality reduction method whereas factor analysis is the latent variable method.</a:t>
            </a:r>
            <a:endParaRPr/>
          </a:p>
          <a:p>
            <a:pPr marL="320675" lvl="0" indent="-320675" algn="l" rtl="0">
              <a:spcBef>
                <a:spcPts val="360"/>
              </a:spcBef>
              <a:spcAft>
                <a:spcPts val="0"/>
              </a:spcAft>
              <a:buSzPts val="1800"/>
              <a:buChar char="▪"/>
            </a:pPr>
            <a:r>
              <a:rPr lang="en-US" sz="1800"/>
              <a:t>PCA is a type of factor analysis. PCA is observational whereas FA is a modeling technique.</a:t>
            </a:r>
            <a:endParaRPr/>
          </a:p>
          <a:p>
            <a:pPr marL="320675" lvl="0" indent="-206375" algn="l" rtl="0">
              <a:spcBef>
                <a:spcPts val="360"/>
              </a:spcBef>
              <a:spcAft>
                <a:spcPts val="0"/>
              </a:spcAft>
              <a:buSzPts val="1800"/>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idx="4294967295"/>
          </p:nvPr>
        </p:nvSpPr>
        <p:spPr>
          <a:xfrm>
            <a:off x="2065338" y="228600"/>
            <a:ext cx="7078662" cy="990600"/>
          </a:xfrm>
          <a:prstGeom prst="rect">
            <a:avLst/>
          </a:prstGeom>
          <a:noFill/>
          <a:ln>
            <a:noFill/>
          </a:ln>
        </p:spPr>
        <p:txBody>
          <a:bodyPr spcFirstLastPara="1" wrap="square" lIns="85325" tIns="42650" rIns="85325" bIns="42650" anchor="b" anchorCtr="0">
            <a:noAutofit/>
          </a:bodyPr>
          <a:lstStyle/>
          <a:p>
            <a:pPr marL="0" lvl="0" indent="0" algn="ctr" rtl="0">
              <a:spcBef>
                <a:spcPts val="0"/>
              </a:spcBef>
              <a:spcAft>
                <a:spcPts val="0"/>
              </a:spcAft>
              <a:buNone/>
            </a:pPr>
            <a:r>
              <a:rPr lang="en-US" b="1"/>
              <a:t>Bias and variance </a:t>
            </a:r>
            <a:endParaRPr/>
          </a:p>
        </p:txBody>
      </p:sp>
      <p:pic>
        <p:nvPicPr>
          <p:cNvPr id="115" name="Google Shape;115;p16" descr="Image for post"/>
          <p:cNvPicPr preferRelativeResize="0"/>
          <p:nvPr/>
        </p:nvPicPr>
        <p:blipFill rotWithShape="1">
          <a:blip r:embed="rId3">
            <a:alphaModFix/>
          </a:blip>
          <a:srcRect/>
          <a:stretch/>
        </p:blipFill>
        <p:spPr>
          <a:xfrm>
            <a:off x="2304288" y="2752725"/>
            <a:ext cx="4457700" cy="4105275"/>
          </a:xfrm>
          <a:prstGeom prst="rect">
            <a:avLst/>
          </a:prstGeom>
          <a:noFill/>
          <a:ln>
            <a:noFill/>
          </a:ln>
        </p:spPr>
      </p:pic>
      <p:pic>
        <p:nvPicPr>
          <p:cNvPr id="116" name="Google Shape;116;p16"/>
          <p:cNvPicPr preferRelativeResize="0"/>
          <p:nvPr/>
        </p:nvPicPr>
        <p:blipFill rotWithShape="1">
          <a:blip r:embed="rId4">
            <a:alphaModFix/>
          </a:blip>
          <a:srcRect/>
          <a:stretch/>
        </p:blipFill>
        <p:spPr>
          <a:xfrm>
            <a:off x="1719072" y="1453896"/>
            <a:ext cx="5629275" cy="1047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body" idx="1"/>
          </p:nvPr>
        </p:nvSpPr>
        <p:spPr>
          <a:xfrm>
            <a:off x="838200" y="1868488"/>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spcBef>
                <a:spcPts val="0"/>
              </a:spcBef>
              <a:spcAft>
                <a:spcPts val="0"/>
              </a:spcAft>
              <a:buSzPts val="2800"/>
              <a:buChar char="▪"/>
            </a:pPr>
            <a:r>
              <a:rPr lang="en-US"/>
              <a:t>High bias :good accuracy (test data)</a:t>
            </a:r>
            <a:endParaRPr/>
          </a:p>
          <a:p>
            <a:pPr marL="320675" lvl="0" indent="-320675" algn="l" rtl="0">
              <a:spcBef>
                <a:spcPts val="560"/>
              </a:spcBef>
              <a:spcAft>
                <a:spcPts val="0"/>
              </a:spcAft>
              <a:buSzPts val="2800"/>
              <a:buChar char="▪"/>
            </a:pPr>
            <a:r>
              <a:rPr lang="en-US"/>
              <a:t>High variance: good accuracy score(training)</a:t>
            </a:r>
            <a:endParaRPr/>
          </a:p>
          <a:p>
            <a:pPr marL="320675" lvl="0" indent="-142875" algn="l" rtl="0">
              <a:spcBef>
                <a:spcPts val="560"/>
              </a:spcBef>
              <a:spcAft>
                <a:spcPts val="0"/>
              </a:spcAft>
              <a:buSzPts val="2800"/>
              <a:buNone/>
            </a:pPr>
            <a:endParaRPr/>
          </a:p>
          <a:p>
            <a:pPr marL="320675" lvl="0" indent="-320675" algn="l" rtl="0">
              <a:spcBef>
                <a:spcPts val="560"/>
              </a:spcBef>
              <a:spcAft>
                <a:spcPts val="0"/>
              </a:spcAft>
              <a:buSzPts val="2800"/>
              <a:buChar char="▪"/>
            </a:pPr>
            <a:r>
              <a:rPr lang="en-US"/>
              <a:t>Underfitting: high bias,low variance</a:t>
            </a:r>
            <a:endParaRPr/>
          </a:p>
          <a:p>
            <a:pPr marL="320675" lvl="0" indent="-320675" algn="l" rtl="0">
              <a:spcBef>
                <a:spcPts val="560"/>
              </a:spcBef>
              <a:spcAft>
                <a:spcPts val="0"/>
              </a:spcAft>
              <a:buSzPts val="2800"/>
              <a:buChar char="▪"/>
            </a:pPr>
            <a:r>
              <a:rPr lang="en-US"/>
              <a:t>Overfitting:low bias,high variance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p:nvPr/>
        </p:nvSpPr>
        <p:spPr>
          <a:xfrm>
            <a:off x="1316736" y="283464"/>
            <a:ext cx="7078662" cy="990600"/>
          </a:xfrm>
          <a:prstGeom prst="rect">
            <a:avLst/>
          </a:prstGeom>
          <a:noFill/>
          <a:ln>
            <a:noFill/>
          </a:ln>
        </p:spPr>
        <p:txBody>
          <a:bodyPr spcFirstLastPara="1" wrap="square" lIns="85325" tIns="42650" rIns="85325" bIns="42650" anchor="b" anchorCtr="0">
            <a:noAutofit/>
          </a:bodyPr>
          <a:lstStyle/>
          <a:p>
            <a:pPr marL="0" marR="0" lvl="0" indent="0" algn="ctr" rtl="0">
              <a:lnSpc>
                <a:spcPct val="100000"/>
              </a:lnSpc>
              <a:spcBef>
                <a:spcPts val="0"/>
              </a:spcBef>
              <a:spcAft>
                <a:spcPts val="0"/>
              </a:spcAft>
              <a:buClr>
                <a:schemeClr val="dk2"/>
              </a:buClr>
              <a:buSzPts val="4000"/>
              <a:buFont typeface="Arial"/>
              <a:buNone/>
            </a:pPr>
            <a:r>
              <a:rPr lang="en-US" sz="4000" b="1" i="0" u="none" strike="noStrike" cap="none">
                <a:solidFill>
                  <a:schemeClr val="dk2"/>
                </a:solidFill>
                <a:latin typeface="Arial"/>
                <a:ea typeface="Arial"/>
                <a:cs typeface="Arial"/>
                <a:sym typeface="Arial"/>
              </a:rPr>
              <a:t>Fit lines</a:t>
            </a:r>
            <a:endParaRPr sz="4000" b="0" i="0" u="none" strike="noStrike" cap="none">
              <a:solidFill>
                <a:schemeClr val="dk2"/>
              </a:solidFill>
              <a:latin typeface="Arial"/>
              <a:ea typeface="Arial"/>
              <a:cs typeface="Arial"/>
              <a:sym typeface="Arial"/>
            </a:endParaRPr>
          </a:p>
        </p:txBody>
      </p:sp>
      <p:pic>
        <p:nvPicPr>
          <p:cNvPr id="127" name="Google Shape;127;p18"/>
          <p:cNvPicPr preferRelativeResize="0"/>
          <p:nvPr/>
        </p:nvPicPr>
        <p:blipFill rotWithShape="1">
          <a:blip r:embed="rId3">
            <a:alphaModFix/>
          </a:blip>
          <a:srcRect/>
          <a:stretch/>
        </p:blipFill>
        <p:spPr>
          <a:xfrm>
            <a:off x="402336" y="1746504"/>
            <a:ext cx="5229225" cy="2219325"/>
          </a:xfrm>
          <a:prstGeom prst="rect">
            <a:avLst/>
          </a:prstGeom>
          <a:noFill/>
          <a:ln>
            <a:noFill/>
          </a:ln>
        </p:spPr>
      </p:pic>
      <p:pic>
        <p:nvPicPr>
          <p:cNvPr id="128" name="Google Shape;128;p18"/>
          <p:cNvPicPr preferRelativeResize="0"/>
          <p:nvPr/>
        </p:nvPicPr>
        <p:blipFill rotWithShape="1">
          <a:blip r:embed="rId4">
            <a:alphaModFix/>
          </a:blip>
          <a:srcRect/>
          <a:stretch/>
        </p:blipFill>
        <p:spPr>
          <a:xfrm>
            <a:off x="731520" y="4306824"/>
            <a:ext cx="4695825" cy="2105025"/>
          </a:xfrm>
          <a:prstGeom prst="rect">
            <a:avLst/>
          </a:prstGeom>
          <a:noFill/>
          <a:ln>
            <a:noFill/>
          </a:ln>
        </p:spPr>
      </p:pic>
      <p:sp>
        <p:nvSpPr>
          <p:cNvPr id="129" name="Google Shape;129;p18"/>
          <p:cNvSpPr/>
          <p:nvPr/>
        </p:nvSpPr>
        <p:spPr>
          <a:xfrm>
            <a:off x="6071616" y="4562856"/>
            <a:ext cx="2031325"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low variance</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high bias </a:t>
            </a:r>
            <a:endParaRPr sz="2400">
              <a:solidFill>
                <a:schemeClr val="dk1"/>
              </a:solidFill>
              <a:latin typeface="Arial"/>
              <a:ea typeface="Arial"/>
              <a:cs typeface="Arial"/>
              <a:sym typeface="Arial"/>
            </a:endParaRPr>
          </a:p>
        </p:txBody>
      </p:sp>
      <p:sp>
        <p:nvSpPr>
          <p:cNvPr id="130" name="Google Shape;130;p18"/>
          <p:cNvSpPr/>
          <p:nvPr/>
        </p:nvSpPr>
        <p:spPr>
          <a:xfrm>
            <a:off x="5961888" y="1783080"/>
            <a:ext cx="2167581"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high variance</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Low bias </a:t>
            </a:r>
            <a:endParaRPr sz="2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0" y="1868488"/>
            <a:ext cx="9144000" cy="4532312"/>
          </a:xfrm>
          <a:prstGeom prst="rect">
            <a:avLst/>
          </a:prstGeom>
          <a:noFill/>
          <a:ln>
            <a:noFill/>
          </a:ln>
        </p:spPr>
        <p:txBody>
          <a:bodyPr spcFirstLastPara="1" wrap="square" lIns="85325" tIns="42650" rIns="85325" bIns="42650" anchor="t" anchorCtr="0">
            <a:noAutofit/>
          </a:bodyPr>
          <a:lstStyle/>
          <a:p>
            <a:pPr marL="320675" lvl="0" indent="-320675" algn="l" rtl="0">
              <a:spcBef>
                <a:spcPts val="0"/>
              </a:spcBef>
              <a:spcAft>
                <a:spcPts val="0"/>
              </a:spcAft>
              <a:buSzPts val="2800"/>
              <a:buChar char="▪"/>
            </a:pPr>
            <a:r>
              <a:rPr lang="en-US"/>
              <a:t>Examples of low-bias and high-variance  machine learning algorithms include: Decision Trees, k-Nearest Neighbors and Support Vector Machines.</a:t>
            </a:r>
            <a:endParaRPr/>
          </a:p>
          <a:p>
            <a:pPr marL="320675" lvl="0" indent="-320675" algn="l" rtl="0">
              <a:spcBef>
                <a:spcPts val="560"/>
              </a:spcBef>
              <a:spcAft>
                <a:spcPts val="0"/>
              </a:spcAft>
              <a:buSzPts val="2800"/>
              <a:buChar char="▪"/>
            </a:pPr>
            <a:r>
              <a:rPr lang="en-US"/>
              <a:t>Examples of high-bias and  low-variance machine learning algorithms include: Linear Regression, Linear Discriminant Analysis and Logistic Regression.</a:t>
            </a:r>
            <a:endParaRPr/>
          </a:p>
          <a:p>
            <a:pPr marL="320675" lvl="0" indent="-142875" algn="l" rtl="0">
              <a:spcBef>
                <a:spcPts val="560"/>
              </a:spcBef>
              <a:spcAft>
                <a:spcPts val="0"/>
              </a:spcAft>
              <a:buSzPts val="2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body" idx="1"/>
          </p:nvPr>
        </p:nvSpPr>
        <p:spPr>
          <a:xfrm>
            <a:off x="146304" y="1868488"/>
            <a:ext cx="8769096" cy="4532312"/>
          </a:xfrm>
          <a:prstGeom prst="rect">
            <a:avLst/>
          </a:prstGeom>
          <a:noFill/>
          <a:ln>
            <a:noFill/>
          </a:ln>
        </p:spPr>
        <p:txBody>
          <a:bodyPr spcFirstLastPara="1" wrap="square" lIns="85325" tIns="42650" rIns="85325" bIns="42650" anchor="t" anchorCtr="0">
            <a:noAutofit/>
          </a:bodyPr>
          <a:lstStyle/>
          <a:p>
            <a:pPr marL="320675" lvl="0" indent="-320675" algn="l" rtl="0">
              <a:spcBef>
                <a:spcPts val="0"/>
              </a:spcBef>
              <a:spcAft>
                <a:spcPts val="0"/>
              </a:spcAft>
              <a:buSzPts val="2800"/>
              <a:buChar char="▪"/>
            </a:pPr>
            <a:r>
              <a:rPr lang="en-US"/>
              <a:t>It is highly important to restrict the features while modeling to minimize the risk of over fitting and this process is called </a:t>
            </a:r>
            <a:r>
              <a:rPr lang="en-US" b="1"/>
              <a:t>regularization</a:t>
            </a:r>
            <a:r>
              <a:rPr lang="en-US"/>
              <a:t>.</a:t>
            </a:r>
            <a:endParaRPr/>
          </a:p>
          <a:p>
            <a:pPr marL="320675" lvl="0" indent="-142875" algn="l" rtl="0">
              <a:spcBef>
                <a:spcPts val="560"/>
              </a:spcBef>
              <a:spcAft>
                <a:spcPts val="0"/>
              </a:spcAft>
              <a:buSzPts val="2800"/>
              <a:buNone/>
            </a:pPr>
            <a:endParaRPr/>
          </a:p>
          <a:p>
            <a:pPr marL="320675" lvl="0" indent="-320675" algn="l" rtl="0">
              <a:spcBef>
                <a:spcPts val="560"/>
              </a:spcBef>
              <a:spcAft>
                <a:spcPts val="0"/>
              </a:spcAft>
              <a:buSzPts val="2800"/>
              <a:buChar char="▪"/>
            </a:pPr>
            <a:r>
              <a:rPr lang="en-US"/>
              <a:t>Loss=(y-yp)^2           linear</a:t>
            </a:r>
            <a:endParaRPr/>
          </a:p>
          <a:p>
            <a:pPr marL="320675" lvl="0" indent="-320675" algn="l" rtl="0">
              <a:spcBef>
                <a:spcPts val="560"/>
              </a:spcBef>
              <a:spcAft>
                <a:spcPts val="0"/>
              </a:spcAft>
              <a:buSzPts val="2800"/>
              <a:buChar char="▪"/>
            </a:pPr>
            <a:r>
              <a:rPr lang="en-US"/>
              <a:t>Loss= loss+lambda (m)^2                ridge</a:t>
            </a:r>
            <a:endParaRPr/>
          </a:p>
          <a:p>
            <a:pPr marL="320675" lvl="0" indent="-320675" algn="l" rtl="0">
              <a:spcBef>
                <a:spcPts val="560"/>
              </a:spcBef>
              <a:spcAft>
                <a:spcPts val="0"/>
              </a:spcAft>
              <a:buSzPts val="2800"/>
              <a:buNone/>
            </a:pPr>
            <a:r>
              <a:rPr lang="en-US"/>
              <a:t>Loss= loss+lambda (co-efficients)^2</a:t>
            </a:r>
            <a:endParaRPr/>
          </a:p>
          <a:p>
            <a:pPr marL="320675" lvl="0" indent="-320675" algn="l" rtl="0">
              <a:spcBef>
                <a:spcPts val="560"/>
              </a:spcBef>
              <a:spcAft>
                <a:spcPts val="0"/>
              </a:spcAft>
              <a:buSzPts val="2800"/>
              <a:buNone/>
            </a:pPr>
            <a:endParaRPr/>
          </a:p>
          <a:p>
            <a:pPr marL="320675" lvl="0" indent="-320675" algn="l" rtl="0">
              <a:spcBef>
                <a:spcPts val="560"/>
              </a:spcBef>
              <a:spcAft>
                <a:spcPts val="0"/>
              </a:spcAft>
              <a:buSzPts val="2800"/>
              <a:buNone/>
            </a:pPr>
            <a:r>
              <a:rPr lang="en-US"/>
              <a:t>Loss=loss+lambda(|m|)</a:t>
            </a:r>
            <a:endParaRPr/>
          </a:p>
          <a:p>
            <a:pPr marL="320675" lvl="0" indent="-142875" algn="l" rtl="0">
              <a:spcBef>
                <a:spcPts val="560"/>
              </a:spcBef>
              <a:spcAft>
                <a:spcPts val="0"/>
              </a:spcAft>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1150938" y="0"/>
            <a:ext cx="7078662" cy="1219200"/>
          </a:xfrm>
          <a:prstGeom prst="rect">
            <a:avLst/>
          </a:prstGeom>
          <a:noFill/>
          <a:ln>
            <a:noFill/>
          </a:ln>
        </p:spPr>
        <p:txBody>
          <a:bodyPr spcFirstLastPara="1" wrap="square" lIns="85325" tIns="42650" rIns="85325" bIns="42650" anchor="b" anchorCtr="0">
            <a:noAutofit/>
          </a:bodyPr>
          <a:lstStyle/>
          <a:p>
            <a:pPr marL="0" lvl="0" indent="0" algn="ctr" rtl="0">
              <a:spcBef>
                <a:spcPts val="0"/>
              </a:spcBef>
              <a:spcAft>
                <a:spcPts val="0"/>
              </a:spcAft>
              <a:buNone/>
            </a:pPr>
            <a:r>
              <a:rPr lang="en-US" b="1"/>
              <a:t/>
            </a:r>
            <a:br>
              <a:rPr lang="en-US" b="1"/>
            </a:br>
            <a:r>
              <a:rPr lang="en-US" b="1"/>
              <a:t>Ridge Regression</a:t>
            </a:r>
            <a:br>
              <a:rPr lang="en-US" b="1"/>
            </a:br>
            <a:endParaRPr/>
          </a:p>
        </p:txBody>
      </p:sp>
      <p:pic>
        <p:nvPicPr>
          <p:cNvPr id="146" name="Google Shape;146;p21"/>
          <p:cNvPicPr preferRelativeResize="0">
            <a:picLocks noGrp="1"/>
          </p:cNvPicPr>
          <p:nvPr>
            <p:ph type="body" idx="1"/>
          </p:nvPr>
        </p:nvPicPr>
        <p:blipFill rotWithShape="1">
          <a:blip r:embed="rId3">
            <a:alphaModFix/>
          </a:blip>
          <a:srcRect/>
          <a:stretch/>
        </p:blipFill>
        <p:spPr>
          <a:xfrm>
            <a:off x="1389888" y="1746504"/>
            <a:ext cx="2495550" cy="504825"/>
          </a:xfrm>
          <a:prstGeom prst="rect">
            <a:avLst/>
          </a:prstGeom>
          <a:noFill/>
          <a:ln>
            <a:noFill/>
          </a:ln>
        </p:spPr>
      </p:pic>
      <p:sp>
        <p:nvSpPr>
          <p:cNvPr id="147" name="Google Shape;147;p21"/>
          <p:cNvSpPr/>
          <p:nvPr/>
        </p:nvSpPr>
        <p:spPr>
          <a:xfrm>
            <a:off x="292608" y="2624328"/>
            <a:ext cx="8558784"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It shrinks the parameters, therefore it is mostly used to prevent multicollinearity.</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It reduces the model complexity by coefficient shrinkage.</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It uses L2 regularization technique. </a:t>
            </a:r>
            <a:endParaRPr sz="24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renHall1">
  <a:themeElements>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A46AB967003B43802A4329B536E1AF" ma:contentTypeVersion="11" ma:contentTypeDescription="Create a new document." ma:contentTypeScope="" ma:versionID="86249f2cd03effc5888cdcc92637a567">
  <xsd:schema xmlns:xsd="http://www.w3.org/2001/XMLSchema" xmlns:xs="http://www.w3.org/2001/XMLSchema" xmlns:p="http://schemas.microsoft.com/office/2006/metadata/properties" xmlns:ns2="cc4b4784-77fb-44fb-906f-937dd93939ac" targetNamespace="http://schemas.microsoft.com/office/2006/metadata/properties" ma:root="true" ma:fieldsID="a943f5cf8a2303c97d66df554572c483" ns2:_="">
    <xsd:import namespace="cc4b4784-77fb-44fb-906f-937dd93939a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b4784-77fb-44fb-906f-937dd93939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17C7E8-3094-41A8-811A-F8BEA0A5EBB0}"/>
</file>

<file path=customXml/itemProps2.xml><?xml version="1.0" encoding="utf-8"?>
<ds:datastoreItem xmlns:ds="http://schemas.openxmlformats.org/officeDocument/2006/customXml" ds:itemID="{B1084423-52D0-445A-B822-AB4AD8B4A217}"/>
</file>

<file path=customXml/itemProps3.xml><?xml version="1.0" encoding="utf-8"?>
<ds:datastoreItem xmlns:ds="http://schemas.openxmlformats.org/officeDocument/2006/customXml" ds:itemID="{5A778648-9A28-4E45-98CF-F349FA63C70E}"/>
</file>

<file path=docProps/app.xml><?xml version="1.0" encoding="utf-8"?>
<Properties xmlns="http://schemas.openxmlformats.org/officeDocument/2006/extended-properties" xmlns:vt="http://schemas.openxmlformats.org/officeDocument/2006/docPropsVTypes">
  <TotalTime>48</TotalTime>
  <Words>1802</Words>
  <Application>Microsoft Office PowerPoint</Application>
  <PresentationFormat>On-screen Show (4:3)</PresentationFormat>
  <Paragraphs>320</Paragraphs>
  <Slides>36</Slides>
  <Notes>34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PrenHall1</vt:lpstr>
      <vt:lpstr>Regression</vt:lpstr>
      <vt:lpstr>Regression</vt:lpstr>
      <vt:lpstr>Slide 3</vt:lpstr>
      <vt:lpstr>Bias and variance </vt:lpstr>
      <vt:lpstr>Slide 5</vt:lpstr>
      <vt:lpstr>Slide 6</vt:lpstr>
      <vt:lpstr>Slide 7</vt:lpstr>
      <vt:lpstr>Slide 8</vt:lpstr>
      <vt:lpstr> Ridge Regression </vt:lpstr>
      <vt:lpstr>Lasso regression </vt:lpstr>
      <vt:lpstr>Slide 11</vt:lpstr>
      <vt:lpstr>Slide 12</vt:lpstr>
      <vt:lpstr>Understanding Factor Analysis</vt:lpstr>
      <vt:lpstr>Slide 14</vt:lpstr>
      <vt:lpstr>Slide 15</vt:lpstr>
      <vt:lpstr>Slide 16</vt:lpstr>
      <vt:lpstr>Slide 17</vt:lpstr>
      <vt:lpstr>Slide 18</vt:lpstr>
      <vt:lpstr>Slide 19</vt:lpstr>
      <vt:lpstr>Steps in Factor Analysis</vt:lpstr>
      <vt:lpstr>Steps in Factor Analysis:  The Correlation Matrix</vt:lpstr>
      <vt:lpstr>Steps in Factor Analysis:  The Correlation Matrix</vt:lpstr>
      <vt:lpstr>Steps in Factor Analysis:  The Correlation Matrix</vt:lpstr>
      <vt:lpstr>Steps in Factor Analysis:  Factor Extraction</vt:lpstr>
      <vt:lpstr>Steps in Factor Analysis:  Factor Extraction</vt:lpstr>
      <vt:lpstr>Steps in Factor Analysis:  Factor Extraction</vt:lpstr>
      <vt:lpstr>Steps in Factor Analysis:  Factor Extraction</vt:lpstr>
      <vt:lpstr>Steps in Factor Analysis:  Factor Extraction</vt:lpstr>
      <vt:lpstr>Steps in Factor Analysis:  Factor Rotation</vt:lpstr>
      <vt:lpstr>Steps in Factor Analysis:  Factor Rotation</vt:lpstr>
      <vt:lpstr>Steps in Factor Analysis:  Factor Rotation</vt:lpstr>
      <vt:lpstr>Slide 32</vt:lpstr>
      <vt:lpstr>Steps in Factor Analysis:  Making Final Decisions</vt:lpstr>
      <vt:lpstr>Principal Component Analysis </vt:lpstr>
      <vt:lpstr>Slide 35</vt:lpstr>
      <vt:lpstr>PCA VS FA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dc:title>
  <dc:creator>sarutigupta</dc:creator>
  <cp:lastModifiedBy>sarutigupta</cp:lastModifiedBy>
  <cp:revision>6</cp:revision>
  <dcterms:modified xsi:type="dcterms:W3CDTF">2022-02-21T10:51:22Z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0x0101006BA46AB967003B43802A4329B536E1AF</vt:lpwstr>
  </property>
</Properties>
</file>