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2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cxnSp>
        <p:nvCxnSpPr>
          <p:cNvPr id="5" name="Google Shape;5;n"/>
          <p:cNvCxnSpPr/>
          <p:nvPr/>
        </p:nvCxnSpPr>
        <p:spPr>
          <a:xfrm>
            <a:off x="1120775" y="35814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Google Shape;6;n"/>
          <p:cNvCxnSpPr/>
          <p:nvPr/>
        </p:nvCxnSpPr>
        <p:spPr>
          <a:xfrm>
            <a:off x="1120775" y="38862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Google Shape;7;n"/>
          <p:cNvCxnSpPr/>
          <p:nvPr/>
        </p:nvCxnSpPr>
        <p:spPr>
          <a:xfrm>
            <a:off x="1120775" y="41910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Google Shape;8;n"/>
          <p:cNvCxnSpPr/>
          <p:nvPr/>
        </p:nvCxnSpPr>
        <p:spPr>
          <a:xfrm>
            <a:off x="1120775" y="44958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" name="Google Shape;9;n"/>
          <p:cNvCxnSpPr/>
          <p:nvPr/>
        </p:nvCxnSpPr>
        <p:spPr>
          <a:xfrm>
            <a:off x="1120775" y="48006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Google Shape;10;n"/>
          <p:cNvCxnSpPr/>
          <p:nvPr/>
        </p:nvCxnSpPr>
        <p:spPr>
          <a:xfrm>
            <a:off x="1120775" y="51054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n"/>
          <p:cNvCxnSpPr/>
          <p:nvPr/>
        </p:nvCxnSpPr>
        <p:spPr>
          <a:xfrm>
            <a:off x="1120775" y="51054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n"/>
          <p:cNvCxnSpPr/>
          <p:nvPr/>
        </p:nvCxnSpPr>
        <p:spPr>
          <a:xfrm>
            <a:off x="1120775" y="54102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n"/>
          <p:cNvCxnSpPr/>
          <p:nvPr/>
        </p:nvCxnSpPr>
        <p:spPr>
          <a:xfrm>
            <a:off x="1120775" y="57150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n"/>
          <p:cNvCxnSpPr/>
          <p:nvPr/>
        </p:nvCxnSpPr>
        <p:spPr>
          <a:xfrm>
            <a:off x="1120775" y="60198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n"/>
          <p:cNvCxnSpPr/>
          <p:nvPr/>
        </p:nvCxnSpPr>
        <p:spPr>
          <a:xfrm>
            <a:off x="1120775" y="63246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n"/>
          <p:cNvCxnSpPr/>
          <p:nvPr/>
        </p:nvCxnSpPr>
        <p:spPr>
          <a:xfrm>
            <a:off x="1120775" y="66294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n"/>
          <p:cNvCxnSpPr/>
          <p:nvPr/>
        </p:nvCxnSpPr>
        <p:spPr>
          <a:xfrm>
            <a:off x="1120775" y="69342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n"/>
          <p:cNvCxnSpPr/>
          <p:nvPr/>
        </p:nvCxnSpPr>
        <p:spPr>
          <a:xfrm>
            <a:off x="1120775" y="72390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n"/>
          <p:cNvCxnSpPr/>
          <p:nvPr/>
        </p:nvCxnSpPr>
        <p:spPr>
          <a:xfrm>
            <a:off x="1120775" y="75438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n"/>
          <p:cNvCxnSpPr/>
          <p:nvPr/>
        </p:nvCxnSpPr>
        <p:spPr>
          <a:xfrm>
            <a:off x="1120775" y="78486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n"/>
          <p:cNvCxnSpPr/>
          <p:nvPr/>
        </p:nvCxnSpPr>
        <p:spPr>
          <a:xfrm>
            <a:off x="1120775" y="81534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n"/>
          <p:cNvCxnSpPr/>
          <p:nvPr/>
        </p:nvCxnSpPr>
        <p:spPr>
          <a:xfrm>
            <a:off x="1120775" y="8458200"/>
            <a:ext cx="4657725" cy="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n"/>
          <p:cNvCxnSpPr/>
          <p:nvPr/>
        </p:nvCxnSpPr>
        <p:spPr>
          <a:xfrm>
            <a:off x="523875" y="8763000"/>
            <a:ext cx="58515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n"/>
          <p:cNvSpPr/>
          <p:nvPr/>
        </p:nvSpPr>
        <p:spPr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Chapter 10		10-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for Business and Economics, 6/e	© 2007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6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0225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52525" y="692150"/>
            <a:ext cx="4554538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914400" y="3276600"/>
            <a:ext cx="5029200" cy="51816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524000" y="533400"/>
            <a:ext cx="388620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ctrTitle"/>
          </p:nvPr>
        </p:nvSpPr>
        <p:spPr>
          <a:xfrm>
            <a:off x="990600" y="183356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371600" y="3881438"/>
            <a:ext cx="6400800" cy="176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  <a:defRPr sz="27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8580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2590800"/>
            <a:ext cx="8686800" cy="11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610644" y="96044"/>
            <a:ext cx="4532312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4819650" y="2305050"/>
            <a:ext cx="61722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704850" y="361950"/>
            <a:ext cx="61722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838200" y="1868488"/>
            <a:ext cx="3962400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4953000" y="1868488"/>
            <a:ext cx="3962400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D2B4E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152400" y="6534150"/>
            <a:ext cx="4648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6858000" y="653415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 10-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533400"/>
            <a:ext cx="8686800" cy="1177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572768" y="1014984"/>
            <a:ext cx="6400800" cy="176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500"/>
          </a:p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lang="en-US" sz="35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/>
          <p:nvPr/>
        </p:nvSpPr>
        <p:spPr>
          <a:xfrm>
            <a:off x="438150" y="3392488"/>
            <a:ext cx="3768725" cy="1023937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2"/>
          <p:cNvCxnSpPr/>
          <p:nvPr/>
        </p:nvCxnSpPr>
        <p:spPr>
          <a:xfrm>
            <a:off x="5857875" y="3298825"/>
            <a:ext cx="0" cy="1371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miter lim="800000"/>
            <a:headEnd len="med" w="med" type="none"/>
            <a:tailEnd len="med" w="med" type="none"/>
          </a:ln>
        </p:spPr>
      </p:cxnSp>
      <p:sp>
        <p:nvSpPr>
          <p:cNvPr id="328" name="Google Shape;328;p22"/>
          <p:cNvSpPr txBox="1"/>
          <p:nvPr/>
        </p:nvSpPr>
        <p:spPr>
          <a:xfrm>
            <a:off x="7381875" y="4899025"/>
            <a:ext cx="990600" cy="3048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5095875" y="4899025"/>
            <a:ext cx="1524000" cy="3048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reject H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 flipH="1">
            <a:off x="7305675" y="4441825"/>
            <a:ext cx="842963" cy="228600"/>
          </a:xfrm>
          <a:custGeom>
            <a:rect b="b" l="l" r="r" t="t"/>
            <a:pathLst>
              <a:path extrusionOk="0" h="183" w="582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Rule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3495675" y="3298825"/>
            <a:ext cx="2362200" cy="1295400"/>
          </a:xfrm>
          <a:custGeom>
            <a:rect b="b" l="l" r="r" t="t"/>
            <a:pathLst>
              <a:path extrusionOk="0" h="576" w="600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857875" y="3298825"/>
            <a:ext cx="2209800" cy="1295400"/>
          </a:xfrm>
          <a:custGeom>
            <a:rect b="b" l="l" r="r" t="t"/>
            <a:pathLst>
              <a:path extrusionOk="0" h="576" w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2"/>
          <p:cNvCxnSpPr/>
          <p:nvPr/>
        </p:nvCxnSpPr>
        <p:spPr>
          <a:xfrm>
            <a:off x="3267075" y="4670425"/>
            <a:ext cx="510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2"/>
          <p:cNvCxnSpPr/>
          <p:nvPr/>
        </p:nvCxnSpPr>
        <p:spPr>
          <a:xfrm flipH="1">
            <a:off x="7458075" y="4060825"/>
            <a:ext cx="4572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6" name="Google Shape;336;p22"/>
          <p:cNvSpPr/>
          <p:nvPr/>
        </p:nvSpPr>
        <p:spPr>
          <a:xfrm flipH="1">
            <a:off x="7839075" y="3679825"/>
            <a:ext cx="530225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337" name="Google Shape;337;p22"/>
          <p:cNvCxnSpPr/>
          <p:nvPr/>
        </p:nvCxnSpPr>
        <p:spPr>
          <a:xfrm>
            <a:off x="7305675" y="4746625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2"/>
          <p:cNvCxnSpPr/>
          <p:nvPr/>
        </p:nvCxnSpPr>
        <p:spPr>
          <a:xfrm>
            <a:off x="7305675" y="4899025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9" name="Google Shape;339;p22"/>
          <p:cNvSpPr txBox="1"/>
          <p:nvPr/>
        </p:nvSpPr>
        <p:spPr>
          <a:xfrm>
            <a:off x="7077075" y="50514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340" name="Google Shape;340;p22"/>
          <p:cNvCxnSpPr/>
          <p:nvPr/>
        </p:nvCxnSpPr>
        <p:spPr>
          <a:xfrm>
            <a:off x="3419475" y="4899025"/>
            <a:ext cx="3886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1" name="Google Shape;341;p22"/>
          <p:cNvSpPr txBox="1"/>
          <p:nvPr/>
        </p:nvSpPr>
        <p:spPr>
          <a:xfrm>
            <a:off x="5629275" y="511175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5629275" y="555625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5010150" y="1673225"/>
            <a:ext cx="1600200" cy="938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= μ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&gt; μ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6503988" y="6300788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Critical value</a:t>
            </a:r>
            <a:endParaRPr/>
          </a:p>
        </p:txBody>
      </p:sp>
      <p:cxnSp>
        <p:nvCxnSpPr>
          <p:cNvPr id="345" name="Google Shape;345;p22"/>
          <p:cNvCxnSpPr/>
          <p:nvPr/>
        </p:nvCxnSpPr>
        <p:spPr>
          <a:xfrm rot="10800000">
            <a:off x="7351713" y="6062663"/>
            <a:ext cx="0" cy="3302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6" name="Google Shape;346;p22"/>
          <p:cNvSpPr txBox="1"/>
          <p:nvPr/>
        </p:nvSpPr>
        <p:spPr>
          <a:xfrm>
            <a:off x="3306763" y="5043488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8" y="1928813"/>
            <a:ext cx="3981450" cy="1222375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" y="3867150"/>
            <a:ext cx="35623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6413" y="5491163"/>
            <a:ext cx="10255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461963" y="3355975"/>
            <a:ext cx="2266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rule:</a:t>
            </a:r>
            <a:endParaRPr/>
          </a:p>
        </p:txBody>
      </p:sp>
      <p:pic>
        <p:nvPicPr>
          <p:cNvPr id="351" name="Google Shape;35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4713" y="5476875"/>
            <a:ext cx="315912" cy="41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4430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Approach to Testing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838200" y="1828800"/>
            <a:ext cx="7696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sz="3200">
                <a:solidFill>
                  <a:schemeClr val="folHlink"/>
                </a:solidFill>
              </a:rPr>
              <a:t>p-value</a:t>
            </a:r>
            <a:r>
              <a:rPr lang="en-US" sz="3200"/>
              <a:t>: Probability of obtaining a test statistic more extreme ( ≤ or </a:t>
            </a:r>
            <a:r>
              <a:rPr b="1" lang="en-US" sz="3200"/>
              <a:t>≥</a:t>
            </a:r>
            <a:r>
              <a:rPr lang="en-US" sz="3200"/>
              <a:t> ) than the observed sample value </a:t>
            </a:r>
            <a:r>
              <a:rPr lang="en-US" sz="3200">
                <a:solidFill>
                  <a:schemeClr val="folHlink"/>
                </a:solidFill>
              </a:rPr>
              <a:t>given H</a:t>
            </a:r>
            <a:r>
              <a:rPr baseline="-25000" lang="en-US" sz="3200">
                <a:solidFill>
                  <a:schemeClr val="folHlink"/>
                </a:solidFill>
              </a:rPr>
              <a:t>0</a:t>
            </a:r>
            <a:r>
              <a:rPr lang="en-US" sz="3200">
                <a:solidFill>
                  <a:schemeClr val="folHlink"/>
                </a:solidFill>
              </a:rPr>
              <a:t> is true</a:t>
            </a:r>
            <a:endParaRPr/>
          </a:p>
          <a:p>
            <a:pPr indent="-268288" lvl="1" marL="693738" rtl="0" algn="l">
              <a:lnSpc>
                <a:spcPct val="120000"/>
              </a:lnSpc>
              <a:spcBef>
                <a:spcPts val="168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Also called </a:t>
            </a:r>
            <a:r>
              <a:rPr lang="en-US" sz="2800">
                <a:solidFill>
                  <a:schemeClr val="folHlink"/>
                </a:solidFill>
              </a:rPr>
              <a:t>observed level of significance</a:t>
            </a:r>
            <a:endParaRPr/>
          </a:p>
          <a:p>
            <a:pPr indent="-268288" lvl="1" marL="693738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Smallest value of  </a:t>
            </a:r>
            <a:r>
              <a:rPr b="1" lang="en-US" sz="2800"/>
              <a:t>α</a:t>
            </a:r>
            <a:r>
              <a:rPr lang="en-US" sz="2800"/>
              <a:t>  for which H</a:t>
            </a:r>
            <a:r>
              <a:rPr baseline="-25000" lang="en-US" sz="2800"/>
              <a:t>0</a:t>
            </a:r>
            <a:r>
              <a:rPr lang="en-US" sz="2800"/>
              <a:t> can be rejected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/>
          <p:nvPr/>
        </p:nvSpPr>
        <p:spPr>
          <a:xfrm>
            <a:off x="914400" y="5367338"/>
            <a:ext cx="5084763" cy="1060450"/>
          </a:xfrm>
          <a:prstGeom prst="rect">
            <a:avLst/>
          </a:prstGeom>
          <a:solidFill>
            <a:srgbClr val="FDE0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>
            <p:ph type="title"/>
          </p:nvPr>
        </p:nvSpPr>
        <p:spPr>
          <a:xfrm>
            <a:off x="1060450" y="430213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p-Value Approach to Testing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512763" y="1563688"/>
            <a:ext cx="8326437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Convert sample result (e.g.,    ) to test statistic (e.g., z statistic )</a:t>
            </a:r>
            <a:endParaRPr/>
          </a:p>
          <a:p>
            <a:pPr indent="-320675" lvl="0" marL="320675" rtl="0" algn="l">
              <a:spcBef>
                <a:spcPts val="144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Obtain the </a:t>
            </a:r>
            <a:r>
              <a:rPr lang="en-US" sz="2400">
                <a:solidFill>
                  <a:schemeClr val="folHlink"/>
                </a:solidFill>
              </a:rPr>
              <a:t>p-value</a:t>
            </a:r>
            <a:endParaRPr/>
          </a:p>
          <a:p>
            <a:pPr indent="-268288" lvl="1" marL="693738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SzPts val="1320"/>
              <a:buChar char="■"/>
            </a:pPr>
            <a:r>
              <a:rPr lang="en-US"/>
              <a:t>For an upper </a:t>
            </a:r>
            <a:endParaRPr/>
          </a:p>
          <a:p>
            <a:pPr indent="-268288" lvl="1" marL="693738" rtl="0" algn="l">
              <a:lnSpc>
                <a:spcPct val="40000"/>
              </a:lnSpc>
              <a:spcBef>
                <a:spcPts val="144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/>
              <a:t>	   tail test: </a:t>
            </a:r>
            <a:endParaRPr/>
          </a:p>
          <a:p>
            <a:pPr indent="-226378" lvl="1" marL="693738" rtl="0" algn="l">
              <a:spcBef>
                <a:spcPts val="720"/>
              </a:spcBef>
              <a:spcAft>
                <a:spcPts val="0"/>
              </a:spcAft>
              <a:buSzPts val="660"/>
              <a:buNone/>
            </a:pPr>
            <a:r>
              <a:t/>
            </a:r>
            <a:endParaRPr sz="1200"/>
          </a:p>
          <a:p>
            <a:pPr indent="-226378" lvl="1" marL="693738" rtl="0" algn="l">
              <a:spcBef>
                <a:spcPts val="720"/>
              </a:spcBef>
              <a:spcAft>
                <a:spcPts val="0"/>
              </a:spcAft>
              <a:buSzPts val="660"/>
              <a:buNone/>
            </a:pPr>
            <a:r>
              <a:t/>
            </a:r>
            <a:endParaRPr sz="1200"/>
          </a:p>
          <a:p>
            <a:pPr indent="-226378" lvl="1" marL="693738" rtl="0" algn="l">
              <a:spcBef>
                <a:spcPts val="720"/>
              </a:spcBef>
              <a:spcAft>
                <a:spcPts val="0"/>
              </a:spcAft>
              <a:buSzPts val="660"/>
              <a:buNone/>
            </a:pPr>
            <a:r>
              <a:t/>
            </a:r>
            <a:endParaRPr sz="1200"/>
          </a:p>
          <a:p>
            <a:pPr indent="-320675" lvl="0" marL="320675" rtl="0" algn="l">
              <a:lnSpc>
                <a:spcPct val="110000"/>
              </a:lnSpc>
              <a:spcBef>
                <a:spcPts val="144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solidFill>
                  <a:schemeClr val="folHlink"/>
                </a:solidFill>
              </a:rPr>
              <a:t>Decision rule</a:t>
            </a:r>
            <a:r>
              <a:rPr lang="en-US" sz="2400"/>
              <a:t>: compare the </a:t>
            </a:r>
            <a:r>
              <a:rPr lang="en-US" sz="2400">
                <a:solidFill>
                  <a:schemeClr val="folHlink"/>
                </a:solidFill>
              </a:rPr>
              <a:t>p-value</a:t>
            </a:r>
            <a:r>
              <a:rPr lang="en-US" sz="2400"/>
              <a:t> to  </a:t>
            </a:r>
            <a:r>
              <a:rPr b="1" lang="en-US" sz="2400">
                <a:solidFill>
                  <a:schemeClr val="folHlink"/>
                </a:solidFill>
              </a:rPr>
              <a:t>α</a:t>
            </a:r>
            <a:endParaRPr/>
          </a:p>
          <a:p>
            <a:pPr indent="-268288" lvl="1" marL="693738" rtl="0" algn="l">
              <a:spcBef>
                <a:spcPts val="1440"/>
              </a:spcBef>
              <a:spcAft>
                <a:spcPts val="0"/>
              </a:spcAft>
              <a:buSzPts val="1320"/>
              <a:buChar char="■"/>
            </a:pPr>
            <a:r>
              <a:rPr lang="en-US"/>
              <a:t>If   p-value  &lt;  </a:t>
            </a:r>
            <a:r>
              <a:rPr b="1" lang="en-US"/>
              <a:t>α</a:t>
            </a:r>
            <a:r>
              <a:rPr lang="en-US"/>
              <a:t> ,  reject H</a:t>
            </a:r>
            <a:r>
              <a:rPr baseline="-25000" lang="en-US"/>
              <a:t>0</a:t>
            </a:r>
            <a:endParaRPr/>
          </a:p>
          <a:p>
            <a:pPr indent="-268288" lvl="1" marL="693738" rtl="0" algn="l">
              <a:spcBef>
                <a:spcPts val="1440"/>
              </a:spcBef>
              <a:spcAft>
                <a:spcPts val="0"/>
              </a:spcAft>
              <a:buSzPts val="1320"/>
              <a:buChar char="■"/>
            </a:pPr>
            <a:r>
              <a:rPr lang="en-US"/>
              <a:t>If   p-value  </a:t>
            </a:r>
            <a:r>
              <a:rPr b="1" lang="en-US"/>
              <a:t>≥</a:t>
            </a:r>
            <a:r>
              <a:rPr lang="en-US"/>
              <a:t>  </a:t>
            </a:r>
            <a:r>
              <a:rPr b="1" lang="en-US"/>
              <a:t>α</a:t>
            </a:r>
            <a:r>
              <a:rPr lang="en-US"/>
              <a:t> ,  do not reject H</a:t>
            </a:r>
            <a:r>
              <a:rPr baseline="-25000" lang="en-US"/>
              <a:t>0</a:t>
            </a:r>
            <a:r>
              <a:rPr lang="en-US"/>
              <a:t> </a:t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7543800" y="1223963"/>
            <a:ext cx="145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538" y="1600200"/>
            <a:ext cx="287337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5363" y="2697163"/>
            <a:ext cx="5438775" cy="1843087"/>
          </a:xfrm>
          <a:prstGeom prst="rect">
            <a:avLst/>
          </a:prstGeom>
          <a:solidFill>
            <a:srgbClr val="C7DAF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One-Tail Tests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838200" y="1868488"/>
            <a:ext cx="75438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 many cases, the alternative hypothesis focuses on one particular direction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1066800" y="4860925"/>
            <a:ext cx="1524000" cy="938213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≥ 3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&lt; 3</a:t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1066800" y="3305175"/>
            <a:ext cx="1600200" cy="938213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≤ 3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&gt; 3</a:t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3429000" y="4708525"/>
            <a:ext cx="5181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-tail test since the alternative hypothesis is focused on the lower tail below the mean of 3</a:t>
            </a:r>
            <a:endParaRPr/>
          </a:p>
        </p:txBody>
      </p:sp>
      <p:sp>
        <p:nvSpPr>
          <p:cNvPr id="377" name="Google Shape;377;p25"/>
          <p:cNvSpPr txBox="1"/>
          <p:nvPr/>
        </p:nvSpPr>
        <p:spPr>
          <a:xfrm>
            <a:off x="3429000" y="3228975"/>
            <a:ext cx="5257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</a:t>
            </a:r>
            <a:r>
              <a:rPr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-tail test since the alternative hypothesis is focused on the upper tail above the mean of 3</a:t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2819400" y="5241925"/>
            <a:ext cx="533400" cy="152400"/>
          </a:xfrm>
          <a:prstGeom prst="rightArrow">
            <a:avLst>
              <a:gd fmla="val 50000" name="adj1"/>
              <a:gd fmla="val 875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2819400" y="3686175"/>
            <a:ext cx="533400" cy="152400"/>
          </a:xfrm>
          <a:prstGeom prst="rightArrow">
            <a:avLst>
              <a:gd fmla="val 50000" name="adj1"/>
              <a:gd fmla="val 875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26"/>
          <p:cNvCxnSpPr/>
          <p:nvPr/>
        </p:nvCxnSpPr>
        <p:spPr>
          <a:xfrm>
            <a:off x="5943600" y="3032125"/>
            <a:ext cx="0" cy="1371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miter lim="800000"/>
            <a:headEnd len="med" w="med" type="none"/>
            <a:tailEnd len="med" w="med" type="none"/>
          </a:ln>
        </p:spPr>
      </p:cxnSp>
      <p:sp>
        <p:nvSpPr>
          <p:cNvPr id="385" name="Google Shape;385;p26"/>
          <p:cNvSpPr txBox="1"/>
          <p:nvPr/>
        </p:nvSpPr>
        <p:spPr>
          <a:xfrm>
            <a:off x="5181600" y="4860925"/>
            <a:ext cx="1524000" cy="304800"/>
          </a:xfrm>
          <a:prstGeom prst="rect">
            <a:avLst/>
          </a:prstGeom>
          <a:solidFill>
            <a:srgbClr val="FFFFA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reject H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7467600" y="4860925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3352800" y="4860925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 flipH="1">
            <a:off x="7391400" y="4175125"/>
            <a:ext cx="842963" cy="228600"/>
          </a:xfrm>
          <a:custGeom>
            <a:rect b="b" l="l" r="r" t="t"/>
            <a:pathLst>
              <a:path extrusionOk="0" h="183" w="582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512763" y="3721100"/>
            <a:ext cx="2667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80"/>
              <a:buFont typeface="Noto Sans Symbols"/>
              <a:buChar char="■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critical values, defining the two regions of rejection   </a:t>
            </a:r>
            <a:endParaRPr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Two-Tail Tests</a:t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3505200" y="4175125"/>
            <a:ext cx="833438" cy="228600"/>
          </a:xfrm>
          <a:custGeom>
            <a:rect b="b" l="l" r="r" t="t"/>
            <a:pathLst>
              <a:path extrusionOk="0" h="183" w="582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3581400" y="3032125"/>
            <a:ext cx="2362200" cy="1295400"/>
          </a:xfrm>
          <a:custGeom>
            <a:rect b="b" l="l" r="r" t="t"/>
            <a:pathLst>
              <a:path extrusionOk="0" h="576" w="600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5943600" y="3032125"/>
            <a:ext cx="2209800" cy="1295400"/>
          </a:xfrm>
          <a:custGeom>
            <a:rect b="b" l="l" r="r" t="t"/>
            <a:pathLst>
              <a:path extrusionOk="0" h="576" w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26"/>
          <p:cNvCxnSpPr/>
          <p:nvPr/>
        </p:nvCxnSpPr>
        <p:spPr>
          <a:xfrm>
            <a:off x="3352800" y="4403725"/>
            <a:ext cx="510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6"/>
          <p:cNvCxnSpPr/>
          <p:nvPr/>
        </p:nvCxnSpPr>
        <p:spPr>
          <a:xfrm>
            <a:off x="3581400" y="3870325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6" name="Google Shape;396;p26"/>
          <p:cNvSpPr/>
          <p:nvPr/>
        </p:nvSpPr>
        <p:spPr>
          <a:xfrm flipH="1">
            <a:off x="3200400" y="3413125"/>
            <a:ext cx="7620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endParaRPr/>
          </a:p>
        </p:txBody>
      </p:sp>
      <p:cxnSp>
        <p:nvCxnSpPr>
          <p:cNvPr id="397" name="Google Shape;397;p26"/>
          <p:cNvCxnSpPr/>
          <p:nvPr/>
        </p:nvCxnSpPr>
        <p:spPr>
          <a:xfrm>
            <a:off x="4343400" y="4403725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6"/>
          <p:cNvCxnSpPr/>
          <p:nvPr/>
        </p:nvCxnSpPr>
        <p:spPr>
          <a:xfrm>
            <a:off x="4343400" y="4860925"/>
            <a:ext cx="30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9" name="Google Shape;399;p26"/>
          <p:cNvCxnSpPr/>
          <p:nvPr/>
        </p:nvCxnSpPr>
        <p:spPr>
          <a:xfrm>
            <a:off x="3200400" y="4860925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0" name="Google Shape;400;p26"/>
          <p:cNvSpPr txBox="1"/>
          <p:nvPr/>
        </p:nvSpPr>
        <p:spPr>
          <a:xfrm>
            <a:off x="5715000" y="518001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5194300" y="1855788"/>
            <a:ext cx="1524000" cy="90170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= 3    H</a:t>
            </a:r>
            <a:r>
              <a:rPr b="1" baseline="-25000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: μ </a:t>
            </a:r>
            <a:r>
              <a:rPr b="1" lang="en-US" sz="2400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/>
          </a:p>
        </p:txBody>
      </p:sp>
      <p:cxnSp>
        <p:nvCxnSpPr>
          <p:cNvPr id="402" name="Google Shape;402;p26"/>
          <p:cNvCxnSpPr/>
          <p:nvPr/>
        </p:nvCxnSpPr>
        <p:spPr>
          <a:xfrm>
            <a:off x="7391400" y="4403725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6"/>
          <p:cNvCxnSpPr/>
          <p:nvPr/>
        </p:nvCxnSpPr>
        <p:spPr>
          <a:xfrm>
            <a:off x="7391400" y="4860925"/>
            <a:ext cx="11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4" name="Google Shape;404;p26"/>
          <p:cNvCxnSpPr/>
          <p:nvPr/>
        </p:nvCxnSpPr>
        <p:spPr>
          <a:xfrm flipH="1">
            <a:off x="7543800" y="3870325"/>
            <a:ext cx="304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5" name="Google Shape;405;p26"/>
          <p:cNvSpPr/>
          <p:nvPr/>
        </p:nvSpPr>
        <p:spPr>
          <a:xfrm flipH="1">
            <a:off x="7772400" y="3413125"/>
            <a:ext cx="7620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3581400" y="5775325"/>
            <a:ext cx="2160588" cy="79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80"/>
              <a:buFont typeface="Noto Sans Symbols"/>
              <a:buNone/>
            </a:pPr>
            <a:r>
              <a:rPr lang="en-US" sz="23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Lower critical value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629400" y="5851525"/>
            <a:ext cx="2332038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80"/>
              <a:buFont typeface="Noto Sans Symbols"/>
              <a:buNone/>
            </a:pPr>
            <a:r>
              <a:rPr lang="en-US" sz="23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Upper</a:t>
            </a:r>
            <a:endParaRPr/>
          </a:p>
          <a:p>
            <a:pPr indent="-320675" lvl="0" marL="320675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380"/>
              <a:buFont typeface="Noto Sans Symbols"/>
              <a:buNone/>
            </a:pPr>
            <a:r>
              <a:rPr lang="en-US" sz="23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	critical value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5715000" y="441801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8382000" y="50927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8412163" y="4270375"/>
            <a:ext cx="46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>
            <a:off x="8553450" y="4403725"/>
            <a:ext cx="1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" name="Google Shape;412;p26"/>
          <p:cNvCxnSpPr/>
          <p:nvPr/>
        </p:nvCxnSpPr>
        <p:spPr>
          <a:xfrm rot="10800000">
            <a:off x="4343400" y="5546725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3" name="Google Shape;413;p26"/>
          <p:cNvCxnSpPr/>
          <p:nvPr/>
        </p:nvCxnSpPr>
        <p:spPr>
          <a:xfrm rot="10800000">
            <a:off x="7391400" y="5546725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4" name="Google Shape;414;p26"/>
          <p:cNvSpPr txBox="1"/>
          <p:nvPr/>
        </p:nvSpPr>
        <p:spPr>
          <a:xfrm>
            <a:off x="3986213" y="5153025"/>
            <a:ext cx="6953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-z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α/2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6986588" y="5146675"/>
            <a:ext cx="730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+z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α/2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 txBox="1"/>
          <p:nvPr>
            <p:ph idx="1" type="body"/>
          </p:nvPr>
        </p:nvSpPr>
        <p:spPr>
          <a:xfrm>
            <a:off x="438150" y="1709738"/>
            <a:ext cx="4498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In some settings, the alternative hypothesis does not specify a unique direction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/>
          <p:nvPr/>
        </p:nvSpPr>
        <p:spPr>
          <a:xfrm>
            <a:off x="1143000" y="1600200"/>
            <a:ext cx="7086600" cy="2286000"/>
          </a:xfrm>
          <a:prstGeom prst="rect">
            <a:avLst/>
          </a:prstGeom>
          <a:solidFill>
            <a:srgbClr val="FDE0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/>
          <p:nvPr>
            <p:ph type="title"/>
          </p:nvPr>
        </p:nvSpPr>
        <p:spPr>
          <a:xfrm>
            <a:off x="1143000" y="228600"/>
            <a:ext cx="77930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Upper-Tail Z Test </a:t>
            </a:r>
            <a:br>
              <a:rPr lang="en-US"/>
            </a:br>
            <a:r>
              <a:rPr lang="en-US"/>
              <a:t>for Mean  (σ Known)</a:t>
            </a:r>
            <a:endParaRPr/>
          </a:p>
        </p:txBody>
      </p:sp>
      <p:sp>
        <p:nvSpPr>
          <p:cNvPr id="423" name="Google Shape;423;p27"/>
          <p:cNvSpPr txBox="1"/>
          <p:nvPr>
            <p:ph idx="1" type="body"/>
          </p:nvPr>
        </p:nvSpPr>
        <p:spPr>
          <a:xfrm>
            <a:off x="990600" y="1600200"/>
            <a:ext cx="7696200" cy="251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   A phone industry manager thinks that customer monthly cell phone bill have increased, and now average over $52 per month.  The company wishes to test this claim.  (Assume σ = 10 is known)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914400" y="4572000"/>
            <a:ext cx="7772400" cy="1538288"/>
          </a:xfrm>
          <a:prstGeom prst="rect">
            <a:avLst/>
          </a:prstGeom>
          <a:solidFill>
            <a:srgbClr val="C7DAF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≤ 52     the average is not over $52 per month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&gt; 52     the average </a:t>
            </a: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greater than $52 per month</a:t>
            </a:r>
            <a:endParaRPr/>
          </a:p>
          <a:p>
            <a:pPr indent="0" lvl="0" marL="0" marR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sufficient evidence exists to support the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manager’s claim)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2000" y="4114800"/>
            <a:ext cx="309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Form hypothesis test:</a:t>
            </a:r>
            <a:endParaRPr/>
          </a:p>
        </p:txBody>
      </p:sp>
      <p:pic>
        <p:nvPicPr>
          <p:cNvPr descr="j0174123" id="426" name="Google Shape;4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3352800"/>
            <a:ext cx="1193800" cy="118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/>
          <p:nvPr>
            <p:ph type="title"/>
          </p:nvPr>
        </p:nvSpPr>
        <p:spPr>
          <a:xfrm>
            <a:off x="9906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Test of Hypothesis for the Mean (σ Unknown)</a:t>
            </a:r>
            <a:endParaRPr/>
          </a:p>
        </p:txBody>
      </p:sp>
      <p:sp>
        <p:nvSpPr>
          <p:cNvPr id="432" name="Google Shape;432;p28"/>
          <p:cNvSpPr txBox="1"/>
          <p:nvPr>
            <p:ph idx="1" type="body"/>
          </p:nvPr>
        </p:nvSpPr>
        <p:spPr>
          <a:xfrm>
            <a:off x="762000" y="1524000"/>
            <a:ext cx="80772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20"/>
              <a:buChar char="■"/>
            </a:pPr>
            <a:r>
              <a:rPr lang="en-US" sz="2700"/>
              <a:t>Convert sample result (   ) to a  </a:t>
            </a:r>
            <a:r>
              <a:rPr lang="en-US" sz="2700">
                <a:solidFill>
                  <a:schemeClr val="folHlink"/>
                </a:solidFill>
              </a:rPr>
              <a:t>t </a:t>
            </a:r>
            <a:r>
              <a:rPr lang="en-US" sz="2700"/>
              <a:t> </a:t>
            </a:r>
            <a:r>
              <a:rPr lang="en-US" sz="2700">
                <a:solidFill>
                  <a:schemeClr val="folHlink"/>
                </a:solidFill>
              </a:rPr>
              <a:t>test statistic</a:t>
            </a:r>
            <a:r>
              <a:rPr lang="en-US" sz="2700"/>
              <a:t> </a:t>
            </a:r>
            <a:endParaRPr/>
          </a:p>
          <a:p>
            <a:pPr indent="-320675" lvl="0" marL="320675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  <a:p>
            <a:pPr indent="-320675" lvl="0" marL="320675" rtl="0" algn="l"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</p:txBody>
      </p:sp>
      <p:sp>
        <p:nvSpPr>
          <p:cNvPr id="433" name="Google Shape;433;p28"/>
          <p:cNvSpPr/>
          <p:nvPr/>
        </p:nvSpPr>
        <p:spPr>
          <a:xfrm>
            <a:off x="574675" y="3276600"/>
            <a:ext cx="8264525" cy="3357563"/>
          </a:xfrm>
          <a:custGeom>
            <a:rect b="b" l="l" r="r" t="t"/>
            <a:pathLst>
              <a:path extrusionOk="0" h="2115" w="5206">
                <a:moveTo>
                  <a:pt x="5206" y="0"/>
                </a:moveTo>
                <a:lnTo>
                  <a:pt x="5206" y="2112"/>
                </a:lnTo>
                <a:lnTo>
                  <a:pt x="2566" y="2112"/>
                </a:lnTo>
                <a:lnTo>
                  <a:pt x="0" y="2115"/>
                </a:lnTo>
                <a:lnTo>
                  <a:pt x="0" y="589"/>
                </a:lnTo>
                <a:lnTo>
                  <a:pt x="0" y="589"/>
                </a:lnTo>
                <a:lnTo>
                  <a:pt x="2555" y="589"/>
                </a:lnTo>
                <a:lnTo>
                  <a:pt x="2555" y="1"/>
                </a:lnTo>
                <a:lnTo>
                  <a:pt x="5206" y="0"/>
                </a:lnTo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28"/>
          <p:cNvCxnSpPr/>
          <p:nvPr/>
        </p:nvCxnSpPr>
        <p:spPr>
          <a:xfrm>
            <a:off x="4800600" y="29718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5" name="Google Shape;435;p28"/>
          <p:cNvSpPr/>
          <p:nvPr/>
        </p:nvSpPr>
        <p:spPr>
          <a:xfrm>
            <a:off x="2209800" y="3429000"/>
            <a:ext cx="1819275" cy="609600"/>
          </a:xfrm>
          <a:custGeom>
            <a:rect b="b" l="l" r="r" t="t"/>
            <a:pathLst>
              <a:path extrusionOk="0" h="429" w="1068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3733800" y="2133600"/>
            <a:ext cx="1981200" cy="914400"/>
          </a:xfrm>
          <a:custGeom>
            <a:rect b="b" l="l" r="r" t="t"/>
            <a:pathLst>
              <a:path extrusionOk="0" h="514" w="1115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2362200" y="3505200"/>
            <a:ext cx="14874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Known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5486400" y="3429000"/>
            <a:ext cx="2057400" cy="609600"/>
          </a:xfrm>
          <a:custGeom>
            <a:rect b="b" l="l" r="r" t="t"/>
            <a:pathLst>
              <a:path extrusionOk="0" h="436" w="1241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FDE0BD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8"/>
          <p:cNvCxnSpPr/>
          <p:nvPr/>
        </p:nvCxnSpPr>
        <p:spPr>
          <a:xfrm>
            <a:off x="3124200" y="3200400"/>
            <a:ext cx="342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>
            <a:off x="31242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/>
          <p:nvPr/>
        </p:nvCxnSpPr>
        <p:spPr>
          <a:xfrm>
            <a:off x="65532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2" name="Google Shape;442;p28"/>
          <p:cNvSpPr/>
          <p:nvPr/>
        </p:nvSpPr>
        <p:spPr>
          <a:xfrm>
            <a:off x="5638800" y="3505200"/>
            <a:ext cx="18430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Unknown</a:t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3276600" y="2133600"/>
            <a:ext cx="27432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for μ</a:t>
            </a:r>
            <a:endParaRPr/>
          </a:p>
        </p:txBody>
      </p:sp>
      <p:pic>
        <p:nvPicPr>
          <p:cNvPr id="444" name="Google Shape;4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050" y="1563688"/>
            <a:ext cx="287338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8"/>
          <p:cNvSpPr txBox="1"/>
          <p:nvPr/>
        </p:nvSpPr>
        <p:spPr>
          <a:xfrm>
            <a:off x="4572000" y="4525963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decision rule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350" y="5059363"/>
            <a:ext cx="4197350" cy="1222375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47" name="Google Shape;447;p28"/>
          <p:cNvSpPr txBox="1"/>
          <p:nvPr/>
        </p:nvSpPr>
        <p:spPr>
          <a:xfrm>
            <a:off x="723900" y="41783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test</a:t>
            </a:r>
            <a:endParaRPr/>
          </a:p>
        </p:txBody>
      </p:sp>
      <p:pic>
        <p:nvPicPr>
          <p:cNvPr id="448" name="Google Shape;44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3163" y="4711700"/>
            <a:ext cx="1430337" cy="4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3163" y="5245100"/>
            <a:ext cx="1403350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8"/>
          <p:cNvSpPr txBox="1"/>
          <p:nvPr/>
        </p:nvSpPr>
        <p:spPr>
          <a:xfrm>
            <a:off x="549275" y="5930900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(Assume the population is normal)</a:t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1104900" y="4699000"/>
            <a:ext cx="1600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6072188" y="4819650"/>
            <a:ext cx="2670175" cy="1316038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2414588" y="4819650"/>
            <a:ext cx="2816225" cy="1316038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9"/>
          <p:cNvSpPr txBox="1"/>
          <p:nvPr>
            <p:ph type="title"/>
          </p:nvPr>
        </p:nvSpPr>
        <p:spPr>
          <a:xfrm>
            <a:off x="9906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Test of Hypothesis for the Mean (σ Unknown)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762000" y="1524000"/>
            <a:ext cx="80772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20"/>
              <a:buChar char="■"/>
            </a:pPr>
            <a:r>
              <a:rPr lang="en-US" sz="2700"/>
              <a:t>For a two-tailed test: </a:t>
            </a:r>
            <a:endParaRPr/>
          </a:p>
          <a:p>
            <a:pPr indent="-320675" lvl="0" marL="320675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  <a:p>
            <a:pPr indent="-320675" lvl="0" marL="320675" rtl="0" algn="l"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</p:txBody>
      </p:sp>
      <p:sp>
        <p:nvSpPr>
          <p:cNvPr id="460" name="Google Shape;460;p29"/>
          <p:cNvSpPr txBox="1"/>
          <p:nvPr/>
        </p:nvSpPr>
        <p:spPr>
          <a:xfrm>
            <a:off x="1279525" y="419735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decision rule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</p:txBody>
      </p:sp>
      <p:pic>
        <p:nvPicPr>
          <p:cNvPr id="461" name="Google Shape;4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4892675"/>
            <a:ext cx="8015288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 txBox="1"/>
          <p:nvPr/>
        </p:nvSpPr>
        <p:spPr>
          <a:xfrm>
            <a:off x="1074738" y="2149475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test</a:t>
            </a:r>
            <a:endParaRPr/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682875"/>
            <a:ext cx="1430338" cy="4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3216275"/>
            <a:ext cx="1403350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3349625" y="2660650"/>
            <a:ext cx="4038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(Assume the population is normal, and the population variance is unknown)</a:t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1455738" y="2670175"/>
            <a:ext cx="1600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7543800" y="1223963"/>
            <a:ext cx="145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1069975" y="430213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of the Population Proportion</a:t>
            </a:r>
            <a:endParaRPr/>
          </a:p>
        </p:txBody>
      </p:sp>
      <p:sp>
        <p:nvSpPr>
          <p:cNvPr id="473" name="Google Shape;473;p30"/>
          <p:cNvSpPr txBox="1"/>
          <p:nvPr>
            <p:ph idx="1" type="body"/>
          </p:nvPr>
        </p:nvSpPr>
        <p:spPr>
          <a:xfrm>
            <a:off x="838200" y="1905000"/>
            <a:ext cx="8077200" cy="40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Involves </a:t>
            </a:r>
            <a:r>
              <a:rPr lang="en-US">
                <a:solidFill>
                  <a:schemeClr val="folHlink"/>
                </a:solidFill>
              </a:rPr>
              <a:t>categorical variables</a:t>
            </a:r>
            <a:endParaRPr/>
          </a:p>
          <a:p>
            <a:pPr indent="-320675" lvl="0" marL="320675" rtl="0" algn="l">
              <a:spcBef>
                <a:spcPts val="140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Two possible outcomes</a:t>
            </a:r>
            <a:endParaRPr/>
          </a:p>
          <a:p>
            <a:pPr indent="-268288" lvl="1" marL="693738" rtl="0" algn="l">
              <a:spcBef>
                <a:spcPts val="1200"/>
              </a:spcBef>
              <a:spcAft>
                <a:spcPts val="0"/>
              </a:spcAft>
              <a:buSzPts val="1320"/>
              <a:buChar char="■"/>
            </a:pPr>
            <a:r>
              <a:rPr lang="en-US"/>
              <a:t>“Success” (a certain characteristic is present)</a:t>
            </a:r>
            <a:endParaRPr/>
          </a:p>
          <a:p>
            <a:pPr indent="-268288" lvl="1" marL="693738" rtl="0" algn="l">
              <a:spcBef>
                <a:spcPts val="1200"/>
              </a:spcBef>
              <a:spcAft>
                <a:spcPts val="0"/>
              </a:spcAft>
              <a:buSzPts val="1320"/>
              <a:buChar char="■"/>
            </a:pPr>
            <a:r>
              <a:rPr lang="en-US"/>
              <a:t>“Failure” (the characteristic is not present)</a:t>
            </a:r>
            <a:endParaRPr/>
          </a:p>
          <a:p>
            <a:pPr indent="-320675" lvl="0" marL="320675" rtl="0" algn="l">
              <a:spcBef>
                <a:spcPts val="140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Fraction or proportion of the population in the “success” category is denoted by  P</a:t>
            </a:r>
            <a:endParaRPr/>
          </a:p>
          <a:p>
            <a:pPr indent="-320675" lvl="0" marL="320675" rtl="0" algn="l">
              <a:spcBef>
                <a:spcPts val="140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Assume sample size is large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Proportions</a:t>
            </a:r>
            <a:endParaRPr/>
          </a:p>
        </p:txBody>
      </p:sp>
      <p:sp>
        <p:nvSpPr>
          <p:cNvPr id="479" name="Google Shape;479;p31"/>
          <p:cNvSpPr txBox="1"/>
          <p:nvPr>
            <p:ph idx="1" type="body"/>
          </p:nvPr>
        </p:nvSpPr>
        <p:spPr>
          <a:xfrm>
            <a:off x="7620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Sample proportion in the success category is denoted by </a:t>
            </a:r>
            <a:endParaRPr baseline="-25000"/>
          </a:p>
          <a:p>
            <a:pPr indent="-213995" lvl="0" marL="320675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68288" lvl="1" marL="693738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 </a:t>
            </a:r>
            <a:endParaRPr/>
          </a:p>
          <a:p>
            <a:pPr indent="-170497" lvl="1" marL="693738" rtl="0" algn="l"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800"/>
          </a:p>
          <a:p>
            <a:pPr indent="-320675" lvl="0" marL="320675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When  nP(1 – P) &gt; 9,      can be approximated by a normal distribution with mean and standard deviation</a:t>
            </a:r>
            <a:endParaRPr/>
          </a:p>
          <a:p>
            <a:pPr indent="-268288" lvl="1" marL="693738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 </a:t>
            </a:r>
            <a:endParaRPr/>
          </a:p>
        </p:txBody>
      </p:sp>
      <p:pic>
        <p:nvPicPr>
          <p:cNvPr id="480" name="Google Shape;4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8" y="2806700"/>
            <a:ext cx="5849937" cy="912813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81" name="Google Shape;4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900" y="5586413"/>
            <a:ext cx="1052513" cy="509587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82" name="Google Shape;48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5825" y="5410200"/>
            <a:ext cx="2286000" cy="1012825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3" name="Google Shape;483;p31"/>
          <p:cNvSpPr txBox="1"/>
          <p:nvPr/>
        </p:nvSpPr>
        <p:spPr>
          <a:xfrm>
            <a:off x="7543800" y="1223963"/>
            <a:ext cx="145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1813" y="2038350"/>
            <a:ext cx="26828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5025" y="4051300"/>
            <a:ext cx="328613" cy="59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Hypothesis?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62000" y="17526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0"/>
              <a:buChar char="■"/>
            </a:pPr>
            <a:r>
              <a:rPr lang="en-US" sz="3100"/>
              <a:t>A hypothesis is a claim </a:t>
            </a:r>
            <a:endParaRPr/>
          </a:p>
          <a:p>
            <a:pPr indent="-320675" lvl="0" marL="320675" rtl="0" algn="l">
              <a:lnSpc>
                <a:spcPct val="70000"/>
              </a:lnSpc>
              <a:spcBef>
                <a:spcPts val="620"/>
              </a:spcBef>
              <a:spcAft>
                <a:spcPts val="0"/>
              </a:spcAft>
              <a:buSzPts val="1860"/>
              <a:buFont typeface="Noto Sans Symbols"/>
              <a:buNone/>
            </a:pPr>
            <a:r>
              <a:rPr lang="en-US" sz="3100"/>
              <a:t>	(assumption) about a </a:t>
            </a:r>
            <a:endParaRPr/>
          </a:p>
          <a:p>
            <a:pPr indent="-320675" lvl="0" marL="320675" rtl="0" algn="l">
              <a:lnSpc>
                <a:spcPct val="70000"/>
              </a:lnSpc>
              <a:spcBef>
                <a:spcPts val="620"/>
              </a:spcBef>
              <a:spcAft>
                <a:spcPts val="0"/>
              </a:spcAft>
              <a:buSzPts val="1860"/>
              <a:buFont typeface="Noto Sans Symbols"/>
              <a:buNone/>
            </a:pPr>
            <a:r>
              <a:rPr lang="en-US" sz="3100"/>
              <a:t>	population parameter:</a:t>
            </a:r>
            <a:endParaRPr/>
          </a:p>
          <a:p>
            <a:pPr indent="-320675" lvl="0" marL="320675" rtl="0" algn="l">
              <a:lnSpc>
                <a:spcPct val="70000"/>
              </a:lnSpc>
              <a:spcBef>
                <a:spcPts val="460"/>
              </a:spcBef>
              <a:spcAft>
                <a:spcPts val="0"/>
              </a:spcAft>
              <a:buSzPts val="1380"/>
              <a:buFont typeface="Noto Sans Symbols"/>
              <a:buNone/>
            </a:pPr>
            <a:r>
              <a:t/>
            </a:r>
            <a:endParaRPr sz="2300"/>
          </a:p>
          <a:p>
            <a:pPr indent="-268288" lvl="1" marL="693738" rtl="0" algn="l">
              <a:spcBef>
                <a:spcPts val="540"/>
              </a:spcBef>
              <a:spcAft>
                <a:spcPts val="0"/>
              </a:spcAft>
              <a:buSzPts val="1485"/>
              <a:buChar char="■"/>
            </a:pPr>
            <a:r>
              <a:rPr lang="en-US" sz="2700">
                <a:solidFill>
                  <a:schemeClr val="folHlink"/>
                </a:solidFill>
              </a:rPr>
              <a:t>population mean</a:t>
            </a:r>
            <a:endParaRPr/>
          </a:p>
          <a:p>
            <a:pPr indent="-268288" lvl="1" marL="693738" rtl="0" algn="l">
              <a:spcBef>
                <a:spcPts val="540"/>
              </a:spcBef>
              <a:spcAft>
                <a:spcPts val="0"/>
              </a:spcAft>
              <a:buSzPts val="1485"/>
              <a:buFont typeface="Noto Sans Symbols"/>
              <a:buNone/>
            </a:pPr>
            <a:r>
              <a:t/>
            </a:r>
            <a:endParaRPr sz="2700"/>
          </a:p>
          <a:p>
            <a:pPr indent="-173990" lvl="1" marL="693738" rtl="0" algn="l">
              <a:spcBef>
                <a:spcPts val="540"/>
              </a:spcBef>
              <a:spcAft>
                <a:spcPts val="0"/>
              </a:spcAft>
              <a:buSzPts val="1485"/>
              <a:buNone/>
            </a:pPr>
            <a:r>
              <a:t/>
            </a:r>
            <a:endParaRPr sz="2700"/>
          </a:p>
          <a:p>
            <a:pPr indent="-268288" lvl="1" marL="693738" rtl="0" algn="l">
              <a:spcBef>
                <a:spcPts val="540"/>
              </a:spcBef>
              <a:spcAft>
                <a:spcPts val="0"/>
              </a:spcAft>
              <a:buSzPts val="1485"/>
              <a:buChar char="■"/>
            </a:pPr>
            <a:r>
              <a:rPr lang="en-US" sz="2700">
                <a:solidFill>
                  <a:schemeClr val="folHlink"/>
                </a:solidFill>
              </a:rPr>
              <a:t>population proportion</a:t>
            </a:r>
            <a:endParaRPr/>
          </a:p>
          <a:p>
            <a:pPr indent="-268288" lvl="1" marL="693738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24000" y="3962400"/>
            <a:ext cx="6629400" cy="828675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The mean monthly cell phone bill of this city is  μ = $42</a:t>
            </a:r>
            <a:endParaRPr/>
          </a:p>
        </p:txBody>
      </p:sp>
      <p:pic>
        <p:nvPicPr>
          <p:cNvPr descr="j0174123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524000"/>
            <a:ext cx="2260600" cy="22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1524000" y="5486400"/>
            <a:ext cx="6629400" cy="828675"/>
          </a:xfrm>
          <a:prstGeom prst="rect">
            <a:avLst/>
          </a:prstGeom>
          <a:solidFill>
            <a:srgbClr val="C7DAF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The proportion of adults in this city with cell phones is  p = .68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idx="1" type="body"/>
          </p:nvPr>
        </p:nvSpPr>
        <p:spPr>
          <a:xfrm>
            <a:off x="609600" y="198120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The sampling distribution of      is approximately normal, so the test statistic is a  z value:</a:t>
            </a:r>
            <a:endParaRPr/>
          </a:p>
        </p:txBody>
      </p:sp>
      <p:sp>
        <p:nvSpPr>
          <p:cNvPr id="491" name="Google Shape;491;p32"/>
          <p:cNvSpPr txBox="1"/>
          <p:nvPr>
            <p:ph type="title"/>
          </p:nvPr>
        </p:nvSpPr>
        <p:spPr>
          <a:xfrm>
            <a:off x="1143000" y="3810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Tests for Proportions</a:t>
            </a:r>
            <a:endParaRPr/>
          </a:p>
        </p:txBody>
      </p:sp>
      <p:pic>
        <p:nvPicPr>
          <p:cNvPr id="492" name="Google Shape;4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4303713"/>
            <a:ext cx="3033713" cy="1868487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93" name="Google Shape;493;p32"/>
          <p:cNvCxnSpPr/>
          <p:nvPr/>
        </p:nvCxnSpPr>
        <p:spPr>
          <a:xfrm>
            <a:off x="60198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4" name="Google Shape;494;p32"/>
          <p:cNvSpPr/>
          <p:nvPr/>
        </p:nvSpPr>
        <p:spPr>
          <a:xfrm>
            <a:off x="5029200" y="2362200"/>
            <a:ext cx="1981200" cy="914400"/>
          </a:xfrm>
          <a:custGeom>
            <a:rect b="b" l="l" r="r" t="t"/>
            <a:pathLst>
              <a:path extrusionOk="0" h="514" w="1115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3721100" y="3648075"/>
            <a:ext cx="2025650" cy="479425"/>
          </a:xfrm>
          <a:prstGeom prst="rect">
            <a:avLst/>
          </a:prstGeom>
          <a:solidFill>
            <a:srgbClr val="FDE0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nP(1 – P) &gt; 9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6656388" y="4940300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32"/>
          <p:cNvCxnSpPr/>
          <p:nvPr/>
        </p:nvCxnSpPr>
        <p:spPr>
          <a:xfrm>
            <a:off x="4724400" y="3429000"/>
            <a:ext cx="127406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2"/>
          <p:cNvCxnSpPr/>
          <p:nvPr/>
        </p:nvCxnSpPr>
        <p:spPr>
          <a:xfrm>
            <a:off x="4724400" y="34290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9" name="Google Shape;499;p32"/>
          <p:cNvSpPr/>
          <p:nvPr/>
        </p:nvSpPr>
        <p:spPr>
          <a:xfrm>
            <a:off x="4572000" y="2362200"/>
            <a:ext cx="27432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Hypothesis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Tests for  P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304800" y="1828800"/>
            <a:ext cx="5562600" cy="4419600"/>
          </a:xfrm>
          <a:custGeom>
            <a:rect b="b" l="l" r="r" t="t"/>
            <a:pathLst>
              <a:path extrusionOk="0" h="2784" w="3504">
                <a:moveTo>
                  <a:pt x="3408" y="1056"/>
                </a:moveTo>
                <a:lnTo>
                  <a:pt x="2400" y="1056"/>
                </a:lnTo>
                <a:lnTo>
                  <a:pt x="2400" y="0"/>
                </a:lnTo>
                <a:lnTo>
                  <a:pt x="0" y="0"/>
                </a:lnTo>
                <a:lnTo>
                  <a:pt x="0" y="2784"/>
                </a:lnTo>
                <a:lnTo>
                  <a:pt x="3504" y="2784"/>
                </a:lnTo>
                <a:lnTo>
                  <a:pt x="3504" y="1056"/>
                </a:lnTo>
                <a:lnTo>
                  <a:pt x="3360" y="1056"/>
                </a:lnTo>
                <a:lnTo>
                  <a:pt x="3408" y="1056"/>
                </a:lnTo>
                <a:close/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163" y="2332038"/>
            <a:ext cx="268287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/>
          <p:nvPr>
            <p:ph type="title"/>
          </p:nvPr>
        </p:nvSpPr>
        <p:spPr>
          <a:xfrm>
            <a:off x="990600" y="304800"/>
            <a:ext cx="7793038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Two-Tail Test</a:t>
            </a:r>
            <a:br>
              <a:rPr lang="en-US"/>
            </a:br>
            <a:r>
              <a:rPr lang="en-US"/>
              <a:t>(σ Unknown)</a:t>
            </a:r>
            <a:endParaRPr i="1"/>
          </a:p>
        </p:txBody>
      </p:sp>
      <p:sp>
        <p:nvSpPr>
          <p:cNvPr id="507" name="Google Shape;507;p33"/>
          <p:cNvSpPr txBox="1"/>
          <p:nvPr>
            <p:ph idx="1" type="body"/>
          </p:nvPr>
        </p:nvSpPr>
        <p:spPr>
          <a:xfrm>
            <a:off x="533400" y="1752600"/>
            <a:ext cx="5029200" cy="4648200"/>
          </a:xfrm>
          <a:prstGeom prst="rect">
            <a:avLst/>
          </a:prstGeom>
          <a:solidFill>
            <a:srgbClr val="FDE0B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380"/>
              <a:buFont typeface="Noto Sans Symbols"/>
              <a:buNone/>
            </a:pPr>
            <a:r>
              <a:rPr lang="en-US" sz="2300"/>
              <a:t>   </a:t>
            </a:r>
            <a:r>
              <a:rPr lang="en-US" sz="3200"/>
              <a:t>The average cost of a hotel room in New York is said to be $168 per night.  A random sample of 25 hotels resulted in    x  = $172.50  and  </a:t>
            </a:r>
            <a:endParaRPr/>
          </a:p>
          <a:p>
            <a:pPr indent="-320675" lvl="0" marL="320675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3200"/>
              <a:t>   s = $15.40. Test at the </a:t>
            </a:r>
            <a:endParaRPr/>
          </a:p>
          <a:p>
            <a:pPr indent="-320675" lvl="0" marL="320675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3200"/>
              <a:t>   </a:t>
            </a:r>
            <a:r>
              <a:rPr b="1" lang="en-US" sz="3200"/>
              <a:t>α</a:t>
            </a:r>
            <a:r>
              <a:rPr lang="en-US" sz="3200"/>
              <a:t> = 0.05  level.</a:t>
            </a:r>
            <a:endParaRPr/>
          </a:p>
          <a:p>
            <a:pPr indent="-320675" lvl="0" marL="320675" rtl="0" algn="l">
              <a:spcBef>
                <a:spcPts val="30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rPr lang="en-US" sz="1500"/>
              <a:t>	(Assume the population distribution is normal)</a:t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6096000" y="4267200"/>
            <a:ext cx="2057400" cy="10477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</a:t>
            </a:r>
            <a:r>
              <a:rPr b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168   H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</a:t>
            </a:r>
            <a:r>
              <a:rPr b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≠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168</a:t>
            </a:r>
            <a:endParaRPr/>
          </a:p>
        </p:txBody>
      </p:sp>
      <p:pic>
        <p:nvPicPr>
          <p:cNvPr descr="j0212013" id="509" name="Google Shape;5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676400"/>
            <a:ext cx="2566988" cy="218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33"/>
          <p:cNvCxnSpPr/>
          <p:nvPr/>
        </p:nvCxnSpPr>
        <p:spPr>
          <a:xfrm>
            <a:off x="950913" y="43434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143000" y="2743200"/>
            <a:ext cx="7239000" cy="1143000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 flipH="1" rot="10800000">
            <a:off x="5638800" y="5257800"/>
            <a:ext cx="1371600" cy="99060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15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Null Hypothesis, H</a:t>
            </a:r>
            <a:r>
              <a:rPr baseline="-25000" lang="en-US"/>
              <a:t>0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676400"/>
            <a:ext cx="8077200" cy="453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860"/>
              <a:buChar char="■"/>
            </a:pPr>
            <a:r>
              <a:rPr lang="en-US" sz="3100"/>
              <a:t>States the assumption (numerical) to be tested</a:t>
            </a:r>
            <a:endParaRPr/>
          </a:p>
          <a:p>
            <a:pPr indent="-268288" lvl="1" marL="693738" rtl="0" algn="l">
              <a:lnSpc>
                <a:spcPct val="120000"/>
              </a:lnSpc>
              <a:spcBef>
                <a:spcPts val="1080"/>
              </a:spcBef>
              <a:spcAft>
                <a:spcPts val="0"/>
              </a:spcAft>
              <a:buSzPts val="1485"/>
              <a:buFont typeface="Noto Sans Symbols"/>
              <a:buNone/>
            </a:pPr>
            <a:r>
              <a:rPr lang="en-US" sz="2700">
                <a:solidFill>
                  <a:schemeClr val="folHlink"/>
                </a:solidFill>
              </a:rPr>
              <a:t>Example:</a:t>
            </a:r>
            <a:r>
              <a:rPr lang="en-US" sz="2700"/>
              <a:t>  The average number of TV sets in U.S. Homes is equal to three  (                  )</a:t>
            </a:r>
            <a:endParaRPr sz="2300"/>
          </a:p>
          <a:p>
            <a:pPr indent="-320675" lvl="0" marL="320675" rtl="0" algn="l">
              <a:spcBef>
                <a:spcPts val="1240"/>
              </a:spcBef>
              <a:spcAft>
                <a:spcPts val="0"/>
              </a:spcAft>
              <a:buSzPts val="1860"/>
              <a:buChar char="■"/>
            </a:pPr>
            <a:r>
              <a:rPr lang="en-US" sz="3100"/>
              <a:t>Is always about a population parameter,         not about a sample statistic</a:t>
            </a:r>
            <a:r>
              <a:rPr lang="en-US" sz="2700"/>
              <a:t> 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057400" y="5029200"/>
            <a:ext cx="1981200" cy="1371600"/>
          </a:xfrm>
          <a:prstGeom prst="ellipse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257800" y="5029200"/>
            <a:ext cx="1981200" cy="1371600"/>
          </a:xfrm>
          <a:prstGeom prst="ellipse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725" y="3352800"/>
            <a:ext cx="1555750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5" y="5410200"/>
            <a:ext cx="1555750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6238" y="5334000"/>
            <a:ext cx="1617662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0714_[1]" id="118" name="Google Shape;1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8600" y="4572000"/>
            <a:ext cx="9080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04800" y="4953000"/>
            <a:ext cx="2819400" cy="1524000"/>
          </a:xfrm>
          <a:prstGeom prst="roundRect">
            <a:avLst>
              <a:gd fmla="val 16667" name="adj"/>
            </a:avLst>
          </a:prstGeom>
          <a:solidFill>
            <a:srgbClr val="FDE0BD"/>
          </a:solidFill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562600" y="3200400"/>
            <a:ext cx="17526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41350" y="1927225"/>
            <a:ext cx="16541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Claim:</a:t>
            </a:r>
            <a:r>
              <a:rPr b="1" lang="en-US" sz="2400">
                <a:solidFill>
                  <a:srgbClr val="66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41350" y="2293938"/>
            <a:ext cx="173513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41350" y="2659063"/>
            <a:ext cx="243363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mean age is 50.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41350" y="3025775"/>
            <a:ext cx="26860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(Null Hypothesis: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324600" y="3733800"/>
            <a:ext cx="677863" cy="685800"/>
          </a:xfrm>
          <a:custGeom>
            <a:rect b="b" l="l" r="r" t="t"/>
            <a:pathLst>
              <a:path extrusionOk="0" h="444" w="427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276600" y="5105400"/>
            <a:ext cx="914400" cy="687388"/>
          </a:xfrm>
          <a:custGeom>
            <a:rect b="b" l="l" r="r" t="t"/>
            <a:pathLst>
              <a:path extrusionOk="0" h="433" w="576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chemeClr val="fol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90600" y="5562600"/>
            <a:ext cx="13843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096000" y="4876800"/>
            <a:ext cx="533400" cy="611188"/>
          </a:xfrm>
          <a:custGeom>
            <a:rect b="b" l="l" r="r" t="t"/>
            <a:pathLst>
              <a:path extrusionOk="0" h="385" w="336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265488" y="2324100"/>
            <a:ext cx="933450" cy="677863"/>
          </a:xfrm>
          <a:custGeom>
            <a:rect b="b" l="l" r="r" t="t"/>
            <a:pathLst>
              <a:path extrusionOk="0" h="427" w="588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292475" y="2324100"/>
            <a:ext cx="915988" cy="687388"/>
          </a:xfrm>
          <a:custGeom>
            <a:rect b="b" l="l" r="r" t="t"/>
            <a:pathLst>
              <a:path extrusionOk="0" h="433" w="577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cap="rnd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116138" y="4678363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759075" y="4779963"/>
            <a:ext cx="184150" cy="9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343400" y="4953000"/>
            <a:ext cx="1773238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sample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343400" y="5638800"/>
            <a:ext cx="1976438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20: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X = 20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983288" y="2211388"/>
            <a:ext cx="365125" cy="903287"/>
          </a:xfrm>
          <a:custGeom>
            <a:rect b="b" l="l" r="r" t="t"/>
            <a:pathLst>
              <a:path extrusionOk="0" h="569" w="230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5983288" y="2405063"/>
            <a:ext cx="365125" cy="709612"/>
          </a:xfrm>
          <a:custGeom>
            <a:rect b="b" l="l" r="r" t="t"/>
            <a:pathLst>
              <a:path extrusionOk="0" h="447" w="230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0880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068888" y="2211388"/>
            <a:ext cx="365125" cy="903287"/>
          </a:xfrm>
          <a:custGeom>
            <a:rect b="b" l="l" r="r" t="t"/>
            <a:pathLst>
              <a:path extrusionOk="0" h="569" w="230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068888" y="2405063"/>
            <a:ext cx="365125" cy="709612"/>
          </a:xfrm>
          <a:custGeom>
            <a:rect b="b" l="l" r="r" t="t"/>
            <a:pathLst>
              <a:path extrusionOk="0" h="447" w="230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1736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897688" y="2211388"/>
            <a:ext cx="363537" cy="903287"/>
          </a:xfrm>
          <a:custGeom>
            <a:rect b="b" l="l" r="r" t="t"/>
            <a:pathLst>
              <a:path extrusionOk="0" h="569" w="22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897688" y="2405063"/>
            <a:ext cx="363537" cy="709612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0024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611688" y="2211388"/>
            <a:ext cx="365125" cy="903287"/>
          </a:xfrm>
          <a:custGeom>
            <a:rect b="b" l="l" r="r" t="t"/>
            <a:pathLst>
              <a:path extrusionOk="0" h="569" w="230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611688" y="2405063"/>
            <a:ext cx="365125" cy="709612"/>
          </a:xfrm>
          <a:custGeom>
            <a:rect b="b" l="l" r="r" t="t"/>
            <a:pathLst>
              <a:path extrusionOk="0" h="447" w="230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7164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526088" y="2211388"/>
            <a:ext cx="365125" cy="903287"/>
          </a:xfrm>
          <a:custGeom>
            <a:rect b="b" l="l" r="r" t="t"/>
            <a:pathLst>
              <a:path extrusionOk="0" h="569" w="230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526088" y="2405063"/>
            <a:ext cx="365125" cy="709612"/>
          </a:xfrm>
          <a:custGeom>
            <a:rect b="b" l="l" r="r" t="t"/>
            <a:pathLst>
              <a:path extrusionOk="0" h="447" w="230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6308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440488" y="2211388"/>
            <a:ext cx="363537" cy="903287"/>
          </a:xfrm>
          <a:custGeom>
            <a:rect b="b" l="l" r="r" t="t"/>
            <a:pathLst>
              <a:path extrusionOk="0" h="569" w="22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440488" y="2405063"/>
            <a:ext cx="363537" cy="709612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65452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7354888" y="2211388"/>
            <a:ext cx="363537" cy="903287"/>
          </a:xfrm>
          <a:custGeom>
            <a:rect b="b" l="l" r="r" t="t"/>
            <a:pathLst>
              <a:path extrusionOk="0" h="569" w="22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354888" y="2405063"/>
            <a:ext cx="363537" cy="709612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7459663" y="2211388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7812088" y="2211388"/>
            <a:ext cx="363537" cy="903287"/>
          </a:xfrm>
          <a:custGeom>
            <a:rect b="b" l="l" r="r" t="t"/>
            <a:pathLst>
              <a:path extrusionOk="0" h="569" w="22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7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812088" y="2405063"/>
            <a:ext cx="363537" cy="709612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7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7924800" y="2211388"/>
            <a:ext cx="147638" cy="150812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162800" y="4876800"/>
            <a:ext cx="365125" cy="708025"/>
          </a:xfrm>
          <a:custGeom>
            <a:rect b="b" l="l" r="r" t="t"/>
            <a:pathLst>
              <a:path extrusionOk="0" h="446" w="230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267575" y="4681538"/>
            <a:ext cx="155575" cy="160337"/>
          </a:xfrm>
          <a:custGeom>
            <a:rect b="b" l="l" r="r" t="t"/>
            <a:pathLst>
              <a:path extrusionOk="0" h="101" w="98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620000" y="4876800"/>
            <a:ext cx="365125" cy="708025"/>
          </a:xfrm>
          <a:custGeom>
            <a:rect b="b" l="l" r="r" t="t"/>
            <a:pathLst>
              <a:path extrusionOk="0" h="446" w="230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7724775" y="4681538"/>
            <a:ext cx="155575" cy="160337"/>
          </a:xfrm>
          <a:custGeom>
            <a:rect b="b" l="l" r="r" t="t"/>
            <a:pathLst>
              <a:path extrusionOk="0" h="101" w="98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8077200" y="4876800"/>
            <a:ext cx="365125" cy="708025"/>
          </a:xfrm>
          <a:custGeom>
            <a:rect b="b" l="l" r="r" t="t"/>
            <a:pathLst>
              <a:path extrusionOk="0" h="446" w="230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8181975" y="4681538"/>
            <a:ext cx="155575" cy="160337"/>
          </a:xfrm>
          <a:custGeom>
            <a:rect b="b" l="l" r="r" t="t"/>
            <a:pathLst>
              <a:path extrusionOk="0" h="101" w="98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534400" y="4876800"/>
            <a:ext cx="363538" cy="708025"/>
          </a:xfrm>
          <a:custGeom>
            <a:rect b="b" l="l" r="r" t="t"/>
            <a:pathLst>
              <a:path extrusionOk="0" h="446" w="229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8639175" y="4681538"/>
            <a:ext cx="155575" cy="160337"/>
          </a:xfrm>
          <a:custGeom>
            <a:rect b="b" l="l" r="r" t="t"/>
            <a:pathLst>
              <a:path extrusionOk="0" h="101" w="98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239000" y="5638800"/>
            <a:ext cx="126523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52450" y="5935663"/>
            <a:ext cx="24828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>
            <a:off x="795338" y="3919538"/>
            <a:ext cx="273050" cy="158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4" name="Google Shape;174;p16"/>
          <p:cNvSpPr/>
          <p:nvPr/>
        </p:nvSpPr>
        <p:spPr>
          <a:xfrm>
            <a:off x="1177925" y="4384675"/>
            <a:ext cx="450850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752600" y="4343400"/>
            <a:ext cx="28194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likely if  μ = 50?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938213" y="4343400"/>
            <a:ext cx="2238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fol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4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15900" y="4384675"/>
            <a:ext cx="338138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371600" y="520700"/>
            <a:ext cx="7248525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Hypothesis Testing Process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62000" y="5029200"/>
            <a:ext cx="2219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likely, 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7086600" y="3733800"/>
            <a:ext cx="2057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Now select a random sample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705600" y="4876800"/>
            <a:ext cx="363538" cy="709613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810375" y="4683125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6705600" y="4876800"/>
            <a:ext cx="363538" cy="709613"/>
          </a:xfrm>
          <a:custGeom>
            <a:rect b="b" l="l" r="r" t="t"/>
            <a:pathLst>
              <a:path extrusionOk="0" h="447" w="229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6810375" y="4683125"/>
            <a:ext cx="155575" cy="158750"/>
          </a:xfrm>
          <a:custGeom>
            <a:rect b="b" l="l" r="r" t="t"/>
            <a:pathLst>
              <a:path extrusionOk="0" h="100" w="98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>
            <a:off x="0" y="4038600"/>
            <a:ext cx="5334000" cy="0"/>
          </a:xfrm>
          <a:prstGeom prst="straightConnector1">
            <a:avLst/>
          </a:prstGeom>
          <a:noFill/>
          <a:ln cap="flat" cmpd="sng" w="28575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6"/>
          <p:cNvSpPr/>
          <p:nvPr/>
        </p:nvSpPr>
        <p:spPr>
          <a:xfrm>
            <a:off x="1066800" y="3429000"/>
            <a:ext cx="18415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1" baseline="-25000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μ = 50 )</a:t>
            </a:r>
            <a:endParaRPr/>
          </a:p>
        </p:txBody>
      </p:sp>
      <p:cxnSp>
        <p:nvCxnSpPr>
          <p:cNvPr id="187" name="Google Shape;187;p16"/>
          <p:cNvCxnSpPr/>
          <p:nvPr/>
        </p:nvCxnSpPr>
        <p:spPr>
          <a:xfrm>
            <a:off x="685800" y="44196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" name="Google Shape;188;p16"/>
          <p:cNvSpPr/>
          <p:nvPr/>
        </p:nvSpPr>
        <p:spPr>
          <a:xfrm>
            <a:off x="609600" y="4319588"/>
            <a:ext cx="455613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89" name="Google Shape;189;p16"/>
          <p:cNvCxnSpPr/>
          <p:nvPr/>
        </p:nvCxnSpPr>
        <p:spPr>
          <a:xfrm>
            <a:off x="5334000" y="60960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16"/>
          <p:cNvSpPr/>
          <p:nvPr/>
        </p:nvSpPr>
        <p:spPr>
          <a:xfrm>
            <a:off x="7086600" y="3810000"/>
            <a:ext cx="1905000" cy="609600"/>
          </a:xfrm>
          <a:prstGeom prst="rect">
            <a:avLst/>
          </a:prstGeom>
          <a:noFill/>
          <a:ln cap="flat" cmpd="sng" w="190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Level of Significance, α  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7620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b="1" lang="en-US"/>
              <a:t>Defines the unlikely values of the sample statistic if the null hypothesis is true</a:t>
            </a:r>
            <a:endParaRPr/>
          </a:p>
          <a:p>
            <a:pPr indent="-268288" lvl="1" marL="693738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Defines </a:t>
            </a:r>
            <a:r>
              <a:rPr lang="en-US" sz="2800">
                <a:solidFill>
                  <a:schemeClr val="folHlink"/>
                </a:solidFill>
              </a:rPr>
              <a:t>rejection region</a:t>
            </a:r>
            <a:r>
              <a:rPr lang="en-US" sz="2800"/>
              <a:t> of the sampling distribution</a:t>
            </a:r>
            <a:endParaRPr/>
          </a:p>
          <a:p>
            <a:pPr indent="-320675" lvl="0" marL="320675" rtl="0" algn="l">
              <a:lnSpc>
                <a:spcPct val="105000"/>
              </a:lnSpc>
              <a:spcBef>
                <a:spcPts val="9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Is designated by  </a:t>
            </a:r>
            <a:r>
              <a:rPr b="1" lang="en-US" sz="3200">
                <a:solidFill>
                  <a:schemeClr val="folHlink"/>
                </a:solidFill>
              </a:rPr>
              <a:t>α</a:t>
            </a:r>
            <a:r>
              <a:rPr lang="en-US"/>
              <a:t> , (level of significance)</a:t>
            </a:r>
            <a:endParaRPr/>
          </a:p>
          <a:p>
            <a:pPr indent="-268288" lvl="1" marL="693738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1540"/>
              <a:buChar char="■"/>
            </a:pPr>
            <a:r>
              <a:rPr lang="en-US" sz="2800"/>
              <a:t>Typical values are .01, .05, or .10</a:t>
            </a:r>
            <a:endParaRPr/>
          </a:p>
          <a:p>
            <a:pPr indent="-320675" lvl="0" marL="320675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Is selected by the researcher at the beginning</a:t>
            </a:r>
            <a:endParaRPr/>
          </a:p>
          <a:p>
            <a:pPr indent="-320675" lvl="0" marL="320675" rtl="0" algn="l">
              <a:lnSpc>
                <a:spcPct val="105000"/>
              </a:lnSpc>
              <a:spcBef>
                <a:spcPts val="9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Provides the </a:t>
            </a:r>
            <a:r>
              <a:rPr lang="en-US">
                <a:solidFill>
                  <a:schemeClr val="folHlink"/>
                </a:solidFill>
              </a:rPr>
              <a:t>critical value(s)</a:t>
            </a:r>
            <a:r>
              <a:rPr lang="en-US"/>
              <a:t> of the test</a:t>
            </a:r>
            <a:r>
              <a:rPr lang="en-US" sz="3200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4114800" y="2438400"/>
            <a:ext cx="4572000" cy="1066800"/>
          </a:xfrm>
          <a:prstGeom prst="rect">
            <a:avLst/>
          </a:prstGeom>
          <a:solidFill>
            <a:srgbClr val="FDE0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590800" y="2971800"/>
            <a:ext cx="1539875" cy="27432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>
            <p:ph type="title"/>
          </p:nvPr>
        </p:nvSpPr>
        <p:spPr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Outcomes and Probabilities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5029200" y="2514600"/>
            <a:ext cx="24987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Actual Situation</a:t>
            </a:r>
            <a:endParaRPr sz="2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667000" y="3048000"/>
            <a:ext cx="1450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806700" y="3538538"/>
            <a:ext cx="11303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2846388" y="3898900"/>
            <a:ext cx="1046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138488" y="4259263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3359150" y="4395788"/>
            <a:ext cx="2936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495800" y="3733800"/>
            <a:ext cx="13843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(1 -  </a:t>
            </a:r>
            <a:r>
              <a:rPr b="1" i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105400" y="4114800"/>
            <a:ext cx="3730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6324600" y="3733800"/>
            <a:ext cx="2058988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Type II Error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 β )</a:t>
            </a:r>
            <a:endParaRPr b="1"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2846388" y="4800600"/>
            <a:ext cx="1046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3138488" y="5160963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359150" y="5295900"/>
            <a:ext cx="2936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4267200" y="4800600"/>
            <a:ext cx="1890713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Type I Error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    )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5029200" y="5181600"/>
            <a:ext cx="3730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590800" y="1752600"/>
            <a:ext cx="6096000" cy="473075"/>
          </a:xfrm>
          <a:prstGeom prst="rect">
            <a:avLst/>
          </a:prstGeom>
          <a:solidFill>
            <a:srgbClr val="FDE0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Hypothesis Test Outcomes</a:t>
            </a:r>
            <a:endParaRPr/>
          </a:p>
        </p:txBody>
      </p:sp>
      <p:cxnSp>
        <p:nvCxnSpPr>
          <p:cNvPr id="219" name="Google Shape;219;p18"/>
          <p:cNvCxnSpPr/>
          <p:nvPr/>
        </p:nvCxnSpPr>
        <p:spPr>
          <a:xfrm>
            <a:off x="3429000" y="5721350"/>
            <a:ext cx="41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/>
          <p:nvPr/>
        </p:nvCxnSpPr>
        <p:spPr>
          <a:xfrm>
            <a:off x="6219825" y="2978150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" name="Google Shape;221;p18"/>
          <p:cNvSpPr/>
          <p:nvPr/>
        </p:nvSpPr>
        <p:spPr>
          <a:xfrm>
            <a:off x="2590800" y="2438400"/>
            <a:ext cx="6096000" cy="3276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6705600" y="3048000"/>
            <a:ext cx="14287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495800" y="3048000"/>
            <a:ext cx="13096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>
            <a:off x="2590800" y="2971800"/>
            <a:ext cx="6096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8"/>
          <p:cNvCxnSpPr/>
          <p:nvPr/>
        </p:nvCxnSpPr>
        <p:spPr>
          <a:xfrm>
            <a:off x="4114800" y="2438400"/>
            <a:ext cx="0" cy="327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/>
          <p:nvPr/>
        </p:nvCxnSpPr>
        <p:spPr>
          <a:xfrm>
            <a:off x="2590800" y="4724400"/>
            <a:ext cx="6096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8"/>
          <p:cNvSpPr/>
          <p:nvPr/>
        </p:nvSpPr>
        <p:spPr>
          <a:xfrm>
            <a:off x="304800" y="4038600"/>
            <a:ext cx="1966913" cy="119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(Probability)</a:t>
            </a:r>
            <a:endParaRPr/>
          </a:p>
        </p:txBody>
      </p:sp>
      <p:cxnSp>
        <p:nvCxnSpPr>
          <p:cNvPr id="228" name="Google Shape;228;p18"/>
          <p:cNvCxnSpPr/>
          <p:nvPr/>
        </p:nvCxnSpPr>
        <p:spPr>
          <a:xfrm>
            <a:off x="2590800" y="3505200"/>
            <a:ext cx="6096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8"/>
          <p:cNvSpPr/>
          <p:nvPr/>
        </p:nvSpPr>
        <p:spPr>
          <a:xfrm>
            <a:off x="6675438" y="4800600"/>
            <a:ext cx="150177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No Error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( 1 - β )</a:t>
            </a:r>
            <a:endParaRPr b="1" sz="2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19"/>
          <p:cNvCxnSpPr/>
          <p:nvPr/>
        </p:nvCxnSpPr>
        <p:spPr>
          <a:xfrm>
            <a:off x="4724400" y="29718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19"/>
          <p:cNvSpPr txBox="1"/>
          <p:nvPr>
            <p:ph type="title"/>
          </p:nvPr>
        </p:nvSpPr>
        <p:spPr>
          <a:xfrm>
            <a:off x="990600" y="457200"/>
            <a:ext cx="779303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Tests for the Mean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2133600" y="3429000"/>
            <a:ext cx="1819275" cy="609600"/>
          </a:xfrm>
          <a:custGeom>
            <a:rect b="b" l="l" r="r" t="t"/>
            <a:pathLst>
              <a:path extrusionOk="0" h="429" w="1068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3657600" y="2133600"/>
            <a:ext cx="1981200" cy="914400"/>
          </a:xfrm>
          <a:custGeom>
            <a:rect b="b" l="l" r="r" t="t"/>
            <a:pathLst>
              <a:path extrusionOk="0" h="514" w="1115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2286000" y="3505200"/>
            <a:ext cx="14636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Known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5410200" y="3429000"/>
            <a:ext cx="2057400" cy="609600"/>
          </a:xfrm>
          <a:custGeom>
            <a:rect b="b" l="l" r="r" t="t"/>
            <a:pathLst>
              <a:path extrusionOk="0" h="436" w="1241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9"/>
          <p:cNvCxnSpPr/>
          <p:nvPr/>
        </p:nvCxnSpPr>
        <p:spPr>
          <a:xfrm>
            <a:off x="3048000" y="3200400"/>
            <a:ext cx="342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30480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64770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" name="Google Shape;243;p19"/>
          <p:cNvSpPr/>
          <p:nvPr/>
        </p:nvSpPr>
        <p:spPr>
          <a:xfrm>
            <a:off x="5562600" y="3505200"/>
            <a:ext cx="18192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Unknown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3200400" y="2133600"/>
            <a:ext cx="27432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for 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0"/>
          <p:cNvCxnSpPr/>
          <p:nvPr/>
        </p:nvCxnSpPr>
        <p:spPr>
          <a:xfrm>
            <a:off x="5486400" y="5105400"/>
            <a:ext cx="0" cy="990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5486400" y="3581400"/>
            <a:ext cx="0" cy="990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5486400" y="2133600"/>
            <a:ext cx="0" cy="990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miter lim="800000"/>
            <a:headEnd len="med" w="med" type="none"/>
            <a:tailEnd len="med" w="med" type="none"/>
          </a:ln>
        </p:spPr>
      </p:cxnSp>
      <p:sp>
        <p:nvSpPr>
          <p:cNvPr id="252" name="Google Shape;252;p20"/>
          <p:cNvSpPr/>
          <p:nvPr/>
        </p:nvSpPr>
        <p:spPr>
          <a:xfrm>
            <a:off x="1219200" y="1524000"/>
            <a:ext cx="3733800" cy="609600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990600" y="304800"/>
            <a:ext cx="7793038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Level of Significance </a:t>
            </a:r>
            <a:br>
              <a:rPr lang="en-US"/>
            </a:br>
            <a:r>
              <a:rPr lang="en-US"/>
              <a:t>and the Rejection Region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3962400" y="5638800"/>
            <a:ext cx="911225" cy="455613"/>
          </a:xfrm>
          <a:custGeom>
            <a:rect b="b" l="l" r="r" t="t"/>
            <a:pathLst>
              <a:path extrusionOk="0" h="287" w="574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4038600" y="5105400"/>
            <a:ext cx="1447800" cy="914400"/>
          </a:xfrm>
          <a:custGeom>
            <a:rect b="b" l="l" r="r" t="t"/>
            <a:pathLst>
              <a:path extrusionOk="0" h="576" w="600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5486400" y="5105400"/>
            <a:ext cx="1447800" cy="914400"/>
          </a:xfrm>
          <a:custGeom>
            <a:rect b="b" l="l" r="r" t="t"/>
            <a:pathLst>
              <a:path extrusionOk="0" h="576" w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752475" y="4991100"/>
            <a:ext cx="206692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≥ 3   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μ &lt; 3</a:t>
            </a:r>
            <a:endParaRPr/>
          </a:p>
        </p:txBody>
      </p:sp>
      <p:cxnSp>
        <p:nvCxnSpPr>
          <p:cNvPr id="258" name="Google Shape;258;p20"/>
          <p:cNvCxnSpPr/>
          <p:nvPr/>
        </p:nvCxnSpPr>
        <p:spPr>
          <a:xfrm>
            <a:off x="3962400" y="6096000"/>
            <a:ext cx="304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0"/>
          <p:cNvSpPr/>
          <p:nvPr/>
        </p:nvSpPr>
        <p:spPr>
          <a:xfrm>
            <a:off x="5334000" y="6019800"/>
            <a:ext cx="304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762000" y="3581400"/>
            <a:ext cx="214312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3  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3</a:t>
            </a:r>
            <a:endParaRPr/>
          </a:p>
        </p:txBody>
      </p:sp>
      <p:cxnSp>
        <p:nvCxnSpPr>
          <p:cNvPr id="261" name="Google Shape;261;p20"/>
          <p:cNvCxnSpPr/>
          <p:nvPr/>
        </p:nvCxnSpPr>
        <p:spPr>
          <a:xfrm>
            <a:off x="3962400" y="56388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20"/>
          <p:cNvSpPr/>
          <p:nvPr/>
        </p:nvSpPr>
        <p:spPr>
          <a:xfrm flipH="1">
            <a:off x="3581400" y="5257800"/>
            <a:ext cx="530225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858000" y="3657600"/>
            <a:ext cx="385763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4724400" y="5943600"/>
            <a:ext cx="306388" cy="306388"/>
          </a:xfrm>
          <a:custGeom>
            <a:rect b="b" l="l" r="r" t="t"/>
            <a:pathLst>
              <a:path extrusionOk="0" h="193" w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6858000" y="1600200"/>
            <a:ext cx="2057400" cy="6985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</a:t>
            </a:r>
            <a:endParaRPr/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critical value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6934200" y="1752600"/>
            <a:ext cx="306388" cy="306388"/>
          </a:xfrm>
          <a:custGeom>
            <a:rect b="b" l="l" r="r" t="t"/>
            <a:pathLst>
              <a:path extrusionOk="0" h="193" w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2286000" y="6019800"/>
            <a:ext cx="1524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Lower-tail test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1295400" y="1600200"/>
            <a:ext cx="3278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significance = </a:t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 flipH="1">
            <a:off x="4419600" y="1524000"/>
            <a:ext cx="530225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6096000" y="4114800"/>
            <a:ext cx="917575" cy="455613"/>
          </a:xfrm>
          <a:custGeom>
            <a:rect b="b" l="l" r="r" t="t"/>
            <a:pathLst>
              <a:path extrusionOk="0" h="287" w="574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4038600" y="3581400"/>
            <a:ext cx="1447800" cy="914400"/>
          </a:xfrm>
          <a:custGeom>
            <a:rect b="b" l="l" r="r" t="t"/>
            <a:pathLst>
              <a:path extrusionOk="0" h="576" w="600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5486400" y="3581400"/>
            <a:ext cx="1447800" cy="914400"/>
          </a:xfrm>
          <a:custGeom>
            <a:rect b="b" l="l" r="r" t="t"/>
            <a:pathLst>
              <a:path extrusionOk="0" h="576" w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0"/>
          <p:cNvCxnSpPr/>
          <p:nvPr/>
        </p:nvCxnSpPr>
        <p:spPr>
          <a:xfrm>
            <a:off x="3962400" y="4572000"/>
            <a:ext cx="304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0"/>
          <p:cNvSpPr/>
          <p:nvPr/>
        </p:nvSpPr>
        <p:spPr>
          <a:xfrm>
            <a:off x="5334000" y="4495800"/>
            <a:ext cx="304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5943600" y="4419600"/>
            <a:ext cx="306388" cy="306388"/>
          </a:xfrm>
          <a:custGeom>
            <a:rect b="b" l="l" r="r" t="t"/>
            <a:pathLst>
              <a:path extrusionOk="0" h="193" w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0"/>
          <p:cNvCxnSpPr/>
          <p:nvPr/>
        </p:nvCxnSpPr>
        <p:spPr>
          <a:xfrm flipH="1">
            <a:off x="6324600" y="40386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304800" y="3429000"/>
            <a:ext cx="6858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20"/>
          <p:cNvCxnSpPr/>
          <p:nvPr/>
        </p:nvCxnSpPr>
        <p:spPr>
          <a:xfrm>
            <a:off x="304800" y="4953000"/>
            <a:ext cx="6858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" name="Google Shape;279;p20"/>
          <p:cNvSpPr/>
          <p:nvPr/>
        </p:nvSpPr>
        <p:spPr>
          <a:xfrm>
            <a:off x="2286000" y="4572000"/>
            <a:ext cx="1524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Upper-tail test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2286000" y="3048000"/>
            <a:ext cx="15240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Two-tail test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7391400" y="2667000"/>
            <a:ext cx="1524000" cy="1003300"/>
          </a:xfrm>
          <a:prstGeom prst="rect">
            <a:avLst/>
          </a:prstGeom>
          <a:solidFill>
            <a:srgbClr val="C7DAF7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Rejection region is shaded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6248400" y="2828925"/>
            <a:ext cx="762000" cy="304800"/>
          </a:xfrm>
          <a:custGeom>
            <a:rect b="b" l="l" r="r" t="t"/>
            <a:pathLst>
              <a:path extrusionOk="0" h="192" w="480">
                <a:moveTo>
                  <a:pt x="480" y="180"/>
                </a:moveTo>
                <a:lnTo>
                  <a:pt x="432" y="138"/>
                </a:lnTo>
                <a:lnTo>
                  <a:pt x="233" y="105"/>
                </a:lnTo>
                <a:lnTo>
                  <a:pt x="134" y="72"/>
                </a:lnTo>
                <a:lnTo>
                  <a:pt x="22" y="3"/>
                </a:lnTo>
                <a:lnTo>
                  <a:pt x="0" y="0"/>
                </a:lnTo>
                <a:lnTo>
                  <a:pt x="12" y="192"/>
                </a:lnTo>
                <a:lnTo>
                  <a:pt x="480" y="185"/>
                </a:lnTo>
                <a:lnTo>
                  <a:pt x="480" y="180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6700838" y="2212975"/>
            <a:ext cx="6905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/2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3962400" y="2819400"/>
            <a:ext cx="752475" cy="303213"/>
          </a:xfrm>
          <a:custGeom>
            <a:rect b="b" l="l" r="r" t="t"/>
            <a:pathLst>
              <a:path extrusionOk="0" h="191" w="474">
                <a:moveTo>
                  <a:pt x="0" y="186"/>
                </a:moveTo>
                <a:lnTo>
                  <a:pt x="48" y="144"/>
                </a:lnTo>
                <a:lnTo>
                  <a:pt x="246" y="111"/>
                </a:lnTo>
                <a:lnTo>
                  <a:pt x="345" y="78"/>
                </a:lnTo>
                <a:lnTo>
                  <a:pt x="456" y="9"/>
                </a:lnTo>
                <a:lnTo>
                  <a:pt x="474" y="0"/>
                </a:lnTo>
                <a:lnTo>
                  <a:pt x="468" y="186"/>
                </a:lnTo>
                <a:lnTo>
                  <a:pt x="0" y="191"/>
                </a:lnTo>
                <a:lnTo>
                  <a:pt x="0" y="186"/>
                </a:lnTo>
              </a:path>
            </a:pathLst>
          </a:custGeom>
          <a:solidFill>
            <a:srgbClr val="C3DB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4038600" y="2133600"/>
            <a:ext cx="1447800" cy="914400"/>
          </a:xfrm>
          <a:custGeom>
            <a:rect b="b" l="l" r="r" t="t"/>
            <a:pathLst>
              <a:path extrusionOk="0" h="576" w="600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486400" y="2133600"/>
            <a:ext cx="1447800" cy="914400"/>
          </a:xfrm>
          <a:custGeom>
            <a:rect b="b" l="l" r="r" t="t"/>
            <a:pathLst>
              <a:path extrusionOk="0" h="576" w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0"/>
          <p:cNvCxnSpPr/>
          <p:nvPr/>
        </p:nvCxnSpPr>
        <p:spPr>
          <a:xfrm>
            <a:off x="3962400" y="3124200"/>
            <a:ext cx="304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0"/>
          <p:cNvSpPr/>
          <p:nvPr/>
        </p:nvSpPr>
        <p:spPr>
          <a:xfrm>
            <a:off x="5334000" y="3048000"/>
            <a:ext cx="304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4572000" y="2971800"/>
            <a:ext cx="306388" cy="306388"/>
          </a:xfrm>
          <a:custGeom>
            <a:rect b="b" l="l" r="r" t="t"/>
            <a:pathLst>
              <a:path extrusionOk="0" h="193" w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6094413" y="2971800"/>
            <a:ext cx="306387" cy="306388"/>
          </a:xfrm>
          <a:custGeom>
            <a:rect b="b" l="l" r="r" t="t"/>
            <a:pathLst>
              <a:path extrusionOk="0" h="193" w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6553200" y="2136775"/>
            <a:ext cx="385763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3957638" y="2212975"/>
            <a:ext cx="6905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/2</a:t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3810000" y="2136775"/>
            <a:ext cx="385763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294" name="Google Shape;294;p20"/>
          <p:cNvCxnSpPr/>
          <p:nvPr/>
        </p:nvCxnSpPr>
        <p:spPr>
          <a:xfrm>
            <a:off x="4267200" y="2667000"/>
            <a:ext cx="381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20"/>
          <p:cNvCxnSpPr/>
          <p:nvPr/>
        </p:nvCxnSpPr>
        <p:spPr>
          <a:xfrm flipH="1">
            <a:off x="6324600" y="2590800"/>
            <a:ext cx="5334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6" name="Google Shape;296;p20"/>
          <p:cNvSpPr/>
          <p:nvPr/>
        </p:nvSpPr>
        <p:spPr>
          <a:xfrm>
            <a:off x="762000" y="2209800"/>
            <a:ext cx="191452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    H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990600" y="1730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2650" lIns="85325" spcFirstLastPara="1" rIns="85325" wrap="square" tIns="426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of Hypothesis</a:t>
            </a:r>
            <a:br>
              <a:rPr lang="en-US"/>
            </a:br>
            <a:r>
              <a:rPr lang="en-US"/>
              <a:t>for the Mean (σ Known)</a:t>
            </a:r>
            <a:endParaRPr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762000" y="1524000"/>
            <a:ext cx="8077200" cy="125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-320675" lvl="0" marL="320675" rtl="0" algn="l">
              <a:spcBef>
                <a:spcPts val="0"/>
              </a:spcBef>
              <a:spcAft>
                <a:spcPts val="0"/>
              </a:spcAft>
              <a:buSzPts val="1620"/>
              <a:buChar char="■"/>
            </a:pPr>
            <a:r>
              <a:rPr lang="en-US" sz="2700"/>
              <a:t>Convert sample result (   ) to a </a:t>
            </a:r>
            <a:r>
              <a:rPr lang="en-US" sz="2700">
                <a:solidFill>
                  <a:schemeClr val="folHlink"/>
                </a:solidFill>
              </a:rPr>
              <a:t>z value</a:t>
            </a:r>
            <a:r>
              <a:rPr lang="en-US" sz="2700"/>
              <a:t> </a:t>
            </a:r>
            <a:endParaRPr/>
          </a:p>
          <a:p>
            <a:pPr indent="-320675" lvl="0" marL="320675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  <a:p>
            <a:pPr indent="-320675" lvl="0" marL="320675" rtl="0" algn="l">
              <a:spcBef>
                <a:spcPts val="540"/>
              </a:spcBef>
              <a:spcAft>
                <a:spcPts val="0"/>
              </a:spcAft>
              <a:buSzPts val="1620"/>
              <a:buFont typeface="Noto Sans Symbols"/>
              <a:buNone/>
            </a:pPr>
            <a:r>
              <a:t/>
            </a:r>
            <a:endParaRPr sz="2700"/>
          </a:p>
        </p:txBody>
      </p:sp>
      <p:sp>
        <p:nvSpPr>
          <p:cNvPr id="303" name="Google Shape;303;p21"/>
          <p:cNvSpPr txBox="1"/>
          <p:nvPr/>
        </p:nvSpPr>
        <p:spPr>
          <a:xfrm>
            <a:off x="4495800" y="45720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decision rule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5105400"/>
            <a:ext cx="3981450" cy="1222375"/>
          </a:xfrm>
          <a:prstGeom prst="rect">
            <a:avLst/>
          </a:prstGeom>
          <a:solidFill>
            <a:srgbClr val="FDE0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5" name="Google Shape;305;p21"/>
          <p:cNvSpPr/>
          <p:nvPr/>
        </p:nvSpPr>
        <p:spPr>
          <a:xfrm>
            <a:off x="228600" y="3275013"/>
            <a:ext cx="8118475" cy="3354387"/>
          </a:xfrm>
          <a:custGeom>
            <a:rect b="b" l="l" r="r" t="t"/>
            <a:pathLst>
              <a:path extrusionOk="0" h="2113" w="5114">
                <a:moveTo>
                  <a:pt x="2783" y="0"/>
                </a:moveTo>
                <a:lnTo>
                  <a:pt x="2790" y="737"/>
                </a:lnTo>
                <a:lnTo>
                  <a:pt x="5114" y="730"/>
                </a:lnTo>
                <a:lnTo>
                  <a:pt x="5114" y="2110"/>
                </a:lnTo>
                <a:lnTo>
                  <a:pt x="2784" y="2113"/>
                </a:lnTo>
                <a:lnTo>
                  <a:pt x="0" y="2113"/>
                </a:lnTo>
                <a:lnTo>
                  <a:pt x="0" y="1"/>
                </a:lnTo>
                <a:lnTo>
                  <a:pt x="2783" y="0"/>
                </a:lnTo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21"/>
          <p:cNvCxnSpPr/>
          <p:nvPr/>
        </p:nvCxnSpPr>
        <p:spPr>
          <a:xfrm>
            <a:off x="4800600" y="29718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7" name="Google Shape;307;p21"/>
          <p:cNvSpPr/>
          <p:nvPr/>
        </p:nvSpPr>
        <p:spPr>
          <a:xfrm>
            <a:off x="2209800" y="3429000"/>
            <a:ext cx="1819275" cy="609600"/>
          </a:xfrm>
          <a:custGeom>
            <a:rect b="b" l="l" r="r" t="t"/>
            <a:pathLst>
              <a:path extrusionOk="0" h="429" w="1068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733800" y="2133600"/>
            <a:ext cx="1981200" cy="914400"/>
          </a:xfrm>
          <a:custGeom>
            <a:rect b="b" l="l" r="r" t="t"/>
            <a:pathLst>
              <a:path extrusionOk="0" h="514" w="1115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2362200" y="3505200"/>
            <a:ext cx="14874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Known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5486400" y="3429000"/>
            <a:ext cx="2057400" cy="609600"/>
          </a:xfrm>
          <a:custGeom>
            <a:rect b="b" l="l" r="r" t="t"/>
            <a:pathLst>
              <a:path extrusionOk="0" h="436" w="1241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cap="rnd" cmpd="sng" w="25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1"/>
          <p:cNvCxnSpPr/>
          <p:nvPr/>
        </p:nvCxnSpPr>
        <p:spPr>
          <a:xfrm>
            <a:off x="3124200" y="3200400"/>
            <a:ext cx="342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1"/>
          <p:cNvCxnSpPr/>
          <p:nvPr/>
        </p:nvCxnSpPr>
        <p:spPr>
          <a:xfrm>
            <a:off x="31242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Google Shape;313;p21"/>
          <p:cNvCxnSpPr/>
          <p:nvPr/>
        </p:nvCxnSpPr>
        <p:spPr>
          <a:xfrm>
            <a:off x="6553200" y="3200400"/>
            <a:ext cx="1588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" name="Google Shape;314;p21"/>
          <p:cNvSpPr/>
          <p:nvPr/>
        </p:nvSpPr>
        <p:spPr>
          <a:xfrm>
            <a:off x="5638800" y="3505200"/>
            <a:ext cx="1843088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 Unknown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3276600" y="2133600"/>
            <a:ext cx="27432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for μ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304800" y="41148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test</a:t>
            </a:r>
            <a:endParaRPr/>
          </a:p>
        </p:txBody>
      </p:sp>
      <p:pic>
        <p:nvPicPr>
          <p:cNvPr id="317" name="Google Shape;3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63" y="4648200"/>
            <a:ext cx="1430337" cy="4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063" y="5181600"/>
            <a:ext cx="1403350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1"/>
          <p:cNvSpPr txBox="1"/>
          <p:nvPr/>
        </p:nvSpPr>
        <p:spPr>
          <a:xfrm>
            <a:off x="219075" y="5867400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(Assume the population is normal)</a:t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685800" y="4635500"/>
            <a:ext cx="1600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2813" y="1563688"/>
            <a:ext cx="287337" cy="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46AB967003B43802A4329B536E1AF" ma:contentTypeVersion="11" ma:contentTypeDescription="Create a new document." ma:contentTypeScope="" ma:versionID="86249f2cd03effc5888cdcc92637a567">
  <xsd:schema xmlns:xsd="http://www.w3.org/2001/XMLSchema" xmlns:xs="http://www.w3.org/2001/XMLSchema" xmlns:p="http://schemas.microsoft.com/office/2006/metadata/properties" xmlns:ns2="cc4b4784-77fb-44fb-906f-937dd93939ac" targetNamespace="http://schemas.microsoft.com/office/2006/metadata/properties" ma:root="true" ma:fieldsID="a943f5cf8a2303c97d66df554572c483" ns2:_="">
    <xsd:import namespace="cc4b4784-77fb-44fb-906f-937dd9393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b4784-77fb-44fb-906f-937dd93939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800DC3-1EE0-4F8C-B3E7-1B7F65D7C1C9}"/>
</file>

<file path=customXml/itemProps2.xml><?xml version="1.0" encoding="utf-8"?>
<ds:datastoreItem xmlns:ds="http://schemas.openxmlformats.org/officeDocument/2006/customXml" ds:itemID="{A6B638F8-B6C8-4FD2-9497-8020714DD6E6}"/>
</file>

<file path=customXml/itemProps3.xml><?xml version="1.0" encoding="utf-8"?>
<ds:datastoreItem xmlns:ds="http://schemas.openxmlformats.org/officeDocument/2006/customXml" ds:itemID="{FA143FAC-65D9-4DFD-8E2E-7BEE86F1F65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0x0101006BA46AB967003B43802A4329B536E1AF</vt:lpwstr>
  </property>
</Properties>
</file>