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6858000" cy="9144000"/>
  <p:embeddedFontLst>
    <p:embeddedFont>
      <p:font typeface="Arial Narrow"/>
      <p:regular r:id="rId74"/>
      <p:bold r:id="rId75"/>
      <p:italic r:id="rId76"/>
      <p:boldItalic r:id="rId77"/>
    </p:embeddedFont>
    <p:embeddedFont>
      <p:font typeface="Tahoma"/>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835AA3-AB33-416B-9261-D4EFBBE96AB7}">
  <a:tblStyle styleId="{AB835AA3-AB33-416B-9261-D4EFBBE96AB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bold.fntdata"/><Relationship Id="rId30" Type="http://schemas.openxmlformats.org/officeDocument/2006/relationships/slide" Target="slides/slide24.xml"/><Relationship Id="rId74" Type="http://schemas.openxmlformats.org/officeDocument/2006/relationships/font" Target="fonts/ArialNarrow-regular.fntdata"/><Relationship Id="rId33" Type="http://schemas.openxmlformats.org/officeDocument/2006/relationships/slide" Target="slides/slide27.xml"/><Relationship Id="rId77" Type="http://schemas.openxmlformats.org/officeDocument/2006/relationships/font" Target="fonts/ArialNarrow-boldItalic.fntdata"/><Relationship Id="rId32" Type="http://schemas.openxmlformats.org/officeDocument/2006/relationships/slide" Target="slides/slide26.xml"/><Relationship Id="rId76" Type="http://schemas.openxmlformats.org/officeDocument/2006/relationships/font" Target="fonts/ArialNarrow-italic.fntdata"/><Relationship Id="rId35" Type="http://schemas.openxmlformats.org/officeDocument/2006/relationships/slide" Target="slides/slide29.xml"/><Relationship Id="rId79" Type="http://schemas.openxmlformats.org/officeDocument/2006/relationships/font" Target="fonts/Tahoma-bold.fntdata"/><Relationship Id="rId34" Type="http://schemas.openxmlformats.org/officeDocument/2006/relationships/slide" Target="slides/slide28.xml"/><Relationship Id="rId78" Type="http://schemas.openxmlformats.org/officeDocument/2006/relationships/font" Target="fonts/Tahoma-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42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42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00000"/>
              </a:lnSpc>
              <a:spcBef>
                <a:spcPts val="42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42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42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cxnSp>
        <p:nvCxnSpPr>
          <p:cNvPr id="5" name="Google Shape;5;n"/>
          <p:cNvCxnSpPr/>
          <p:nvPr/>
        </p:nvCxnSpPr>
        <p:spPr>
          <a:xfrm>
            <a:off x="1120775" y="35814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6" name="Google Shape;6;n"/>
          <p:cNvCxnSpPr/>
          <p:nvPr/>
        </p:nvCxnSpPr>
        <p:spPr>
          <a:xfrm>
            <a:off x="1120775" y="38862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7" name="Google Shape;7;n"/>
          <p:cNvCxnSpPr/>
          <p:nvPr/>
        </p:nvCxnSpPr>
        <p:spPr>
          <a:xfrm>
            <a:off x="1120775" y="41910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8" name="Google Shape;8;n"/>
          <p:cNvCxnSpPr/>
          <p:nvPr/>
        </p:nvCxnSpPr>
        <p:spPr>
          <a:xfrm>
            <a:off x="1120775" y="44958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9" name="Google Shape;9;n"/>
          <p:cNvCxnSpPr/>
          <p:nvPr/>
        </p:nvCxnSpPr>
        <p:spPr>
          <a:xfrm>
            <a:off x="1120775" y="48006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0" name="Google Shape;10;n"/>
          <p:cNvCxnSpPr/>
          <p:nvPr/>
        </p:nvCxnSpPr>
        <p:spPr>
          <a:xfrm>
            <a:off x="1120775" y="51054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1" name="Google Shape;11;n"/>
          <p:cNvCxnSpPr/>
          <p:nvPr/>
        </p:nvCxnSpPr>
        <p:spPr>
          <a:xfrm>
            <a:off x="1120775" y="51054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2" name="Google Shape;12;n"/>
          <p:cNvCxnSpPr/>
          <p:nvPr/>
        </p:nvCxnSpPr>
        <p:spPr>
          <a:xfrm>
            <a:off x="1120775" y="54102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3" name="Google Shape;13;n"/>
          <p:cNvCxnSpPr/>
          <p:nvPr/>
        </p:nvCxnSpPr>
        <p:spPr>
          <a:xfrm>
            <a:off x="1120775" y="57150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4" name="Google Shape;14;n"/>
          <p:cNvCxnSpPr/>
          <p:nvPr/>
        </p:nvCxnSpPr>
        <p:spPr>
          <a:xfrm>
            <a:off x="1120775" y="60198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5" name="Google Shape;15;n"/>
          <p:cNvCxnSpPr/>
          <p:nvPr/>
        </p:nvCxnSpPr>
        <p:spPr>
          <a:xfrm>
            <a:off x="1120775" y="63246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6" name="Google Shape;16;n"/>
          <p:cNvCxnSpPr/>
          <p:nvPr/>
        </p:nvCxnSpPr>
        <p:spPr>
          <a:xfrm>
            <a:off x="1120775" y="66294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7" name="Google Shape;17;n"/>
          <p:cNvCxnSpPr/>
          <p:nvPr/>
        </p:nvCxnSpPr>
        <p:spPr>
          <a:xfrm>
            <a:off x="1120775" y="69342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8" name="Google Shape;18;n"/>
          <p:cNvCxnSpPr/>
          <p:nvPr/>
        </p:nvCxnSpPr>
        <p:spPr>
          <a:xfrm>
            <a:off x="1120775" y="72390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19" name="Google Shape;19;n"/>
          <p:cNvCxnSpPr/>
          <p:nvPr/>
        </p:nvCxnSpPr>
        <p:spPr>
          <a:xfrm>
            <a:off x="1120775" y="75438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20" name="Google Shape;20;n"/>
          <p:cNvCxnSpPr/>
          <p:nvPr/>
        </p:nvCxnSpPr>
        <p:spPr>
          <a:xfrm>
            <a:off x="1120775" y="78486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21" name="Google Shape;21;n"/>
          <p:cNvCxnSpPr/>
          <p:nvPr/>
        </p:nvCxnSpPr>
        <p:spPr>
          <a:xfrm>
            <a:off x="1120775" y="81534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22" name="Google Shape;22;n"/>
          <p:cNvCxnSpPr/>
          <p:nvPr/>
        </p:nvCxnSpPr>
        <p:spPr>
          <a:xfrm>
            <a:off x="1120775" y="8458200"/>
            <a:ext cx="4657725" cy="0"/>
          </a:xfrm>
          <a:prstGeom prst="straightConnector1">
            <a:avLst/>
          </a:prstGeom>
          <a:noFill/>
          <a:ln cap="flat" cmpd="sng" w="12700">
            <a:solidFill>
              <a:schemeClr val="folHlink"/>
            </a:solidFill>
            <a:prstDash val="solid"/>
            <a:round/>
            <a:headEnd len="sm" w="sm" type="none"/>
            <a:tailEnd len="sm" w="sm" type="none"/>
          </a:ln>
        </p:spPr>
      </p:cxnSp>
      <p:cxnSp>
        <p:nvCxnSpPr>
          <p:cNvPr id="23" name="Google Shape;23;n"/>
          <p:cNvCxnSpPr/>
          <p:nvPr/>
        </p:nvCxnSpPr>
        <p:spPr>
          <a:xfrm>
            <a:off x="523875" y="381000"/>
            <a:ext cx="5851525" cy="0"/>
          </a:xfrm>
          <a:prstGeom prst="straightConnector1">
            <a:avLst/>
          </a:prstGeom>
          <a:noFill/>
          <a:ln cap="flat" cmpd="sng" w="25400">
            <a:solidFill>
              <a:schemeClr val="dk1"/>
            </a:solidFill>
            <a:prstDash val="solid"/>
            <a:round/>
            <a:headEnd len="sm" w="sm" type="none"/>
            <a:tailEnd len="sm" w="sm" type="none"/>
          </a:ln>
        </p:spPr>
      </p:cxnSp>
      <p:sp>
        <p:nvSpPr>
          <p:cNvPr id="24" name="Google Shape;24;n"/>
          <p:cNvSpPr/>
          <p:nvPr/>
        </p:nvSpPr>
        <p:spPr>
          <a:xfrm>
            <a:off x="77788" y="8824913"/>
            <a:ext cx="6702425" cy="2413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Business Statistics: A Decision-Making Approach, 6e	© 2005 Prentice-Hall, Inc.</a:t>
            </a:r>
            <a:endParaRPr b="0" i="0" sz="1400" u="none" cap="none" strike="noStrike">
              <a:solidFill>
                <a:srgbClr val="000000"/>
              </a:solidFill>
              <a:latin typeface="Arial"/>
              <a:ea typeface="Arial"/>
              <a:cs typeface="Arial"/>
              <a:sym typeface="Arial"/>
            </a:endParaRPr>
          </a:p>
        </p:txBody>
      </p:sp>
      <p:cxnSp>
        <p:nvCxnSpPr>
          <p:cNvPr id="25" name="Google Shape;25;n"/>
          <p:cNvCxnSpPr/>
          <p:nvPr/>
        </p:nvCxnSpPr>
        <p:spPr>
          <a:xfrm>
            <a:off x="523875" y="8763000"/>
            <a:ext cx="5851525" cy="0"/>
          </a:xfrm>
          <a:prstGeom prst="straightConnector1">
            <a:avLst/>
          </a:prstGeom>
          <a:noFill/>
          <a:ln cap="flat" cmpd="sng" w="25400">
            <a:solidFill>
              <a:schemeClr val="dk1"/>
            </a:solidFill>
            <a:prstDash val="solid"/>
            <a:round/>
            <a:headEnd len="sm" w="sm" type="none"/>
            <a:tailEnd len="sm" w="sm" type="none"/>
          </a:ln>
        </p:spPr>
      </p:cxnSp>
      <p:sp>
        <p:nvSpPr>
          <p:cNvPr id="26" name="Google Shape;26;n"/>
          <p:cNvSpPr/>
          <p:nvPr/>
        </p:nvSpPr>
        <p:spPr>
          <a:xfrm>
            <a:off x="77788" y="61913"/>
            <a:ext cx="6702425" cy="27305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Chapter 5	</a:t>
            </a:r>
            <a:r>
              <a:rPr b="1" i="0" lang="en-US" sz="1200" u="none" cap="none" strike="noStrike">
                <a:solidFill>
                  <a:schemeClr val="dk1"/>
                </a:solidFill>
                <a:latin typeface="Arial"/>
                <a:ea typeface="Arial"/>
                <a:cs typeface="Arial"/>
                <a:sym typeface="Arial"/>
              </a:rPr>
              <a:t>Instructor Notes</a:t>
            </a:r>
            <a:r>
              <a:rPr b="0" i="0" lang="en-US" sz="1200" u="none" cap="none" strike="noStrike">
                <a:solidFill>
                  <a:schemeClr val="dk1"/>
                </a:solidFill>
                <a:latin typeface="Arial"/>
                <a:ea typeface="Arial"/>
                <a:cs typeface="Arial"/>
                <a:sym typeface="Arial"/>
              </a:rPr>
              <a:t>	5-</a:t>
            </a: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5" name="Google Shape;115;p1: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262" name="Google Shape;262;p10: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287" name="Google Shape;287;p11: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327" name="Google Shape;327;p12: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3: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354" name="Google Shape;354;p13: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4: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403" name="Google Shape;403;p14: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14: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5: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416" name="Google Shape;416;p15: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15: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6: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431" name="Google Shape;431;p16: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16: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7: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447" name="Google Shape;447;p17: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1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8: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458" name="Google Shape;458;p18: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1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479" name="Google Shape;479;p19: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120" name="Google Shape;120;p2: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487" name="Google Shape;487;p20: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493" name="Google Shape;493;p21: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499" name="Google Shape;499;p22: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3: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07" name="Google Shape;507;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24: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5: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615" name="Google Shape;615;p25: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26: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08" name="Google Shape;708;p27: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2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23" name="Google Shape;723;p28: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31" name="Google Shape;731;p29: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64" name="Google Shape;164;p3: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37" name="Google Shape;737;p30: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1: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743" name="Google Shape;743;p31: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p3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3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58" name="Google Shape;758;p32: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3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63" name="Google Shape;763;p33: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34: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70" name="Google Shape;770;p34: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3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77" name="Google Shape;777;p3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8" name="Google Shape;778;p35: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6: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797" name="Google Shape;797;p36: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7: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4" name="Google Shape;804;p3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05" name="Google Shape;805;p37: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3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14" name="Google Shape;814;p38: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31" name="Google Shape;831;p39: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70" name="Google Shape;170;p4: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4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40" name="Google Shape;840;p40: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47" name="Google Shape;847;p41: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55" name="Google Shape;855;p42: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4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862" name="Google Shape;862;p43: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44:notes"/>
          <p:cNvSpPr txBox="1"/>
          <p:nvPr>
            <p:ph idx="1" type="body"/>
          </p:nvPr>
        </p:nvSpPr>
        <p:spPr>
          <a:xfrm>
            <a:off x="914400" y="4197350"/>
            <a:ext cx="5029200" cy="4260850"/>
          </a:xfrm>
          <a:prstGeom prst="rect">
            <a:avLst/>
          </a:prstGeom>
          <a:noFill/>
          <a:ln>
            <a:noFill/>
          </a:ln>
        </p:spPr>
        <p:txBody>
          <a:bodyPr anchorCtr="0" anchor="t" bIns="44425" lIns="90475" spcFirstLastPara="1" rIns="90475" wrap="square" tIns="444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69" name="Google Shape;869;p44:notes"/>
          <p:cNvSpPr/>
          <p:nvPr>
            <p:ph idx="2" type="sldImg"/>
          </p:nvPr>
        </p:nvSpPr>
        <p:spPr>
          <a:xfrm>
            <a:off x="1152525" y="692150"/>
            <a:ext cx="4554538"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45: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908" name="Google Shape;908;p45: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46:notes"/>
          <p:cNvSpPr txBox="1"/>
          <p:nvPr>
            <p:ph idx="1" type="body"/>
          </p:nvPr>
        </p:nvSpPr>
        <p:spPr>
          <a:xfrm>
            <a:off x="914400" y="4197350"/>
            <a:ext cx="5029200" cy="4260850"/>
          </a:xfrm>
          <a:prstGeom prst="rect">
            <a:avLst/>
          </a:prstGeom>
          <a:noFill/>
          <a:ln>
            <a:noFill/>
          </a:ln>
        </p:spPr>
        <p:txBody>
          <a:bodyPr anchorCtr="0" anchor="t" bIns="44425" lIns="90475" spcFirstLastPara="1" rIns="90475" wrap="square" tIns="444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47" name="Google Shape;947;p46:notes"/>
          <p:cNvSpPr/>
          <p:nvPr>
            <p:ph idx="2" type="sldImg"/>
          </p:nvPr>
        </p:nvSpPr>
        <p:spPr>
          <a:xfrm>
            <a:off x="1152525" y="692150"/>
            <a:ext cx="4554538"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4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995" name="Google Shape;995;p47: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4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015" name="Google Shape;1015;p48: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4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041" name="Google Shape;1041;p49: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176" name="Google Shape;176;p5:notes"/>
          <p:cNvSpPr/>
          <p:nvPr>
            <p:ph idx="2" type="sldImg"/>
          </p:nvPr>
        </p:nvSpPr>
        <p:spPr>
          <a:xfrm>
            <a:off x="1087438" y="690563"/>
            <a:ext cx="4713287" cy="35353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5:notes"/>
          <p:cNvSpPr txBox="1"/>
          <p:nvPr>
            <p:ph idx="1" type="body"/>
          </p:nvPr>
        </p:nvSpPr>
        <p:spPr>
          <a:xfrm>
            <a:off x="908050" y="4456113"/>
            <a:ext cx="5070475" cy="4224337"/>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5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075" name="Google Shape;1075;p50: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51: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081" name="Google Shape;1081;p51: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5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19" name="Google Shape;1119;p52: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5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25" name="Google Shape;1125;p53: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54: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32" name="Google Shape;1132;p54: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55: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39" name="Google Shape;1139;p55: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56: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180" name="Google Shape;1180;p56: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5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202" name="Google Shape;1202;p57: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5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221" name="Google Shape;1221;p58: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5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228" name="Google Shape;1228;p59: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5" name="Google Shape;185;p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6: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60: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254" name="Google Shape;1254;p60: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61:notes"/>
          <p:cNvSpPr txBox="1"/>
          <p:nvPr>
            <p:ph idx="1" type="body"/>
          </p:nvPr>
        </p:nvSpPr>
        <p:spPr>
          <a:xfrm>
            <a:off x="914400" y="4197350"/>
            <a:ext cx="5029200" cy="4260850"/>
          </a:xfrm>
          <a:prstGeom prst="rect">
            <a:avLst/>
          </a:prstGeom>
          <a:noFill/>
          <a:ln>
            <a:noFill/>
          </a:ln>
        </p:spPr>
        <p:txBody>
          <a:bodyPr anchorCtr="0" anchor="t" bIns="44425" lIns="90475" spcFirstLastPara="1" rIns="90475" wrap="square" tIns="444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288" name="Google Shape;1288;p61:notes"/>
          <p:cNvSpPr/>
          <p:nvPr>
            <p:ph idx="2" type="sldImg"/>
          </p:nvPr>
        </p:nvSpPr>
        <p:spPr>
          <a:xfrm>
            <a:off x="1152525" y="692150"/>
            <a:ext cx="4554538"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62: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389" name="Google Shape;1389;p62: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63: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409" name="Google Shape;1409;p63: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64: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438" name="Google Shape;1438;p64: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65: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454" name="Google Shape;1454;p65: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66: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496" name="Google Shape;1496;p66: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67: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420"/>
              </a:spcBef>
              <a:spcAft>
                <a:spcPts val="0"/>
              </a:spcAft>
              <a:buSzPts val="1400"/>
              <a:buNone/>
            </a:pPr>
            <a:r>
              <a:t/>
            </a:r>
            <a:endParaRPr/>
          </a:p>
        </p:txBody>
      </p:sp>
      <p:sp>
        <p:nvSpPr>
          <p:cNvPr id="1513" name="Google Shape;1513;p67:notes"/>
          <p:cNvSpPr/>
          <p:nvPr>
            <p:ph idx="2" type="sldImg"/>
          </p:nvPr>
        </p:nvSpPr>
        <p:spPr>
          <a:xfrm>
            <a:off x="1447800" y="457200"/>
            <a:ext cx="4181475" cy="288925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3" name="Google Shape;213;p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7:notes"/>
          <p:cNvSpPr txBox="1"/>
          <p:nvPr>
            <p:ph idx="1" type="body"/>
          </p:nvPr>
        </p:nvSpPr>
        <p:spPr>
          <a:xfrm>
            <a:off x="914400" y="3276600"/>
            <a:ext cx="5029200" cy="51816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233" name="Google Shape;233;p8: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8: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Arial"/>
                <a:ea typeface="Arial"/>
                <a:cs typeface="Arial"/>
                <a:sym typeface="Arial"/>
              </a:rPr>
              <a:t>‹#›</a:t>
            </a:fld>
            <a:endParaRPr b="0" i="0" sz="2400" u="none" cap="none" strike="noStrike">
              <a:solidFill>
                <a:schemeClr val="dk1"/>
              </a:solidFill>
              <a:latin typeface="Arial"/>
              <a:ea typeface="Arial"/>
              <a:cs typeface="Arial"/>
              <a:sym typeface="Arial"/>
            </a:endParaRPr>
          </a:p>
        </p:txBody>
      </p:sp>
      <p:sp>
        <p:nvSpPr>
          <p:cNvPr id="241" name="Google Shape;241;p9:notes"/>
          <p:cNvSpPr/>
          <p:nvPr>
            <p:ph idx="2" type="sldImg"/>
          </p:nvPr>
        </p:nvSpPr>
        <p:spPr>
          <a:xfrm>
            <a:off x="1612900" y="457200"/>
            <a:ext cx="3851275" cy="2889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9:notes"/>
          <p:cNvSpPr txBox="1"/>
          <p:nvPr>
            <p:ph idx="1" type="body"/>
          </p:nvPr>
        </p:nvSpPr>
        <p:spPr>
          <a:xfrm>
            <a:off x="914400" y="3429000"/>
            <a:ext cx="5029200" cy="50292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b="0" l="0" r="0" t="0"/>
          <a:stretch/>
        </p:blipFill>
        <p:spPr>
          <a:xfrm>
            <a:off x="152400" y="2057400"/>
            <a:ext cx="8839200" cy="1196975"/>
          </a:xfrm>
          <a:prstGeom prst="rect">
            <a:avLst/>
          </a:prstGeom>
          <a:noFill/>
          <a:ln>
            <a:noFill/>
          </a:ln>
        </p:spPr>
      </p:pic>
      <p:sp>
        <p:nvSpPr>
          <p:cNvPr id="35" name="Google Shape;35;p2"/>
          <p:cNvSpPr/>
          <p:nvPr/>
        </p:nvSpPr>
        <p:spPr>
          <a:xfrm>
            <a:off x="457200" y="3200400"/>
            <a:ext cx="8077200" cy="1447800"/>
          </a:xfrm>
          <a:prstGeom prst="rect">
            <a:avLst/>
          </a:prstGeom>
          <a:noFill/>
          <a:ln>
            <a:noFill/>
          </a:ln>
        </p:spPr>
        <p:txBody>
          <a:bodyPr anchorCtr="0" anchor="t" bIns="42650" lIns="85325" spcFirstLastPara="1" rIns="85325" wrap="square" tIns="426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6" name="Google Shape;36;p2"/>
          <p:cNvSpPr txBox="1"/>
          <p:nvPr>
            <p:ph type="ctrTitle"/>
          </p:nvPr>
        </p:nvSpPr>
        <p:spPr>
          <a:xfrm>
            <a:off x="1066800" y="1676400"/>
            <a:ext cx="7772400" cy="70485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
          <p:cNvSpPr txBox="1"/>
          <p:nvPr>
            <p:ph idx="11" type="ftr"/>
          </p:nvPr>
        </p:nvSpPr>
        <p:spPr>
          <a:xfrm>
            <a:off x="152400" y="6400800"/>
            <a:ext cx="4648200" cy="32385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858000" y="6400800"/>
            <a:ext cx="2133600" cy="320675"/>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 calcmode="lin" valueType="num">
                                      <p:cBhvr additive="base">
                                        <p:cTn dur="500"/>
                                        <p:tgtEl>
                                          <p:spTgt spid="3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1"/>
          <p:cNvSpPr txBox="1"/>
          <p:nvPr>
            <p:ph type="title"/>
          </p:nvPr>
        </p:nvSpPr>
        <p:spPr>
          <a:xfrm>
            <a:off x="623888" y="1709738"/>
            <a:ext cx="7886700" cy="2852737"/>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1"/>
          <p:cNvSpPr txBox="1"/>
          <p:nvPr>
            <p:ph idx="1" type="body"/>
          </p:nvPr>
        </p:nvSpPr>
        <p:spPr>
          <a:xfrm>
            <a:off x="623888" y="4589463"/>
            <a:ext cx="7886700" cy="1500187"/>
          </a:xfrm>
          <a:prstGeom prst="rect">
            <a:avLst/>
          </a:prstGeom>
          <a:noFill/>
          <a:ln>
            <a:noFill/>
          </a:ln>
        </p:spPr>
        <p:txBody>
          <a:bodyPr anchorCtr="0" anchor="t" bIns="42650" lIns="85325" spcFirstLastPara="1" rIns="85325" wrap="square" tIns="42650">
            <a:noAutofit/>
          </a:bodyPr>
          <a:lstStyle>
            <a:lvl1pPr indent="-228600" lvl="0" marL="457200" algn="l">
              <a:lnSpc>
                <a:spcPct val="100000"/>
              </a:lnSpc>
              <a:spcBef>
                <a:spcPts val="480"/>
              </a:spcBef>
              <a:spcAft>
                <a:spcPts val="0"/>
              </a:spcAft>
              <a:buSzPts val="1440"/>
              <a:buNone/>
              <a:defRPr sz="2400"/>
            </a:lvl1pPr>
            <a:lvl2pPr indent="-228600" lvl="1" marL="914400" algn="l">
              <a:lnSpc>
                <a:spcPct val="100000"/>
              </a:lnSpc>
              <a:spcBef>
                <a:spcPts val="400"/>
              </a:spcBef>
              <a:spcAft>
                <a:spcPts val="0"/>
              </a:spcAft>
              <a:buSzPts val="1100"/>
              <a:buNone/>
              <a:defRPr sz="2000"/>
            </a:lvl2pPr>
            <a:lvl3pPr indent="-228600" lvl="2" marL="1371600" algn="l">
              <a:lnSpc>
                <a:spcPct val="100000"/>
              </a:lnSpc>
              <a:spcBef>
                <a:spcPts val="360"/>
              </a:spcBef>
              <a:spcAft>
                <a:spcPts val="0"/>
              </a:spcAft>
              <a:buSzPts val="900"/>
              <a:buNone/>
              <a:defRPr sz="1800"/>
            </a:lvl3pPr>
            <a:lvl4pPr indent="-228600" lvl="3" marL="1828800" algn="l">
              <a:lnSpc>
                <a:spcPct val="100000"/>
              </a:lnSpc>
              <a:spcBef>
                <a:spcPts val="320"/>
              </a:spcBef>
              <a:spcAft>
                <a:spcPts val="0"/>
              </a:spcAft>
              <a:buSzPts val="880"/>
              <a:buNone/>
              <a:defRPr sz="1600"/>
            </a:lvl4pPr>
            <a:lvl5pPr indent="-228600" lvl="4" marL="2286000" algn="l">
              <a:lnSpc>
                <a:spcPct val="100000"/>
              </a:lnSpc>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1" name="Google Shape;81;p11"/>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2"/>
          <p:cNvSpPr txBox="1"/>
          <p:nvPr>
            <p:ph type="title"/>
          </p:nvPr>
        </p:nvSpPr>
        <p:spPr>
          <a:xfrm>
            <a:off x="630238" y="365125"/>
            <a:ext cx="7886700" cy="1325563"/>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2"/>
          <p:cNvSpPr txBox="1"/>
          <p:nvPr>
            <p:ph idx="1" type="body"/>
          </p:nvPr>
        </p:nvSpPr>
        <p:spPr>
          <a:xfrm>
            <a:off x="630238" y="1681163"/>
            <a:ext cx="3868737" cy="823912"/>
          </a:xfrm>
          <a:prstGeom prst="rect">
            <a:avLst/>
          </a:prstGeom>
          <a:noFill/>
          <a:ln>
            <a:noFill/>
          </a:ln>
        </p:spPr>
        <p:txBody>
          <a:bodyPr anchorCtr="0" anchor="b" bIns="42650" lIns="85325" spcFirstLastPara="1" rIns="85325" wrap="square" tIns="4265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12"/>
          <p:cNvSpPr txBox="1"/>
          <p:nvPr>
            <p:ph idx="2" type="body"/>
          </p:nvPr>
        </p:nvSpPr>
        <p:spPr>
          <a:xfrm>
            <a:off x="630238" y="2505075"/>
            <a:ext cx="3868737" cy="3684588"/>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3" type="body"/>
          </p:nvPr>
        </p:nvSpPr>
        <p:spPr>
          <a:xfrm>
            <a:off x="4629150" y="1681163"/>
            <a:ext cx="3887788" cy="823912"/>
          </a:xfrm>
          <a:prstGeom prst="rect">
            <a:avLst/>
          </a:prstGeom>
          <a:noFill/>
          <a:ln>
            <a:noFill/>
          </a:ln>
        </p:spPr>
        <p:txBody>
          <a:bodyPr anchorCtr="0" anchor="b" bIns="42650" lIns="85325" spcFirstLastPara="1" rIns="85325" wrap="square" tIns="4265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12"/>
          <p:cNvSpPr txBox="1"/>
          <p:nvPr>
            <p:ph idx="4" type="body"/>
          </p:nvPr>
        </p:nvSpPr>
        <p:spPr>
          <a:xfrm>
            <a:off x="4629150" y="2505075"/>
            <a:ext cx="3887788" cy="3684588"/>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txBox="1"/>
          <p:nvPr>
            <p:ph type="title"/>
          </p:nvPr>
        </p:nvSpPr>
        <p:spPr>
          <a:xfrm>
            <a:off x="630238" y="457200"/>
            <a:ext cx="2949575" cy="16002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 name="Google Shape;93;p13"/>
          <p:cNvSpPr txBox="1"/>
          <p:nvPr>
            <p:ph idx="1" type="body"/>
          </p:nvPr>
        </p:nvSpPr>
        <p:spPr>
          <a:xfrm>
            <a:off x="3887788" y="987425"/>
            <a:ext cx="4629150" cy="4873625"/>
          </a:xfrm>
          <a:prstGeom prst="rect">
            <a:avLst/>
          </a:prstGeom>
          <a:noFill/>
          <a:ln>
            <a:noFill/>
          </a:ln>
        </p:spPr>
        <p:txBody>
          <a:bodyPr anchorCtr="0" anchor="t" bIns="42650" lIns="85325" spcFirstLastPara="1" rIns="85325" wrap="square" tIns="4265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4" name="Google Shape;94;p13"/>
          <p:cNvSpPr txBox="1"/>
          <p:nvPr>
            <p:ph idx="2" type="body"/>
          </p:nvPr>
        </p:nvSpPr>
        <p:spPr>
          <a:xfrm>
            <a:off x="630238" y="2057400"/>
            <a:ext cx="2949575" cy="3811588"/>
          </a:xfrm>
          <a:prstGeom prst="rect">
            <a:avLst/>
          </a:prstGeom>
          <a:noFill/>
          <a:ln>
            <a:noFill/>
          </a:ln>
        </p:spPr>
        <p:txBody>
          <a:bodyPr anchorCtr="0" anchor="t" bIns="42650" lIns="85325" spcFirstLastPara="1" rIns="85325" wrap="square" tIns="4265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13"/>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14"/>
          <p:cNvSpPr txBox="1"/>
          <p:nvPr>
            <p:ph type="title"/>
          </p:nvPr>
        </p:nvSpPr>
        <p:spPr>
          <a:xfrm>
            <a:off x="630238" y="457200"/>
            <a:ext cx="2949575" cy="16002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14"/>
          <p:cNvSpPr/>
          <p:nvPr>
            <p:ph idx="2" type="pic"/>
          </p:nvPr>
        </p:nvSpPr>
        <p:spPr>
          <a:xfrm>
            <a:off x="3887788" y="987425"/>
            <a:ext cx="4629150" cy="4873625"/>
          </a:xfrm>
          <a:prstGeom prst="rect">
            <a:avLst/>
          </a:prstGeom>
          <a:noFill/>
          <a:ln>
            <a:noFill/>
          </a:ln>
        </p:spPr>
      </p:sp>
      <p:sp>
        <p:nvSpPr>
          <p:cNvPr id="100" name="Google Shape;100;p14"/>
          <p:cNvSpPr txBox="1"/>
          <p:nvPr>
            <p:ph idx="1" type="body"/>
          </p:nvPr>
        </p:nvSpPr>
        <p:spPr>
          <a:xfrm>
            <a:off x="630238" y="2057400"/>
            <a:ext cx="2949575" cy="3811588"/>
          </a:xfrm>
          <a:prstGeom prst="rect">
            <a:avLst/>
          </a:prstGeom>
          <a:noFill/>
          <a:ln>
            <a:noFill/>
          </a:ln>
        </p:spPr>
        <p:txBody>
          <a:bodyPr anchorCtr="0" anchor="t" bIns="42650" lIns="85325" spcFirstLastPara="1" rIns="85325" wrap="square" tIns="4265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1" name="Google Shape;101;p14"/>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15"/>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5"/>
          <p:cNvSpPr txBox="1"/>
          <p:nvPr>
            <p:ph idx="1" type="body"/>
          </p:nvPr>
        </p:nvSpPr>
        <p:spPr>
          <a:xfrm rot="5400000">
            <a:off x="2743200" y="-381000"/>
            <a:ext cx="4114800" cy="80772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5"/>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5"/>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6"/>
          <p:cNvSpPr txBox="1"/>
          <p:nvPr>
            <p:ph type="title"/>
          </p:nvPr>
        </p:nvSpPr>
        <p:spPr>
          <a:xfrm rot="5400000">
            <a:off x="5162550" y="2038350"/>
            <a:ext cx="5334000" cy="20193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16"/>
          <p:cNvSpPr txBox="1"/>
          <p:nvPr>
            <p:ph idx="1" type="body"/>
          </p:nvPr>
        </p:nvSpPr>
        <p:spPr>
          <a:xfrm rot="5400000">
            <a:off x="1047750" y="95250"/>
            <a:ext cx="5334000" cy="59055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6"/>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9" name="Shape 39"/>
        <p:cNvGrpSpPr/>
        <p:nvPr/>
      </p:nvGrpSpPr>
      <p:grpSpPr>
        <a:xfrm>
          <a:off x="0" y="0"/>
          <a:ext cx="0" cy="0"/>
          <a:chOff x="0" y="0"/>
          <a:chExt cx="0" cy="0"/>
        </a:xfrm>
      </p:grpSpPr>
      <p:sp>
        <p:nvSpPr>
          <p:cNvPr id="40" name="Google Shape;40;p3"/>
          <p:cNvSpPr txBox="1"/>
          <p:nvPr>
            <p:ph type="title"/>
          </p:nvPr>
        </p:nvSpPr>
        <p:spPr>
          <a:xfrm>
            <a:off x="0" y="76200"/>
            <a:ext cx="9144000" cy="9906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4"/>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4"/>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5"/>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6"/>
          <p:cNvSpPr txBox="1"/>
          <p:nvPr>
            <p:ph idx="1" type="body"/>
          </p:nvPr>
        </p:nvSpPr>
        <p:spPr>
          <a:xfrm>
            <a:off x="7620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2" type="body"/>
          </p:nvPr>
        </p:nvSpPr>
        <p:spPr>
          <a:xfrm>
            <a:off x="48768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7"/>
          <p:cNvSpPr txBox="1"/>
          <p:nvPr>
            <p:ph idx="1" type="body"/>
          </p:nvPr>
        </p:nvSpPr>
        <p:spPr>
          <a:xfrm>
            <a:off x="7620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2" type="body"/>
          </p:nvPr>
        </p:nvSpPr>
        <p:spPr>
          <a:xfrm>
            <a:off x="4876800" y="1600200"/>
            <a:ext cx="3962400" cy="19812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3" type="body"/>
          </p:nvPr>
        </p:nvSpPr>
        <p:spPr>
          <a:xfrm>
            <a:off x="4876800" y="3733800"/>
            <a:ext cx="3962400" cy="19812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2" name="Shape 62"/>
        <p:cNvGrpSpPr/>
        <p:nvPr/>
      </p:nvGrpSpPr>
      <p:grpSpPr>
        <a:xfrm>
          <a:off x="0" y="0"/>
          <a:ext cx="0" cy="0"/>
          <a:chOff x="0" y="0"/>
          <a:chExt cx="0" cy="0"/>
        </a:xfrm>
      </p:grpSpPr>
      <p:sp>
        <p:nvSpPr>
          <p:cNvPr id="63" name="Google Shape;63;p8"/>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8"/>
          <p:cNvSpPr txBox="1"/>
          <p:nvPr>
            <p:ph idx="1" type="body"/>
          </p:nvPr>
        </p:nvSpPr>
        <p:spPr>
          <a:xfrm>
            <a:off x="7620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2" type="body"/>
          </p:nvPr>
        </p:nvSpPr>
        <p:spPr>
          <a:xfrm>
            <a:off x="48768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68" name="Shape 68"/>
        <p:cNvGrpSpPr/>
        <p:nvPr/>
      </p:nvGrpSpPr>
      <p:grpSpPr>
        <a:xfrm>
          <a:off x="0" y="0"/>
          <a:ext cx="0" cy="0"/>
          <a:chOff x="0" y="0"/>
          <a:chExt cx="0" cy="0"/>
        </a:xfrm>
      </p:grpSpPr>
      <p:sp>
        <p:nvSpPr>
          <p:cNvPr id="69" name="Google Shape;69;p9"/>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9"/>
          <p:cNvSpPr txBox="1"/>
          <p:nvPr>
            <p:ph idx="1" type="body"/>
          </p:nvPr>
        </p:nvSpPr>
        <p:spPr>
          <a:xfrm>
            <a:off x="7620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9"/>
          <p:cNvSpPr txBox="1"/>
          <p:nvPr>
            <p:ph idx="2" type="body"/>
          </p:nvPr>
        </p:nvSpPr>
        <p:spPr>
          <a:xfrm>
            <a:off x="4876800" y="1600200"/>
            <a:ext cx="3962400" cy="4114800"/>
          </a:xfrm>
          <a:prstGeom prst="rect">
            <a:avLst/>
          </a:prstGeom>
          <a:noFill/>
          <a:ln>
            <a:noFill/>
          </a:ln>
        </p:spPr>
        <p:txBody>
          <a:bodyPr anchorCtr="0" anchor="t" bIns="42650" lIns="85325" spcFirstLastPara="1" rIns="85325" wrap="square" tIns="4265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9"/>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0"/>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0"/>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lvl1pPr lvl="0"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100" u="none" cap="none" strike="noStrike">
                <a:solidFill>
                  <a:schemeClr val="dk2"/>
                </a:solidFill>
                <a:latin typeface="Tahoma"/>
                <a:ea typeface="Tahoma"/>
                <a:cs typeface="Tahoma"/>
                <a:sym typeface="Tahoma"/>
              </a:defRPr>
            </a:lvl9pPr>
          </a:lstStyle>
          <a:p/>
        </p:txBody>
      </p:sp>
      <p:sp>
        <p:nvSpPr>
          <p:cNvPr id="29" name="Google Shape;29;p1"/>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Arial"/>
                <a:ea typeface="Arial"/>
                <a:cs typeface="Arial"/>
                <a:sym typeface="Arial"/>
              </a:defRPr>
            </a:lvl1pPr>
            <a:lvl2pPr indent="-312419" lvl="1" marL="914400" marR="0" rtl="0" algn="l">
              <a:lnSpc>
                <a:spcPct val="100000"/>
              </a:lnSpc>
              <a:spcBef>
                <a:spcPts val="480"/>
              </a:spcBef>
              <a:spcAft>
                <a:spcPts val="0"/>
              </a:spcAft>
              <a:buClr>
                <a:schemeClr val="hlink"/>
              </a:buClr>
              <a:buSzPts val="1320"/>
              <a:buFont typeface="Noto Sans Symbols"/>
              <a:buChar char="■"/>
              <a:defRPr b="0" i="0" sz="2400" u="none" cap="none" strike="noStrike">
                <a:solidFill>
                  <a:schemeClr val="dk1"/>
                </a:solidFill>
                <a:latin typeface="Arial"/>
                <a:ea typeface="Arial"/>
                <a:cs typeface="Arial"/>
                <a:sym typeface="Arial"/>
              </a:defRPr>
            </a:lvl2pPr>
            <a:lvl3pPr indent="-304800" lvl="2" marL="1371600" marR="0" rtl="0" algn="l">
              <a:lnSpc>
                <a:spcPct val="100000"/>
              </a:lnSpc>
              <a:spcBef>
                <a:spcPts val="480"/>
              </a:spcBef>
              <a:spcAft>
                <a:spcPts val="0"/>
              </a:spcAft>
              <a:buClr>
                <a:schemeClr val="accent2"/>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lnSpc>
                <a:spcPct val="100000"/>
              </a:lnSpc>
              <a:spcBef>
                <a:spcPts val="400"/>
              </a:spcBef>
              <a:spcAft>
                <a:spcPts val="0"/>
              </a:spcAft>
              <a:buClr>
                <a:schemeClr val="folHlink"/>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lnSpc>
                <a:spcPct val="100000"/>
              </a:lnSpc>
              <a:spcBef>
                <a:spcPts val="400"/>
              </a:spcBef>
              <a:spcAft>
                <a:spcPts val="0"/>
              </a:spcAft>
              <a:buClr>
                <a:srgbClr val="FD2B4E"/>
              </a:buClr>
              <a:buSzPts val="1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1"/>
          <p:cNvSpPr txBox="1"/>
          <p:nvPr>
            <p:ph idx="11" type="ftr"/>
          </p:nvPr>
        </p:nvSpPr>
        <p:spPr>
          <a:xfrm>
            <a:off x="152400" y="6400800"/>
            <a:ext cx="4648200" cy="304800"/>
          </a:xfrm>
          <a:prstGeom prst="rect">
            <a:avLst/>
          </a:prstGeom>
          <a:noFill/>
          <a:ln>
            <a:noFill/>
          </a:ln>
        </p:spPr>
        <p:txBody>
          <a:bodyPr anchorCtr="0" anchor="b" bIns="42650" lIns="85325" spcFirstLastPara="1" rIns="85325" wrap="square" tIns="4265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1" name="Google Shape;31;p1"/>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r>
              <a:rPr lang="en-US"/>
              <a:t>Chap 5-</a:t>
            </a:r>
            <a:fld id="{00000000-1234-1234-1234-123412341234}" type="slidenum">
              <a:rPr lang="en-US"/>
              <a:t>‹#›</a:t>
            </a:fld>
            <a:endParaRPr/>
          </a:p>
        </p:txBody>
      </p:sp>
      <p:pic>
        <p:nvPicPr>
          <p:cNvPr id="32" name="Google Shape;32;p1"/>
          <p:cNvPicPr preferRelativeResize="0"/>
          <p:nvPr/>
        </p:nvPicPr>
        <p:blipFill rotWithShape="1">
          <a:blip r:embed="rId1">
            <a:alphaModFix/>
          </a:blip>
          <a:srcRect b="0" l="0" r="0" t="0"/>
          <a:stretch/>
        </p:blipFill>
        <p:spPr>
          <a:xfrm>
            <a:off x="152400" y="609600"/>
            <a:ext cx="8839200" cy="1196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31.png"/><Relationship Id="rId7" Type="http://schemas.openxmlformats.org/officeDocument/2006/relationships/image" Target="../media/image23.png"/><Relationship Id="rId8"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britannica.com/science/mean" TargetMode="External"/><Relationship Id="rId4" Type="http://schemas.openxmlformats.org/officeDocument/2006/relationships/hyperlink" Target="https://www.britannica.com/topic/varianc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5.png"/><Relationship Id="rId4" Type="http://schemas.openxmlformats.org/officeDocument/2006/relationships/image" Target="../media/image42.png"/><Relationship Id="rId5"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49.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ctrTitle"/>
          </p:nvPr>
        </p:nvSpPr>
        <p:spPr>
          <a:xfrm>
            <a:off x="914400" y="2971800"/>
            <a:ext cx="7772400" cy="1752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Clr>
                <a:schemeClr val="folHlink"/>
              </a:buClr>
              <a:buSzPts val="2160"/>
              <a:buFont typeface="Noto Sans Symbols"/>
              <a:buNone/>
            </a:pPr>
            <a:r>
              <a:rPr lang="en-US" sz="3600">
                <a:solidFill>
                  <a:schemeClr val="dk1"/>
                </a:solidFill>
              </a:rPr>
              <a:t>Discrete and Continuous </a:t>
            </a:r>
            <a:br>
              <a:rPr lang="en-US" sz="3600">
                <a:solidFill>
                  <a:schemeClr val="dk1"/>
                </a:solidFill>
              </a:rPr>
            </a:br>
            <a:r>
              <a:rPr lang="en-US" sz="3600">
                <a:solidFill>
                  <a:schemeClr val="dk1"/>
                </a:solidFill>
              </a:rPr>
              <a:t>Probability Distributions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228600" y="76200"/>
            <a:ext cx="96774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100"/>
              <a:t>Constructing a Discrete Probability Distribution</a:t>
            </a:r>
            <a:endParaRPr/>
          </a:p>
        </p:txBody>
      </p:sp>
      <p:sp>
        <p:nvSpPr>
          <p:cNvPr id="266" name="Google Shape;266;p26"/>
          <p:cNvSpPr/>
          <p:nvPr/>
        </p:nvSpPr>
        <p:spPr>
          <a:xfrm>
            <a:off x="228600" y="1314450"/>
            <a:ext cx="8642350" cy="173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spinner below is spun two times.  The probability of landing on the 1 is 0.25.  The probability of landing on the 2 is 0.75.  Let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be the </a:t>
            </a:r>
            <a:r>
              <a:rPr b="0" i="0" lang="en-US" sz="2400" u="sng" cap="none" strike="noStrike">
                <a:solidFill>
                  <a:schemeClr val="dk1"/>
                </a:solidFill>
                <a:latin typeface="Arial"/>
                <a:ea typeface="Arial"/>
                <a:cs typeface="Arial"/>
                <a:sym typeface="Arial"/>
              </a:rPr>
              <a:t>sum</a:t>
            </a:r>
            <a:r>
              <a:rPr b="0" i="0" lang="en-US" sz="2400" u="none" cap="none" strike="noStrike">
                <a:solidFill>
                  <a:schemeClr val="dk1"/>
                </a:solidFill>
                <a:latin typeface="Arial"/>
                <a:ea typeface="Arial"/>
                <a:cs typeface="Arial"/>
                <a:sym typeface="Arial"/>
              </a:rPr>
              <a:t> of the two spins.  Construct a probability distribution for the random variable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267" name="Google Shape;267;p26"/>
          <p:cNvGrpSpPr/>
          <p:nvPr/>
        </p:nvGrpSpPr>
        <p:grpSpPr>
          <a:xfrm>
            <a:off x="533400" y="3886200"/>
            <a:ext cx="2133600" cy="2133600"/>
            <a:chOff x="480" y="2112"/>
            <a:chExt cx="1344" cy="1344"/>
          </a:xfrm>
        </p:grpSpPr>
        <p:sp>
          <p:nvSpPr>
            <p:cNvPr id="268" name="Google Shape;268;p26"/>
            <p:cNvSpPr/>
            <p:nvPr/>
          </p:nvSpPr>
          <p:spPr>
            <a:xfrm>
              <a:off x="480" y="2112"/>
              <a:ext cx="1344" cy="1344"/>
            </a:xfrm>
            <a:prstGeom prst="ellipse">
              <a:avLst/>
            </a:prstGeom>
            <a:solidFill>
              <a:schemeClr val="folHlink">
                <a:alpha val="49411"/>
              </a:schemeClr>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9" name="Google Shape;269;p26"/>
            <p:cNvSpPr/>
            <p:nvPr/>
          </p:nvSpPr>
          <p:spPr>
            <a:xfrm>
              <a:off x="480" y="2112"/>
              <a:ext cx="672" cy="672"/>
            </a:xfrm>
            <a:custGeom>
              <a:rect b="b" l="l" r="r" t="t"/>
              <a:pathLst>
                <a:path extrusionOk="0" h="672" w="672">
                  <a:moveTo>
                    <a:pt x="0" y="672"/>
                  </a:moveTo>
                  <a:lnTo>
                    <a:pt x="672" y="672"/>
                  </a:lnTo>
                  <a:lnTo>
                    <a:pt x="672" y="0"/>
                  </a:ln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0" name="Google Shape;270;p26"/>
            <p:cNvSpPr txBox="1"/>
            <p:nvPr/>
          </p:nvSpPr>
          <p:spPr>
            <a:xfrm>
              <a:off x="1188" y="2808"/>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71" name="Google Shape;271;p26"/>
            <p:cNvSpPr/>
            <p:nvPr/>
          </p:nvSpPr>
          <p:spPr>
            <a:xfrm flipH="1">
              <a:off x="480" y="2112"/>
              <a:ext cx="672" cy="67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solidFill>
              <a:schemeClr val="hlink">
                <a:alpha val="6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2" name="Google Shape;272;p26"/>
            <p:cNvSpPr txBox="1"/>
            <p:nvPr/>
          </p:nvSpPr>
          <p:spPr>
            <a:xfrm>
              <a:off x="819" y="2352"/>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cxnSp>
        <p:nvCxnSpPr>
          <p:cNvPr id="273" name="Google Shape;273;p26"/>
          <p:cNvCxnSpPr/>
          <p:nvPr/>
        </p:nvCxnSpPr>
        <p:spPr>
          <a:xfrm flipH="1" rot="10800000">
            <a:off x="1019175" y="4419600"/>
            <a:ext cx="1190625" cy="1076325"/>
          </a:xfrm>
          <a:prstGeom prst="straightConnector1">
            <a:avLst/>
          </a:prstGeom>
          <a:noFill/>
          <a:ln cap="flat" cmpd="sng" w="9525">
            <a:solidFill>
              <a:schemeClr val="dk1"/>
            </a:solidFill>
            <a:prstDash val="solid"/>
            <a:round/>
            <a:headEnd len="sm" w="sm" type="none"/>
            <a:tailEnd len="med" w="med" type="triangle"/>
          </a:ln>
        </p:spPr>
      </p:cxnSp>
      <p:sp>
        <p:nvSpPr>
          <p:cNvPr id="274" name="Google Shape;274;p26"/>
          <p:cNvSpPr txBox="1"/>
          <p:nvPr/>
        </p:nvSpPr>
        <p:spPr>
          <a:xfrm>
            <a:off x="2895600" y="3505200"/>
            <a:ext cx="49530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The possible sums are 2, 3, and 4.</a:t>
            </a:r>
            <a:endParaRPr b="0" i="0" sz="1400" u="none" cap="none" strike="noStrike">
              <a:solidFill>
                <a:srgbClr val="000000"/>
              </a:solidFill>
              <a:latin typeface="Arial"/>
              <a:ea typeface="Arial"/>
              <a:cs typeface="Arial"/>
              <a:sym typeface="Arial"/>
            </a:endParaRPr>
          </a:p>
        </p:txBody>
      </p:sp>
      <p:sp>
        <p:nvSpPr>
          <p:cNvPr id="275" name="Google Shape;275;p26"/>
          <p:cNvSpPr txBox="1"/>
          <p:nvPr/>
        </p:nvSpPr>
        <p:spPr>
          <a:xfrm>
            <a:off x="2895600" y="4114800"/>
            <a:ext cx="5867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folHlink"/>
                </a:solidFill>
                <a:latin typeface="Arial"/>
                <a:ea typeface="Arial"/>
                <a:cs typeface="Arial"/>
                <a:sym typeface="Arial"/>
              </a:rPr>
              <a:t>P</a:t>
            </a:r>
            <a:r>
              <a:rPr b="0" i="0" lang="en-US" sz="2400" u="none" cap="none" strike="noStrike">
                <a:solidFill>
                  <a:schemeClr val="folHlink"/>
                </a:solidFill>
                <a:latin typeface="Arial"/>
                <a:ea typeface="Arial"/>
                <a:cs typeface="Arial"/>
                <a:sym typeface="Arial"/>
              </a:rPr>
              <a:t> (sum of 2) = 0.25 ×  0.25 = 0.0625</a:t>
            </a:r>
            <a:endParaRPr b="0" i="0" sz="1400" u="none" cap="none" strike="noStrike">
              <a:solidFill>
                <a:srgbClr val="000000"/>
              </a:solidFill>
              <a:latin typeface="Arial"/>
              <a:ea typeface="Arial"/>
              <a:cs typeface="Arial"/>
              <a:sym typeface="Arial"/>
            </a:endParaRPr>
          </a:p>
        </p:txBody>
      </p:sp>
      <p:grpSp>
        <p:nvGrpSpPr>
          <p:cNvPr id="276" name="Google Shape;276;p26"/>
          <p:cNvGrpSpPr/>
          <p:nvPr/>
        </p:nvGrpSpPr>
        <p:grpSpPr>
          <a:xfrm>
            <a:off x="5319713" y="4524375"/>
            <a:ext cx="952500" cy="762000"/>
            <a:chOff x="3351" y="2850"/>
            <a:chExt cx="600" cy="480"/>
          </a:xfrm>
        </p:grpSpPr>
        <p:sp>
          <p:nvSpPr>
            <p:cNvPr id="277" name="Google Shape;277;p26"/>
            <p:cNvSpPr/>
            <p:nvPr/>
          </p:nvSpPr>
          <p:spPr>
            <a:xfrm>
              <a:off x="3351" y="3042"/>
              <a:ext cx="60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cxnSp>
          <p:nvCxnSpPr>
            <p:cNvPr id="278" name="Google Shape;278;p26"/>
            <p:cNvCxnSpPr/>
            <p:nvPr/>
          </p:nvCxnSpPr>
          <p:spPr>
            <a:xfrm rot="10800000">
              <a:off x="3639" y="2850"/>
              <a:ext cx="0" cy="240"/>
            </a:xfrm>
            <a:prstGeom prst="straightConnector1">
              <a:avLst/>
            </a:prstGeom>
            <a:noFill/>
            <a:ln cap="flat" cmpd="sng" w="9525">
              <a:solidFill>
                <a:schemeClr val="hlink"/>
              </a:solidFill>
              <a:prstDash val="solid"/>
              <a:round/>
              <a:headEnd len="sm" w="sm" type="none"/>
              <a:tailEnd len="med" w="med" type="triangle"/>
            </a:ln>
          </p:spPr>
        </p:cxnSp>
      </p:grpSp>
      <p:grpSp>
        <p:nvGrpSpPr>
          <p:cNvPr id="279" name="Google Shape;279;p26"/>
          <p:cNvGrpSpPr/>
          <p:nvPr/>
        </p:nvGrpSpPr>
        <p:grpSpPr>
          <a:xfrm>
            <a:off x="3109913" y="4600575"/>
            <a:ext cx="2133600" cy="1050925"/>
            <a:chOff x="1959" y="2898"/>
            <a:chExt cx="1344" cy="662"/>
          </a:xfrm>
        </p:grpSpPr>
        <p:sp>
          <p:nvSpPr>
            <p:cNvPr id="280" name="Google Shape;280;p26"/>
            <p:cNvSpPr txBox="1"/>
            <p:nvPr/>
          </p:nvSpPr>
          <p:spPr>
            <a:xfrm>
              <a:off x="1959" y="3042"/>
              <a:ext cx="1344"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1 on the first spin.</a:t>
              </a:r>
              <a:endParaRPr b="0" i="0" sz="1400" u="none" cap="none" strike="noStrike">
                <a:solidFill>
                  <a:srgbClr val="000000"/>
                </a:solidFill>
                <a:latin typeface="Arial"/>
                <a:ea typeface="Arial"/>
                <a:cs typeface="Arial"/>
                <a:sym typeface="Arial"/>
              </a:endParaRPr>
            </a:p>
          </p:txBody>
        </p:sp>
        <p:cxnSp>
          <p:nvCxnSpPr>
            <p:cNvPr id="281" name="Google Shape;281;p26"/>
            <p:cNvCxnSpPr/>
            <p:nvPr/>
          </p:nvCxnSpPr>
          <p:spPr>
            <a:xfrm flipH="1" rot="10800000">
              <a:off x="3120" y="2898"/>
              <a:ext cx="183" cy="222"/>
            </a:xfrm>
            <a:prstGeom prst="straightConnector1">
              <a:avLst/>
            </a:prstGeom>
            <a:noFill/>
            <a:ln cap="flat" cmpd="sng" w="9525">
              <a:solidFill>
                <a:schemeClr val="hlink"/>
              </a:solidFill>
              <a:prstDash val="solid"/>
              <a:round/>
              <a:headEnd len="sm" w="sm" type="none"/>
              <a:tailEnd len="med" w="med" type="triangle"/>
            </a:ln>
          </p:spPr>
        </p:cxnSp>
      </p:grpSp>
      <p:grpSp>
        <p:nvGrpSpPr>
          <p:cNvPr id="282" name="Google Shape;282;p26"/>
          <p:cNvGrpSpPr/>
          <p:nvPr/>
        </p:nvGrpSpPr>
        <p:grpSpPr>
          <a:xfrm>
            <a:off x="6415088" y="4576763"/>
            <a:ext cx="2590800" cy="1089025"/>
            <a:chOff x="4041" y="2883"/>
            <a:chExt cx="1632" cy="686"/>
          </a:xfrm>
        </p:grpSpPr>
        <p:sp>
          <p:nvSpPr>
            <p:cNvPr id="283" name="Google Shape;283;p26"/>
            <p:cNvSpPr txBox="1"/>
            <p:nvPr/>
          </p:nvSpPr>
          <p:spPr>
            <a:xfrm>
              <a:off x="4041" y="3051"/>
              <a:ext cx="1632"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1 on the second spin.</a:t>
              </a:r>
              <a:endParaRPr b="0" i="0" sz="1400" u="none" cap="none" strike="noStrike">
                <a:solidFill>
                  <a:srgbClr val="000000"/>
                </a:solidFill>
                <a:latin typeface="Arial"/>
                <a:ea typeface="Arial"/>
                <a:cs typeface="Arial"/>
                <a:sym typeface="Arial"/>
              </a:endParaRPr>
            </a:p>
          </p:txBody>
        </p:sp>
        <p:cxnSp>
          <p:nvCxnSpPr>
            <p:cNvPr id="284" name="Google Shape;284;p26"/>
            <p:cNvCxnSpPr/>
            <p:nvPr/>
          </p:nvCxnSpPr>
          <p:spPr>
            <a:xfrm rot="10800000">
              <a:off x="4080" y="2883"/>
              <a:ext cx="183" cy="222"/>
            </a:xfrm>
            <a:prstGeom prst="straightConnector1">
              <a:avLst/>
            </a:prstGeom>
            <a:noFill/>
            <a:ln cap="flat" cmpd="sng" w="9525">
              <a:solidFill>
                <a:schemeClr val="hlink"/>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100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par>
                                <p:cTn fill="hold" nodeType="withEffect" presetClass="entr" presetID="10" presetSubtype="0">
                                  <p:stCondLst>
                                    <p:cond delay="100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228600" y="76200"/>
            <a:ext cx="96774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100"/>
              <a:t>Constructing a Discrete Probability Distribution</a:t>
            </a:r>
            <a:endParaRPr/>
          </a:p>
        </p:txBody>
      </p:sp>
      <p:graphicFrame>
        <p:nvGraphicFramePr>
          <p:cNvPr id="291" name="Google Shape;291;p27"/>
          <p:cNvGraphicFramePr/>
          <p:nvPr/>
        </p:nvGraphicFramePr>
        <p:xfrm>
          <a:off x="361950" y="4495800"/>
          <a:ext cx="3000000" cy="3000000"/>
        </p:xfrm>
        <a:graphic>
          <a:graphicData uri="http://schemas.openxmlformats.org/drawingml/2006/table">
            <a:tbl>
              <a:tblPr>
                <a:noFill/>
                <a:tableStyleId>{AB835AA3-AB33-416B-9261-D4EFBBE96AB7}</a:tableStyleId>
              </a:tblPr>
              <a:tblGrid>
                <a:gridCol w="1295400"/>
                <a:gridCol w="108585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Sum of spins,</a:t>
                      </a:r>
                      <a:r>
                        <a:rPr b="1" i="1" lang="en-US" sz="2200" u="none" cap="none" strike="noStrike">
                          <a:solidFill>
                            <a:schemeClr val="dk1"/>
                          </a:solidFill>
                          <a:latin typeface="Century"/>
                          <a:ea typeface="Century"/>
                          <a:cs typeface="Century"/>
                          <a:sym typeface="Century"/>
                        </a:rPr>
                        <a:t> x</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0" marB="0"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92" name="Google Shape;292;p27"/>
          <p:cNvSpPr/>
          <p:nvPr/>
        </p:nvSpPr>
        <p:spPr>
          <a:xfrm>
            <a:off x="228600" y="1314450"/>
            <a:ext cx="8642350" cy="590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 continued</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nvGrpSpPr>
          <p:cNvPr id="293" name="Google Shape;293;p27"/>
          <p:cNvGrpSpPr/>
          <p:nvPr/>
        </p:nvGrpSpPr>
        <p:grpSpPr>
          <a:xfrm>
            <a:off x="381000" y="1981200"/>
            <a:ext cx="2133600" cy="2133600"/>
            <a:chOff x="480" y="2112"/>
            <a:chExt cx="1344" cy="1344"/>
          </a:xfrm>
        </p:grpSpPr>
        <p:sp>
          <p:nvSpPr>
            <p:cNvPr id="294" name="Google Shape;294;p27"/>
            <p:cNvSpPr/>
            <p:nvPr/>
          </p:nvSpPr>
          <p:spPr>
            <a:xfrm>
              <a:off x="480" y="2112"/>
              <a:ext cx="1344" cy="1344"/>
            </a:xfrm>
            <a:prstGeom prst="ellipse">
              <a:avLst/>
            </a:prstGeom>
            <a:solidFill>
              <a:schemeClr val="folHlink">
                <a:alpha val="49411"/>
              </a:schemeClr>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5" name="Google Shape;295;p27"/>
            <p:cNvSpPr/>
            <p:nvPr/>
          </p:nvSpPr>
          <p:spPr>
            <a:xfrm>
              <a:off x="480" y="2112"/>
              <a:ext cx="672" cy="672"/>
            </a:xfrm>
            <a:custGeom>
              <a:rect b="b" l="l" r="r" t="t"/>
              <a:pathLst>
                <a:path extrusionOk="0" h="672" w="672">
                  <a:moveTo>
                    <a:pt x="0" y="672"/>
                  </a:moveTo>
                  <a:lnTo>
                    <a:pt x="672" y="672"/>
                  </a:lnTo>
                  <a:lnTo>
                    <a:pt x="672" y="0"/>
                  </a:ln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6" name="Google Shape;296;p27"/>
            <p:cNvSpPr txBox="1"/>
            <p:nvPr/>
          </p:nvSpPr>
          <p:spPr>
            <a:xfrm>
              <a:off x="1188" y="2808"/>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97" name="Google Shape;297;p27"/>
            <p:cNvSpPr/>
            <p:nvPr/>
          </p:nvSpPr>
          <p:spPr>
            <a:xfrm flipH="1">
              <a:off x="480" y="2112"/>
              <a:ext cx="672" cy="67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solidFill>
              <a:schemeClr val="hlink">
                <a:alpha val="6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8" name="Google Shape;298;p27"/>
            <p:cNvSpPr txBox="1"/>
            <p:nvPr/>
          </p:nvSpPr>
          <p:spPr>
            <a:xfrm>
              <a:off x="819" y="2352"/>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cxnSp>
        <p:nvCxnSpPr>
          <p:cNvPr id="299" name="Google Shape;299;p27"/>
          <p:cNvCxnSpPr/>
          <p:nvPr/>
        </p:nvCxnSpPr>
        <p:spPr>
          <a:xfrm flipH="1" rot="10800000">
            <a:off x="866775" y="2514600"/>
            <a:ext cx="1190625" cy="1076325"/>
          </a:xfrm>
          <a:prstGeom prst="straightConnector1">
            <a:avLst/>
          </a:prstGeom>
          <a:noFill/>
          <a:ln cap="flat" cmpd="sng" w="9525">
            <a:solidFill>
              <a:schemeClr val="dk1"/>
            </a:solidFill>
            <a:prstDash val="solid"/>
            <a:round/>
            <a:headEnd len="sm" w="sm" type="none"/>
            <a:tailEnd len="med" w="med" type="triangle"/>
          </a:ln>
        </p:spPr>
      </p:cxnSp>
      <p:sp>
        <p:nvSpPr>
          <p:cNvPr id="300" name="Google Shape;300;p27"/>
          <p:cNvSpPr txBox="1"/>
          <p:nvPr/>
        </p:nvSpPr>
        <p:spPr>
          <a:xfrm>
            <a:off x="2895600" y="1981200"/>
            <a:ext cx="5867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folHlink"/>
                </a:solidFill>
                <a:latin typeface="Arial"/>
                <a:ea typeface="Arial"/>
                <a:cs typeface="Arial"/>
                <a:sym typeface="Arial"/>
              </a:rPr>
              <a:t>P</a:t>
            </a:r>
            <a:r>
              <a:rPr b="0" i="0" lang="en-US" sz="2400" u="none" cap="none" strike="noStrike">
                <a:solidFill>
                  <a:schemeClr val="folHlink"/>
                </a:solidFill>
                <a:latin typeface="Arial"/>
                <a:ea typeface="Arial"/>
                <a:cs typeface="Arial"/>
                <a:sym typeface="Arial"/>
              </a:rPr>
              <a:t> (sum of 3) = 0.25 ×  0.75 = 0.1875</a:t>
            </a:r>
            <a:endParaRPr b="0" i="0" sz="1400" u="none" cap="none" strike="noStrike">
              <a:solidFill>
                <a:srgbClr val="000000"/>
              </a:solidFill>
              <a:latin typeface="Arial"/>
              <a:ea typeface="Arial"/>
              <a:cs typeface="Arial"/>
              <a:sym typeface="Arial"/>
            </a:endParaRPr>
          </a:p>
        </p:txBody>
      </p:sp>
      <p:grpSp>
        <p:nvGrpSpPr>
          <p:cNvPr id="301" name="Google Shape;301;p27"/>
          <p:cNvGrpSpPr/>
          <p:nvPr/>
        </p:nvGrpSpPr>
        <p:grpSpPr>
          <a:xfrm>
            <a:off x="5319713" y="2390775"/>
            <a:ext cx="952500" cy="762000"/>
            <a:chOff x="3351" y="2850"/>
            <a:chExt cx="600" cy="480"/>
          </a:xfrm>
        </p:grpSpPr>
        <p:sp>
          <p:nvSpPr>
            <p:cNvPr id="302" name="Google Shape;302;p27"/>
            <p:cNvSpPr/>
            <p:nvPr/>
          </p:nvSpPr>
          <p:spPr>
            <a:xfrm>
              <a:off x="3351" y="3042"/>
              <a:ext cx="60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cxnSp>
          <p:nvCxnSpPr>
            <p:cNvPr id="303" name="Google Shape;303;p27"/>
            <p:cNvCxnSpPr/>
            <p:nvPr/>
          </p:nvCxnSpPr>
          <p:spPr>
            <a:xfrm rot="10800000">
              <a:off x="3639" y="2850"/>
              <a:ext cx="0" cy="240"/>
            </a:xfrm>
            <a:prstGeom prst="straightConnector1">
              <a:avLst/>
            </a:prstGeom>
            <a:noFill/>
            <a:ln cap="flat" cmpd="sng" w="9525">
              <a:solidFill>
                <a:schemeClr val="hlink"/>
              </a:solidFill>
              <a:prstDash val="solid"/>
              <a:round/>
              <a:headEnd len="sm" w="sm" type="none"/>
              <a:tailEnd len="med" w="med" type="triangle"/>
            </a:ln>
          </p:spPr>
        </p:cxnSp>
      </p:grpSp>
      <p:grpSp>
        <p:nvGrpSpPr>
          <p:cNvPr id="304" name="Google Shape;304;p27"/>
          <p:cNvGrpSpPr/>
          <p:nvPr/>
        </p:nvGrpSpPr>
        <p:grpSpPr>
          <a:xfrm>
            <a:off x="3109913" y="2466975"/>
            <a:ext cx="2133600" cy="1050925"/>
            <a:chOff x="1959" y="2898"/>
            <a:chExt cx="1344" cy="662"/>
          </a:xfrm>
        </p:grpSpPr>
        <p:sp>
          <p:nvSpPr>
            <p:cNvPr id="305" name="Google Shape;305;p27"/>
            <p:cNvSpPr txBox="1"/>
            <p:nvPr/>
          </p:nvSpPr>
          <p:spPr>
            <a:xfrm>
              <a:off x="1959" y="3042"/>
              <a:ext cx="1344"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1 on the first spin.</a:t>
              </a:r>
              <a:endParaRPr b="0" i="0" sz="1400" u="none" cap="none" strike="noStrike">
                <a:solidFill>
                  <a:srgbClr val="000000"/>
                </a:solidFill>
                <a:latin typeface="Arial"/>
                <a:ea typeface="Arial"/>
                <a:cs typeface="Arial"/>
                <a:sym typeface="Arial"/>
              </a:endParaRPr>
            </a:p>
          </p:txBody>
        </p:sp>
        <p:cxnSp>
          <p:nvCxnSpPr>
            <p:cNvPr id="306" name="Google Shape;306;p27"/>
            <p:cNvCxnSpPr/>
            <p:nvPr/>
          </p:nvCxnSpPr>
          <p:spPr>
            <a:xfrm flipH="1" rot="10800000">
              <a:off x="3120" y="2898"/>
              <a:ext cx="183" cy="222"/>
            </a:xfrm>
            <a:prstGeom prst="straightConnector1">
              <a:avLst/>
            </a:prstGeom>
            <a:noFill/>
            <a:ln cap="flat" cmpd="sng" w="9525">
              <a:solidFill>
                <a:schemeClr val="hlink"/>
              </a:solidFill>
              <a:prstDash val="solid"/>
              <a:round/>
              <a:headEnd len="sm" w="sm" type="none"/>
              <a:tailEnd len="med" w="med" type="triangle"/>
            </a:ln>
          </p:spPr>
        </p:cxnSp>
      </p:grpSp>
      <p:grpSp>
        <p:nvGrpSpPr>
          <p:cNvPr id="307" name="Google Shape;307;p27"/>
          <p:cNvGrpSpPr/>
          <p:nvPr/>
        </p:nvGrpSpPr>
        <p:grpSpPr>
          <a:xfrm>
            <a:off x="6415088" y="2443163"/>
            <a:ext cx="2590800" cy="1089025"/>
            <a:chOff x="4041" y="2883"/>
            <a:chExt cx="1632" cy="686"/>
          </a:xfrm>
        </p:grpSpPr>
        <p:sp>
          <p:nvSpPr>
            <p:cNvPr id="308" name="Google Shape;308;p27"/>
            <p:cNvSpPr txBox="1"/>
            <p:nvPr/>
          </p:nvSpPr>
          <p:spPr>
            <a:xfrm>
              <a:off x="4041" y="3051"/>
              <a:ext cx="1632"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2 on the second spin.</a:t>
              </a:r>
              <a:endParaRPr b="0" i="0" sz="1400" u="none" cap="none" strike="noStrike">
                <a:solidFill>
                  <a:srgbClr val="000000"/>
                </a:solidFill>
                <a:latin typeface="Arial"/>
                <a:ea typeface="Arial"/>
                <a:cs typeface="Arial"/>
                <a:sym typeface="Arial"/>
              </a:endParaRPr>
            </a:p>
          </p:txBody>
        </p:sp>
        <p:cxnSp>
          <p:nvCxnSpPr>
            <p:cNvPr id="309" name="Google Shape;309;p27"/>
            <p:cNvCxnSpPr/>
            <p:nvPr/>
          </p:nvCxnSpPr>
          <p:spPr>
            <a:xfrm rot="10800000">
              <a:off x="4080" y="2883"/>
              <a:ext cx="183" cy="222"/>
            </a:xfrm>
            <a:prstGeom prst="straightConnector1">
              <a:avLst/>
            </a:prstGeom>
            <a:noFill/>
            <a:ln cap="flat" cmpd="sng" w="9525">
              <a:solidFill>
                <a:schemeClr val="hlink"/>
              </a:solidFill>
              <a:prstDash val="solid"/>
              <a:round/>
              <a:headEnd len="sm" w="sm" type="none"/>
              <a:tailEnd len="med" w="med" type="triangle"/>
            </a:ln>
          </p:spPr>
        </p:cxnSp>
      </p:grpSp>
      <p:sp>
        <p:nvSpPr>
          <p:cNvPr id="310" name="Google Shape;310;p27"/>
          <p:cNvSpPr txBox="1"/>
          <p:nvPr/>
        </p:nvSpPr>
        <p:spPr>
          <a:xfrm>
            <a:off x="5362575" y="3495675"/>
            <a:ext cx="914400" cy="5191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folHlink"/>
                </a:solidFill>
                <a:latin typeface="Arial"/>
                <a:ea typeface="Arial"/>
                <a:cs typeface="Arial"/>
                <a:sym typeface="Arial"/>
              </a:rPr>
              <a:t>“or”</a:t>
            </a:r>
            <a:endParaRPr b="0" i="0" sz="1400" u="none" cap="none" strike="noStrike">
              <a:solidFill>
                <a:srgbClr val="000000"/>
              </a:solidFill>
              <a:latin typeface="Arial"/>
              <a:ea typeface="Arial"/>
              <a:cs typeface="Arial"/>
              <a:sym typeface="Arial"/>
            </a:endParaRPr>
          </a:p>
        </p:txBody>
      </p:sp>
      <p:sp>
        <p:nvSpPr>
          <p:cNvPr id="311" name="Google Shape;311;p27"/>
          <p:cNvSpPr txBox="1"/>
          <p:nvPr/>
        </p:nvSpPr>
        <p:spPr>
          <a:xfrm>
            <a:off x="3033713" y="4262438"/>
            <a:ext cx="5867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folHlink"/>
                </a:solidFill>
                <a:latin typeface="Arial"/>
                <a:ea typeface="Arial"/>
                <a:cs typeface="Arial"/>
                <a:sym typeface="Arial"/>
              </a:rPr>
              <a:t>P</a:t>
            </a:r>
            <a:r>
              <a:rPr b="0" i="0" lang="en-US" sz="2400" u="none" cap="none" strike="noStrike">
                <a:solidFill>
                  <a:schemeClr val="folHlink"/>
                </a:solidFill>
                <a:latin typeface="Arial"/>
                <a:ea typeface="Arial"/>
                <a:cs typeface="Arial"/>
                <a:sym typeface="Arial"/>
              </a:rPr>
              <a:t> (sum of 3) = 0.75 ×  0.25 = 0.1875</a:t>
            </a:r>
            <a:endParaRPr b="0" i="0" sz="1400" u="none" cap="none" strike="noStrike">
              <a:solidFill>
                <a:srgbClr val="000000"/>
              </a:solidFill>
              <a:latin typeface="Arial"/>
              <a:ea typeface="Arial"/>
              <a:cs typeface="Arial"/>
              <a:sym typeface="Arial"/>
            </a:endParaRPr>
          </a:p>
        </p:txBody>
      </p:sp>
      <p:grpSp>
        <p:nvGrpSpPr>
          <p:cNvPr id="312" name="Google Shape;312;p27"/>
          <p:cNvGrpSpPr/>
          <p:nvPr/>
        </p:nvGrpSpPr>
        <p:grpSpPr>
          <a:xfrm>
            <a:off x="5457825" y="4672013"/>
            <a:ext cx="952500" cy="762000"/>
            <a:chOff x="3351" y="2850"/>
            <a:chExt cx="600" cy="480"/>
          </a:xfrm>
        </p:grpSpPr>
        <p:sp>
          <p:nvSpPr>
            <p:cNvPr id="313" name="Google Shape;313;p27"/>
            <p:cNvSpPr/>
            <p:nvPr/>
          </p:nvSpPr>
          <p:spPr>
            <a:xfrm>
              <a:off x="3351" y="3042"/>
              <a:ext cx="60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cxnSp>
          <p:nvCxnSpPr>
            <p:cNvPr id="314" name="Google Shape;314;p27"/>
            <p:cNvCxnSpPr/>
            <p:nvPr/>
          </p:nvCxnSpPr>
          <p:spPr>
            <a:xfrm rot="10800000">
              <a:off x="3639" y="2850"/>
              <a:ext cx="0" cy="240"/>
            </a:xfrm>
            <a:prstGeom prst="straightConnector1">
              <a:avLst/>
            </a:prstGeom>
            <a:noFill/>
            <a:ln cap="flat" cmpd="sng" w="9525">
              <a:solidFill>
                <a:schemeClr val="hlink"/>
              </a:solidFill>
              <a:prstDash val="solid"/>
              <a:round/>
              <a:headEnd len="sm" w="sm" type="none"/>
              <a:tailEnd len="med" w="med" type="triangle"/>
            </a:ln>
          </p:spPr>
        </p:cxnSp>
      </p:grpSp>
      <p:grpSp>
        <p:nvGrpSpPr>
          <p:cNvPr id="315" name="Google Shape;315;p27"/>
          <p:cNvGrpSpPr/>
          <p:nvPr/>
        </p:nvGrpSpPr>
        <p:grpSpPr>
          <a:xfrm>
            <a:off x="3248025" y="4748213"/>
            <a:ext cx="2133600" cy="1050925"/>
            <a:chOff x="1959" y="2898"/>
            <a:chExt cx="1344" cy="662"/>
          </a:xfrm>
        </p:grpSpPr>
        <p:sp>
          <p:nvSpPr>
            <p:cNvPr id="316" name="Google Shape;316;p27"/>
            <p:cNvSpPr txBox="1"/>
            <p:nvPr/>
          </p:nvSpPr>
          <p:spPr>
            <a:xfrm>
              <a:off x="1959" y="3042"/>
              <a:ext cx="1344"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2 on the first spin.</a:t>
              </a:r>
              <a:endParaRPr b="0" i="0" sz="1400" u="none" cap="none" strike="noStrike">
                <a:solidFill>
                  <a:srgbClr val="000000"/>
                </a:solidFill>
                <a:latin typeface="Arial"/>
                <a:ea typeface="Arial"/>
                <a:cs typeface="Arial"/>
                <a:sym typeface="Arial"/>
              </a:endParaRPr>
            </a:p>
          </p:txBody>
        </p:sp>
        <p:cxnSp>
          <p:nvCxnSpPr>
            <p:cNvPr id="317" name="Google Shape;317;p27"/>
            <p:cNvCxnSpPr/>
            <p:nvPr/>
          </p:nvCxnSpPr>
          <p:spPr>
            <a:xfrm flipH="1" rot="10800000">
              <a:off x="3120" y="2898"/>
              <a:ext cx="183" cy="222"/>
            </a:xfrm>
            <a:prstGeom prst="straightConnector1">
              <a:avLst/>
            </a:prstGeom>
            <a:noFill/>
            <a:ln cap="flat" cmpd="sng" w="9525">
              <a:solidFill>
                <a:schemeClr val="hlink"/>
              </a:solidFill>
              <a:prstDash val="solid"/>
              <a:round/>
              <a:headEnd len="sm" w="sm" type="none"/>
              <a:tailEnd len="med" w="med" type="triangle"/>
            </a:ln>
          </p:spPr>
        </p:cxnSp>
      </p:grpSp>
      <p:grpSp>
        <p:nvGrpSpPr>
          <p:cNvPr id="318" name="Google Shape;318;p27"/>
          <p:cNvGrpSpPr/>
          <p:nvPr/>
        </p:nvGrpSpPr>
        <p:grpSpPr>
          <a:xfrm>
            <a:off x="6553200" y="4724400"/>
            <a:ext cx="2590800" cy="1089025"/>
            <a:chOff x="4041" y="2883"/>
            <a:chExt cx="1632" cy="686"/>
          </a:xfrm>
        </p:grpSpPr>
        <p:sp>
          <p:nvSpPr>
            <p:cNvPr id="319" name="Google Shape;319;p27"/>
            <p:cNvSpPr txBox="1"/>
            <p:nvPr/>
          </p:nvSpPr>
          <p:spPr>
            <a:xfrm>
              <a:off x="4041" y="3051"/>
              <a:ext cx="1632"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1 on the second spin.</a:t>
              </a:r>
              <a:endParaRPr b="0" i="0" sz="1400" u="none" cap="none" strike="noStrike">
                <a:solidFill>
                  <a:srgbClr val="000000"/>
                </a:solidFill>
                <a:latin typeface="Arial"/>
                <a:ea typeface="Arial"/>
                <a:cs typeface="Arial"/>
                <a:sym typeface="Arial"/>
              </a:endParaRPr>
            </a:p>
          </p:txBody>
        </p:sp>
        <p:cxnSp>
          <p:nvCxnSpPr>
            <p:cNvPr id="320" name="Google Shape;320;p27"/>
            <p:cNvCxnSpPr/>
            <p:nvPr/>
          </p:nvCxnSpPr>
          <p:spPr>
            <a:xfrm rot="10800000">
              <a:off x="4080" y="2883"/>
              <a:ext cx="183" cy="222"/>
            </a:xfrm>
            <a:prstGeom prst="straightConnector1">
              <a:avLst/>
            </a:prstGeom>
            <a:noFill/>
            <a:ln cap="flat" cmpd="sng" w="9525">
              <a:solidFill>
                <a:schemeClr val="hlink"/>
              </a:solidFill>
              <a:prstDash val="solid"/>
              <a:round/>
              <a:headEnd len="sm" w="sm" type="none"/>
              <a:tailEnd len="med" w="med" type="triangle"/>
            </a:ln>
          </p:spPr>
        </p:cxnSp>
      </p:grpSp>
      <p:sp>
        <p:nvSpPr>
          <p:cNvPr id="321" name="Google Shape;321;p27"/>
          <p:cNvSpPr/>
          <p:nvPr/>
        </p:nvSpPr>
        <p:spPr>
          <a:xfrm>
            <a:off x="1657350" y="5443538"/>
            <a:ext cx="884238"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folHlink"/>
                </a:solidFill>
                <a:latin typeface="Arial"/>
                <a:ea typeface="Arial"/>
                <a:cs typeface="Arial"/>
                <a:sym typeface="Arial"/>
              </a:rPr>
              <a:t>0.375</a:t>
            </a:r>
            <a:endParaRPr b="0" i="0" sz="1400" u="none" cap="none" strike="noStrike">
              <a:solidFill>
                <a:srgbClr val="000000"/>
              </a:solidFill>
              <a:latin typeface="Arial"/>
              <a:ea typeface="Arial"/>
              <a:cs typeface="Arial"/>
              <a:sym typeface="Arial"/>
            </a:endParaRPr>
          </a:p>
        </p:txBody>
      </p:sp>
      <p:grpSp>
        <p:nvGrpSpPr>
          <p:cNvPr id="322" name="Google Shape;322;p27"/>
          <p:cNvGrpSpPr/>
          <p:nvPr/>
        </p:nvGrpSpPr>
        <p:grpSpPr>
          <a:xfrm>
            <a:off x="2693988" y="5715000"/>
            <a:ext cx="2868612" cy="685800"/>
            <a:chOff x="1632" y="3600"/>
            <a:chExt cx="1807" cy="432"/>
          </a:xfrm>
        </p:grpSpPr>
        <p:sp>
          <p:nvSpPr>
            <p:cNvPr id="323" name="Google Shape;323;p27"/>
            <p:cNvSpPr/>
            <p:nvPr/>
          </p:nvSpPr>
          <p:spPr>
            <a:xfrm>
              <a:off x="1872" y="3744"/>
              <a:ext cx="1567"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0.1875 + 0.1875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1632" y="3600"/>
              <a:ext cx="240" cy="288"/>
            </a:xfrm>
            <a:custGeom>
              <a:rect b="b" l="l" r="r" t="t"/>
              <a:pathLst>
                <a:path extrusionOk="0" h="288" w="240">
                  <a:moveTo>
                    <a:pt x="0" y="0"/>
                  </a:moveTo>
                  <a:lnTo>
                    <a:pt x="144" y="0"/>
                  </a:lnTo>
                  <a:lnTo>
                    <a:pt x="144" y="288"/>
                  </a:lnTo>
                  <a:lnTo>
                    <a:pt x="240" y="288"/>
                  </a:lnTo>
                </a:path>
              </a:pathLst>
            </a:custGeom>
            <a:noFill/>
            <a:ln cap="flat" cmpd="sng" w="9525">
              <a:solidFill>
                <a:schemeClr val="hlink"/>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par>
                                <p:cTn fill="hold" nodeType="withEffect" presetClass="entr" presetID="10" presetSubtype="0">
                                  <p:stCondLst>
                                    <p:cond delay="100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par>
                          <p:cTn fill="hold">
                            <p:stCondLst>
                              <p:cond delay="3000"/>
                            </p:stCondLst>
                            <p:childTnLst>
                              <p:par>
                                <p:cTn fill="hold" nodeType="afterEffect" presetClass="entr" presetID="23" presetSubtype="16">
                                  <p:stCondLst>
                                    <p:cond delay="50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ppt_w</p:attrName>
                                        </p:attrNameLst>
                                      </p:cBhvr>
                                      <p:tavLst>
                                        <p:tav fmla="" tm="0">
                                          <p:val>
                                            <p:strVal val="0"/>
                                          </p:val>
                                        </p:tav>
                                        <p:tav fmla="" tm="100000">
                                          <p:val>
                                            <p:strVal val="#ppt_w"/>
                                          </p:val>
                                        </p:tav>
                                      </p:tavLst>
                                    </p:anim>
                                    <p:anim calcmode="lin" valueType="num">
                                      <p:cBhvr additive="base">
                                        <p:cTn dur="500"/>
                                        <p:tgtEl>
                                          <p:spTgt spid="310"/>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 presetSubtype="0">
                                  <p:stCondLst>
                                    <p:cond delay="50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par>
                          <p:cTn fill="hold">
                            <p:stCondLst>
                              <p:cond delay="3501"/>
                            </p:stCondLst>
                            <p:childTnLst>
                              <p:par>
                                <p:cTn fill="hold" nodeType="afterEffect" presetClass="entr" presetID="10" presetSubtype="0">
                                  <p:stCondLst>
                                    <p:cond delay="100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par>
                          <p:cTn fill="hold">
                            <p:stCondLst>
                              <p:cond delay="4501"/>
                            </p:stCondLst>
                            <p:childTnLst>
                              <p:par>
                                <p:cTn fill="hold" nodeType="afterEffect" presetClass="entr" presetID="10" presetSubtype="0">
                                  <p:stCondLst>
                                    <p:cond delay="100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5501"/>
                            </p:stCondLst>
                            <p:childTnLst>
                              <p:par>
                                <p:cTn fill="hold" nodeType="afterEffect" presetClass="entr" presetID="10" presetSubtype="0">
                                  <p:stCondLst>
                                    <p:cond delay="100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228600" y="76200"/>
            <a:ext cx="96774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100"/>
              <a:t>Constructing a Discrete Probability Distribution</a:t>
            </a:r>
            <a:endParaRPr/>
          </a:p>
        </p:txBody>
      </p:sp>
      <p:graphicFrame>
        <p:nvGraphicFramePr>
          <p:cNvPr id="331" name="Google Shape;331;p28"/>
          <p:cNvGraphicFramePr/>
          <p:nvPr/>
        </p:nvGraphicFramePr>
        <p:xfrm>
          <a:off x="361950" y="4495800"/>
          <a:ext cx="3000000" cy="3000000"/>
        </p:xfrm>
        <a:graphic>
          <a:graphicData uri="http://schemas.openxmlformats.org/drawingml/2006/table">
            <a:tbl>
              <a:tblPr>
                <a:noFill/>
                <a:tableStyleId>{AB835AA3-AB33-416B-9261-D4EFBBE96AB7}</a:tableStyleId>
              </a:tblPr>
              <a:tblGrid>
                <a:gridCol w="1295400"/>
                <a:gridCol w="116205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Sum of spins,</a:t>
                      </a:r>
                      <a:r>
                        <a:rPr b="1" i="1" lang="en-US" sz="2200" u="none" cap="none" strike="noStrike">
                          <a:solidFill>
                            <a:schemeClr val="dk1"/>
                          </a:solidFill>
                          <a:latin typeface="Century"/>
                          <a:ea typeface="Century"/>
                          <a:cs typeface="Century"/>
                          <a:sym typeface="Century"/>
                        </a:rPr>
                        <a:t> x</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0" marB="0"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0.375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32" name="Google Shape;332;p28"/>
          <p:cNvSpPr/>
          <p:nvPr/>
        </p:nvSpPr>
        <p:spPr>
          <a:xfrm>
            <a:off x="228600" y="1314450"/>
            <a:ext cx="8642350" cy="590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 continued</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nvGrpSpPr>
          <p:cNvPr id="333" name="Google Shape;333;p28"/>
          <p:cNvGrpSpPr/>
          <p:nvPr/>
        </p:nvGrpSpPr>
        <p:grpSpPr>
          <a:xfrm>
            <a:off x="381000" y="1981200"/>
            <a:ext cx="2133600" cy="2133600"/>
            <a:chOff x="480" y="2112"/>
            <a:chExt cx="1344" cy="1344"/>
          </a:xfrm>
        </p:grpSpPr>
        <p:sp>
          <p:nvSpPr>
            <p:cNvPr id="334" name="Google Shape;334;p28"/>
            <p:cNvSpPr/>
            <p:nvPr/>
          </p:nvSpPr>
          <p:spPr>
            <a:xfrm>
              <a:off x="480" y="2112"/>
              <a:ext cx="1344" cy="1344"/>
            </a:xfrm>
            <a:prstGeom prst="ellipse">
              <a:avLst/>
            </a:prstGeom>
            <a:solidFill>
              <a:schemeClr val="folHlink">
                <a:alpha val="49411"/>
              </a:schemeClr>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5" name="Google Shape;335;p28"/>
            <p:cNvSpPr/>
            <p:nvPr/>
          </p:nvSpPr>
          <p:spPr>
            <a:xfrm>
              <a:off x="480" y="2112"/>
              <a:ext cx="672" cy="672"/>
            </a:xfrm>
            <a:custGeom>
              <a:rect b="b" l="l" r="r" t="t"/>
              <a:pathLst>
                <a:path extrusionOk="0" h="672" w="672">
                  <a:moveTo>
                    <a:pt x="0" y="672"/>
                  </a:moveTo>
                  <a:lnTo>
                    <a:pt x="672" y="672"/>
                  </a:lnTo>
                  <a:lnTo>
                    <a:pt x="672" y="0"/>
                  </a:ln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6" name="Google Shape;336;p28"/>
            <p:cNvSpPr txBox="1"/>
            <p:nvPr/>
          </p:nvSpPr>
          <p:spPr>
            <a:xfrm>
              <a:off x="1188" y="2808"/>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flipH="1">
              <a:off x="480" y="2112"/>
              <a:ext cx="672" cy="67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solidFill>
              <a:schemeClr val="hlink">
                <a:alpha val="6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8" name="Google Shape;338;p28"/>
            <p:cNvSpPr txBox="1"/>
            <p:nvPr/>
          </p:nvSpPr>
          <p:spPr>
            <a:xfrm>
              <a:off x="819" y="2352"/>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cxnSp>
        <p:nvCxnSpPr>
          <p:cNvPr id="339" name="Google Shape;339;p28"/>
          <p:cNvCxnSpPr/>
          <p:nvPr/>
        </p:nvCxnSpPr>
        <p:spPr>
          <a:xfrm flipH="1" rot="10800000">
            <a:off x="866775" y="2514600"/>
            <a:ext cx="1190625" cy="1076325"/>
          </a:xfrm>
          <a:prstGeom prst="straightConnector1">
            <a:avLst/>
          </a:prstGeom>
          <a:noFill/>
          <a:ln cap="flat" cmpd="sng" w="9525">
            <a:solidFill>
              <a:schemeClr val="dk1"/>
            </a:solidFill>
            <a:prstDash val="solid"/>
            <a:round/>
            <a:headEnd len="sm" w="sm" type="none"/>
            <a:tailEnd len="med" w="med" type="triangle"/>
          </a:ln>
        </p:spPr>
      </p:cxnSp>
      <p:sp>
        <p:nvSpPr>
          <p:cNvPr id="340" name="Google Shape;340;p28"/>
          <p:cNvSpPr txBox="1"/>
          <p:nvPr/>
        </p:nvSpPr>
        <p:spPr>
          <a:xfrm>
            <a:off x="2895600" y="2487613"/>
            <a:ext cx="5867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folHlink"/>
                </a:solidFill>
                <a:latin typeface="Arial"/>
                <a:ea typeface="Arial"/>
                <a:cs typeface="Arial"/>
                <a:sym typeface="Arial"/>
              </a:rPr>
              <a:t>P</a:t>
            </a:r>
            <a:r>
              <a:rPr b="0" i="0" lang="en-US" sz="2400" u="none" cap="none" strike="noStrike">
                <a:solidFill>
                  <a:schemeClr val="folHlink"/>
                </a:solidFill>
                <a:latin typeface="Arial"/>
                <a:ea typeface="Arial"/>
                <a:cs typeface="Arial"/>
                <a:sym typeface="Arial"/>
              </a:rPr>
              <a:t> (sum of 4) = 0.75 ×  0.75 = 0.5625</a:t>
            </a:r>
            <a:endParaRPr b="0" i="0" sz="1400" u="none" cap="none" strike="noStrike">
              <a:solidFill>
                <a:srgbClr val="000000"/>
              </a:solidFill>
              <a:latin typeface="Arial"/>
              <a:ea typeface="Arial"/>
              <a:cs typeface="Arial"/>
              <a:sym typeface="Arial"/>
            </a:endParaRPr>
          </a:p>
        </p:txBody>
      </p:sp>
      <p:grpSp>
        <p:nvGrpSpPr>
          <p:cNvPr id="341" name="Google Shape;341;p28"/>
          <p:cNvGrpSpPr/>
          <p:nvPr/>
        </p:nvGrpSpPr>
        <p:grpSpPr>
          <a:xfrm>
            <a:off x="5319713" y="2897188"/>
            <a:ext cx="952500" cy="762000"/>
            <a:chOff x="3351" y="2850"/>
            <a:chExt cx="600" cy="480"/>
          </a:xfrm>
        </p:grpSpPr>
        <p:sp>
          <p:nvSpPr>
            <p:cNvPr id="342" name="Google Shape;342;p28"/>
            <p:cNvSpPr/>
            <p:nvPr/>
          </p:nvSpPr>
          <p:spPr>
            <a:xfrm>
              <a:off x="3351" y="3042"/>
              <a:ext cx="600" cy="2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p:txBody>
        </p:sp>
        <p:cxnSp>
          <p:nvCxnSpPr>
            <p:cNvPr id="343" name="Google Shape;343;p28"/>
            <p:cNvCxnSpPr/>
            <p:nvPr/>
          </p:nvCxnSpPr>
          <p:spPr>
            <a:xfrm rot="10800000">
              <a:off x="3639" y="2850"/>
              <a:ext cx="0" cy="240"/>
            </a:xfrm>
            <a:prstGeom prst="straightConnector1">
              <a:avLst/>
            </a:prstGeom>
            <a:noFill/>
            <a:ln cap="flat" cmpd="sng" w="9525">
              <a:solidFill>
                <a:schemeClr val="hlink"/>
              </a:solidFill>
              <a:prstDash val="solid"/>
              <a:round/>
              <a:headEnd len="sm" w="sm" type="none"/>
              <a:tailEnd len="med" w="med" type="triangle"/>
            </a:ln>
          </p:spPr>
        </p:cxnSp>
      </p:grpSp>
      <p:grpSp>
        <p:nvGrpSpPr>
          <p:cNvPr id="344" name="Google Shape;344;p28"/>
          <p:cNvGrpSpPr/>
          <p:nvPr/>
        </p:nvGrpSpPr>
        <p:grpSpPr>
          <a:xfrm>
            <a:off x="3109913" y="2973388"/>
            <a:ext cx="2133600" cy="1050925"/>
            <a:chOff x="1959" y="2898"/>
            <a:chExt cx="1344" cy="662"/>
          </a:xfrm>
        </p:grpSpPr>
        <p:sp>
          <p:nvSpPr>
            <p:cNvPr id="345" name="Google Shape;345;p28"/>
            <p:cNvSpPr txBox="1"/>
            <p:nvPr/>
          </p:nvSpPr>
          <p:spPr>
            <a:xfrm>
              <a:off x="1959" y="3042"/>
              <a:ext cx="1344"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2 on the first spin.</a:t>
              </a:r>
              <a:endParaRPr b="0" i="0" sz="1400" u="none" cap="none" strike="noStrike">
                <a:solidFill>
                  <a:srgbClr val="000000"/>
                </a:solidFill>
                <a:latin typeface="Arial"/>
                <a:ea typeface="Arial"/>
                <a:cs typeface="Arial"/>
                <a:sym typeface="Arial"/>
              </a:endParaRPr>
            </a:p>
          </p:txBody>
        </p:sp>
        <p:cxnSp>
          <p:nvCxnSpPr>
            <p:cNvPr id="346" name="Google Shape;346;p28"/>
            <p:cNvCxnSpPr/>
            <p:nvPr/>
          </p:nvCxnSpPr>
          <p:spPr>
            <a:xfrm flipH="1" rot="10800000">
              <a:off x="3120" y="2898"/>
              <a:ext cx="183" cy="222"/>
            </a:xfrm>
            <a:prstGeom prst="straightConnector1">
              <a:avLst/>
            </a:prstGeom>
            <a:noFill/>
            <a:ln cap="flat" cmpd="sng" w="9525">
              <a:solidFill>
                <a:schemeClr val="hlink"/>
              </a:solidFill>
              <a:prstDash val="solid"/>
              <a:round/>
              <a:headEnd len="sm" w="sm" type="none"/>
              <a:tailEnd len="med" w="med" type="triangle"/>
            </a:ln>
          </p:spPr>
        </p:cxnSp>
      </p:grpSp>
      <p:grpSp>
        <p:nvGrpSpPr>
          <p:cNvPr id="347" name="Google Shape;347;p28"/>
          <p:cNvGrpSpPr/>
          <p:nvPr/>
        </p:nvGrpSpPr>
        <p:grpSpPr>
          <a:xfrm>
            <a:off x="6415088" y="2949575"/>
            <a:ext cx="2590800" cy="1089025"/>
            <a:chOff x="4041" y="2883"/>
            <a:chExt cx="1632" cy="686"/>
          </a:xfrm>
        </p:grpSpPr>
        <p:sp>
          <p:nvSpPr>
            <p:cNvPr id="348" name="Google Shape;348;p28"/>
            <p:cNvSpPr txBox="1"/>
            <p:nvPr/>
          </p:nvSpPr>
          <p:spPr>
            <a:xfrm>
              <a:off x="4041" y="3051"/>
              <a:ext cx="1632"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Spin a 2 on the second spin.</a:t>
              </a:r>
              <a:endParaRPr b="0" i="0" sz="1400" u="none" cap="none" strike="noStrike">
                <a:solidFill>
                  <a:srgbClr val="000000"/>
                </a:solidFill>
                <a:latin typeface="Arial"/>
                <a:ea typeface="Arial"/>
                <a:cs typeface="Arial"/>
                <a:sym typeface="Arial"/>
              </a:endParaRPr>
            </a:p>
          </p:txBody>
        </p:sp>
        <p:cxnSp>
          <p:nvCxnSpPr>
            <p:cNvPr id="349" name="Google Shape;349;p28"/>
            <p:cNvCxnSpPr/>
            <p:nvPr/>
          </p:nvCxnSpPr>
          <p:spPr>
            <a:xfrm rot="10800000">
              <a:off x="4080" y="2883"/>
              <a:ext cx="183" cy="222"/>
            </a:xfrm>
            <a:prstGeom prst="straightConnector1">
              <a:avLst/>
            </a:prstGeom>
            <a:noFill/>
            <a:ln cap="flat" cmpd="sng" w="9525">
              <a:solidFill>
                <a:schemeClr val="hlink"/>
              </a:solidFill>
              <a:prstDash val="solid"/>
              <a:round/>
              <a:headEnd len="sm" w="sm" type="none"/>
              <a:tailEnd len="med" w="med" type="triangle"/>
            </a:ln>
          </p:spPr>
        </p:cxnSp>
      </p:grpSp>
      <p:sp>
        <p:nvSpPr>
          <p:cNvPr id="350" name="Google Shape;350;p28"/>
          <p:cNvSpPr/>
          <p:nvPr/>
        </p:nvSpPr>
        <p:spPr>
          <a:xfrm>
            <a:off x="1662113" y="5776913"/>
            <a:ext cx="1039812" cy="427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folHlink"/>
                </a:solidFill>
                <a:latin typeface="Arial"/>
                <a:ea typeface="Arial"/>
                <a:cs typeface="Arial"/>
                <a:sym typeface="Arial"/>
              </a:rPr>
              <a:t>0.5625</a:t>
            </a:r>
            <a:endParaRPr b="0" i="0" sz="1400" u="none" cap="none" strike="noStrike">
              <a:solidFill>
                <a:srgbClr val="000000"/>
              </a:solidFill>
              <a:latin typeface="Arial"/>
              <a:ea typeface="Arial"/>
              <a:cs typeface="Arial"/>
              <a:sym typeface="Arial"/>
            </a:endParaRPr>
          </a:p>
        </p:txBody>
      </p:sp>
      <p:sp>
        <p:nvSpPr>
          <p:cNvPr id="351" name="Google Shape;351;p28"/>
          <p:cNvSpPr txBox="1"/>
          <p:nvPr/>
        </p:nvSpPr>
        <p:spPr>
          <a:xfrm>
            <a:off x="3200400" y="5029200"/>
            <a:ext cx="4267200" cy="11874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hlink"/>
                </a:solidFill>
                <a:latin typeface="Arial"/>
                <a:ea typeface="Arial"/>
                <a:cs typeface="Arial"/>
                <a:sym typeface="Arial"/>
              </a:rPr>
              <a:t>Each probability is between 0 and 1, and the sum of the probabilities is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par>
                                <p:cTn fill="hold" nodeType="withEffect" presetClass="entr" presetID="10" presetSubtype="0">
                                  <p:stCondLst>
                                    <p:cond delay="100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0" presetSubtype="0">
                                  <p:stCondLst>
                                    <p:cond delay="50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0" y="76200"/>
            <a:ext cx="91440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200"/>
              <a:t>Graphing a Discrete Probability Distribution</a:t>
            </a:r>
            <a:endParaRPr/>
          </a:p>
        </p:txBody>
      </p:sp>
      <p:graphicFrame>
        <p:nvGraphicFramePr>
          <p:cNvPr id="358" name="Google Shape;358;p29"/>
          <p:cNvGraphicFramePr/>
          <p:nvPr/>
        </p:nvGraphicFramePr>
        <p:xfrm>
          <a:off x="438150" y="2363788"/>
          <a:ext cx="3000000" cy="3000000"/>
        </p:xfrm>
        <a:graphic>
          <a:graphicData uri="http://schemas.openxmlformats.org/drawingml/2006/table">
            <a:tbl>
              <a:tblPr>
                <a:noFill/>
                <a:tableStyleId>{AB835AA3-AB33-416B-9261-D4EFBBE96AB7}</a:tableStyleId>
              </a:tblPr>
              <a:tblGrid>
                <a:gridCol w="1295400"/>
                <a:gridCol w="116205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Sum of spins,</a:t>
                      </a:r>
                      <a:r>
                        <a:rPr b="1" i="1" lang="en-US" sz="2200" u="none" cap="none" strike="noStrike">
                          <a:solidFill>
                            <a:schemeClr val="dk1"/>
                          </a:solidFill>
                          <a:latin typeface="Century"/>
                          <a:ea typeface="Century"/>
                          <a:cs typeface="Century"/>
                          <a:sym typeface="Century"/>
                        </a:rPr>
                        <a:t> x</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0" marB="0"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082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0.375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0" marB="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0.5625</a:t>
                      </a:r>
                      <a:endParaRPr sz="1400" u="none" cap="none" strike="noStrike"/>
                    </a:p>
                  </a:txBody>
                  <a:tcPr marT="0" marB="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59" name="Google Shape;359;p29"/>
          <p:cNvSpPr/>
          <p:nvPr/>
        </p:nvSpPr>
        <p:spPr>
          <a:xfrm>
            <a:off x="228600" y="1314450"/>
            <a:ext cx="8642350" cy="590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Graph the following probability distribution using a histogram.</a:t>
            </a:r>
            <a:endParaRPr b="0" i="0" sz="1400" u="none" cap="none" strike="noStrike">
              <a:solidFill>
                <a:srgbClr val="000000"/>
              </a:solidFill>
              <a:latin typeface="Arial"/>
              <a:ea typeface="Arial"/>
              <a:cs typeface="Arial"/>
              <a:sym typeface="Arial"/>
            </a:endParaRPr>
          </a:p>
        </p:txBody>
      </p:sp>
      <p:grpSp>
        <p:nvGrpSpPr>
          <p:cNvPr id="360" name="Google Shape;360;p29"/>
          <p:cNvGrpSpPr/>
          <p:nvPr/>
        </p:nvGrpSpPr>
        <p:grpSpPr>
          <a:xfrm>
            <a:off x="3124200" y="2206625"/>
            <a:ext cx="5645150" cy="4194175"/>
            <a:chOff x="1968" y="1390"/>
            <a:chExt cx="3556" cy="2642"/>
          </a:xfrm>
        </p:grpSpPr>
        <p:grpSp>
          <p:nvGrpSpPr>
            <p:cNvPr id="361" name="Google Shape;361;p29"/>
            <p:cNvGrpSpPr/>
            <p:nvPr/>
          </p:nvGrpSpPr>
          <p:grpSpPr>
            <a:xfrm>
              <a:off x="1968" y="1526"/>
              <a:ext cx="3556" cy="2506"/>
              <a:chOff x="1968" y="1440"/>
              <a:chExt cx="3556" cy="2506"/>
            </a:xfrm>
          </p:grpSpPr>
          <p:grpSp>
            <p:nvGrpSpPr>
              <p:cNvPr id="362" name="Google Shape;362;p29"/>
              <p:cNvGrpSpPr/>
              <p:nvPr/>
            </p:nvGrpSpPr>
            <p:grpSpPr>
              <a:xfrm>
                <a:off x="1968" y="1440"/>
                <a:ext cx="3556" cy="2256"/>
                <a:chOff x="1968" y="1440"/>
                <a:chExt cx="3556" cy="2256"/>
              </a:xfrm>
            </p:grpSpPr>
            <p:sp>
              <p:nvSpPr>
                <p:cNvPr id="363" name="Google Shape;363;p29"/>
                <p:cNvSpPr/>
                <p:nvPr/>
              </p:nvSpPr>
              <p:spPr>
                <a:xfrm>
                  <a:off x="4216" y="1881"/>
                  <a:ext cx="686" cy="1557"/>
                </a:xfrm>
                <a:prstGeom prst="rect">
                  <a:avLst/>
                </a:prstGeom>
                <a:solidFill>
                  <a:schemeClr val="folHlink">
                    <a:alpha val="49411"/>
                  </a:schemeClr>
                </a:solidFill>
                <a:ln cap="flat" cmpd="sng" w="111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4" name="Google Shape;364;p29"/>
                <p:cNvSpPr/>
                <p:nvPr/>
              </p:nvSpPr>
              <p:spPr>
                <a:xfrm>
                  <a:off x="3542" y="2410"/>
                  <a:ext cx="674" cy="1028"/>
                </a:xfrm>
                <a:prstGeom prst="rect">
                  <a:avLst/>
                </a:prstGeom>
                <a:solidFill>
                  <a:schemeClr val="folHlink">
                    <a:alpha val="49411"/>
                  </a:schemeClr>
                </a:solidFill>
                <a:ln cap="flat" cmpd="sng" w="111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5" name="Google Shape;365;p29"/>
                <p:cNvSpPr/>
                <p:nvPr/>
              </p:nvSpPr>
              <p:spPr>
                <a:xfrm>
                  <a:off x="2867" y="3263"/>
                  <a:ext cx="675" cy="175"/>
                </a:xfrm>
                <a:prstGeom prst="rect">
                  <a:avLst/>
                </a:prstGeom>
                <a:solidFill>
                  <a:schemeClr val="folHlink">
                    <a:alpha val="49411"/>
                  </a:schemeClr>
                </a:solidFill>
                <a:ln cap="flat" cmpd="sng" w="111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6" name="Google Shape;366;p29"/>
                <p:cNvSpPr txBox="1"/>
                <p:nvPr/>
              </p:nvSpPr>
              <p:spPr>
                <a:xfrm>
                  <a:off x="3456" y="1440"/>
                  <a:ext cx="2005"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Sum of Two Spins</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2357" y="3329"/>
                  <a:ext cx="71"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endParaRPr b="0" i="0" sz="1600" u="none" cap="none" strike="noStrike">
                    <a:solidFill>
                      <a:schemeClr val="dk1"/>
                    </a:solidFill>
                    <a:latin typeface="Arial"/>
                    <a:ea typeface="Arial"/>
                    <a:cs typeface="Arial"/>
                    <a:sym typeface="Arial"/>
                  </a:endParaRPr>
                </a:p>
              </p:txBody>
            </p:sp>
            <p:grpSp>
              <p:nvGrpSpPr>
                <p:cNvPr id="368" name="Google Shape;368;p29"/>
                <p:cNvGrpSpPr/>
                <p:nvPr/>
              </p:nvGrpSpPr>
              <p:grpSpPr>
                <a:xfrm>
                  <a:off x="2226" y="2235"/>
                  <a:ext cx="386" cy="154"/>
                  <a:chOff x="2082" y="2682"/>
                  <a:chExt cx="386" cy="154"/>
                </a:xfrm>
              </p:grpSpPr>
              <p:sp>
                <p:nvSpPr>
                  <p:cNvPr id="369" name="Google Shape;369;p29"/>
                  <p:cNvSpPr/>
                  <p:nvPr/>
                </p:nvSpPr>
                <p:spPr>
                  <a:xfrm>
                    <a:off x="2082" y="2682"/>
                    <a:ext cx="202"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0.4</a:t>
                    </a:r>
                    <a:endParaRPr b="0" i="0" sz="1600" u="none" cap="none" strike="noStrike">
                      <a:solidFill>
                        <a:schemeClr val="dk1"/>
                      </a:solidFill>
                      <a:latin typeface="Arial"/>
                      <a:ea typeface="Arial"/>
                      <a:cs typeface="Arial"/>
                      <a:sym typeface="Arial"/>
                    </a:endParaRPr>
                  </a:p>
                </p:txBody>
              </p:sp>
              <p:cxnSp>
                <p:nvCxnSpPr>
                  <p:cNvPr id="370" name="Google Shape;370;p29"/>
                  <p:cNvCxnSpPr/>
                  <p:nvPr/>
                </p:nvCxnSpPr>
                <p:spPr>
                  <a:xfrm>
                    <a:off x="2347" y="2767"/>
                    <a:ext cx="121" cy="1"/>
                  </a:xfrm>
                  <a:prstGeom prst="straightConnector1">
                    <a:avLst/>
                  </a:prstGeom>
                  <a:noFill/>
                  <a:ln cap="flat" cmpd="sng" w="11100">
                    <a:solidFill>
                      <a:srgbClr val="000000"/>
                    </a:solidFill>
                    <a:prstDash val="solid"/>
                    <a:round/>
                    <a:headEnd len="sm" w="sm" type="none"/>
                    <a:tailEnd len="sm" w="sm" type="none"/>
                  </a:ln>
                </p:spPr>
              </p:cxnSp>
            </p:grpSp>
            <p:grpSp>
              <p:nvGrpSpPr>
                <p:cNvPr id="371" name="Google Shape;371;p29"/>
                <p:cNvGrpSpPr/>
                <p:nvPr/>
              </p:nvGrpSpPr>
              <p:grpSpPr>
                <a:xfrm>
                  <a:off x="2226" y="2520"/>
                  <a:ext cx="386" cy="154"/>
                  <a:chOff x="2082" y="2915"/>
                  <a:chExt cx="386" cy="154"/>
                </a:xfrm>
              </p:grpSpPr>
              <p:sp>
                <p:nvSpPr>
                  <p:cNvPr id="372" name="Google Shape;372;p29"/>
                  <p:cNvSpPr/>
                  <p:nvPr/>
                </p:nvSpPr>
                <p:spPr>
                  <a:xfrm>
                    <a:off x="2082" y="2915"/>
                    <a:ext cx="202"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0.3</a:t>
                    </a:r>
                    <a:endParaRPr b="0" i="0" sz="1600" u="none" cap="none" strike="noStrike">
                      <a:solidFill>
                        <a:schemeClr val="dk1"/>
                      </a:solidFill>
                      <a:latin typeface="Arial"/>
                      <a:ea typeface="Arial"/>
                      <a:cs typeface="Arial"/>
                      <a:sym typeface="Arial"/>
                    </a:endParaRPr>
                  </a:p>
                </p:txBody>
              </p:sp>
              <p:cxnSp>
                <p:nvCxnSpPr>
                  <p:cNvPr id="373" name="Google Shape;373;p29"/>
                  <p:cNvCxnSpPr/>
                  <p:nvPr/>
                </p:nvCxnSpPr>
                <p:spPr>
                  <a:xfrm>
                    <a:off x="2347" y="3000"/>
                    <a:ext cx="121" cy="1"/>
                  </a:xfrm>
                  <a:prstGeom prst="straightConnector1">
                    <a:avLst/>
                  </a:prstGeom>
                  <a:noFill/>
                  <a:ln cap="flat" cmpd="sng" w="11100">
                    <a:solidFill>
                      <a:srgbClr val="000000"/>
                    </a:solidFill>
                    <a:prstDash val="solid"/>
                    <a:round/>
                    <a:headEnd len="sm" w="sm" type="none"/>
                    <a:tailEnd len="sm" w="sm" type="none"/>
                  </a:ln>
                </p:spPr>
              </p:cxnSp>
            </p:grpSp>
            <p:grpSp>
              <p:nvGrpSpPr>
                <p:cNvPr id="374" name="Google Shape;374;p29"/>
                <p:cNvGrpSpPr/>
                <p:nvPr/>
              </p:nvGrpSpPr>
              <p:grpSpPr>
                <a:xfrm>
                  <a:off x="2226" y="2806"/>
                  <a:ext cx="386" cy="154"/>
                  <a:chOff x="2082" y="3149"/>
                  <a:chExt cx="386" cy="154"/>
                </a:xfrm>
              </p:grpSpPr>
              <p:sp>
                <p:nvSpPr>
                  <p:cNvPr id="375" name="Google Shape;375;p29"/>
                  <p:cNvSpPr/>
                  <p:nvPr/>
                </p:nvSpPr>
                <p:spPr>
                  <a:xfrm>
                    <a:off x="2082" y="3149"/>
                    <a:ext cx="202"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0.2</a:t>
                    </a:r>
                    <a:endParaRPr b="0" i="0" sz="1600" u="none" cap="none" strike="noStrike">
                      <a:solidFill>
                        <a:schemeClr val="dk1"/>
                      </a:solidFill>
                      <a:latin typeface="Arial"/>
                      <a:ea typeface="Arial"/>
                      <a:cs typeface="Arial"/>
                      <a:sym typeface="Arial"/>
                    </a:endParaRPr>
                  </a:p>
                </p:txBody>
              </p:sp>
              <p:cxnSp>
                <p:nvCxnSpPr>
                  <p:cNvPr id="376" name="Google Shape;376;p29"/>
                  <p:cNvCxnSpPr/>
                  <p:nvPr/>
                </p:nvCxnSpPr>
                <p:spPr>
                  <a:xfrm>
                    <a:off x="2347" y="3234"/>
                    <a:ext cx="121" cy="1"/>
                  </a:xfrm>
                  <a:prstGeom prst="straightConnector1">
                    <a:avLst/>
                  </a:prstGeom>
                  <a:noFill/>
                  <a:ln cap="flat" cmpd="sng" w="11100">
                    <a:solidFill>
                      <a:srgbClr val="000000"/>
                    </a:solidFill>
                    <a:prstDash val="solid"/>
                    <a:round/>
                    <a:headEnd len="sm" w="sm" type="none"/>
                    <a:tailEnd len="sm" w="sm" type="none"/>
                  </a:ln>
                </p:spPr>
              </p:cxnSp>
            </p:grpSp>
            <p:cxnSp>
              <p:nvCxnSpPr>
                <p:cNvPr id="377" name="Google Shape;377;p29"/>
                <p:cNvCxnSpPr/>
                <p:nvPr/>
              </p:nvCxnSpPr>
              <p:spPr>
                <a:xfrm>
                  <a:off x="2491" y="3431"/>
                  <a:ext cx="121" cy="3"/>
                </a:xfrm>
                <a:prstGeom prst="straightConnector1">
                  <a:avLst/>
                </a:prstGeom>
                <a:noFill/>
                <a:ln cap="flat" cmpd="sng" w="11100">
                  <a:solidFill>
                    <a:srgbClr val="000000"/>
                  </a:solidFill>
                  <a:prstDash val="solid"/>
                  <a:round/>
                  <a:headEnd len="sm" w="sm" type="none"/>
                  <a:tailEnd len="sm" w="sm" type="none"/>
                </a:ln>
              </p:spPr>
            </p:cxnSp>
            <p:cxnSp>
              <p:nvCxnSpPr>
                <p:cNvPr id="378" name="Google Shape;378;p29"/>
                <p:cNvCxnSpPr/>
                <p:nvPr/>
              </p:nvCxnSpPr>
              <p:spPr>
                <a:xfrm>
                  <a:off x="2612" y="1538"/>
                  <a:ext cx="1" cy="1950"/>
                </a:xfrm>
                <a:prstGeom prst="straightConnector1">
                  <a:avLst/>
                </a:prstGeom>
                <a:noFill/>
                <a:ln cap="flat" cmpd="sng" w="11100">
                  <a:solidFill>
                    <a:srgbClr val="000000"/>
                  </a:solidFill>
                  <a:prstDash val="solid"/>
                  <a:round/>
                  <a:headEnd len="med" w="med" type="triangle"/>
                  <a:tailEnd len="sm" w="sm" type="none"/>
                </a:ln>
              </p:spPr>
            </p:cxnSp>
            <p:cxnSp>
              <p:nvCxnSpPr>
                <p:cNvPr id="379" name="Google Shape;379;p29"/>
                <p:cNvCxnSpPr/>
                <p:nvPr/>
              </p:nvCxnSpPr>
              <p:spPr>
                <a:xfrm rot="10800000">
                  <a:off x="2573" y="3436"/>
                  <a:ext cx="2737" cy="4"/>
                </a:xfrm>
                <a:prstGeom prst="straightConnector1">
                  <a:avLst/>
                </a:prstGeom>
                <a:noFill/>
                <a:ln cap="flat" cmpd="sng" w="11100">
                  <a:solidFill>
                    <a:srgbClr val="000000"/>
                  </a:solidFill>
                  <a:prstDash val="solid"/>
                  <a:round/>
                  <a:headEnd len="med" w="med" type="triangle"/>
                  <a:tailEnd len="sm" w="sm" type="none"/>
                </a:ln>
              </p:spPr>
            </p:cxnSp>
            <p:sp>
              <p:nvSpPr>
                <p:cNvPr id="380" name="Google Shape;380;p29"/>
                <p:cNvSpPr txBox="1"/>
                <p:nvPr/>
              </p:nvSpPr>
              <p:spPr>
                <a:xfrm>
                  <a:off x="5313" y="3299"/>
                  <a:ext cx="211" cy="2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381" name="Google Shape;381;p29"/>
                <p:cNvSpPr txBox="1"/>
                <p:nvPr/>
              </p:nvSpPr>
              <p:spPr>
                <a:xfrm rot="-5400000">
                  <a:off x="1589" y="2443"/>
                  <a:ext cx="1008"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Probability</a:t>
                  </a:r>
                  <a:endParaRPr b="0" i="0" sz="1400" u="none" cap="none" strike="noStrike">
                    <a:solidFill>
                      <a:srgbClr val="000000"/>
                    </a:solidFill>
                    <a:latin typeface="Arial"/>
                    <a:ea typeface="Arial"/>
                    <a:cs typeface="Arial"/>
                    <a:sym typeface="Arial"/>
                  </a:endParaRPr>
                </a:p>
              </p:txBody>
            </p:sp>
            <p:grpSp>
              <p:nvGrpSpPr>
                <p:cNvPr id="382" name="Google Shape;382;p29"/>
                <p:cNvGrpSpPr/>
                <p:nvPr/>
              </p:nvGrpSpPr>
              <p:grpSpPr>
                <a:xfrm>
                  <a:off x="2024" y="1664"/>
                  <a:ext cx="588" cy="154"/>
                  <a:chOff x="1880" y="2214"/>
                  <a:chExt cx="588" cy="154"/>
                </a:xfrm>
              </p:grpSpPr>
              <p:cxnSp>
                <p:nvCxnSpPr>
                  <p:cNvPr id="383" name="Google Shape;383;p29"/>
                  <p:cNvCxnSpPr/>
                  <p:nvPr/>
                </p:nvCxnSpPr>
                <p:spPr>
                  <a:xfrm>
                    <a:off x="2347" y="2308"/>
                    <a:ext cx="121" cy="2"/>
                  </a:xfrm>
                  <a:prstGeom prst="straightConnector1">
                    <a:avLst/>
                  </a:prstGeom>
                  <a:noFill/>
                  <a:ln cap="flat" cmpd="sng" w="11100">
                    <a:solidFill>
                      <a:srgbClr val="000000"/>
                    </a:solidFill>
                    <a:prstDash val="solid"/>
                    <a:round/>
                    <a:headEnd len="sm" w="sm" type="none"/>
                    <a:tailEnd len="sm" w="sm" type="none"/>
                  </a:ln>
                </p:spPr>
              </p:cxnSp>
              <p:sp>
                <p:nvSpPr>
                  <p:cNvPr id="384" name="Google Shape;384;p29"/>
                  <p:cNvSpPr/>
                  <p:nvPr/>
                </p:nvSpPr>
                <p:spPr>
                  <a:xfrm>
                    <a:off x="1880" y="2214"/>
                    <a:ext cx="404"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0.6</a:t>
                    </a:r>
                    <a:endParaRPr b="0" i="0" sz="1600" u="none" cap="none" strike="noStrike">
                      <a:solidFill>
                        <a:schemeClr val="dk1"/>
                      </a:solidFill>
                      <a:latin typeface="Arial"/>
                      <a:ea typeface="Arial"/>
                      <a:cs typeface="Arial"/>
                      <a:sym typeface="Arial"/>
                    </a:endParaRPr>
                  </a:p>
                </p:txBody>
              </p:sp>
            </p:grpSp>
            <p:grpSp>
              <p:nvGrpSpPr>
                <p:cNvPr id="385" name="Google Shape;385;p29"/>
                <p:cNvGrpSpPr/>
                <p:nvPr/>
              </p:nvGrpSpPr>
              <p:grpSpPr>
                <a:xfrm>
                  <a:off x="2226" y="3091"/>
                  <a:ext cx="391" cy="154"/>
                  <a:chOff x="2082" y="3383"/>
                  <a:chExt cx="391" cy="154"/>
                </a:xfrm>
              </p:grpSpPr>
              <p:sp>
                <p:nvSpPr>
                  <p:cNvPr id="386" name="Google Shape;386;p29"/>
                  <p:cNvSpPr/>
                  <p:nvPr/>
                </p:nvSpPr>
                <p:spPr>
                  <a:xfrm>
                    <a:off x="2082" y="3383"/>
                    <a:ext cx="202"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0.1</a:t>
                    </a:r>
                    <a:endParaRPr b="0" i="0" sz="1600" u="none" cap="none" strike="noStrike">
                      <a:solidFill>
                        <a:schemeClr val="dk1"/>
                      </a:solidFill>
                      <a:latin typeface="Arial"/>
                      <a:ea typeface="Arial"/>
                      <a:cs typeface="Arial"/>
                      <a:sym typeface="Arial"/>
                    </a:endParaRPr>
                  </a:p>
                </p:txBody>
              </p:sp>
              <p:cxnSp>
                <p:nvCxnSpPr>
                  <p:cNvPr id="387" name="Google Shape;387;p29"/>
                  <p:cNvCxnSpPr/>
                  <p:nvPr/>
                </p:nvCxnSpPr>
                <p:spPr>
                  <a:xfrm>
                    <a:off x="2352" y="3476"/>
                    <a:ext cx="121" cy="1"/>
                  </a:xfrm>
                  <a:prstGeom prst="straightConnector1">
                    <a:avLst/>
                  </a:prstGeom>
                  <a:noFill/>
                  <a:ln cap="flat" cmpd="sng" w="11100">
                    <a:solidFill>
                      <a:srgbClr val="000000"/>
                    </a:solidFill>
                    <a:prstDash val="solid"/>
                    <a:round/>
                    <a:headEnd len="sm" w="sm" type="none"/>
                    <a:tailEnd len="sm" w="sm" type="none"/>
                  </a:ln>
                </p:spPr>
              </p:cxnSp>
            </p:grpSp>
            <p:grpSp>
              <p:nvGrpSpPr>
                <p:cNvPr id="388" name="Google Shape;388;p29"/>
                <p:cNvGrpSpPr/>
                <p:nvPr/>
              </p:nvGrpSpPr>
              <p:grpSpPr>
                <a:xfrm>
                  <a:off x="2024" y="1949"/>
                  <a:ext cx="593" cy="154"/>
                  <a:chOff x="1880" y="2448"/>
                  <a:chExt cx="593" cy="154"/>
                </a:xfrm>
              </p:grpSpPr>
              <p:sp>
                <p:nvSpPr>
                  <p:cNvPr id="389" name="Google Shape;389;p29"/>
                  <p:cNvSpPr/>
                  <p:nvPr/>
                </p:nvSpPr>
                <p:spPr>
                  <a:xfrm>
                    <a:off x="1880" y="2448"/>
                    <a:ext cx="404" cy="154"/>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0.5</a:t>
                    </a:r>
                    <a:endParaRPr b="0" i="0" sz="1600" u="none" cap="none" strike="noStrike">
                      <a:solidFill>
                        <a:schemeClr val="dk1"/>
                      </a:solidFill>
                      <a:latin typeface="Arial"/>
                      <a:ea typeface="Arial"/>
                      <a:cs typeface="Arial"/>
                      <a:sym typeface="Arial"/>
                    </a:endParaRPr>
                  </a:p>
                </p:txBody>
              </p:sp>
              <p:cxnSp>
                <p:nvCxnSpPr>
                  <p:cNvPr id="390" name="Google Shape;390;p29"/>
                  <p:cNvCxnSpPr/>
                  <p:nvPr/>
                </p:nvCxnSpPr>
                <p:spPr>
                  <a:xfrm>
                    <a:off x="2352" y="2542"/>
                    <a:ext cx="121" cy="1"/>
                  </a:xfrm>
                  <a:prstGeom prst="straightConnector1">
                    <a:avLst/>
                  </a:prstGeom>
                  <a:noFill/>
                  <a:ln cap="flat" cmpd="sng" w="11100">
                    <a:solidFill>
                      <a:srgbClr val="000000"/>
                    </a:solidFill>
                    <a:prstDash val="solid"/>
                    <a:round/>
                    <a:headEnd len="sm" w="sm" type="none"/>
                    <a:tailEnd len="sm" w="sm" type="none"/>
                  </a:ln>
                </p:spPr>
              </p:cxnSp>
            </p:grpSp>
            <p:cxnSp>
              <p:nvCxnSpPr>
                <p:cNvPr id="391" name="Google Shape;391;p29"/>
                <p:cNvCxnSpPr/>
                <p:nvPr/>
              </p:nvCxnSpPr>
              <p:spPr>
                <a:xfrm flipH="1">
                  <a:off x="2640" y="3335"/>
                  <a:ext cx="96" cy="240"/>
                </a:xfrm>
                <a:prstGeom prst="straightConnector1">
                  <a:avLst/>
                </a:prstGeom>
                <a:noFill/>
                <a:ln cap="flat" cmpd="sng" w="9525">
                  <a:solidFill>
                    <a:schemeClr val="dk1"/>
                  </a:solidFill>
                  <a:prstDash val="solid"/>
                  <a:round/>
                  <a:headEnd len="sm" w="sm" type="none"/>
                  <a:tailEnd len="sm" w="sm" type="none"/>
                </a:ln>
              </p:spPr>
            </p:cxnSp>
            <p:cxnSp>
              <p:nvCxnSpPr>
                <p:cNvPr id="392" name="Google Shape;392;p29"/>
                <p:cNvCxnSpPr/>
                <p:nvPr/>
              </p:nvCxnSpPr>
              <p:spPr>
                <a:xfrm flipH="1">
                  <a:off x="2688" y="3341"/>
                  <a:ext cx="96" cy="240"/>
                </a:xfrm>
                <a:prstGeom prst="straightConnector1">
                  <a:avLst/>
                </a:prstGeom>
                <a:noFill/>
                <a:ln cap="flat" cmpd="sng" w="9525">
                  <a:solidFill>
                    <a:schemeClr val="dk1"/>
                  </a:solidFill>
                  <a:prstDash val="solid"/>
                  <a:round/>
                  <a:headEnd len="sm" w="sm" type="none"/>
                  <a:tailEnd len="sm" w="sm" type="none"/>
                </a:ln>
              </p:spPr>
            </p:cxnSp>
            <p:sp>
              <p:nvSpPr>
                <p:cNvPr id="393" name="Google Shape;393;p29"/>
                <p:cNvSpPr/>
                <p:nvPr/>
              </p:nvSpPr>
              <p:spPr>
                <a:xfrm>
                  <a:off x="3165" y="3532"/>
                  <a:ext cx="71" cy="15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p:txBody>
            </p:sp>
            <p:sp>
              <p:nvSpPr>
                <p:cNvPr id="394" name="Google Shape;394;p29"/>
                <p:cNvSpPr/>
                <p:nvPr/>
              </p:nvSpPr>
              <p:spPr>
                <a:xfrm>
                  <a:off x="3828" y="3542"/>
                  <a:ext cx="71" cy="15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p:txBody>
            </p:sp>
            <p:sp>
              <p:nvSpPr>
                <p:cNvPr id="395" name="Google Shape;395;p29"/>
                <p:cNvSpPr/>
                <p:nvPr/>
              </p:nvSpPr>
              <p:spPr>
                <a:xfrm>
                  <a:off x="4500" y="3542"/>
                  <a:ext cx="71" cy="15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endParaRPr b="0" i="0" sz="1600" u="none" cap="none" strike="noStrike">
                    <a:solidFill>
                      <a:schemeClr val="dk1"/>
                    </a:solidFill>
                    <a:latin typeface="Arial"/>
                    <a:ea typeface="Arial"/>
                    <a:cs typeface="Arial"/>
                    <a:sym typeface="Arial"/>
                  </a:endParaRPr>
                </a:p>
              </p:txBody>
            </p:sp>
            <p:cxnSp>
              <p:nvCxnSpPr>
                <p:cNvPr id="396" name="Google Shape;396;p29"/>
                <p:cNvCxnSpPr/>
                <p:nvPr/>
              </p:nvCxnSpPr>
              <p:spPr>
                <a:xfrm>
                  <a:off x="3204" y="3357"/>
                  <a:ext cx="0" cy="144"/>
                </a:xfrm>
                <a:prstGeom prst="straightConnector1">
                  <a:avLst/>
                </a:prstGeom>
                <a:noFill/>
                <a:ln cap="flat" cmpd="sng" w="9525">
                  <a:solidFill>
                    <a:schemeClr val="dk1"/>
                  </a:solidFill>
                  <a:prstDash val="solid"/>
                  <a:round/>
                  <a:headEnd len="sm" w="sm" type="none"/>
                  <a:tailEnd len="sm" w="sm" type="none"/>
                </a:ln>
              </p:spPr>
            </p:cxnSp>
            <p:cxnSp>
              <p:nvCxnSpPr>
                <p:cNvPr id="397" name="Google Shape;397;p29"/>
                <p:cNvCxnSpPr/>
                <p:nvPr/>
              </p:nvCxnSpPr>
              <p:spPr>
                <a:xfrm>
                  <a:off x="4560" y="3357"/>
                  <a:ext cx="0" cy="144"/>
                </a:xfrm>
                <a:prstGeom prst="straightConnector1">
                  <a:avLst/>
                </a:prstGeom>
                <a:noFill/>
                <a:ln cap="flat" cmpd="sng" w="9525">
                  <a:solidFill>
                    <a:schemeClr val="dk1"/>
                  </a:solidFill>
                  <a:prstDash val="solid"/>
                  <a:round/>
                  <a:headEnd len="sm" w="sm" type="none"/>
                  <a:tailEnd len="sm" w="sm" type="none"/>
                </a:ln>
              </p:spPr>
            </p:cxnSp>
            <p:cxnSp>
              <p:nvCxnSpPr>
                <p:cNvPr id="398" name="Google Shape;398;p29"/>
                <p:cNvCxnSpPr/>
                <p:nvPr/>
              </p:nvCxnSpPr>
              <p:spPr>
                <a:xfrm>
                  <a:off x="3870" y="3357"/>
                  <a:ext cx="0" cy="144"/>
                </a:xfrm>
                <a:prstGeom prst="straightConnector1">
                  <a:avLst/>
                </a:prstGeom>
                <a:noFill/>
                <a:ln cap="flat" cmpd="sng" w="9525">
                  <a:solidFill>
                    <a:schemeClr val="dk1"/>
                  </a:solidFill>
                  <a:prstDash val="solid"/>
                  <a:round/>
                  <a:headEnd len="sm" w="sm" type="none"/>
                  <a:tailEnd len="sm" w="sm" type="none"/>
                </a:ln>
              </p:spPr>
            </p:cxnSp>
          </p:grpSp>
          <p:sp>
            <p:nvSpPr>
              <p:cNvPr id="399" name="Google Shape;399;p29"/>
              <p:cNvSpPr txBox="1"/>
              <p:nvPr/>
            </p:nvSpPr>
            <p:spPr>
              <a:xfrm>
                <a:off x="3408" y="3696"/>
                <a:ext cx="1008"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Sum</a:t>
                </a:r>
                <a:endParaRPr b="0" i="0" sz="1400" u="none" cap="none" strike="noStrike">
                  <a:solidFill>
                    <a:srgbClr val="000000"/>
                  </a:solidFill>
                  <a:latin typeface="Arial"/>
                  <a:ea typeface="Arial"/>
                  <a:cs typeface="Arial"/>
                  <a:sym typeface="Arial"/>
                </a:endParaRPr>
              </a:p>
            </p:txBody>
          </p:sp>
        </p:grpSp>
        <p:sp>
          <p:nvSpPr>
            <p:cNvPr id="400" name="Google Shape;400;p29"/>
            <p:cNvSpPr txBox="1"/>
            <p:nvPr/>
          </p:nvSpPr>
          <p:spPr>
            <a:xfrm>
              <a:off x="2410" y="1390"/>
              <a:ext cx="500" cy="2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Arial"/>
                  <a:ea typeface="Arial"/>
                  <a:cs typeface="Arial"/>
                  <a:sym typeface="Arial"/>
                </a:rPr>
                <a:t>P</a:t>
              </a:r>
              <a:r>
                <a:rPr b="0" i="0" lang="en-US" sz="2200" u="none" cap="none" strike="noStrike">
                  <a:solidFill>
                    <a:srgbClr val="000000"/>
                  </a:solidFill>
                  <a:latin typeface="Arial"/>
                  <a:ea typeface="Arial"/>
                  <a:cs typeface="Arial"/>
                  <a:sym typeface="Arial"/>
                </a:rPr>
                <a:t>(</a:t>
              </a:r>
              <a:r>
                <a:rPr b="0" i="1" lang="en-US" sz="2200" u="none" cap="none" strike="noStrike">
                  <a:solidFill>
                    <a:srgbClr val="000000"/>
                  </a:solidFill>
                  <a:latin typeface="Arial"/>
                  <a:ea typeface="Arial"/>
                  <a:cs typeface="Arial"/>
                  <a:sym typeface="Arial"/>
                </a:rPr>
                <a:t>x</a:t>
              </a:r>
              <a:r>
                <a:rPr b="0" i="0" lang="en-US" sz="2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50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Mean</a:t>
            </a:r>
            <a:endParaRPr/>
          </a:p>
        </p:txBody>
      </p:sp>
      <p:graphicFrame>
        <p:nvGraphicFramePr>
          <p:cNvPr id="407" name="Google Shape;407;p30"/>
          <p:cNvGraphicFramePr/>
          <p:nvPr/>
        </p:nvGraphicFramePr>
        <p:xfrm>
          <a:off x="762000" y="4649788"/>
          <a:ext cx="3000000" cy="3000000"/>
        </p:xfrm>
        <a:graphic>
          <a:graphicData uri="http://schemas.openxmlformats.org/drawingml/2006/table">
            <a:tbl>
              <a:tblPr>
                <a:noFill/>
                <a:tableStyleId>{AB835AA3-AB33-416B-9261-D4EFBBE96AB7}</a:tableStyleId>
              </a:tblPr>
              <a:tblGrid>
                <a:gridCol w="609600"/>
                <a:gridCol w="114300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0.375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8" name="Google Shape;408;p30"/>
          <p:cNvSpPr/>
          <p:nvPr/>
        </p:nvSpPr>
        <p:spPr>
          <a:xfrm>
            <a:off x="165100" y="1454150"/>
            <a:ext cx="8610600" cy="196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a:t>
            </a:r>
            <a:r>
              <a:rPr b="1" i="0" lang="en-US" sz="2400" u="none" cap="none" strike="noStrike">
                <a:solidFill>
                  <a:srgbClr val="000099"/>
                </a:solidFill>
                <a:latin typeface="Arial"/>
                <a:ea typeface="Arial"/>
                <a:cs typeface="Arial"/>
                <a:sym typeface="Arial"/>
              </a:rPr>
              <a:t>mean </a:t>
            </a:r>
            <a:r>
              <a:rPr b="0" i="0" lang="en-US" sz="2400" u="none" cap="none" strike="noStrike">
                <a:solidFill>
                  <a:schemeClr val="dk1"/>
                </a:solidFill>
                <a:latin typeface="Arial"/>
                <a:ea typeface="Arial"/>
                <a:cs typeface="Arial"/>
                <a:sym typeface="Arial"/>
              </a:rPr>
              <a:t>of a discrete random variable is given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	μ = </a:t>
            </a:r>
            <a:r>
              <a:rPr b="0" i="0" lang="en-US" sz="2400" u="none" cap="none" strike="noStrike">
                <a:solidFill>
                  <a:schemeClr val="dk1"/>
                </a:solidFill>
                <a:latin typeface="Arial"/>
                <a:ea typeface="Arial"/>
                <a:cs typeface="Arial"/>
                <a:sym typeface="Arial"/>
              </a:rPr>
              <a:t>Σ</a:t>
            </a:r>
            <a:r>
              <a:rPr b="0" i="1" lang="en-US" sz="2400" u="none" cap="none" strike="noStrike">
                <a:solidFill>
                  <a:schemeClr val="dk1"/>
                </a:solidFill>
                <a:latin typeface="Arial"/>
                <a:ea typeface="Arial"/>
                <a:cs typeface="Arial"/>
                <a:sym typeface="Arial"/>
              </a:rPr>
              <a:t>xP</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Each value of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is multiplied by its corresponding probability and the products are added.</a:t>
            </a:r>
            <a:endParaRPr b="0" i="0" sz="1400" u="none" cap="none" strike="noStrike">
              <a:solidFill>
                <a:srgbClr val="000000"/>
              </a:solidFill>
              <a:latin typeface="Arial"/>
              <a:ea typeface="Arial"/>
              <a:cs typeface="Arial"/>
              <a:sym typeface="Arial"/>
            </a:endParaRPr>
          </a:p>
        </p:txBody>
      </p:sp>
      <p:sp>
        <p:nvSpPr>
          <p:cNvPr id="409" name="Google Shape;409;p30"/>
          <p:cNvSpPr/>
          <p:nvPr/>
        </p:nvSpPr>
        <p:spPr>
          <a:xfrm>
            <a:off x="304800" y="3276600"/>
            <a:ext cx="864235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Find the mean of the probability distribution for the sum of the two spins.</a:t>
            </a:r>
            <a:endParaRPr b="0" i="0" sz="1400" u="none" cap="none" strike="noStrike">
              <a:solidFill>
                <a:srgbClr val="000000"/>
              </a:solidFill>
              <a:latin typeface="Arial"/>
              <a:ea typeface="Arial"/>
              <a:cs typeface="Arial"/>
              <a:sym typeface="Arial"/>
            </a:endParaRPr>
          </a:p>
        </p:txBody>
      </p:sp>
      <p:graphicFrame>
        <p:nvGraphicFramePr>
          <p:cNvPr id="410" name="Google Shape;410;p30"/>
          <p:cNvGraphicFramePr/>
          <p:nvPr/>
        </p:nvGraphicFramePr>
        <p:xfrm>
          <a:off x="2524125" y="4643438"/>
          <a:ext cx="3000000" cy="3000000"/>
        </p:xfrm>
        <a:graphic>
          <a:graphicData uri="http://schemas.openxmlformats.org/drawingml/2006/table">
            <a:tbl>
              <a:tblPr>
                <a:noFill/>
                <a:tableStyleId>{AB835AA3-AB33-416B-9261-D4EFBBE96AB7}</a:tableStyleId>
              </a:tblPr>
              <a:tblGrid>
                <a:gridCol w="2657475"/>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2(0.0625) = 0.125</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3(0.375)   = 1.125</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4(0.5625) = 2.25</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1" name="Google Shape;411;p30"/>
          <p:cNvSpPr/>
          <p:nvPr/>
        </p:nvSpPr>
        <p:spPr>
          <a:xfrm>
            <a:off x="5649913" y="5029200"/>
            <a:ext cx="1879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Σ</a:t>
            </a:r>
            <a:r>
              <a:rPr b="0" i="1" lang="en-US" sz="2400" u="none" cap="none" strike="noStrike">
                <a:solidFill>
                  <a:schemeClr val="folHlink"/>
                </a:solidFill>
                <a:latin typeface="Arial"/>
                <a:ea typeface="Arial"/>
                <a:cs typeface="Arial"/>
                <a:sym typeface="Arial"/>
              </a:rPr>
              <a:t>xP</a:t>
            </a:r>
            <a:r>
              <a:rPr b="0" i="0" lang="en-US" sz="2400" u="none" cap="none" strike="noStrike">
                <a:solidFill>
                  <a:schemeClr val="folHlink"/>
                </a:solidFill>
                <a:latin typeface="Arial"/>
                <a:ea typeface="Arial"/>
                <a:cs typeface="Arial"/>
                <a:sym typeface="Arial"/>
              </a:rPr>
              <a:t>(</a:t>
            </a:r>
            <a:r>
              <a:rPr b="0" i="1" lang="en-US" sz="2400" u="none" cap="none" strike="noStrike">
                <a:solidFill>
                  <a:schemeClr val="folHlink"/>
                </a:solidFill>
                <a:latin typeface="Arial"/>
                <a:ea typeface="Arial"/>
                <a:cs typeface="Arial"/>
                <a:sym typeface="Arial"/>
              </a:rPr>
              <a:t>x</a:t>
            </a:r>
            <a:r>
              <a:rPr b="0" i="0" lang="en-US" sz="2400" u="none" cap="none" strike="noStrike">
                <a:solidFill>
                  <a:schemeClr val="folHlink"/>
                </a:solidFill>
                <a:latin typeface="Arial"/>
                <a:ea typeface="Arial"/>
                <a:cs typeface="Arial"/>
                <a:sym typeface="Arial"/>
              </a:rPr>
              <a:t>) = 3.5</a:t>
            </a:r>
            <a:endParaRPr b="0" i="0" sz="1400" u="none" cap="none" strike="noStrike">
              <a:solidFill>
                <a:srgbClr val="000000"/>
              </a:solidFill>
              <a:latin typeface="Arial"/>
              <a:ea typeface="Arial"/>
              <a:cs typeface="Arial"/>
              <a:sym typeface="Arial"/>
            </a:endParaRPr>
          </a:p>
        </p:txBody>
      </p:sp>
      <p:sp>
        <p:nvSpPr>
          <p:cNvPr id="412" name="Google Shape;412;p30"/>
          <p:cNvSpPr/>
          <p:nvPr/>
        </p:nvSpPr>
        <p:spPr>
          <a:xfrm>
            <a:off x="5257800" y="5105400"/>
            <a:ext cx="228600" cy="1219200"/>
          </a:xfrm>
          <a:prstGeom prst="rightBrace">
            <a:avLst>
              <a:gd fmla="val 44444" name="adj1"/>
              <a:gd fmla="val 50000" name="adj2"/>
            </a:avLst>
          </a:pr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13" name="Google Shape;413;p30"/>
          <p:cNvSpPr/>
          <p:nvPr/>
        </p:nvSpPr>
        <p:spPr>
          <a:xfrm>
            <a:off x="5715000" y="5562600"/>
            <a:ext cx="2805113" cy="8223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The mean for the two spins is 3.5.</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par>
                          <p:cTn fill="hold">
                            <p:stCondLst>
                              <p:cond delay="1000"/>
                            </p:stCondLst>
                            <p:childTnLst>
                              <p:par>
                                <p:cTn fill="hold" nodeType="afterEffect" presetClass="entr" presetID="1" presetSubtype="0">
                                  <p:stCondLst>
                                    <p:cond delay="50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Variance</a:t>
            </a:r>
            <a:endParaRPr/>
          </a:p>
        </p:txBody>
      </p:sp>
      <p:graphicFrame>
        <p:nvGraphicFramePr>
          <p:cNvPr id="420" name="Google Shape;420;p31"/>
          <p:cNvGraphicFramePr/>
          <p:nvPr/>
        </p:nvGraphicFramePr>
        <p:xfrm>
          <a:off x="381000" y="4165600"/>
          <a:ext cx="3000000" cy="3000000"/>
        </p:xfrm>
        <a:graphic>
          <a:graphicData uri="http://schemas.openxmlformats.org/drawingml/2006/table">
            <a:tbl>
              <a:tblPr>
                <a:noFill/>
                <a:tableStyleId>{AB835AA3-AB33-416B-9261-D4EFBBE96AB7}</a:tableStyleId>
              </a:tblPr>
              <a:tblGrid>
                <a:gridCol w="609600"/>
                <a:gridCol w="114300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0.375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1" name="Google Shape;421;p31"/>
          <p:cNvSpPr/>
          <p:nvPr/>
        </p:nvSpPr>
        <p:spPr>
          <a:xfrm>
            <a:off x="158750" y="1482725"/>
            <a:ext cx="8610600" cy="129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a:t>
            </a:r>
            <a:r>
              <a:rPr b="1" i="0" lang="en-US" sz="2400" u="none" cap="none" strike="noStrike">
                <a:solidFill>
                  <a:srgbClr val="000099"/>
                </a:solidFill>
                <a:latin typeface="Arial"/>
                <a:ea typeface="Arial"/>
                <a:cs typeface="Arial"/>
                <a:sym typeface="Arial"/>
              </a:rPr>
              <a:t>variance </a:t>
            </a:r>
            <a:r>
              <a:rPr b="0" i="0" lang="en-US" sz="2400" u="none" cap="none" strike="noStrike">
                <a:solidFill>
                  <a:schemeClr val="dk1"/>
                </a:solidFill>
                <a:latin typeface="Arial"/>
                <a:ea typeface="Arial"/>
                <a:cs typeface="Arial"/>
                <a:sym typeface="Arial"/>
              </a:rPr>
              <a:t>of a discrete random variable is given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		σ</a:t>
            </a:r>
            <a:r>
              <a:rPr b="0" baseline="30000"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 Σ(</a:t>
            </a:r>
            <a:r>
              <a:rPr b="0" i="1" lang="en-US" sz="2400" u="none" cap="none" strike="noStrike">
                <a:solidFill>
                  <a:schemeClr val="dk1"/>
                </a:solidFill>
                <a:latin typeface="Arial"/>
                <a:ea typeface="Arial"/>
                <a:cs typeface="Arial"/>
                <a:sym typeface="Arial"/>
              </a:rPr>
              <a:t>x – μ</a:t>
            </a:r>
            <a:r>
              <a:rPr b="0" i="0" lang="en-US" sz="2400" u="none" cap="none" strike="noStrike">
                <a:solidFill>
                  <a:schemeClr val="dk1"/>
                </a:solidFill>
                <a:latin typeface="Arial"/>
                <a:ea typeface="Arial"/>
                <a:cs typeface="Arial"/>
                <a:sym typeface="Arial"/>
              </a:rPr>
              <a:t>)</a:t>
            </a:r>
            <a:r>
              <a:rPr b="0" baseline="30000" i="0" lang="en-US" sz="2400" u="none" cap="none" strike="noStrike">
                <a:solidFill>
                  <a:schemeClr val="dk1"/>
                </a:solidFill>
                <a:latin typeface="Arial"/>
                <a:ea typeface="Arial"/>
                <a:cs typeface="Arial"/>
                <a:sym typeface="Arial"/>
              </a:rPr>
              <a:t>2</a:t>
            </a:r>
            <a:r>
              <a:rPr b="0" i="1" lang="en-US" sz="2400" u="none" cap="none" strike="noStrike">
                <a:solidFill>
                  <a:schemeClr val="dk1"/>
                </a:solidFill>
                <a:latin typeface="Arial"/>
                <a:ea typeface="Arial"/>
                <a:cs typeface="Arial"/>
                <a:sym typeface="Arial"/>
              </a:rPr>
              <a:t>P </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422" name="Google Shape;422;p31"/>
          <p:cNvSpPr/>
          <p:nvPr/>
        </p:nvSpPr>
        <p:spPr>
          <a:xfrm>
            <a:off x="304800" y="2546350"/>
            <a:ext cx="864235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Find the variance of the probability distribution for the sum of the two spins.  The mean is 3.5.</a:t>
            </a:r>
            <a:endParaRPr b="0" i="0" sz="1400" u="none" cap="none" strike="noStrike">
              <a:solidFill>
                <a:srgbClr val="000000"/>
              </a:solidFill>
              <a:latin typeface="Arial"/>
              <a:ea typeface="Arial"/>
              <a:cs typeface="Arial"/>
              <a:sym typeface="Arial"/>
            </a:endParaRPr>
          </a:p>
        </p:txBody>
      </p:sp>
      <p:graphicFrame>
        <p:nvGraphicFramePr>
          <p:cNvPr id="423" name="Google Shape;423;p31"/>
          <p:cNvGraphicFramePr/>
          <p:nvPr/>
        </p:nvGraphicFramePr>
        <p:xfrm>
          <a:off x="2143125" y="4159250"/>
          <a:ext cx="3000000" cy="3000000"/>
        </p:xfrm>
        <a:graphic>
          <a:graphicData uri="http://schemas.openxmlformats.org/drawingml/2006/table">
            <a:tbl>
              <a:tblPr>
                <a:noFill/>
                <a:tableStyleId>{AB835AA3-AB33-416B-9261-D4EFBBE96AB7}</a:tableStyleId>
              </a:tblPr>
              <a:tblGrid>
                <a:gridCol w="981075"/>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 – μ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–1.5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24" name="Google Shape;424;p31"/>
          <p:cNvGraphicFramePr/>
          <p:nvPr/>
        </p:nvGraphicFramePr>
        <p:xfrm>
          <a:off x="3128963" y="4159250"/>
          <a:ext cx="3000000" cy="3000000"/>
        </p:xfrm>
        <a:graphic>
          <a:graphicData uri="http://schemas.openxmlformats.org/drawingml/2006/table">
            <a:tbl>
              <a:tblPr>
                <a:noFill/>
                <a:tableStyleId>{AB835AA3-AB33-416B-9261-D4EFBBE96AB7}</a:tableStyleId>
              </a:tblPr>
              <a:tblGrid>
                <a:gridCol w="1138225"/>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 – μ</a:t>
                      </a:r>
                      <a:r>
                        <a:rPr b="1" i="0" lang="en-US" sz="2200" u="none" cap="none" strike="noStrike">
                          <a:solidFill>
                            <a:schemeClr val="dk1"/>
                          </a:solidFill>
                          <a:latin typeface="Century"/>
                          <a:ea typeface="Century"/>
                          <a:cs typeface="Century"/>
                          <a:sym typeface="Century"/>
                        </a:rPr>
                        <a:t>)</a:t>
                      </a:r>
                      <a:r>
                        <a:rPr b="1" baseline="30000" i="0" lang="en-US" sz="2200" u="none" cap="none" strike="noStrike">
                          <a:solidFill>
                            <a:schemeClr val="dk1"/>
                          </a:solidFill>
                          <a:latin typeface="Century"/>
                          <a:ea typeface="Century"/>
                          <a:cs typeface="Century"/>
                          <a:sym typeface="Century"/>
                        </a:rPr>
                        <a:t>2</a:t>
                      </a:r>
                      <a:r>
                        <a:rPr b="1" i="1" lang="en-US" sz="2200" u="none" cap="none" strike="noStrike">
                          <a:solidFill>
                            <a:schemeClr val="dk1"/>
                          </a:solidFill>
                          <a:latin typeface="Century"/>
                          <a:ea typeface="Century"/>
                          <a:cs typeface="Century"/>
                          <a:sym typeface="Century"/>
                        </a:rPr>
                        <a:t>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25" name="Google Shape;425;p31"/>
          <p:cNvGraphicFramePr/>
          <p:nvPr/>
        </p:nvGraphicFramePr>
        <p:xfrm>
          <a:off x="4286250" y="4159250"/>
          <a:ext cx="3000000" cy="3000000"/>
        </p:xfrm>
        <a:graphic>
          <a:graphicData uri="http://schemas.openxmlformats.org/drawingml/2006/table">
            <a:tbl>
              <a:tblPr>
                <a:noFill/>
                <a:tableStyleId>{AB835AA3-AB33-416B-9261-D4EFBBE96AB7}</a:tableStyleId>
              </a:tblPr>
              <a:tblGrid>
                <a:gridCol w="180975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 </a:t>
                      </a: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 – μ</a:t>
                      </a:r>
                      <a:r>
                        <a:rPr b="1" i="0" lang="en-US" sz="2200" u="none" cap="none" strike="noStrike">
                          <a:solidFill>
                            <a:schemeClr val="dk1"/>
                          </a:solidFill>
                          <a:latin typeface="Century"/>
                          <a:ea typeface="Century"/>
                          <a:cs typeface="Century"/>
                          <a:sym typeface="Century"/>
                        </a:rPr>
                        <a:t>)</a:t>
                      </a:r>
                      <a:r>
                        <a:rPr b="1" baseline="30000" i="0" lang="en-US" sz="2200" u="none" cap="none" strike="noStrike">
                          <a:solidFill>
                            <a:schemeClr val="dk1"/>
                          </a:solidFill>
                          <a:latin typeface="Century"/>
                          <a:ea typeface="Century"/>
                          <a:cs typeface="Century"/>
                          <a:sym typeface="Century"/>
                        </a:rPr>
                        <a:t>2</a:t>
                      </a:r>
                      <a:r>
                        <a:rPr b="1" i="1" lang="en-US" sz="2200" u="none" cap="none" strike="noStrike">
                          <a:solidFill>
                            <a:schemeClr val="dk1"/>
                          </a:solidFill>
                          <a:latin typeface="Century"/>
                          <a:ea typeface="Century"/>
                          <a:cs typeface="Century"/>
                          <a:sym typeface="Century"/>
                        </a:rPr>
                        <a:t>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 0.141</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 0.094</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 0.141</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6" name="Google Shape;426;p31"/>
          <p:cNvSpPr/>
          <p:nvPr/>
        </p:nvSpPr>
        <p:spPr>
          <a:xfrm>
            <a:off x="6219825" y="4070350"/>
            <a:ext cx="192722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Σ</a:t>
            </a:r>
            <a:r>
              <a:rPr b="0" i="1" lang="en-US" sz="2400" u="none" cap="none" strike="noStrike">
                <a:solidFill>
                  <a:schemeClr val="folHlink"/>
                </a:solidFill>
                <a:latin typeface="Arial"/>
                <a:ea typeface="Arial"/>
                <a:cs typeface="Arial"/>
                <a:sym typeface="Arial"/>
              </a:rPr>
              <a:t>P</a:t>
            </a:r>
            <a:r>
              <a:rPr b="0" i="0" lang="en-US" sz="2400" u="none" cap="none" strike="noStrike">
                <a:solidFill>
                  <a:schemeClr val="folHlink"/>
                </a:solidFill>
                <a:latin typeface="Arial"/>
                <a:ea typeface="Arial"/>
                <a:cs typeface="Arial"/>
                <a:sym typeface="Arial"/>
              </a:rPr>
              <a:t>(</a:t>
            </a:r>
            <a:r>
              <a:rPr b="0" i="1" lang="en-US" sz="2400" u="none" cap="none" strike="noStrike">
                <a:solidFill>
                  <a:schemeClr val="folHlink"/>
                </a:solidFill>
                <a:latin typeface="Arial"/>
                <a:ea typeface="Arial"/>
                <a:cs typeface="Arial"/>
                <a:sym typeface="Arial"/>
              </a:rPr>
              <a:t>x</a:t>
            </a:r>
            <a:r>
              <a:rPr b="0" i="0" lang="en-US" sz="2400" u="none" cap="none" strike="noStrike">
                <a:solidFill>
                  <a:schemeClr val="folHlink"/>
                </a:solidFill>
                <a:latin typeface="Arial"/>
                <a:ea typeface="Arial"/>
                <a:cs typeface="Arial"/>
                <a:sym typeface="Arial"/>
              </a:rPr>
              <a:t>)(</a:t>
            </a:r>
            <a:r>
              <a:rPr b="0" i="1" lang="en-US" sz="2400" u="none" cap="none" strike="noStrike">
                <a:solidFill>
                  <a:schemeClr val="folHlink"/>
                </a:solidFill>
                <a:latin typeface="Arial"/>
                <a:ea typeface="Arial"/>
                <a:cs typeface="Arial"/>
                <a:sym typeface="Arial"/>
              </a:rPr>
              <a:t>x</a:t>
            </a:r>
            <a:r>
              <a:rPr b="0" i="0" lang="en-US" sz="2400" u="none" cap="none" strike="noStrike">
                <a:solidFill>
                  <a:schemeClr val="folHlink"/>
                </a:solidFill>
                <a:latin typeface="Arial"/>
                <a:ea typeface="Arial"/>
                <a:cs typeface="Arial"/>
                <a:sym typeface="Arial"/>
              </a:rPr>
              <a:t> – 2)</a:t>
            </a:r>
            <a:r>
              <a:rPr b="0" baseline="30000" i="0" lang="en-US" sz="2400" u="none" cap="none" strike="noStrike">
                <a:solidFill>
                  <a:schemeClr val="folHlink"/>
                </a:solidFill>
                <a:latin typeface="Arial"/>
                <a:ea typeface="Arial"/>
                <a:cs typeface="Arial"/>
                <a:sym typeface="Arial"/>
              </a:rPr>
              <a:t>2</a:t>
            </a:r>
            <a:endParaRPr b="0" i="0" sz="2400" u="none" cap="none" strike="noStrike">
              <a:solidFill>
                <a:schemeClr val="folHlink"/>
              </a:solidFill>
              <a:latin typeface="Arial"/>
              <a:ea typeface="Arial"/>
              <a:cs typeface="Arial"/>
              <a:sym typeface="Arial"/>
            </a:endParaRPr>
          </a:p>
        </p:txBody>
      </p:sp>
      <p:sp>
        <p:nvSpPr>
          <p:cNvPr id="427" name="Google Shape;427;p31"/>
          <p:cNvSpPr/>
          <p:nvPr/>
        </p:nvSpPr>
        <p:spPr>
          <a:xfrm>
            <a:off x="6219825" y="5211763"/>
            <a:ext cx="2849563" cy="1096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folHlink"/>
                </a:solidFill>
                <a:latin typeface="Arial"/>
                <a:ea typeface="Arial"/>
                <a:cs typeface="Arial"/>
                <a:sym typeface="Arial"/>
              </a:rPr>
              <a:t>The variance for the two spins is approximately 0.376</a:t>
            </a:r>
            <a:endParaRPr b="0" i="0" sz="1400" u="none" cap="none" strike="noStrike">
              <a:solidFill>
                <a:srgbClr val="000000"/>
              </a:solidFill>
              <a:latin typeface="Arial"/>
              <a:ea typeface="Arial"/>
              <a:cs typeface="Arial"/>
              <a:sym typeface="Arial"/>
            </a:endParaRPr>
          </a:p>
        </p:txBody>
      </p:sp>
      <p:sp>
        <p:nvSpPr>
          <p:cNvPr id="428" name="Google Shape;428;p31"/>
          <p:cNvSpPr/>
          <p:nvPr/>
        </p:nvSpPr>
        <p:spPr>
          <a:xfrm>
            <a:off x="7164388" y="4524375"/>
            <a:ext cx="1198562"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 0.376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par>
                          <p:cTn fill="hold">
                            <p:stCondLst>
                              <p:cond delay="1000"/>
                            </p:stCondLst>
                            <p:childTnLst>
                              <p:par>
                                <p:cTn fill="hold" nodeType="afterEffect" presetClass="entr" presetID="1" presetSubtype="0">
                                  <p:stCondLst>
                                    <p:cond delay="50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par>
                          <p:cTn fill="hold">
                            <p:stCondLst>
                              <p:cond delay="3000"/>
                            </p:stCondLst>
                            <p:childTnLst>
                              <p:par>
                                <p:cTn fill="hold" nodeType="afterEffect" presetClass="entr" presetID="10" presetSubtype="0">
                                  <p:stCondLst>
                                    <p:cond delay="50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2"/>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Standard Deviation</a:t>
            </a:r>
            <a:endParaRPr/>
          </a:p>
        </p:txBody>
      </p:sp>
      <p:graphicFrame>
        <p:nvGraphicFramePr>
          <p:cNvPr id="435" name="Google Shape;435;p32"/>
          <p:cNvGraphicFramePr/>
          <p:nvPr/>
        </p:nvGraphicFramePr>
        <p:xfrm>
          <a:off x="457200" y="4318000"/>
          <a:ext cx="3000000" cy="3000000"/>
        </p:xfrm>
        <a:graphic>
          <a:graphicData uri="http://schemas.openxmlformats.org/drawingml/2006/table">
            <a:tbl>
              <a:tblPr>
                <a:noFill/>
                <a:tableStyleId>{AB835AA3-AB33-416B-9261-D4EFBBE96AB7}</a:tableStyleId>
              </a:tblPr>
              <a:tblGrid>
                <a:gridCol w="609600"/>
                <a:gridCol w="114300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0.375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4</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0.5625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6" name="Google Shape;436;p32"/>
          <p:cNvSpPr/>
          <p:nvPr/>
        </p:nvSpPr>
        <p:spPr>
          <a:xfrm>
            <a:off x="304800" y="1219200"/>
            <a:ext cx="8610600" cy="196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a:t>
            </a:r>
            <a:r>
              <a:rPr b="1" i="0" lang="en-US" sz="2400" u="none" cap="none" strike="noStrike">
                <a:solidFill>
                  <a:srgbClr val="000099"/>
                </a:solidFill>
                <a:latin typeface="Arial"/>
                <a:ea typeface="Arial"/>
                <a:cs typeface="Arial"/>
                <a:sym typeface="Arial"/>
              </a:rPr>
              <a:t>standard</a:t>
            </a:r>
            <a:r>
              <a:rPr b="0" i="0" lang="en-US" sz="2400" u="none" cap="none" strike="noStrike">
                <a:solidFill>
                  <a:schemeClr val="dk1"/>
                </a:solidFill>
                <a:latin typeface="Arial"/>
                <a:ea typeface="Arial"/>
                <a:cs typeface="Arial"/>
                <a:sym typeface="Arial"/>
              </a:rPr>
              <a:t> </a:t>
            </a:r>
            <a:r>
              <a:rPr b="1" i="0" lang="en-US" sz="2400" u="none" cap="none" strike="noStrike">
                <a:solidFill>
                  <a:srgbClr val="000099"/>
                </a:solidFill>
                <a:latin typeface="Arial"/>
                <a:ea typeface="Arial"/>
                <a:cs typeface="Arial"/>
                <a:sym typeface="Arial"/>
              </a:rPr>
              <a:t>deviation</a:t>
            </a:r>
            <a:r>
              <a:rPr b="0" i="0" lang="en-US" sz="2400" u="none" cap="none" strike="noStrike">
                <a:solidFill>
                  <a:schemeClr val="dk1"/>
                </a:solidFill>
                <a:latin typeface="Arial"/>
                <a:ea typeface="Arial"/>
                <a:cs typeface="Arial"/>
                <a:sym typeface="Arial"/>
              </a:rPr>
              <a:t> of a discrete random variable is given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437" name="Google Shape;437;p32"/>
          <p:cNvSpPr/>
          <p:nvPr/>
        </p:nvSpPr>
        <p:spPr>
          <a:xfrm>
            <a:off x="304800" y="2743200"/>
            <a:ext cx="864235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Find the standard deviation of the probability distribution for the sum of the two spins.  The variance is 0.376.</a:t>
            </a:r>
            <a:endParaRPr b="0" i="0" sz="1400" u="none" cap="none" strike="noStrike">
              <a:solidFill>
                <a:srgbClr val="000000"/>
              </a:solidFill>
              <a:latin typeface="Arial"/>
              <a:ea typeface="Arial"/>
              <a:cs typeface="Arial"/>
              <a:sym typeface="Arial"/>
            </a:endParaRPr>
          </a:p>
        </p:txBody>
      </p:sp>
      <p:graphicFrame>
        <p:nvGraphicFramePr>
          <p:cNvPr id="438" name="Google Shape;438;p32"/>
          <p:cNvGraphicFramePr/>
          <p:nvPr/>
        </p:nvGraphicFramePr>
        <p:xfrm>
          <a:off x="2219325" y="4311650"/>
          <a:ext cx="3000000" cy="3000000"/>
        </p:xfrm>
        <a:graphic>
          <a:graphicData uri="http://schemas.openxmlformats.org/drawingml/2006/table">
            <a:tbl>
              <a:tblPr>
                <a:noFill/>
                <a:tableStyleId>{AB835AA3-AB33-416B-9261-D4EFBBE96AB7}</a:tableStyleId>
              </a:tblPr>
              <a:tblGrid>
                <a:gridCol w="981075"/>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x – μ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–1.5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39" name="Google Shape;439;p32"/>
          <p:cNvGraphicFramePr/>
          <p:nvPr/>
        </p:nvGraphicFramePr>
        <p:xfrm>
          <a:off x="3205163" y="4311650"/>
          <a:ext cx="3000000" cy="3000000"/>
        </p:xfrm>
        <a:graphic>
          <a:graphicData uri="http://schemas.openxmlformats.org/drawingml/2006/table">
            <a:tbl>
              <a:tblPr>
                <a:noFill/>
                <a:tableStyleId>{AB835AA3-AB33-416B-9261-D4EFBBE96AB7}</a:tableStyleId>
              </a:tblPr>
              <a:tblGrid>
                <a:gridCol w="1138225"/>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 – μ</a:t>
                      </a:r>
                      <a:r>
                        <a:rPr b="1" i="0" lang="en-US" sz="2200" u="none" cap="none" strike="noStrike">
                          <a:solidFill>
                            <a:schemeClr val="dk1"/>
                          </a:solidFill>
                          <a:latin typeface="Century"/>
                          <a:ea typeface="Century"/>
                          <a:cs typeface="Century"/>
                          <a:sym typeface="Century"/>
                        </a:rPr>
                        <a:t>)</a:t>
                      </a:r>
                      <a:r>
                        <a:rPr b="1" baseline="30000" i="0" lang="en-US" sz="2200" u="none" cap="none" strike="noStrike">
                          <a:solidFill>
                            <a:schemeClr val="dk1"/>
                          </a:solidFill>
                          <a:latin typeface="Century"/>
                          <a:ea typeface="Century"/>
                          <a:cs typeface="Century"/>
                          <a:sym typeface="Century"/>
                        </a:rPr>
                        <a:t>2</a:t>
                      </a:r>
                      <a:r>
                        <a:rPr b="1" i="1" lang="en-US" sz="2200" u="none" cap="none" strike="noStrike">
                          <a:solidFill>
                            <a:schemeClr val="dk1"/>
                          </a:solidFill>
                          <a:latin typeface="Century"/>
                          <a:ea typeface="Century"/>
                          <a:cs typeface="Century"/>
                          <a:sym typeface="Century"/>
                        </a:rPr>
                        <a:t>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2.25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0.25</a:t>
                      </a:r>
                      <a:endParaRPr sz="1400" u="none" cap="none" strike="noStrike"/>
                    </a:p>
                  </a:txBody>
                  <a:tcPr marT="45725" marB="45725" marR="3200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40" name="Google Shape;440;p32"/>
          <p:cNvGraphicFramePr/>
          <p:nvPr/>
        </p:nvGraphicFramePr>
        <p:xfrm>
          <a:off x="4362450" y="4311650"/>
          <a:ext cx="3000000" cy="3000000"/>
        </p:xfrm>
        <a:graphic>
          <a:graphicData uri="http://schemas.openxmlformats.org/drawingml/2006/table">
            <a:tbl>
              <a:tblPr>
                <a:noFill/>
                <a:tableStyleId>{AB835AA3-AB33-416B-9261-D4EFBBE96AB7}</a:tableStyleId>
              </a:tblPr>
              <a:tblGrid>
                <a:gridCol w="180975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 </a:t>
                      </a: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r>
                        <a:rPr b="1" i="1" lang="en-US" sz="2200" u="none" cap="none" strike="noStrike">
                          <a:solidFill>
                            <a:schemeClr val="dk1"/>
                          </a:solidFill>
                          <a:latin typeface="Century"/>
                          <a:ea typeface="Century"/>
                          <a:cs typeface="Century"/>
                          <a:sym typeface="Century"/>
                        </a:rPr>
                        <a:t>x – μ</a:t>
                      </a:r>
                      <a:r>
                        <a:rPr b="1" i="0" lang="en-US" sz="2200" u="none" cap="none" strike="noStrike">
                          <a:solidFill>
                            <a:schemeClr val="dk1"/>
                          </a:solidFill>
                          <a:latin typeface="Century"/>
                          <a:ea typeface="Century"/>
                          <a:cs typeface="Century"/>
                          <a:sym typeface="Century"/>
                        </a:rPr>
                        <a:t>)</a:t>
                      </a:r>
                      <a:r>
                        <a:rPr b="1" baseline="30000" i="0" lang="en-US" sz="2200" u="none" cap="none" strike="noStrike">
                          <a:solidFill>
                            <a:schemeClr val="dk1"/>
                          </a:solidFill>
                          <a:latin typeface="Century"/>
                          <a:ea typeface="Century"/>
                          <a:cs typeface="Century"/>
                          <a:sym typeface="Century"/>
                        </a:rPr>
                        <a:t>2</a:t>
                      </a:r>
                      <a:r>
                        <a:rPr b="1" i="1" lang="en-US" sz="2200" u="none" cap="none" strike="noStrike">
                          <a:solidFill>
                            <a:schemeClr val="dk1"/>
                          </a:solidFill>
                          <a:latin typeface="Century"/>
                          <a:ea typeface="Century"/>
                          <a:cs typeface="Century"/>
                          <a:sym typeface="Century"/>
                        </a:rPr>
                        <a:t>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0.141</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0.094</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9400">
                <a:tc>
                  <a:txBody>
                    <a:bodyPr/>
                    <a:lstStyle/>
                    <a:p>
                      <a:pPr indent="0" lvl="0" marL="0" marR="0" rtl="0" algn="r">
                        <a:lnSpc>
                          <a:spcPct val="100000"/>
                        </a:lnSpc>
                        <a:spcBef>
                          <a:spcPts val="0"/>
                        </a:spcBef>
                        <a:spcAft>
                          <a:spcPts val="0"/>
                        </a:spcAft>
                        <a:buClr>
                          <a:schemeClr val="dk2"/>
                        </a:buClr>
                        <a:buSzPts val="1650"/>
                        <a:buFont typeface="Noto Sans Symbols"/>
                        <a:buNone/>
                      </a:pPr>
                      <a:r>
                        <a:rPr b="0" i="0" lang="en-US" sz="2200" u="none" cap="none" strike="noStrike">
                          <a:solidFill>
                            <a:schemeClr val="dk1"/>
                          </a:solidFill>
                          <a:latin typeface="Century"/>
                          <a:ea typeface="Century"/>
                          <a:cs typeface="Century"/>
                          <a:sym typeface="Century"/>
                        </a:rPr>
                        <a:t>0.141</a:t>
                      </a:r>
                      <a:endParaRPr sz="1400" u="none" cap="none" strike="noStrike"/>
                    </a:p>
                  </a:txBody>
                  <a:tcPr marT="45725" marB="45725" marR="5486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1" name="Google Shape;441;p32"/>
          <p:cNvSpPr/>
          <p:nvPr/>
        </p:nvSpPr>
        <p:spPr>
          <a:xfrm>
            <a:off x="6438900" y="4967288"/>
            <a:ext cx="2805113" cy="1431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folHlink"/>
                </a:solidFill>
                <a:latin typeface="Arial"/>
                <a:ea typeface="Arial"/>
                <a:cs typeface="Arial"/>
                <a:sym typeface="Arial"/>
              </a:rPr>
              <a:t>Most of the sums differ from the mean by no more than 0.6 points.</a:t>
            </a:r>
            <a:endParaRPr b="0" i="0" sz="1400" u="none" cap="none" strike="noStrike">
              <a:solidFill>
                <a:srgbClr val="000000"/>
              </a:solidFill>
              <a:latin typeface="Arial"/>
              <a:ea typeface="Arial"/>
              <a:cs typeface="Arial"/>
              <a:sym typeface="Arial"/>
            </a:endParaRPr>
          </a:p>
        </p:txBody>
      </p:sp>
      <p:pic>
        <p:nvPicPr>
          <p:cNvPr id="442" name="Google Shape;442;p32"/>
          <p:cNvPicPr preferRelativeResize="0"/>
          <p:nvPr/>
        </p:nvPicPr>
        <p:blipFill rotWithShape="1">
          <a:blip r:embed="rId3">
            <a:alphaModFix/>
          </a:blip>
          <a:srcRect b="0" l="0" r="0" t="0"/>
          <a:stretch/>
        </p:blipFill>
        <p:spPr>
          <a:xfrm>
            <a:off x="2019300" y="3771900"/>
            <a:ext cx="1092200" cy="444500"/>
          </a:xfrm>
          <a:prstGeom prst="rect">
            <a:avLst/>
          </a:prstGeom>
          <a:noFill/>
          <a:ln>
            <a:noFill/>
          </a:ln>
        </p:spPr>
      </p:pic>
      <p:pic>
        <p:nvPicPr>
          <p:cNvPr id="443" name="Google Shape;443;p32"/>
          <p:cNvPicPr preferRelativeResize="0"/>
          <p:nvPr/>
        </p:nvPicPr>
        <p:blipFill rotWithShape="1">
          <a:blip r:embed="rId4">
            <a:alphaModFix/>
          </a:blip>
          <a:srcRect b="0" l="0" r="0" t="0"/>
          <a:stretch/>
        </p:blipFill>
        <p:spPr>
          <a:xfrm>
            <a:off x="2057400" y="2082800"/>
            <a:ext cx="1181100" cy="444500"/>
          </a:xfrm>
          <a:prstGeom prst="rect">
            <a:avLst/>
          </a:prstGeom>
          <a:noFill/>
          <a:ln>
            <a:noFill/>
          </a:ln>
        </p:spPr>
      </p:pic>
      <p:pic>
        <p:nvPicPr>
          <p:cNvPr id="444" name="Google Shape;444;p32"/>
          <p:cNvPicPr preferRelativeResize="0"/>
          <p:nvPr/>
        </p:nvPicPr>
        <p:blipFill rotWithShape="1">
          <a:blip r:embed="rId5">
            <a:alphaModFix/>
          </a:blip>
          <a:srcRect b="0" l="0" r="0" t="0"/>
          <a:stretch/>
        </p:blipFill>
        <p:spPr>
          <a:xfrm>
            <a:off x="6908800" y="4572000"/>
            <a:ext cx="2120900" cy="35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Expected Value</a:t>
            </a:r>
            <a:endParaRPr/>
          </a:p>
        </p:txBody>
      </p:sp>
      <p:sp>
        <p:nvSpPr>
          <p:cNvPr id="451" name="Google Shape;451;p33"/>
          <p:cNvSpPr/>
          <p:nvPr/>
        </p:nvSpPr>
        <p:spPr>
          <a:xfrm>
            <a:off x="282575" y="1535113"/>
            <a:ext cx="8610600" cy="151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a:t>
            </a:r>
            <a:r>
              <a:rPr b="1" i="0" lang="en-US" sz="2400" u="none" cap="none" strike="noStrike">
                <a:solidFill>
                  <a:srgbClr val="000099"/>
                </a:solidFill>
                <a:latin typeface="Arial"/>
                <a:ea typeface="Arial"/>
                <a:cs typeface="Arial"/>
                <a:sym typeface="Arial"/>
              </a:rPr>
              <a:t>expected value </a:t>
            </a:r>
            <a:r>
              <a:rPr b="0" i="0" lang="en-US" sz="2400" u="none" cap="none" strike="noStrike">
                <a:solidFill>
                  <a:schemeClr val="dk1"/>
                </a:solidFill>
                <a:latin typeface="Arial"/>
                <a:ea typeface="Arial"/>
                <a:cs typeface="Arial"/>
                <a:sym typeface="Arial"/>
              </a:rPr>
              <a:t>of a discrete random variable is equal to the mean of the random variable.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Expected Value = </a:t>
            </a:r>
            <a:r>
              <a:rPr b="0" i="1" lang="en-US" sz="2400" u="none" cap="none" strike="noStrike">
                <a:solidFill>
                  <a:schemeClr val="dk1"/>
                </a:solidFill>
                <a:latin typeface="Arial"/>
                <a:ea typeface="Arial"/>
                <a:cs typeface="Arial"/>
                <a:sym typeface="Arial"/>
              </a:rPr>
              <a:t>E</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 </a:t>
            </a:r>
            <a:r>
              <a:rPr b="0" i="1" lang="en-US" sz="2400" u="none" cap="none" strike="noStrike">
                <a:solidFill>
                  <a:schemeClr val="dk1"/>
                </a:solidFill>
                <a:latin typeface="Arial"/>
                <a:ea typeface="Arial"/>
                <a:cs typeface="Arial"/>
                <a:sym typeface="Arial"/>
              </a:rPr>
              <a:t>μ </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Σ</a:t>
            </a:r>
            <a:r>
              <a:rPr b="0" i="1" lang="en-US" sz="2400" u="none" cap="none" strike="noStrike">
                <a:solidFill>
                  <a:schemeClr val="dk1"/>
                </a:solidFill>
                <a:latin typeface="Arial"/>
                <a:ea typeface="Arial"/>
                <a:cs typeface="Arial"/>
                <a:sym typeface="Arial"/>
              </a:rPr>
              <a:t>xP</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p:txBody>
      </p:sp>
      <p:sp>
        <p:nvSpPr>
          <p:cNvPr id="452" name="Google Shape;452;p33"/>
          <p:cNvSpPr/>
          <p:nvPr/>
        </p:nvSpPr>
        <p:spPr>
          <a:xfrm>
            <a:off x="304800" y="2819400"/>
            <a:ext cx="864235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At a raffle, 500 tickets are sold for $1 each for two prizes of $100 and $50.  What is the expected value of your gain?</a:t>
            </a:r>
            <a:endParaRPr b="0" i="0" sz="1400" u="none" cap="none" strike="noStrike">
              <a:solidFill>
                <a:srgbClr val="000000"/>
              </a:solidFill>
              <a:latin typeface="Arial"/>
              <a:ea typeface="Arial"/>
              <a:cs typeface="Arial"/>
              <a:sym typeface="Arial"/>
            </a:endParaRPr>
          </a:p>
        </p:txBody>
      </p:sp>
      <p:sp>
        <p:nvSpPr>
          <p:cNvPr id="453" name="Google Shape;453;p33"/>
          <p:cNvSpPr/>
          <p:nvPr/>
        </p:nvSpPr>
        <p:spPr>
          <a:xfrm>
            <a:off x="762000" y="4267200"/>
            <a:ext cx="76962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Your gain for the $100 prize is $100 – $1 = $99.</a:t>
            </a:r>
            <a:endParaRPr b="0" i="0" sz="1400" u="none" cap="none" strike="noStrike">
              <a:solidFill>
                <a:srgbClr val="000000"/>
              </a:solidFill>
              <a:latin typeface="Arial"/>
              <a:ea typeface="Arial"/>
              <a:cs typeface="Arial"/>
              <a:sym typeface="Arial"/>
            </a:endParaRPr>
          </a:p>
        </p:txBody>
      </p:sp>
      <p:sp>
        <p:nvSpPr>
          <p:cNvPr id="454" name="Google Shape;454;p33"/>
          <p:cNvSpPr/>
          <p:nvPr/>
        </p:nvSpPr>
        <p:spPr>
          <a:xfrm>
            <a:off x="762000" y="4838700"/>
            <a:ext cx="76962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Your gain for the $50 prize is $50 – $1 = $49.</a:t>
            </a:r>
            <a:endParaRPr b="0" i="0" sz="1400" u="none" cap="none" strike="noStrike">
              <a:solidFill>
                <a:srgbClr val="000000"/>
              </a:solidFill>
              <a:latin typeface="Arial"/>
              <a:ea typeface="Arial"/>
              <a:cs typeface="Arial"/>
              <a:sym typeface="Arial"/>
            </a:endParaRPr>
          </a:p>
        </p:txBody>
      </p:sp>
      <p:sp>
        <p:nvSpPr>
          <p:cNvPr id="455" name="Google Shape;455;p33"/>
          <p:cNvSpPr/>
          <p:nvPr/>
        </p:nvSpPr>
        <p:spPr>
          <a:xfrm>
            <a:off x="762000" y="5410200"/>
            <a:ext cx="7696200" cy="8223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Write a probability distribution for the possible gains (or outcomes).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Expected Value</a:t>
            </a:r>
            <a:endParaRPr/>
          </a:p>
        </p:txBody>
      </p:sp>
      <p:graphicFrame>
        <p:nvGraphicFramePr>
          <p:cNvPr id="462" name="Google Shape;462;p34"/>
          <p:cNvGraphicFramePr/>
          <p:nvPr/>
        </p:nvGraphicFramePr>
        <p:xfrm>
          <a:off x="1295400" y="2743200"/>
          <a:ext cx="3000000" cy="3000000"/>
        </p:xfrm>
        <a:graphic>
          <a:graphicData uri="http://schemas.openxmlformats.org/drawingml/2006/table">
            <a:tbl>
              <a:tblPr>
                <a:noFill/>
                <a:tableStyleId>{AB835AA3-AB33-416B-9261-D4EFBBE96AB7}</a:tableStyleId>
              </a:tblPr>
              <a:tblGrid>
                <a:gridCol w="1143000"/>
                <a:gridCol w="1143000"/>
              </a:tblGrid>
              <a:tr h="180975">
                <a:tc>
                  <a:txBody>
                    <a:bodyPr/>
                    <a:lstStyle/>
                    <a:p>
                      <a:pPr indent="0" lvl="0" marL="0" marR="0" rtl="0" algn="ctr">
                        <a:lnSpc>
                          <a:spcPct val="100000"/>
                        </a:lnSpc>
                        <a:spcBef>
                          <a:spcPts val="0"/>
                        </a:spcBef>
                        <a:spcAft>
                          <a:spcPts val="0"/>
                        </a:spcAft>
                        <a:buClr>
                          <a:schemeClr val="dk2"/>
                        </a:buClr>
                        <a:buSzPts val="1650"/>
                        <a:buFont typeface="Noto Sans Symbols"/>
                        <a:buNone/>
                      </a:pPr>
                      <a:r>
                        <a:rPr b="1" i="0" lang="en-US" sz="2200" u="none" cap="none" strike="noStrike">
                          <a:solidFill>
                            <a:schemeClr val="dk1"/>
                          </a:solidFill>
                          <a:latin typeface="Century"/>
                          <a:ea typeface="Century"/>
                          <a:cs typeface="Century"/>
                          <a:sym typeface="Century"/>
                        </a:rPr>
                        <a:t>Gain,</a:t>
                      </a:r>
                      <a:r>
                        <a:rPr b="1" i="1" lang="en-US" sz="2200" u="none" cap="none" strike="noStrike">
                          <a:solidFill>
                            <a:schemeClr val="dk1"/>
                          </a:solidFill>
                          <a:latin typeface="Century"/>
                          <a:ea typeface="Century"/>
                          <a:cs typeface="Century"/>
                          <a:sym typeface="Century"/>
                        </a:rPr>
                        <a:t> 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650"/>
                        <a:buFont typeface="Noto Sans Symbols"/>
                        <a:buNone/>
                      </a:pPr>
                      <a:r>
                        <a:rPr b="1" i="1" lang="en-US" sz="2200" u="none" cap="none" strike="noStrike">
                          <a:solidFill>
                            <a:schemeClr val="dk1"/>
                          </a:solidFill>
                          <a:latin typeface="Century"/>
                          <a:ea typeface="Century"/>
                          <a:cs typeface="Century"/>
                          <a:sym typeface="Century"/>
                        </a:rPr>
                        <a:t>P</a:t>
                      </a:r>
                      <a:r>
                        <a:rPr b="1" i="0" lang="en-US" sz="2200" u="none" cap="none" strike="noStrike">
                          <a:solidFill>
                            <a:schemeClr val="dk1"/>
                          </a:solidFill>
                          <a:latin typeface="Century"/>
                          <a:ea typeface="Century"/>
                          <a:cs typeface="Century"/>
                          <a:sym typeface="Century"/>
                        </a:rPr>
                        <a:t> (</a:t>
                      </a:r>
                      <a:r>
                        <a:rPr b="1" i="1" lang="en-US" sz="2200" u="none" cap="none" strike="noStrike">
                          <a:solidFill>
                            <a:schemeClr val="dk1"/>
                          </a:solidFill>
                          <a:latin typeface="Century"/>
                          <a:ea typeface="Century"/>
                          <a:cs typeface="Century"/>
                          <a:sym typeface="Century"/>
                        </a:rPr>
                        <a:t>x</a:t>
                      </a:r>
                      <a:r>
                        <a:rPr b="1" i="0" lang="en-US" sz="2200" u="none" cap="none" strike="noStrike">
                          <a:solidFill>
                            <a:schemeClr val="dk1"/>
                          </a:solidFill>
                          <a:latin typeface="Century"/>
                          <a:ea typeface="Century"/>
                          <a:cs typeface="Century"/>
                          <a:sym typeface="Century"/>
                        </a:rPr>
                        <a:t>)</a:t>
                      </a:r>
                      <a:endParaRPr b="1" i="1" sz="2200" u="none" cap="none" strike="noStrike">
                        <a:solidFill>
                          <a:schemeClr val="dk1"/>
                        </a:solidFill>
                        <a:latin typeface="Century"/>
                        <a:ea typeface="Century"/>
                        <a:cs typeface="Century"/>
                        <a:sym typeface="Century"/>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177800">
                <a:tc>
                  <a:txBody>
                    <a:bodyPr/>
                    <a:lstStyle/>
                    <a:p>
                      <a:pPr indent="0" lvl="0" marL="0" marR="0" rtl="0" algn="r">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3657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r">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3657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r">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3657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650"/>
                        <a:buFont typeface="Noto Sans Symbols"/>
                        <a:buNone/>
                      </a:pPr>
                      <a:r>
                        <a:t/>
                      </a:r>
                      <a:endParaRPr b="0" i="0" sz="2200" u="none" cap="none" strike="noStrike">
                        <a:solidFill>
                          <a:schemeClr val="dk1"/>
                        </a:solidFill>
                        <a:latin typeface="Century"/>
                        <a:ea typeface="Century"/>
                        <a:cs typeface="Century"/>
                        <a:sym typeface="Century"/>
                      </a:endParaRPr>
                    </a:p>
                  </a:txBody>
                  <a:tcPr marT="182875" marB="182875" marR="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63" name="Google Shape;463;p34"/>
          <p:cNvSpPr/>
          <p:nvPr/>
        </p:nvSpPr>
        <p:spPr>
          <a:xfrm>
            <a:off x="304800" y="1295400"/>
            <a:ext cx="8642350" cy="91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 continued</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At a raffle, 500 tickets are sold for $1 each for two prizes of $100 and $50.  What is the expected value of your gain?</a:t>
            </a:r>
            <a:endParaRPr b="0" i="0" sz="1400" u="none" cap="none" strike="noStrike">
              <a:solidFill>
                <a:srgbClr val="000000"/>
              </a:solidFill>
              <a:latin typeface="Arial"/>
              <a:ea typeface="Arial"/>
              <a:cs typeface="Arial"/>
              <a:sym typeface="Arial"/>
            </a:endParaRPr>
          </a:p>
        </p:txBody>
      </p:sp>
      <p:sp>
        <p:nvSpPr>
          <p:cNvPr id="464" name="Google Shape;464;p34"/>
          <p:cNvSpPr/>
          <p:nvPr/>
        </p:nvSpPr>
        <p:spPr>
          <a:xfrm>
            <a:off x="3962400" y="5105400"/>
            <a:ext cx="4800600" cy="11874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Because the expected value is negative, you can expect to lose $0.70 for each ticket you buy.</a:t>
            </a:r>
            <a:endParaRPr b="0" i="0" sz="1400" u="none" cap="none" strike="noStrike">
              <a:solidFill>
                <a:srgbClr val="000000"/>
              </a:solidFill>
              <a:latin typeface="Arial"/>
              <a:ea typeface="Arial"/>
              <a:cs typeface="Arial"/>
              <a:sym typeface="Arial"/>
            </a:endParaRPr>
          </a:p>
        </p:txBody>
      </p:sp>
      <p:grpSp>
        <p:nvGrpSpPr>
          <p:cNvPr id="465" name="Google Shape;465;p34"/>
          <p:cNvGrpSpPr/>
          <p:nvPr/>
        </p:nvGrpSpPr>
        <p:grpSpPr>
          <a:xfrm>
            <a:off x="304800" y="5105400"/>
            <a:ext cx="1666875" cy="1000125"/>
            <a:chOff x="192" y="3216"/>
            <a:chExt cx="1050" cy="630"/>
          </a:xfrm>
        </p:grpSpPr>
        <p:sp>
          <p:nvSpPr>
            <p:cNvPr id="466" name="Google Shape;466;p34"/>
            <p:cNvSpPr txBox="1"/>
            <p:nvPr/>
          </p:nvSpPr>
          <p:spPr>
            <a:xfrm>
              <a:off x="192" y="3404"/>
              <a:ext cx="912"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hlink"/>
                  </a:solidFill>
                  <a:latin typeface="Arial"/>
                  <a:ea typeface="Arial"/>
                  <a:cs typeface="Arial"/>
                  <a:sym typeface="Arial"/>
                </a:rPr>
                <a:t>Winning no prize</a:t>
              </a:r>
              <a:endParaRPr b="0" i="0" sz="1400" u="none" cap="none" strike="noStrike">
                <a:solidFill>
                  <a:srgbClr val="000000"/>
                </a:solidFill>
                <a:latin typeface="Arial"/>
                <a:ea typeface="Arial"/>
                <a:cs typeface="Arial"/>
                <a:sym typeface="Arial"/>
              </a:endParaRPr>
            </a:p>
          </p:txBody>
        </p:sp>
        <p:sp>
          <p:nvSpPr>
            <p:cNvPr id="467" name="Google Shape;467;p34"/>
            <p:cNvSpPr/>
            <p:nvPr/>
          </p:nvSpPr>
          <p:spPr>
            <a:xfrm flipH="1" rot="10800000">
              <a:off x="960" y="3216"/>
              <a:ext cx="282" cy="44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468" name="Google Shape;468;p34"/>
          <p:cNvSpPr/>
          <p:nvPr/>
        </p:nvSpPr>
        <p:spPr>
          <a:xfrm>
            <a:off x="1566863" y="3352800"/>
            <a:ext cx="650875" cy="4270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$99</a:t>
            </a:r>
            <a:endParaRPr b="0" i="0" sz="1400" u="none" cap="none" strike="noStrike">
              <a:solidFill>
                <a:srgbClr val="000000"/>
              </a:solidFill>
              <a:latin typeface="Arial"/>
              <a:ea typeface="Arial"/>
              <a:cs typeface="Arial"/>
              <a:sym typeface="Arial"/>
            </a:endParaRPr>
          </a:p>
        </p:txBody>
      </p:sp>
      <p:sp>
        <p:nvSpPr>
          <p:cNvPr id="469" name="Google Shape;469;p34"/>
          <p:cNvSpPr/>
          <p:nvPr/>
        </p:nvSpPr>
        <p:spPr>
          <a:xfrm>
            <a:off x="1524000" y="3984625"/>
            <a:ext cx="693738"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$49</a:t>
            </a:r>
            <a:endParaRPr b="0" i="0" sz="1400" u="none" cap="none" strike="noStrike">
              <a:solidFill>
                <a:srgbClr val="000000"/>
              </a:solidFill>
              <a:latin typeface="Arial"/>
              <a:ea typeface="Arial"/>
              <a:cs typeface="Arial"/>
              <a:sym typeface="Arial"/>
            </a:endParaRPr>
          </a:p>
        </p:txBody>
      </p:sp>
      <p:sp>
        <p:nvSpPr>
          <p:cNvPr id="470" name="Google Shape;470;p34"/>
          <p:cNvSpPr/>
          <p:nvPr/>
        </p:nvSpPr>
        <p:spPr>
          <a:xfrm>
            <a:off x="1524000" y="4648200"/>
            <a:ext cx="693738"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471" name="Google Shape;471;p34"/>
          <p:cNvSpPr/>
          <p:nvPr/>
        </p:nvSpPr>
        <p:spPr>
          <a:xfrm>
            <a:off x="3810000" y="2895600"/>
            <a:ext cx="21272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folHlink"/>
                </a:solidFill>
                <a:latin typeface="Arial"/>
                <a:ea typeface="Arial"/>
                <a:cs typeface="Arial"/>
                <a:sym typeface="Arial"/>
              </a:rPr>
              <a:t>E</a:t>
            </a:r>
            <a:r>
              <a:rPr b="0" i="0" lang="en-US" sz="2400" u="none" cap="none" strike="noStrike">
                <a:solidFill>
                  <a:schemeClr val="folHlink"/>
                </a:solidFill>
                <a:latin typeface="Arial"/>
                <a:ea typeface="Arial"/>
                <a:cs typeface="Arial"/>
                <a:sym typeface="Arial"/>
              </a:rPr>
              <a:t>(</a:t>
            </a:r>
            <a:r>
              <a:rPr b="0" i="1" lang="en-US" sz="2400" u="none" cap="none" strike="noStrike">
                <a:solidFill>
                  <a:schemeClr val="folHlink"/>
                </a:solidFill>
                <a:latin typeface="Arial"/>
                <a:ea typeface="Arial"/>
                <a:cs typeface="Arial"/>
                <a:sym typeface="Arial"/>
              </a:rPr>
              <a:t>x</a:t>
            </a:r>
            <a:r>
              <a:rPr b="0" i="0" lang="en-US" sz="2400" u="none" cap="none" strike="noStrike">
                <a:solidFill>
                  <a:schemeClr val="folHlink"/>
                </a:solidFill>
                <a:latin typeface="Arial"/>
                <a:ea typeface="Arial"/>
                <a:cs typeface="Arial"/>
                <a:sym typeface="Arial"/>
              </a:rPr>
              <a:t>) =</a:t>
            </a:r>
            <a:r>
              <a:rPr b="0" i="1" lang="en-US" sz="2400" u="none" cap="none" strike="noStrike">
                <a:solidFill>
                  <a:schemeClr val="folHlink"/>
                </a:solidFill>
                <a:latin typeface="Arial"/>
                <a:ea typeface="Arial"/>
                <a:cs typeface="Arial"/>
                <a:sym typeface="Arial"/>
              </a:rPr>
              <a:t> </a:t>
            </a:r>
            <a:r>
              <a:rPr b="0" i="0" lang="en-US" sz="2400" u="none" cap="none" strike="noStrike">
                <a:solidFill>
                  <a:schemeClr val="folHlink"/>
                </a:solidFill>
                <a:latin typeface="Arial"/>
                <a:ea typeface="Arial"/>
                <a:cs typeface="Arial"/>
                <a:sym typeface="Arial"/>
              </a:rPr>
              <a:t>Σ</a:t>
            </a:r>
            <a:r>
              <a:rPr b="0" i="1" lang="en-US" sz="2400" u="none" cap="none" strike="noStrike">
                <a:solidFill>
                  <a:schemeClr val="folHlink"/>
                </a:solidFill>
                <a:latin typeface="Arial"/>
                <a:ea typeface="Arial"/>
                <a:cs typeface="Arial"/>
                <a:sym typeface="Arial"/>
              </a:rPr>
              <a:t>xP</a:t>
            </a:r>
            <a:r>
              <a:rPr b="0" i="0" lang="en-US" sz="2400" u="none" cap="none" strike="noStrike">
                <a:solidFill>
                  <a:schemeClr val="folHlink"/>
                </a:solidFill>
                <a:latin typeface="Arial"/>
                <a:ea typeface="Arial"/>
                <a:cs typeface="Arial"/>
                <a:sym typeface="Arial"/>
              </a:rPr>
              <a:t>(</a:t>
            </a:r>
            <a:r>
              <a:rPr b="0" i="1" lang="en-US" sz="2400" u="none" cap="none" strike="noStrike">
                <a:solidFill>
                  <a:schemeClr val="folHlink"/>
                </a:solidFill>
                <a:latin typeface="Arial"/>
                <a:ea typeface="Arial"/>
                <a:cs typeface="Arial"/>
                <a:sym typeface="Arial"/>
              </a:rPr>
              <a:t>x</a:t>
            </a:r>
            <a:r>
              <a:rPr b="0" i="0" lang="en-US" sz="2400" u="none" cap="none" strike="noStrike">
                <a:solidFill>
                  <a:schemeClr val="folHlink"/>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472" name="Google Shape;472;p34"/>
          <p:cNvPicPr preferRelativeResize="0"/>
          <p:nvPr/>
        </p:nvPicPr>
        <p:blipFill rotWithShape="1">
          <a:blip r:embed="rId3">
            <a:alphaModFix/>
          </a:blip>
          <a:srcRect b="0" l="0" r="0" t="0"/>
          <a:stretch/>
        </p:blipFill>
        <p:spPr>
          <a:xfrm>
            <a:off x="2743200" y="3251200"/>
            <a:ext cx="419100" cy="495300"/>
          </a:xfrm>
          <a:prstGeom prst="rect">
            <a:avLst/>
          </a:prstGeom>
          <a:noFill/>
          <a:ln>
            <a:noFill/>
          </a:ln>
        </p:spPr>
      </p:pic>
      <p:pic>
        <p:nvPicPr>
          <p:cNvPr id="473" name="Google Shape;473;p34"/>
          <p:cNvPicPr preferRelativeResize="0"/>
          <p:nvPr/>
        </p:nvPicPr>
        <p:blipFill rotWithShape="1">
          <a:blip r:embed="rId4">
            <a:alphaModFix/>
          </a:blip>
          <a:srcRect b="0" l="0" r="0" t="0"/>
          <a:stretch/>
        </p:blipFill>
        <p:spPr>
          <a:xfrm>
            <a:off x="2743200" y="3962400"/>
            <a:ext cx="419100" cy="495300"/>
          </a:xfrm>
          <a:prstGeom prst="rect">
            <a:avLst/>
          </a:prstGeom>
          <a:noFill/>
          <a:ln>
            <a:noFill/>
          </a:ln>
        </p:spPr>
      </p:pic>
      <p:pic>
        <p:nvPicPr>
          <p:cNvPr id="474" name="Google Shape;474;p34"/>
          <p:cNvPicPr preferRelativeResize="0"/>
          <p:nvPr/>
        </p:nvPicPr>
        <p:blipFill rotWithShape="1">
          <a:blip r:embed="rId5">
            <a:alphaModFix/>
          </a:blip>
          <a:srcRect b="0" l="0" r="0" t="0"/>
          <a:stretch/>
        </p:blipFill>
        <p:spPr>
          <a:xfrm>
            <a:off x="2743200" y="4673600"/>
            <a:ext cx="419100" cy="495300"/>
          </a:xfrm>
          <a:prstGeom prst="rect">
            <a:avLst/>
          </a:prstGeom>
          <a:noFill/>
          <a:ln>
            <a:noFill/>
          </a:ln>
        </p:spPr>
      </p:pic>
      <p:pic>
        <p:nvPicPr>
          <p:cNvPr id="475" name="Google Shape;475;p34"/>
          <p:cNvPicPr preferRelativeResize="0"/>
          <p:nvPr/>
        </p:nvPicPr>
        <p:blipFill rotWithShape="1">
          <a:blip r:embed="rId6">
            <a:alphaModFix/>
          </a:blip>
          <a:srcRect b="0" l="0" r="0" t="0"/>
          <a:stretch/>
        </p:blipFill>
        <p:spPr>
          <a:xfrm>
            <a:off x="4610100" y="3505200"/>
            <a:ext cx="4279900" cy="596900"/>
          </a:xfrm>
          <a:prstGeom prst="rect">
            <a:avLst/>
          </a:prstGeom>
          <a:noFill/>
          <a:ln>
            <a:noFill/>
          </a:ln>
        </p:spPr>
      </p:pic>
      <p:pic>
        <p:nvPicPr>
          <p:cNvPr id="476" name="Google Shape;476;p34"/>
          <p:cNvPicPr preferRelativeResize="0"/>
          <p:nvPr/>
        </p:nvPicPr>
        <p:blipFill rotWithShape="1">
          <a:blip r:embed="rId7">
            <a:alphaModFix/>
          </a:blip>
          <a:srcRect b="0" l="0" r="0" t="0"/>
          <a:stretch/>
        </p:blipFill>
        <p:spPr>
          <a:xfrm>
            <a:off x="4622800" y="4343400"/>
            <a:ext cx="1117600" cy="30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5"/>
          <p:cNvPicPr preferRelativeResize="0"/>
          <p:nvPr>
            <p:ph idx="1" type="body"/>
          </p:nvPr>
        </p:nvPicPr>
        <p:blipFill rotWithShape="1">
          <a:blip r:embed="rId3">
            <a:alphaModFix/>
          </a:blip>
          <a:srcRect b="0" l="0" r="0" t="0"/>
          <a:stretch/>
        </p:blipFill>
        <p:spPr>
          <a:xfrm>
            <a:off x="1785938" y="3467100"/>
            <a:ext cx="1914525" cy="381000"/>
          </a:xfrm>
          <a:prstGeom prst="rect">
            <a:avLst/>
          </a:prstGeom>
          <a:noFill/>
          <a:ln>
            <a:noFill/>
          </a:ln>
        </p:spPr>
      </p:pic>
      <p:pic>
        <p:nvPicPr>
          <p:cNvPr id="482" name="Google Shape;482;p35"/>
          <p:cNvPicPr preferRelativeResize="0"/>
          <p:nvPr>
            <p:ph idx="2" type="body"/>
          </p:nvPr>
        </p:nvPicPr>
        <p:blipFill rotWithShape="1">
          <a:blip r:embed="rId4">
            <a:alphaModFix/>
          </a:blip>
          <a:srcRect b="0" l="0" r="0" t="0"/>
          <a:stretch/>
        </p:blipFill>
        <p:spPr>
          <a:xfrm>
            <a:off x="1905000" y="5715000"/>
            <a:ext cx="2857500" cy="381000"/>
          </a:xfrm>
          <a:prstGeom prst="rect">
            <a:avLst/>
          </a:prstGeom>
          <a:noFill/>
          <a:ln>
            <a:noFill/>
          </a:ln>
        </p:spPr>
      </p:pic>
      <p:sp>
        <p:nvSpPr>
          <p:cNvPr id="483" name="Google Shape;483;p35"/>
          <p:cNvSpPr/>
          <p:nvPr/>
        </p:nvSpPr>
        <p:spPr>
          <a:xfrm>
            <a:off x="533400" y="1600200"/>
            <a:ext cx="86106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Probability Mass Functions (PMFs)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compute the probability that a discrete random variable equals a specific value.</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381000" y="4572000"/>
            <a:ext cx="8763000" cy="830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Cumulative Distribution Functions (CDFs)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we only define for the possible values of the random variable.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0" y="76200"/>
            <a:ext cx="91440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Random Variables</a:t>
            </a:r>
            <a:endParaRPr/>
          </a:p>
        </p:txBody>
      </p:sp>
      <p:sp>
        <p:nvSpPr>
          <p:cNvPr id="124" name="Google Shape;124;p18"/>
          <p:cNvSpPr/>
          <p:nvPr/>
        </p:nvSpPr>
        <p:spPr>
          <a:xfrm>
            <a:off x="206375" y="1420813"/>
            <a:ext cx="8642350" cy="82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b="1" i="0" lang="en-US" sz="2400" u="none" cap="none" strike="noStrike">
                <a:solidFill>
                  <a:srgbClr val="000099"/>
                </a:solidFill>
                <a:latin typeface="Arial"/>
                <a:ea typeface="Arial"/>
                <a:cs typeface="Arial"/>
                <a:sym typeface="Arial"/>
              </a:rPr>
              <a:t>random variable </a:t>
            </a:r>
            <a:r>
              <a:rPr b="1" i="1" lang="en-US" sz="2400" u="none" cap="none" strike="noStrike">
                <a:solidFill>
                  <a:srgbClr val="000099"/>
                </a:solidFill>
                <a:latin typeface="Arial"/>
                <a:ea typeface="Arial"/>
                <a:cs typeface="Arial"/>
                <a:sym typeface="Arial"/>
              </a:rPr>
              <a:t>x</a:t>
            </a:r>
            <a:r>
              <a:rPr b="1" i="0" lang="en-US" sz="2400" u="none" cap="none" strike="noStrike">
                <a:solidFill>
                  <a:srgbClr val="000099"/>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represents a numerical value associated with each outcome of a probability distribution.</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28600" y="2222500"/>
            <a:ext cx="8642350" cy="82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random variable is </a:t>
            </a:r>
            <a:r>
              <a:rPr b="1" i="0" lang="en-US" sz="2400" u="none" cap="none" strike="noStrike">
                <a:solidFill>
                  <a:srgbClr val="000099"/>
                </a:solidFill>
                <a:latin typeface="Arial"/>
                <a:ea typeface="Arial"/>
                <a:cs typeface="Arial"/>
                <a:sym typeface="Arial"/>
              </a:rPr>
              <a:t>discrete</a:t>
            </a:r>
            <a:r>
              <a:rPr b="0" i="0" lang="en-US" sz="2400" u="none" cap="none" strike="noStrike">
                <a:solidFill>
                  <a:schemeClr val="dk1"/>
                </a:solidFill>
                <a:latin typeface="Arial"/>
                <a:ea typeface="Arial"/>
                <a:cs typeface="Arial"/>
                <a:sym typeface="Arial"/>
              </a:rPr>
              <a:t> if it has a finite or countable number of possible outcomes that can be listed.</a:t>
            </a:r>
            <a:endParaRPr b="0" i="0" sz="1400" u="none" cap="none" strike="noStrike">
              <a:solidFill>
                <a:srgbClr val="000000"/>
              </a:solidFill>
              <a:latin typeface="Arial"/>
              <a:ea typeface="Arial"/>
              <a:cs typeface="Arial"/>
              <a:sym typeface="Arial"/>
            </a:endParaRPr>
          </a:p>
        </p:txBody>
      </p:sp>
      <p:grpSp>
        <p:nvGrpSpPr>
          <p:cNvPr id="126" name="Google Shape;126;p18"/>
          <p:cNvGrpSpPr/>
          <p:nvPr/>
        </p:nvGrpSpPr>
        <p:grpSpPr>
          <a:xfrm>
            <a:off x="2133600" y="3124200"/>
            <a:ext cx="4114800" cy="842963"/>
            <a:chOff x="1344" y="2182"/>
            <a:chExt cx="2592" cy="531"/>
          </a:xfrm>
        </p:grpSpPr>
        <p:cxnSp>
          <p:nvCxnSpPr>
            <p:cNvPr id="127" name="Google Shape;127;p18"/>
            <p:cNvCxnSpPr/>
            <p:nvPr/>
          </p:nvCxnSpPr>
          <p:spPr>
            <a:xfrm>
              <a:off x="1344" y="2360"/>
              <a:ext cx="2283" cy="0"/>
            </a:xfrm>
            <a:prstGeom prst="straightConnector1">
              <a:avLst/>
            </a:prstGeom>
            <a:noFill/>
            <a:ln cap="flat" cmpd="sng" w="28575">
              <a:solidFill>
                <a:schemeClr val="dk1"/>
              </a:solidFill>
              <a:prstDash val="solid"/>
              <a:round/>
              <a:headEnd len="med" w="med" type="triangle"/>
              <a:tailEnd len="med" w="med" type="triangle"/>
            </a:ln>
          </p:spPr>
        </p:cxnSp>
        <p:cxnSp>
          <p:nvCxnSpPr>
            <p:cNvPr id="128" name="Google Shape;128;p18"/>
            <p:cNvCxnSpPr/>
            <p:nvPr/>
          </p:nvCxnSpPr>
          <p:spPr>
            <a:xfrm>
              <a:off x="2678" y="2264"/>
              <a:ext cx="0" cy="192"/>
            </a:xfrm>
            <a:prstGeom prst="straightConnector1">
              <a:avLst/>
            </a:prstGeom>
            <a:noFill/>
            <a:ln cap="flat" cmpd="sng" w="28575">
              <a:solidFill>
                <a:schemeClr val="dk1"/>
              </a:solidFill>
              <a:prstDash val="solid"/>
              <a:round/>
              <a:headEnd len="sm" w="sm" type="none"/>
              <a:tailEnd len="sm" w="sm" type="none"/>
            </a:ln>
          </p:spPr>
        </p:cxnSp>
        <p:sp>
          <p:nvSpPr>
            <p:cNvPr id="129" name="Google Shape;129;p18"/>
            <p:cNvSpPr txBox="1"/>
            <p:nvPr/>
          </p:nvSpPr>
          <p:spPr>
            <a:xfrm>
              <a:off x="3648" y="2182"/>
              <a:ext cx="288"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130" name="Google Shape;130;p18"/>
            <p:cNvCxnSpPr/>
            <p:nvPr/>
          </p:nvCxnSpPr>
          <p:spPr>
            <a:xfrm>
              <a:off x="1948"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31" name="Google Shape;131;p18"/>
            <p:cNvCxnSpPr/>
            <p:nvPr/>
          </p:nvCxnSpPr>
          <p:spPr>
            <a:xfrm>
              <a:off x="1584"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32" name="Google Shape;132;p18"/>
            <p:cNvCxnSpPr/>
            <p:nvPr/>
          </p:nvCxnSpPr>
          <p:spPr>
            <a:xfrm>
              <a:off x="3043"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33" name="Google Shape;133;p18"/>
            <p:cNvCxnSpPr/>
            <p:nvPr/>
          </p:nvCxnSpPr>
          <p:spPr>
            <a:xfrm>
              <a:off x="3408" y="2264"/>
              <a:ext cx="0" cy="192"/>
            </a:xfrm>
            <a:prstGeom prst="straightConnector1">
              <a:avLst/>
            </a:prstGeom>
            <a:noFill/>
            <a:ln cap="flat" cmpd="sng" w="28575">
              <a:solidFill>
                <a:schemeClr val="dk1"/>
              </a:solidFill>
              <a:prstDash val="solid"/>
              <a:round/>
              <a:headEnd len="sm" w="sm" type="none"/>
              <a:tailEnd len="sm" w="sm" type="none"/>
            </a:ln>
          </p:spPr>
        </p:cxnSp>
        <p:sp>
          <p:nvSpPr>
            <p:cNvPr id="134" name="Google Shape;134;p18"/>
            <p:cNvSpPr txBox="1"/>
            <p:nvPr/>
          </p:nvSpPr>
          <p:spPr>
            <a:xfrm>
              <a:off x="1810"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5" name="Google Shape;135;p18"/>
            <p:cNvSpPr txBox="1"/>
            <p:nvPr/>
          </p:nvSpPr>
          <p:spPr>
            <a:xfrm>
              <a:off x="3211" y="2463"/>
              <a:ext cx="398"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136" name="Google Shape;136;p18"/>
            <p:cNvCxnSpPr/>
            <p:nvPr/>
          </p:nvCxnSpPr>
          <p:spPr>
            <a:xfrm>
              <a:off x="2313" y="2256"/>
              <a:ext cx="0" cy="192"/>
            </a:xfrm>
            <a:prstGeom prst="straightConnector1">
              <a:avLst/>
            </a:prstGeom>
            <a:noFill/>
            <a:ln cap="flat" cmpd="sng" w="28575">
              <a:solidFill>
                <a:schemeClr val="dk1"/>
              </a:solidFill>
              <a:prstDash val="solid"/>
              <a:round/>
              <a:headEnd len="sm" w="sm" type="none"/>
              <a:tailEnd len="sm" w="sm" type="none"/>
            </a:ln>
          </p:spPr>
        </p:cxnSp>
        <p:sp>
          <p:nvSpPr>
            <p:cNvPr id="137" name="Google Shape;137;p18"/>
            <p:cNvSpPr txBox="1"/>
            <p:nvPr/>
          </p:nvSpPr>
          <p:spPr>
            <a:xfrm>
              <a:off x="2537"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38" name="Google Shape;138;p18"/>
            <p:cNvSpPr txBox="1"/>
            <p:nvPr/>
          </p:nvSpPr>
          <p:spPr>
            <a:xfrm>
              <a:off x="1438"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39" name="Google Shape;139;p18"/>
            <p:cNvSpPr txBox="1"/>
            <p:nvPr/>
          </p:nvSpPr>
          <p:spPr>
            <a:xfrm>
              <a:off x="2165"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0" name="Google Shape;140;p18"/>
            <p:cNvSpPr txBox="1"/>
            <p:nvPr/>
          </p:nvSpPr>
          <p:spPr>
            <a:xfrm>
              <a:off x="2901"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141" name="Google Shape;141;p18"/>
          <p:cNvSpPr/>
          <p:nvPr/>
        </p:nvSpPr>
        <p:spPr>
          <a:xfrm>
            <a:off x="3048000" y="3365500"/>
            <a:ext cx="92075" cy="92075"/>
          </a:xfrm>
          <a:prstGeom prst="ellipse">
            <a:avLst/>
          </a:prstGeom>
          <a:solidFill>
            <a:schemeClr val="hlink"/>
          </a:solid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 name="Google Shape;142;p18"/>
          <p:cNvSpPr/>
          <p:nvPr/>
        </p:nvSpPr>
        <p:spPr>
          <a:xfrm>
            <a:off x="3627438" y="3365500"/>
            <a:ext cx="92075" cy="92075"/>
          </a:xfrm>
          <a:prstGeom prst="ellipse">
            <a:avLst/>
          </a:prstGeom>
          <a:solidFill>
            <a:schemeClr val="hlink"/>
          </a:solid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3" name="Google Shape;143;p18"/>
          <p:cNvSpPr/>
          <p:nvPr/>
        </p:nvSpPr>
        <p:spPr>
          <a:xfrm>
            <a:off x="4198938" y="3365500"/>
            <a:ext cx="92075" cy="92075"/>
          </a:xfrm>
          <a:prstGeom prst="ellipse">
            <a:avLst/>
          </a:prstGeom>
          <a:solidFill>
            <a:schemeClr val="hlink"/>
          </a:solid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 name="Google Shape;144;p18"/>
          <p:cNvSpPr/>
          <p:nvPr/>
        </p:nvSpPr>
        <p:spPr>
          <a:xfrm>
            <a:off x="4784725" y="3365500"/>
            <a:ext cx="92075" cy="92075"/>
          </a:xfrm>
          <a:prstGeom prst="ellipse">
            <a:avLst/>
          </a:prstGeom>
          <a:solidFill>
            <a:schemeClr val="hlink"/>
          </a:solid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 name="Google Shape;145;p18"/>
          <p:cNvSpPr/>
          <p:nvPr/>
        </p:nvSpPr>
        <p:spPr>
          <a:xfrm>
            <a:off x="228600" y="4191000"/>
            <a:ext cx="8642350" cy="82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random variable is </a:t>
            </a:r>
            <a:r>
              <a:rPr b="1" i="0" lang="en-US" sz="2400" u="none" cap="none" strike="noStrike">
                <a:solidFill>
                  <a:srgbClr val="000099"/>
                </a:solidFill>
                <a:latin typeface="Arial"/>
                <a:ea typeface="Arial"/>
                <a:cs typeface="Arial"/>
                <a:sym typeface="Arial"/>
              </a:rPr>
              <a:t>continuous</a:t>
            </a:r>
            <a:r>
              <a:rPr b="0" i="0" lang="en-US" sz="2400" u="none" cap="none" strike="noStrike">
                <a:solidFill>
                  <a:schemeClr val="dk1"/>
                </a:solidFill>
                <a:latin typeface="Arial"/>
                <a:ea typeface="Arial"/>
                <a:cs typeface="Arial"/>
                <a:sym typeface="Arial"/>
              </a:rPr>
              <a:t> if it has an uncountable number or possible outcomes, represented by the intervals on a number line.</a:t>
            </a:r>
            <a:endParaRPr b="0" i="0" sz="1400" u="none" cap="none" strike="noStrike">
              <a:solidFill>
                <a:srgbClr val="000000"/>
              </a:solidFill>
              <a:latin typeface="Arial"/>
              <a:ea typeface="Arial"/>
              <a:cs typeface="Arial"/>
              <a:sym typeface="Arial"/>
            </a:endParaRPr>
          </a:p>
        </p:txBody>
      </p:sp>
      <p:grpSp>
        <p:nvGrpSpPr>
          <p:cNvPr id="146" name="Google Shape;146;p18"/>
          <p:cNvGrpSpPr/>
          <p:nvPr/>
        </p:nvGrpSpPr>
        <p:grpSpPr>
          <a:xfrm>
            <a:off x="2209800" y="5405438"/>
            <a:ext cx="4114800" cy="842962"/>
            <a:chOff x="1344" y="2182"/>
            <a:chExt cx="2592" cy="531"/>
          </a:xfrm>
        </p:grpSpPr>
        <p:cxnSp>
          <p:nvCxnSpPr>
            <p:cNvPr id="147" name="Google Shape;147;p18"/>
            <p:cNvCxnSpPr/>
            <p:nvPr/>
          </p:nvCxnSpPr>
          <p:spPr>
            <a:xfrm>
              <a:off x="1344" y="2360"/>
              <a:ext cx="2283" cy="0"/>
            </a:xfrm>
            <a:prstGeom prst="straightConnector1">
              <a:avLst/>
            </a:prstGeom>
            <a:noFill/>
            <a:ln cap="flat" cmpd="sng" w="28575">
              <a:solidFill>
                <a:schemeClr val="dk1"/>
              </a:solidFill>
              <a:prstDash val="solid"/>
              <a:round/>
              <a:headEnd len="med" w="med" type="triangle"/>
              <a:tailEnd len="med" w="med" type="triangle"/>
            </a:ln>
          </p:spPr>
        </p:cxnSp>
        <p:cxnSp>
          <p:nvCxnSpPr>
            <p:cNvPr id="148" name="Google Shape;148;p18"/>
            <p:cNvCxnSpPr/>
            <p:nvPr/>
          </p:nvCxnSpPr>
          <p:spPr>
            <a:xfrm>
              <a:off x="2678" y="2264"/>
              <a:ext cx="0" cy="192"/>
            </a:xfrm>
            <a:prstGeom prst="straightConnector1">
              <a:avLst/>
            </a:prstGeom>
            <a:noFill/>
            <a:ln cap="flat" cmpd="sng" w="28575">
              <a:solidFill>
                <a:schemeClr val="dk1"/>
              </a:solidFill>
              <a:prstDash val="solid"/>
              <a:round/>
              <a:headEnd len="sm" w="sm" type="none"/>
              <a:tailEnd len="sm" w="sm" type="none"/>
            </a:ln>
          </p:spPr>
        </p:cxnSp>
        <p:sp>
          <p:nvSpPr>
            <p:cNvPr id="149" name="Google Shape;149;p18"/>
            <p:cNvSpPr txBox="1"/>
            <p:nvPr/>
          </p:nvSpPr>
          <p:spPr>
            <a:xfrm>
              <a:off x="3648" y="2182"/>
              <a:ext cx="288"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150" name="Google Shape;150;p18"/>
            <p:cNvCxnSpPr/>
            <p:nvPr/>
          </p:nvCxnSpPr>
          <p:spPr>
            <a:xfrm>
              <a:off x="1948"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51" name="Google Shape;151;p18"/>
            <p:cNvCxnSpPr/>
            <p:nvPr/>
          </p:nvCxnSpPr>
          <p:spPr>
            <a:xfrm>
              <a:off x="1584"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52" name="Google Shape;152;p18"/>
            <p:cNvCxnSpPr/>
            <p:nvPr/>
          </p:nvCxnSpPr>
          <p:spPr>
            <a:xfrm>
              <a:off x="3043" y="2264"/>
              <a:ext cx="0" cy="192"/>
            </a:xfrm>
            <a:prstGeom prst="straightConnector1">
              <a:avLst/>
            </a:prstGeom>
            <a:noFill/>
            <a:ln cap="flat" cmpd="sng" w="28575">
              <a:solidFill>
                <a:schemeClr val="dk1"/>
              </a:solidFill>
              <a:prstDash val="solid"/>
              <a:round/>
              <a:headEnd len="sm" w="sm" type="none"/>
              <a:tailEnd len="sm" w="sm" type="none"/>
            </a:ln>
          </p:spPr>
        </p:cxnSp>
        <p:cxnSp>
          <p:nvCxnSpPr>
            <p:cNvPr id="153" name="Google Shape;153;p18"/>
            <p:cNvCxnSpPr/>
            <p:nvPr/>
          </p:nvCxnSpPr>
          <p:spPr>
            <a:xfrm>
              <a:off x="3408" y="2264"/>
              <a:ext cx="0" cy="192"/>
            </a:xfrm>
            <a:prstGeom prst="straightConnector1">
              <a:avLst/>
            </a:prstGeom>
            <a:noFill/>
            <a:ln cap="flat" cmpd="sng" w="28575">
              <a:solidFill>
                <a:schemeClr val="dk1"/>
              </a:solidFill>
              <a:prstDash val="solid"/>
              <a:round/>
              <a:headEnd len="sm" w="sm" type="none"/>
              <a:tailEnd len="sm" w="sm" type="none"/>
            </a:ln>
          </p:spPr>
        </p:cxnSp>
        <p:sp>
          <p:nvSpPr>
            <p:cNvPr id="154" name="Google Shape;154;p18"/>
            <p:cNvSpPr txBox="1"/>
            <p:nvPr/>
          </p:nvSpPr>
          <p:spPr>
            <a:xfrm>
              <a:off x="1810"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5" name="Google Shape;155;p18"/>
            <p:cNvSpPr txBox="1"/>
            <p:nvPr/>
          </p:nvSpPr>
          <p:spPr>
            <a:xfrm>
              <a:off x="3211" y="2463"/>
              <a:ext cx="398"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156" name="Google Shape;156;p18"/>
            <p:cNvCxnSpPr/>
            <p:nvPr/>
          </p:nvCxnSpPr>
          <p:spPr>
            <a:xfrm>
              <a:off x="2313" y="2256"/>
              <a:ext cx="0" cy="192"/>
            </a:xfrm>
            <a:prstGeom prst="straightConnector1">
              <a:avLst/>
            </a:prstGeom>
            <a:noFill/>
            <a:ln cap="flat" cmpd="sng" w="28575">
              <a:solidFill>
                <a:schemeClr val="dk1"/>
              </a:solidFill>
              <a:prstDash val="solid"/>
              <a:round/>
              <a:headEnd len="sm" w="sm" type="none"/>
              <a:tailEnd len="sm" w="sm" type="none"/>
            </a:ln>
          </p:spPr>
        </p:cxnSp>
        <p:sp>
          <p:nvSpPr>
            <p:cNvPr id="157" name="Google Shape;157;p18"/>
            <p:cNvSpPr txBox="1"/>
            <p:nvPr/>
          </p:nvSpPr>
          <p:spPr>
            <a:xfrm>
              <a:off x="2537"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58" name="Google Shape;158;p18"/>
            <p:cNvSpPr txBox="1"/>
            <p:nvPr/>
          </p:nvSpPr>
          <p:spPr>
            <a:xfrm>
              <a:off x="1438"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59" name="Google Shape;159;p18"/>
            <p:cNvSpPr txBox="1"/>
            <p:nvPr/>
          </p:nvSpPr>
          <p:spPr>
            <a:xfrm>
              <a:off x="2165"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60" name="Google Shape;160;p18"/>
            <p:cNvSpPr txBox="1"/>
            <p:nvPr/>
          </p:nvSpPr>
          <p:spPr>
            <a:xfrm>
              <a:off x="2901" y="2463"/>
              <a:ext cx="29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61" name="Google Shape;161;p18"/>
          <p:cNvCxnSpPr/>
          <p:nvPr/>
        </p:nvCxnSpPr>
        <p:spPr>
          <a:xfrm>
            <a:off x="2200275" y="5681663"/>
            <a:ext cx="3657600" cy="0"/>
          </a:xfrm>
          <a:prstGeom prst="straightConnector1">
            <a:avLst/>
          </a:prstGeom>
          <a:noFill/>
          <a:ln cap="flat" cmpd="sng" w="38100">
            <a:solidFill>
              <a:schemeClr val="hlink"/>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14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500"/>
                                  </p:stCondLst>
                                  <p:childTnLst>
                                    <p:set>
                                      <p:cBhvr>
                                        <p:cTn dur="1" fill="hold">
                                          <p:stCondLst>
                                            <p:cond delay="0"/>
                                          </p:stCondLst>
                                        </p:cTn>
                                        <p:tgtEl>
                                          <p:spTgt spid="14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500"/>
                                  </p:stCondLst>
                                  <p:childTnLst>
                                    <p:set>
                                      <p:cBhvr>
                                        <p:cTn dur="1" fill="hold">
                                          <p:stCondLst>
                                            <p:cond delay="0"/>
                                          </p:stCondLst>
                                        </p:cTn>
                                        <p:tgtEl>
                                          <p:spTgt spid="14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50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0" presetSubtype="0">
                                  <p:stCondLst>
                                    <p:cond delay="50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6"/>
          <p:cNvSpPr txBox="1"/>
          <p:nvPr>
            <p:ph type="title"/>
          </p:nvPr>
        </p:nvSpPr>
        <p:spPr>
          <a:xfrm>
            <a:off x="1066800" y="533400"/>
            <a:ext cx="7772400" cy="609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4000"/>
              <a:t>The Binomial Distribution</a:t>
            </a:r>
            <a:endParaRPr/>
          </a:p>
        </p:txBody>
      </p:sp>
      <p:sp>
        <p:nvSpPr>
          <p:cNvPr id="490" name="Google Shape;490;p36"/>
          <p:cNvSpPr txBox="1"/>
          <p:nvPr>
            <p:ph idx="1" type="body"/>
          </p:nvPr>
        </p:nvSpPr>
        <p:spPr>
          <a:xfrm>
            <a:off x="609600" y="1676400"/>
            <a:ext cx="8077200" cy="4800600"/>
          </a:xfrm>
          <a:prstGeom prst="rect">
            <a:avLst/>
          </a:prstGeom>
          <a:noFill/>
          <a:ln>
            <a:noFill/>
          </a:ln>
        </p:spPr>
        <p:txBody>
          <a:bodyPr anchorCtr="0" anchor="t" bIns="42650" lIns="85325" spcFirstLastPara="1" rIns="85325" wrap="square" tIns="42650">
            <a:noAutofit/>
          </a:bodyPr>
          <a:lstStyle/>
          <a:p>
            <a:pPr indent="-342900" lvl="0" marL="342900" rtl="0" algn="l">
              <a:lnSpc>
                <a:spcPct val="100000"/>
              </a:lnSpc>
              <a:spcBef>
                <a:spcPts val="0"/>
              </a:spcBef>
              <a:spcAft>
                <a:spcPts val="0"/>
              </a:spcAft>
              <a:buSzPts val="1620"/>
              <a:buChar char="■"/>
            </a:pPr>
            <a:r>
              <a:rPr lang="en-US" sz="2700">
                <a:solidFill>
                  <a:srgbClr val="000000"/>
                </a:solidFill>
              </a:rPr>
              <a:t>Characteristics of the </a:t>
            </a:r>
            <a:r>
              <a:rPr lang="en-US" sz="2700">
                <a:solidFill>
                  <a:schemeClr val="folHlink"/>
                </a:solidFill>
              </a:rPr>
              <a:t>Binomial Distribution</a:t>
            </a:r>
            <a:r>
              <a:rPr lang="en-US" sz="2700">
                <a:solidFill>
                  <a:srgbClr val="000000"/>
                </a:solidFill>
              </a:rPr>
              <a:t>:</a:t>
            </a:r>
            <a:endParaRPr/>
          </a:p>
          <a:p>
            <a:pPr indent="-297180" lvl="0" marL="342900" rtl="0" algn="l">
              <a:lnSpc>
                <a:spcPct val="100000"/>
              </a:lnSpc>
              <a:spcBef>
                <a:spcPts val="240"/>
              </a:spcBef>
              <a:spcAft>
                <a:spcPts val="0"/>
              </a:spcAft>
              <a:buSzPts val="720"/>
              <a:buNone/>
            </a:pPr>
            <a:r>
              <a:t/>
            </a:r>
            <a:endParaRPr sz="1200">
              <a:solidFill>
                <a:srgbClr val="000000"/>
              </a:solidFill>
            </a:endParaRPr>
          </a:p>
          <a:p>
            <a:pPr indent="-285750" lvl="1" marL="742950" rtl="0" algn="l">
              <a:lnSpc>
                <a:spcPct val="100000"/>
              </a:lnSpc>
              <a:spcBef>
                <a:spcPts val="460"/>
              </a:spcBef>
              <a:spcAft>
                <a:spcPts val="0"/>
              </a:spcAft>
              <a:buSzPts val="1265"/>
              <a:buChar char="■"/>
            </a:pPr>
            <a:r>
              <a:rPr lang="en-US" sz="2300">
                <a:solidFill>
                  <a:schemeClr val="lt2"/>
                </a:solidFill>
              </a:rPr>
              <a:t>A trial has </a:t>
            </a:r>
            <a:r>
              <a:rPr lang="en-US" sz="2300">
                <a:solidFill>
                  <a:schemeClr val="folHlink"/>
                </a:solidFill>
              </a:rPr>
              <a:t>only two possible outcomes</a:t>
            </a:r>
            <a:r>
              <a:rPr lang="en-US" sz="2300">
                <a:solidFill>
                  <a:schemeClr val="lt2"/>
                </a:solidFill>
              </a:rPr>
              <a:t> – “success” or “failure”</a:t>
            </a:r>
            <a:endParaRPr/>
          </a:p>
          <a:p>
            <a:pPr indent="-285750" lvl="1" marL="742950" rtl="0" algn="l">
              <a:lnSpc>
                <a:spcPct val="100000"/>
              </a:lnSpc>
              <a:spcBef>
                <a:spcPts val="460"/>
              </a:spcBef>
              <a:spcAft>
                <a:spcPts val="0"/>
              </a:spcAft>
              <a:buSzPts val="1265"/>
              <a:buChar char="■"/>
            </a:pPr>
            <a:r>
              <a:rPr lang="en-US" sz="2300">
                <a:solidFill>
                  <a:schemeClr val="lt2"/>
                </a:solidFill>
              </a:rPr>
              <a:t>There is a fixed number, n, of </a:t>
            </a:r>
            <a:r>
              <a:rPr lang="en-US" sz="2300">
                <a:solidFill>
                  <a:schemeClr val="folHlink"/>
                </a:solidFill>
              </a:rPr>
              <a:t>identical trials</a:t>
            </a:r>
            <a:endParaRPr/>
          </a:p>
          <a:p>
            <a:pPr indent="-285750" lvl="1" marL="742950" rtl="0" algn="l">
              <a:lnSpc>
                <a:spcPct val="100000"/>
              </a:lnSpc>
              <a:spcBef>
                <a:spcPts val="460"/>
              </a:spcBef>
              <a:spcAft>
                <a:spcPts val="0"/>
              </a:spcAft>
              <a:buSzPts val="1265"/>
              <a:buChar char="■"/>
            </a:pPr>
            <a:r>
              <a:rPr lang="en-US" sz="2300">
                <a:solidFill>
                  <a:schemeClr val="lt2"/>
                </a:solidFill>
              </a:rPr>
              <a:t>The trials of the experiment are i</a:t>
            </a:r>
            <a:r>
              <a:rPr lang="en-US" sz="2300">
                <a:solidFill>
                  <a:schemeClr val="folHlink"/>
                </a:solidFill>
              </a:rPr>
              <a:t>ndependent</a:t>
            </a:r>
            <a:r>
              <a:rPr lang="en-US" sz="2300">
                <a:solidFill>
                  <a:schemeClr val="lt2"/>
                </a:solidFill>
              </a:rPr>
              <a:t> of each other</a:t>
            </a:r>
            <a:endParaRPr/>
          </a:p>
          <a:p>
            <a:pPr indent="-285750" lvl="1" marL="742950" rtl="0" algn="l">
              <a:lnSpc>
                <a:spcPct val="100000"/>
              </a:lnSpc>
              <a:spcBef>
                <a:spcPts val="460"/>
              </a:spcBef>
              <a:spcAft>
                <a:spcPts val="0"/>
              </a:spcAft>
              <a:buSzPts val="1265"/>
              <a:buChar char="■"/>
            </a:pPr>
            <a:r>
              <a:rPr lang="en-US" sz="2300">
                <a:solidFill>
                  <a:schemeClr val="lt2"/>
                </a:solidFill>
              </a:rPr>
              <a:t>The </a:t>
            </a:r>
            <a:r>
              <a:rPr lang="en-US" sz="2300">
                <a:solidFill>
                  <a:schemeClr val="folHlink"/>
                </a:solidFill>
              </a:rPr>
              <a:t>probability of a success, p, remains constant</a:t>
            </a:r>
            <a:r>
              <a:rPr lang="en-US" sz="2300">
                <a:solidFill>
                  <a:schemeClr val="lt2"/>
                </a:solidFill>
              </a:rPr>
              <a:t> from trial to trial</a:t>
            </a:r>
            <a:endParaRPr/>
          </a:p>
          <a:p>
            <a:pPr indent="-285750" lvl="1" marL="742950" rtl="0" algn="l">
              <a:lnSpc>
                <a:spcPct val="100000"/>
              </a:lnSpc>
              <a:spcBef>
                <a:spcPts val="460"/>
              </a:spcBef>
              <a:spcAft>
                <a:spcPts val="0"/>
              </a:spcAft>
              <a:buSzPts val="1265"/>
              <a:buChar char="■"/>
            </a:pPr>
            <a:r>
              <a:rPr lang="en-US" sz="2300">
                <a:solidFill>
                  <a:schemeClr val="lt2"/>
                </a:solidFill>
              </a:rPr>
              <a:t>If p represents the probability of a success, then     </a:t>
            </a:r>
            <a:endParaRPr/>
          </a:p>
          <a:p>
            <a:pPr indent="-285750" lvl="1" marL="742950" rtl="0" algn="l">
              <a:lnSpc>
                <a:spcPct val="100000"/>
              </a:lnSpc>
              <a:spcBef>
                <a:spcPts val="460"/>
              </a:spcBef>
              <a:spcAft>
                <a:spcPts val="0"/>
              </a:spcAft>
              <a:buSzPts val="1265"/>
              <a:buFont typeface="Noto Sans Symbols"/>
              <a:buNone/>
            </a:pPr>
            <a:r>
              <a:rPr lang="en-US" sz="2300">
                <a:solidFill>
                  <a:schemeClr val="lt2"/>
                </a:solidFill>
              </a:rPr>
              <a:t>	(1-p) = q  is the probability of a failure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1219200" y="381000"/>
            <a:ext cx="7391400"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Binomial Distribution Settings</a:t>
            </a:r>
            <a:endParaRPr/>
          </a:p>
        </p:txBody>
      </p:sp>
      <p:sp>
        <p:nvSpPr>
          <p:cNvPr id="496" name="Google Shape;496;p37"/>
          <p:cNvSpPr txBox="1"/>
          <p:nvPr>
            <p:ph idx="1" type="body"/>
          </p:nvPr>
        </p:nvSpPr>
        <p:spPr>
          <a:xfrm>
            <a:off x="914400" y="1828800"/>
            <a:ext cx="7391400" cy="4343400"/>
          </a:xfrm>
          <a:prstGeom prst="rect">
            <a:avLst/>
          </a:prstGeom>
          <a:noFill/>
          <a:ln>
            <a:noFill/>
          </a:ln>
        </p:spPr>
        <p:txBody>
          <a:bodyPr anchorCtr="0" anchor="t" bIns="42650" lIns="85325" spcFirstLastPara="1" rIns="85325" wrap="square" tIns="42650">
            <a:noAutofit/>
          </a:bodyPr>
          <a:lstStyle/>
          <a:p>
            <a:pPr indent="-342900" lvl="0" marL="342900" rtl="0" algn="l">
              <a:lnSpc>
                <a:spcPct val="100000"/>
              </a:lnSpc>
              <a:spcBef>
                <a:spcPts val="0"/>
              </a:spcBef>
              <a:spcAft>
                <a:spcPts val="0"/>
              </a:spcAft>
              <a:buSzPts val="1680"/>
              <a:buChar char="■"/>
            </a:pPr>
            <a:r>
              <a:rPr lang="en-US">
                <a:solidFill>
                  <a:schemeClr val="lt2"/>
                </a:solidFill>
              </a:rPr>
              <a:t>A manufacturing plant labels items as either defective or acceptable</a:t>
            </a:r>
            <a:endParaRPr/>
          </a:p>
          <a:p>
            <a:pPr indent="-342900" lvl="0" marL="342900" rtl="0" algn="l">
              <a:lnSpc>
                <a:spcPct val="100000"/>
              </a:lnSpc>
              <a:spcBef>
                <a:spcPts val="1120"/>
              </a:spcBef>
              <a:spcAft>
                <a:spcPts val="0"/>
              </a:spcAft>
              <a:buSzPts val="1680"/>
              <a:buChar char="■"/>
            </a:pPr>
            <a:r>
              <a:rPr lang="en-US">
                <a:solidFill>
                  <a:schemeClr val="lt2"/>
                </a:solidFill>
              </a:rPr>
              <a:t>A firm bidding for a contract will either get the contract or not</a:t>
            </a:r>
            <a:endParaRPr/>
          </a:p>
          <a:p>
            <a:pPr indent="-342900" lvl="0" marL="342900" rtl="0" algn="l">
              <a:lnSpc>
                <a:spcPct val="100000"/>
              </a:lnSpc>
              <a:spcBef>
                <a:spcPts val="1120"/>
              </a:spcBef>
              <a:spcAft>
                <a:spcPts val="0"/>
              </a:spcAft>
              <a:buSzPts val="1680"/>
              <a:buChar char="■"/>
            </a:pPr>
            <a:r>
              <a:rPr lang="en-US">
                <a:solidFill>
                  <a:schemeClr val="lt2"/>
                </a:solidFill>
              </a:rPr>
              <a:t>A marketing research firm receives survey responses of “yes I will buy” or “no I will not”</a:t>
            </a:r>
            <a:endParaRPr/>
          </a:p>
          <a:p>
            <a:pPr indent="-342900" lvl="0" marL="342900" rtl="0" algn="l">
              <a:lnSpc>
                <a:spcPct val="100000"/>
              </a:lnSpc>
              <a:spcBef>
                <a:spcPts val="1120"/>
              </a:spcBef>
              <a:spcAft>
                <a:spcPts val="0"/>
              </a:spcAft>
              <a:buSzPts val="1680"/>
              <a:buChar char="■"/>
            </a:pPr>
            <a:r>
              <a:rPr lang="en-US">
                <a:solidFill>
                  <a:schemeClr val="lt2"/>
                </a:solidFill>
              </a:rPr>
              <a:t>New job applicants either accept the offer or reject 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8"/>
          <p:cNvSpPr txBox="1"/>
          <p:nvPr>
            <p:ph type="title"/>
          </p:nvPr>
        </p:nvSpPr>
        <p:spPr>
          <a:xfrm>
            <a:off x="11430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Counting Rule for Combinations</a:t>
            </a:r>
            <a:endParaRPr/>
          </a:p>
        </p:txBody>
      </p:sp>
      <p:sp>
        <p:nvSpPr>
          <p:cNvPr id="502" name="Google Shape;502;p38"/>
          <p:cNvSpPr txBox="1"/>
          <p:nvPr>
            <p:ph idx="1" type="body"/>
          </p:nvPr>
        </p:nvSpPr>
        <p:spPr>
          <a:xfrm>
            <a:off x="762000" y="1600200"/>
            <a:ext cx="8077200" cy="13716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20"/>
              <a:buChar char="■"/>
            </a:pPr>
            <a:r>
              <a:rPr lang="en-US" sz="2700"/>
              <a:t>A </a:t>
            </a:r>
            <a:r>
              <a:rPr lang="en-US" sz="2700">
                <a:solidFill>
                  <a:schemeClr val="folHlink"/>
                </a:solidFill>
              </a:rPr>
              <a:t>combination</a:t>
            </a:r>
            <a:r>
              <a:rPr lang="en-US" sz="2700"/>
              <a:t> is an outcome of an experiment where x objects are selected from a group of n objects</a:t>
            </a:r>
            <a:endParaRPr/>
          </a:p>
        </p:txBody>
      </p:sp>
      <p:pic>
        <p:nvPicPr>
          <p:cNvPr id="503" name="Google Shape;503;p38"/>
          <p:cNvPicPr preferRelativeResize="0"/>
          <p:nvPr/>
        </p:nvPicPr>
        <p:blipFill rotWithShape="1">
          <a:blip r:embed="rId3">
            <a:alphaModFix/>
          </a:blip>
          <a:srcRect b="0" l="0" r="0" t="0"/>
          <a:stretch/>
        </p:blipFill>
        <p:spPr>
          <a:xfrm>
            <a:off x="2778125" y="2857500"/>
            <a:ext cx="3130550" cy="1343025"/>
          </a:xfrm>
          <a:prstGeom prst="rect">
            <a:avLst/>
          </a:prstGeom>
          <a:solidFill>
            <a:srgbClr val="FFFFCD"/>
          </a:solidFill>
          <a:ln cap="flat" cmpd="sng" w="9525">
            <a:solidFill>
              <a:schemeClr val="dk1"/>
            </a:solidFill>
            <a:prstDash val="solid"/>
            <a:miter lim="800000"/>
            <a:headEnd len="sm" w="sm" type="none"/>
            <a:tailEnd len="sm" w="sm" type="none"/>
          </a:ln>
        </p:spPr>
      </p:pic>
      <p:sp>
        <p:nvSpPr>
          <p:cNvPr id="504" name="Google Shape;504;p38"/>
          <p:cNvSpPr/>
          <p:nvPr/>
        </p:nvSpPr>
        <p:spPr>
          <a:xfrm>
            <a:off x="1447800" y="4572000"/>
            <a:ext cx="5638800" cy="15255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where:</a:t>
            </a:r>
            <a:endParaRPr b="0" i="1" sz="2000" u="none" cap="none" strike="noStrike">
              <a:solidFill>
                <a:schemeClr val="dk1"/>
              </a:solidFill>
              <a:latin typeface="Arial"/>
              <a:ea typeface="Arial"/>
              <a:cs typeface="Arial"/>
              <a:sym typeface="Arial"/>
            </a:endParaRPr>
          </a:p>
          <a:p>
            <a:pPr indent="0" lvl="0" marL="0" marR="0" rtl="0" algn="l">
              <a:lnSpc>
                <a:spcPct val="50000"/>
              </a:lnSpc>
              <a:spcBef>
                <a:spcPts val="8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n! =n(n - 1)(n - 2) . . .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x! = x(x - 1)(x - 2) . . .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0! = 1  </a:t>
            </a:r>
            <a:r>
              <a:rPr b="0" i="0" lang="en-US" sz="1600" u="none" cap="none" strike="noStrike">
                <a:solidFill>
                  <a:schemeClr val="dk1"/>
                </a:solidFill>
                <a:latin typeface="Arial"/>
                <a:ea typeface="Arial"/>
                <a:cs typeface="Arial"/>
                <a:sym typeface="Arial"/>
              </a:rPr>
              <a:t>(by definition)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9"/>
          <p:cNvSpPr/>
          <p:nvPr/>
        </p:nvSpPr>
        <p:spPr>
          <a:xfrm>
            <a:off x="1524000" y="1676400"/>
            <a:ext cx="5410200" cy="1371600"/>
          </a:xfrm>
          <a:prstGeom prst="rect">
            <a:avLst/>
          </a:prstGeom>
          <a:solidFill>
            <a:srgbClr val="FFFF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0" name="Google Shape;510;p39"/>
          <p:cNvSpPr/>
          <p:nvPr/>
        </p:nvSpPr>
        <p:spPr>
          <a:xfrm>
            <a:off x="228600" y="3276600"/>
            <a:ext cx="5638800" cy="2667000"/>
          </a:xfrm>
          <a:prstGeom prst="rect">
            <a:avLst/>
          </a:prstGeom>
          <a:noFill/>
          <a:ln>
            <a:noFill/>
          </a:ln>
        </p:spPr>
        <p:txBody>
          <a:bodyPr anchorCtr="0" anchor="t" bIns="44450" lIns="90475" spcFirstLastPara="1" rIns="90475" wrap="square" tIns="4445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P(x) = probability of </a:t>
            </a:r>
            <a:r>
              <a:rPr b="1" i="0" lang="en-US" sz="2000" u="none" cap="none" strike="noStrike">
                <a:solidFill>
                  <a:schemeClr val="dk1"/>
                </a:solidFill>
                <a:latin typeface="Arial"/>
                <a:ea typeface="Arial"/>
                <a:cs typeface="Arial"/>
                <a:sym typeface="Arial"/>
              </a:rPr>
              <a:t>x</a:t>
            </a:r>
            <a:r>
              <a:rPr b="0" i="0" lang="en-US" sz="2000" u="none" cap="none" strike="noStrike">
                <a:solidFill>
                  <a:schemeClr val="dk1"/>
                </a:solidFill>
                <a:latin typeface="Arial"/>
                <a:ea typeface="Arial"/>
                <a:cs typeface="Arial"/>
                <a:sym typeface="Arial"/>
              </a:rPr>
              <a:t> successes in </a:t>
            </a:r>
            <a:r>
              <a:rPr b="1" i="0" lang="en-US" sz="2000" u="none" cap="none" strike="noStrike">
                <a:solidFill>
                  <a:srgbClr val="FF3300"/>
                </a:solidFill>
                <a:latin typeface="Arial"/>
                <a:ea typeface="Arial"/>
                <a:cs typeface="Arial"/>
                <a:sym typeface="Arial"/>
              </a:rPr>
              <a:t>n</a:t>
            </a:r>
            <a:r>
              <a:rPr b="0" i="0" lang="en-US" sz="2000" u="none" cap="none" strike="noStrike">
                <a:solidFill>
                  <a:schemeClr val="dk1"/>
                </a:solidFill>
                <a:latin typeface="Arial"/>
                <a:ea typeface="Arial"/>
                <a:cs typeface="Arial"/>
                <a:sym typeface="Arial"/>
              </a:rPr>
              <a:t> trials,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with probability of success </a:t>
            </a:r>
            <a:r>
              <a:rPr b="1" i="0" lang="en-US" sz="2000" u="none" cap="none" strike="noStrike">
                <a:solidFill>
                  <a:schemeClr val="folHlink"/>
                </a:solidFill>
                <a:latin typeface="Arial"/>
                <a:ea typeface="Arial"/>
                <a:cs typeface="Arial"/>
                <a:sym typeface="Arial"/>
              </a:rPr>
              <a:t>p</a:t>
            </a:r>
            <a:r>
              <a:rPr b="0" i="0" lang="en-US" sz="2000" u="none" cap="none" strike="noStrike">
                <a:solidFill>
                  <a:schemeClr val="folHlink"/>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on each trial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x   =   number of ‘successes’ in sample,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(x = 0, 1, 2, ..., </a:t>
            </a:r>
            <a:r>
              <a:rPr b="0" i="0" lang="en-US" sz="2000" u="none" cap="none" strike="noStrike">
                <a:solidFill>
                  <a:schemeClr val="hlink"/>
                </a:solidFill>
                <a:latin typeface="Arial"/>
                <a:ea typeface="Arial"/>
                <a:cs typeface="Arial"/>
                <a:sym typeface="Arial"/>
              </a:rPr>
              <a:t>n</a:t>
            </a:r>
            <a:r>
              <a:rPr b="0" i="0" lang="en-US"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chemeClr val="dk2"/>
                </a:solidFill>
                <a:latin typeface="Arial"/>
                <a:ea typeface="Arial"/>
                <a:cs typeface="Arial"/>
                <a:sym typeface="Arial"/>
              </a:rPr>
              <a:t>   </a:t>
            </a:r>
            <a:r>
              <a:rPr b="0" i="0" lang="en-US" sz="2000" u="none" cap="none" strike="noStrike">
                <a:solidFill>
                  <a:schemeClr val="folHlink"/>
                </a:solidFill>
                <a:latin typeface="Arial"/>
                <a:ea typeface="Arial"/>
                <a:cs typeface="Arial"/>
                <a:sym typeface="Arial"/>
              </a:rPr>
              <a:t>p	 =   probability of “success” per trial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chemeClr val="folHlink"/>
                </a:solidFill>
                <a:latin typeface="Arial"/>
                <a:ea typeface="Arial"/>
                <a:cs typeface="Arial"/>
                <a:sym typeface="Arial"/>
              </a:rPr>
              <a:t>   </a:t>
            </a:r>
            <a:r>
              <a:rPr b="0" i="0" lang="en-US" sz="2000" u="none" cap="none" strike="noStrike">
                <a:solidFill>
                  <a:srgbClr val="33CC33"/>
                </a:solidFill>
                <a:latin typeface="Arial"/>
                <a:ea typeface="Arial"/>
                <a:cs typeface="Arial"/>
                <a:sym typeface="Arial"/>
              </a:rPr>
              <a:t>q	 =   probability of “failure” = (1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FF0066"/>
                </a:solidFill>
                <a:latin typeface="Arial"/>
                <a:ea typeface="Arial"/>
                <a:cs typeface="Arial"/>
                <a:sym typeface="Arial"/>
              </a:rPr>
              <a:t>   </a:t>
            </a:r>
            <a:r>
              <a:rPr b="0" i="0" lang="en-US" sz="2000" u="none" cap="none" strike="noStrike">
                <a:solidFill>
                  <a:srgbClr val="FF3300"/>
                </a:solidFill>
                <a:latin typeface="Arial"/>
                <a:ea typeface="Arial"/>
                <a:cs typeface="Arial"/>
                <a:sym typeface="Arial"/>
              </a:rPr>
              <a:t>n	 =   number of trials (sample size)</a:t>
            </a:r>
            <a:endParaRPr b="0" i="0" sz="1400" u="none" cap="none" strike="noStrike">
              <a:solidFill>
                <a:srgbClr val="000000"/>
              </a:solidFill>
              <a:latin typeface="Arial"/>
              <a:ea typeface="Arial"/>
              <a:cs typeface="Arial"/>
              <a:sym typeface="Arial"/>
            </a:endParaRPr>
          </a:p>
        </p:txBody>
      </p:sp>
      <p:cxnSp>
        <p:nvCxnSpPr>
          <p:cNvPr id="511" name="Google Shape;511;p39"/>
          <p:cNvCxnSpPr/>
          <p:nvPr/>
        </p:nvCxnSpPr>
        <p:spPr>
          <a:xfrm>
            <a:off x="3484563" y="2279650"/>
            <a:ext cx="1530350" cy="0"/>
          </a:xfrm>
          <a:prstGeom prst="straightConnector1">
            <a:avLst/>
          </a:prstGeom>
          <a:noFill/>
          <a:ln cap="flat" cmpd="sng" w="25400">
            <a:solidFill>
              <a:schemeClr val="dk1"/>
            </a:solidFill>
            <a:prstDash val="solid"/>
            <a:round/>
            <a:headEnd len="sm" w="sm" type="none"/>
            <a:tailEnd len="sm" w="sm" type="none"/>
          </a:ln>
        </p:spPr>
      </p:cxnSp>
      <p:sp>
        <p:nvSpPr>
          <p:cNvPr id="512" name="Google Shape;512;p39"/>
          <p:cNvSpPr/>
          <p:nvPr/>
        </p:nvSpPr>
        <p:spPr>
          <a:xfrm>
            <a:off x="1676400" y="1981200"/>
            <a:ext cx="925513"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P(x)</a:t>
            </a:r>
            <a:endParaRPr b="0" i="0" sz="1400" u="none" cap="none" strike="noStrike">
              <a:solidFill>
                <a:srgbClr val="000000"/>
              </a:solidFill>
              <a:latin typeface="Arial"/>
              <a:ea typeface="Arial"/>
              <a:cs typeface="Arial"/>
              <a:sym typeface="Arial"/>
            </a:endParaRPr>
          </a:p>
        </p:txBody>
      </p:sp>
      <p:sp>
        <p:nvSpPr>
          <p:cNvPr id="513" name="Google Shape;513;p39"/>
          <p:cNvSpPr/>
          <p:nvPr/>
        </p:nvSpPr>
        <p:spPr>
          <a:xfrm>
            <a:off x="4038600" y="1676400"/>
            <a:ext cx="406400"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33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14" name="Google Shape;514;p39"/>
          <p:cNvSpPr/>
          <p:nvPr/>
        </p:nvSpPr>
        <p:spPr>
          <a:xfrm>
            <a:off x="3249613" y="2279650"/>
            <a:ext cx="609600"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x !</a:t>
            </a:r>
            <a:endParaRPr b="0" i="0" sz="1400" u="none" cap="none" strike="noStrike">
              <a:solidFill>
                <a:srgbClr val="000000"/>
              </a:solidFill>
              <a:latin typeface="Arial"/>
              <a:ea typeface="Arial"/>
              <a:cs typeface="Arial"/>
              <a:sym typeface="Arial"/>
            </a:endParaRPr>
          </a:p>
        </p:txBody>
      </p:sp>
      <p:sp>
        <p:nvSpPr>
          <p:cNvPr id="515" name="Google Shape;515;p39"/>
          <p:cNvSpPr/>
          <p:nvPr/>
        </p:nvSpPr>
        <p:spPr>
          <a:xfrm>
            <a:off x="3922713" y="2295525"/>
            <a:ext cx="406400"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33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16" name="Google Shape;516;p39"/>
          <p:cNvSpPr/>
          <p:nvPr/>
        </p:nvSpPr>
        <p:spPr>
          <a:xfrm>
            <a:off x="4575175" y="2295525"/>
            <a:ext cx="384175"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517" name="Google Shape;517;p39"/>
          <p:cNvSpPr/>
          <p:nvPr/>
        </p:nvSpPr>
        <p:spPr>
          <a:xfrm>
            <a:off x="5181600" y="1981200"/>
            <a:ext cx="406400"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folHlink"/>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518" name="Google Shape;518;p39"/>
          <p:cNvSpPr/>
          <p:nvPr/>
        </p:nvSpPr>
        <p:spPr>
          <a:xfrm>
            <a:off x="5715000" y="1981200"/>
            <a:ext cx="406400"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33CC33"/>
                </a:solidFill>
                <a:latin typeface="Arial"/>
                <a:ea typeface="Arial"/>
                <a:cs typeface="Arial"/>
                <a:sym typeface="Arial"/>
              </a:rPr>
              <a:t>q</a:t>
            </a:r>
            <a:endParaRPr b="0" i="0" sz="1400" u="none" cap="none" strike="noStrike">
              <a:solidFill>
                <a:srgbClr val="000000"/>
              </a:solidFill>
              <a:latin typeface="Arial"/>
              <a:ea typeface="Arial"/>
              <a:cs typeface="Arial"/>
              <a:sym typeface="Arial"/>
            </a:endParaRPr>
          </a:p>
        </p:txBody>
      </p:sp>
      <p:sp>
        <p:nvSpPr>
          <p:cNvPr id="519" name="Google Shape;519;p39"/>
          <p:cNvSpPr/>
          <p:nvPr/>
        </p:nvSpPr>
        <p:spPr>
          <a:xfrm>
            <a:off x="5448300" y="1889125"/>
            <a:ext cx="369888" cy="4238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520" name="Google Shape;520;p39"/>
          <p:cNvSpPr/>
          <p:nvPr/>
        </p:nvSpPr>
        <p:spPr>
          <a:xfrm>
            <a:off x="6019800" y="1905000"/>
            <a:ext cx="352425" cy="4238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33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521" name="Google Shape;521;p39"/>
          <p:cNvSpPr/>
          <p:nvPr/>
        </p:nvSpPr>
        <p:spPr>
          <a:xfrm>
            <a:off x="6478588" y="1882775"/>
            <a:ext cx="336550" cy="4238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522" name="Google Shape;522;p39"/>
          <p:cNvSpPr/>
          <p:nvPr/>
        </p:nvSpPr>
        <p:spPr>
          <a:xfrm>
            <a:off x="4294188" y="1676400"/>
            <a:ext cx="293687"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FF99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23" name="Google Shape;523;p39"/>
          <p:cNvSpPr/>
          <p:nvPr/>
        </p:nvSpPr>
        <p:spPr>
          <a:xfrm>
            <a:off x="3783013" y="2279650"/>
            <a:ext cx="315912"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24" name="Google Shape;524;p39"/>
          <p:cNvSpPr/>
          <p:nvPr/>
        </p:nvSpPr>
        <p:spPr>
          <a:xfrm>
            <a:off x="4849813" y="2279650"/>
            <a:ext cx="315912"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25" name="Google Shape;525;p39"/>
          <p:cNvSpPr/>
          <p:nvPr/>
        </p:nvSpPr>
        <p:spPr>
          <a:xfrm>
            <a:off x="4926013" y="2279650"/>
            <a:ext cx="293687"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26" name="Google Shape;526;p39"/>
          <p:cNvSpPr/>
          <p:nvPr/>
        </p:nvSpPr>
        <p:spPr>
          <a:xfrm>
            <a:off x="2743200" y="1981200"/>
            <a:ext cx="404813"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527" name="Google Shape;527;p39"/>
          <p:cNvSpPr/>
          <p:nvPr/>
        </p:nvSpPr>
        <p:spPr>
          <a:xfrm>
            <a:off x="4240213" y="2279650"/>
            <a:ext cx="404812" cy="5762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528" name="Google Shape;528;p39"/>
          <p:cNvSpPr/>
          <p:nvPr/>
        </p:nvSpPr>
        <p:spPr>
          <a:xfrm>
            <a:off x="6249988" y="1882775"/>
            <a:ext cx="381000" cy="423863"/>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cxnSp>
        <p:nvCxnSpPr>
          <p:cNvPr id="529" name="Google Shape;529;p39"/>
          <p:cNvCxnSpPr/>
          <p:nvPr/>
        </p:nvCxnSpPr>
        <p:spPr>
          <a:xfrm>
            <a:off x="8610600" y="4651375"/>
            <a:ext cx="0" cy="0"/>
          </a:xfrm>
          <a:prstGeom prst="straightConnector1">
            <a:avLst/>
          </a:prstGeom>
          <a:noFill/>
          <a:ln cap="flat" cmpd="sng" w="12700">
            <a:solidFill>
              <a:schemeClr val="dk1"/>
            </a:solidFill>
            <a:prstDash val="solid"/>
            <a:round/>
            <a:headEnd len="sm" w="sm" type="none"/>
            <a:tailEnd len="sm" w="sm" type="none"/>
          </a:ln>
        </p:spPr>
      </p:cxnSp>
      <p:sp>
        <p:nvSpPr>
          <p:cNvPr id="530" name="Google Shape;530;p39"/>
          <p:cNvSpPr/>
          <p:nvPr/>
        </p:nvSpPr>
        <p:spPr>
          <a:xfrm>
            <a:off x="6019800" y="3733800"/>
            <a:ext cx="2971800" cy="2362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1" name="Google Shape;531;p39"/>
          <p:cNvSpPr txBox="1"/>
          <p:nvPr/>
        </p:nvSpPr>
        <p:spPr>
          <a:xfrm>
            <a:off x="6019800" y="3733800"/>
            <a:ext cx="2895600" cy="2292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Example:</a:t>
            </a:r>
            <a:r>
              <a:rPr b="0" i="0" lang="en-US" sz="1800" u="none" cap="none" strike="noStrike">
                <a:solidFill>
                  <a:schemeClr val="dk1"/>
                </a:solidFill>
                <a:latin typeface="Arial"/>
                <a:ea typeface="Arial"/>
                <a:cs typeface="Arial"/>
                <a:sym typeface="Arial"/>
              </a:rPr>
              <a:t>  Flip a coin four times, let  x = # heads: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900"/>
              </a:spcBef>
              <a:spcAft>
                <a:spcPts val="0"/>
              </a:spcAft>
              <a:buClr>
                <a:srgbClr val="000000"/>
              </a:buClr>
              <a:buSzPts val="1800"/>
              <a:buFont typeface="Arial"/>
              <a:buNone/>
            </a:pPr>
            <a:r>
              <a:rPr b="0" i="0" lang="en-US" sz="1800" u="none" cap="none" strike="noStrike">
                <a:solidFill>
                  <a:schemeClr val="hlink"/>
                </a:solidFill>
                <a:latin typeface="Arial"/>
                <a:ea typeface="Arial"/>
                <a:cs typeface="Arial"/>
                <a:sym typeface="Arial"/>
              </a:rPr>
              <a:t>n</a:t>
            </a:r>
            <a:r>
              <a:rPr b="0" i="0" lang="en-US" sz="1800" u="none" cap="none" strike="noStrike">
                <a:solidFill>
                  <a:schemeClr val="dk1"/>
                </a:solidFill>
                <a:latin typeface="Arial"/>
                <a:ea typeface="Arial"/>
                <a:cs typeface="Arial"/>
                <a:sym typeface="Arial"/>
              </a:rPr>
              <a:t> = 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900"/>
              </a:spcBef>
              <a:spcAft>
                <a:spcPts val="0"/>
              </a:spcAft>
              <a:buClr>
                <a:srgbClr val="000000"/>
              </a:buClr>
              <a:buSzPts val="1800"/>
              <a:buFont typeface="Arial"/>
              <a:buNone/>
            </a:pPr>
            <a:r>
              <a:rPr b="0" i="0" lang="en-US" sz="1800" u="none" cap="none" strike="noStrike">
                <a:solidFill>
                  <a:schemeClr val="folHlink"/>
                </a:solidFill>
                <a:latin typeface="Arial"/>
                <a:ea typeface="Arial"/>
                <a:cs typeface="Arial"/>
                <a:sym typeface="Arial"/>
              </a:rPr>
              <a:t>p</a:t>
            </a:r>
            <a:r>
              <a:rPr b="0" i="0" lang="en-US" sz="1800" u="none" cap="none" strike="noStrike">
                <a:solidFill>
                  <a:schemeClr val="dk1"/>
                </a:solidFill>
                <a:latin typeface="Arial"/>
                <a:ea typeface="Arial"/>
                <a:cs typeface="Arial"/>
                <a:sym typeface="Arial"/>
              </a:rPr>
              <a:t> = 0.5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900"/>
              </a:spcBef>
              <a:spcAft>
                <a:spcPts val="0"/>
              </a:spcAft>
              <a:buClr>
                <a:srgbClr val="000000"/>
              </a:buClr>
              <a:buSzPts val="1800"/>
              <a:buFont typeface="Arial"/>
              <a:buNone/>
            </a:pPr>
            <a:r>
              <a:rPr b="0" i="0" lang="en-US" sz="1800" u="none" cap="none" strike="noStrike">
                <a:solidFill>
                  <a:srgbClr val="33CC33"/>
                </a:solidFill>
                <a:latin typeface="Arial"/>
                <a:ea typeface="Arial"/>
                <a:cs typeface="Arial"/>
                <a:sym typeface="Arial"/>
              </a:rPr>
              <a:t>q</a:t>
            </a:r>
            <a:r>
              <a:rPr b="0" i="0" lang="en-US" sz="1800" u="none" cap="none" strike="noStrike">
                <a:solidFill>
                  <a:schemeClr val="dk1"/>
                </a:solidFill>
                <a:latin typeface="Arial"/>
                <a:ea typeface="Arial"/>
                <a:cs typeface="Arial"/>
                <a:sym typeface="Arial"/>
              </a:rPr>
              <a:t> = (1 - .5) = .5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9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x = 0, 1, 2, 3, 4</a:t>
            </a:r>
            <a:endParaRPr b="0" i="0" sz="1400" u="none" cap="none" strike="noStrike">
              <a:solidFill>
                <a:srgbClr val="000000"/>
              </a:solidFill>
              <a:latin typeface="Arial"/>
              <a:ea typeface="Arial"/>
              <a:cs typeface="Arial"/>
              <a:sym typeface="Arial"/>
            </a:endParaRPr>
          </a:p>
        </p:txBody>
      </p:sp>
      <p:sp>
        <p:nvSpPr>
          <p:cNvPr id="532" name="Google Shape;532;p39"/>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Binomial Distribution Formula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0"/>
          <p:cNvSpPr/>
          <p:nvPr/>
        </p:nvSpPr>
        <p:spPr>
          <a:xfrm>
            <a:off x="4610100" y="4384675"/>
            <a:ext cx="3841750" cy="1981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8" name="Google Shape;538;p40"/>
          <p:cNvSpPr/>
          <p:nvPr/>
        </p:nvSpPr>
        <p:spPr>
          <a:xfrm>
            <a:off x="4610100" y="2084388"/>
            <a:ext cx="3841750" cy="1981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9" name="Google Shape;539;p40"/>
          <p:cNvSpPr/>
          <p:nvPr/>
        </p:nvSpPr>
        <p:spPr>
          <a:xfrm>
            <a:off x="5411788" y="2135188"/>
            <a:ext cx="2663825" cy="515937"/>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n = 5  p = 0.1</a:t>
            </a:r>
            <a:endParaRPr b="0" i="0" sz="1400" u="none" cap="none" strike="noStrike">
              <a:solidFill>
                <a:srgbClr val="000000"/>
              </a:solidFill>
              <a:latin typeface="Arial"/>
              <a:ea typeface="Arial"/>
              <a:cs typeface="Arial"/>
              <a:sym typeface="Arial"/>
            </a:endParaRPr>
          </a:p>
        </p:txBody>
      </p:sp>
      <p:sp>
        <p:nvSpPr>
          <p:cNvPr id="540" name="Google Shape;540;p40"/>
          <p:cNvSpPr/>
          <p:nvPr/>
        </p:nvSpPr>
        <p:spPr>
          <a:xfrm>
            <a:off x="5411788" y="4421188"/>
            <a:ext cx="2663825" cy="515937"/>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n = 5  p = 0.5</a:t>
            </a:r>
            <a:endParaRPr b="0" i="0" sz="1400" u="none" cap="none" strike="noStrike">
              <a:solidFill>
                <a:srgbClr val="000000"/>
              </a:solidFill>
              <a:latin typeface="Arial"/>
              <a:ea typeface="Arial"/>
              <a:cs typeface="Arial"/>
              <a:sym typeface="Arial"/>
            </a:endParaRPr>
          </a:p>
        </p:txBody>
      </p:sp>
      <p:sp>
        <p:nvSpPr>
          <p:cNvPr id="541" name="Google Shape;541;p40"/>
          <p:cNvSpPr/>
          <p:nvPr/>
        </p:nvSpPr>
        <p:spPr>
          <a:xfrm>
            <a:off x="685800" y="2209800"/>
            <a:ext cx="304165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Mean</a:t>
            </a:r>
            <a:endParaRPr b="0" i="0" sz="1400" u="none" cap="none" strike="noStrike">
              <a:solidFill>
                <a:srgbClr val="000000"/>
              </a:solidFill>
              <a:latin typeface="Arial"/>
              <a:ea typeface="Arial"/>
              <a:cs typeface="Arial"/>
              <a:sym typeface="Arial"/>
            </a:endParaRPr>
          </a:p>
        </p:txBody>
      </p:sp>
      <p:cxnSp>
        <p:nvCxnSpPr>
          <p:cNvPr id="542" name="Google Shape;542;p40"/>
          <p:cNvCxnSpPr/>
          <p:nvPr/>
        </p:nvCxnSpPr>
        <p:spPr>
          <a:xfrm>
            <a:off x="5268913" y="3217863"/>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543" name="Google Shape;543;p40"/>
          <p:cNvCxnSpPr/>
          <p:nvPr/>
        </p:nvCxnSpPr>
        <p:spPr>
          <a:xfrm>
            <a:off x="5268913" y="2913063"/>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544" name="Google Shape;544;p40"/>
          <p:cNvCxnSpPr/>
          <p:nvPr/>
        </p:nvCxnSpPr>
        <p:spPr>
          <a:xfrm>
            <a:off x="5268913" y="2611438"/>
            <a:ext cx="2589212" cy="0"/>
          </a:xfrm>
          <a:prstGeom prst="straightConnector1">
            <a:avLst/>
          </a:prstGeom>
          <a:noFill/>
          <a:ln cap="flat" cmpd="sng" w="12700">
            <a:solidFill>
              <a:schemeClr val="folHlink"/>
            </a:solidFill>
            <a:prstDash val="solid"/>
            <a:round/>
            <a:headEnd len="sm" w="sm" type="none"/>
            <a:tailEnd len="sm" w="sm" type="none"/>
          </a:ln>
        </p:spPr>
      </p:cxnSp>
      <p:sp>
        <p:nvSpPr>
          <p:cNvPr id="545" name="Google Shape;545;p40"/>
          <p:cNvSpPr/>
          <p:nvPr/>
        </p:nvSpPr>
        <p:spPr>
          <a:xfrm>
            <a:off x="5086350" y="2641600"/>
            <a:ext cx="488950" cy="879475"/>
          </a:xfrm>
          <a:custGeom>
            <a:rect b="b" l="l" r="r" t="t"/>
            <a:pathLst>
              <a:path extrusionOk="0" h="554" w="308">
                <a:moveTo>
                  <a:pt x="0" y="0"/>
                </a:moveTo>
                <a:lnTo>
                  <a:pt x="307" y="0"/>
                </a:lnTo>
                <a:lnTo>
                  <a:pt x="307" y="553"/>
                </a:lnTo>
                <a:lnTo>
                  <a:pt x="0" y="553"/>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6" name="Google Shape;546;p40"/>
          <p:cNvSpPr/>
          <p:nvPr/>
        </p:nvSpPr>
        <p:spPr>
          <a:xfrm>
            <a:off x="5573713" y="3035300"/>
            <a:ext cx="485775" cy="485775"/>
          </a:xfrm>
          <a:custGeom>
            <a:rect b="b" l="l" r="r" t="t"/>
            <a:pathLst>
              <a:path extrusionOk="0" h="306" w="306">
                <a:moveTo>
                  <a:pt x="0" y="0"/>
                </a:moveTo>
                <a:lnTo>
                  <a:pt x="305" y="0"/>
                </a:lnTo>
                <a:lnTo>
                  <a:pt x="305" y="305"/>
                </a:lnTo>
                <a:lnTo>
                  <a:pt x="0" y="305"/>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7" name="Google Shape;547;p40"/>
          <p:cNvSpPr/>
          <p:nvPr/>
        </p:nvSpPr>
        <p:spPr>
          <a:xfrm>
            <a:off x="6057900" y="3397250"/>
            <a:ext cx="488950" cy="123825"/>
          </a:xfrm>
          <a:custGeom>
            <a:rect b="b" l="l" r="r" t="t"/>
            <a:pathLst>
              <a:path extrusionOk="0" h="78" w="308">
                <a:moveTo>
                  <a:pt x="0" y="0"/>
                </a:moveTo>
                <a:lnTo>
                  <a:pt x="307" y="0"/>
                </a:lnTo>
                <a:lnTo>
                  <a:pt x="307" y="77"/>
                </a:lnTo>
                <a:lnTo>
                  <a:pt x="0" y="77"/>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8" name="Google Shape;548;p40"/>
          <p:cNvSpPr/>
          <p:nvPr/>
        </p:nvSpPr>
        <p:spPr>
          <a:xfrm>
            <a:off x="6545263" y="3489325"/>
            <a:ext cx="488950" cy="31750"/>
          </a:xfrm>
          <a:custGeom>
            <a:rect b="b" l="l" r="r" t="t"/>
            <a:pathLst>
              <a:path extrusionOk="0" h="20" w="308">
                <a:moveTo>
                  <a:pt x="0" y="0"/>
                </a:moveTo>
                <a:lnTo>
                  <a:pt x="307" y="0"/>
                </a:lnTo>
                <a:lnTo>
                  <a:pt x="307" y="19"/>
                </a:lnTo>
                <a:lnTo>
                  <a:pt x="0" y="1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49" name="Google Shape;549;p40"/>
          <p:cNvCxnSpPr/>
          <p:nvPr/>
        </p:nvCxnSpPr>
        <p:spPr>
          <a:xfrm>
            <a:off x="5086350" y="2794000"/>
            <a:ext cx="0" cy="579438"/>
          </a:xfrm>
          <a:prstGeom prst="straightConnector1">
            <a:avLst/>
          </a:prstGeom>
          <a:noFill/>
          <a:ln cap="flat" cmpd="sng" w="12700">
            <a:solidFill>
              <a:schemeClr val="folHlink"/>
            </a:solidFill>
            <a:prstDash val="solid"/>
            <a:round/>
            <a:headEnd len="sm" w="sm" type="none"/>
            <a:tailEnd len="sm" w="sm" type="none"/>
          </a:ln>
        </p:spPr>
      </p:cxnSp>
      <p:cxnSp>
        <p:nvCxnSpPr>
          <p:cNvPr id="550" name="Google Shape;550;p40"/>
          <p:cNvCxnSpPr/>
          <p:nvPr/>
        </p:nvCxnSpPr>
        <p:spPr>
          <a:xfrm>
            <a:off x="5053013" y="3519488"/>
            <a:ext cx="1587" cy="0"/>
          </a:xfrm>
          <a:prstGeom prst="straightConnector1">
            <a:avLst/>
          </a:prstGeom>
          <a:noFill/>
          <a:ln cap="flat" cmpd="sng" w="12700">
            <a:solidFill>
              <a:schemeClr val="folHlink"/>
            </a:solidFill>
            <a:prstDash val="solid"/>
            <a:round/>
            <a:headEnd len="sm" w="sm" type="none"/>
            <a:tailEnd len="sm" w="sm" type="none"/>
          </a:ln>
        </p:spPr>
      </p:cxnSp>
      <p:cxnSp>
        <p:nvCxnSpPr>
          <p:cNvPr id="551" name="Google Shape;551;p40"/>
          <p:cNvCxnSpPr/>
          <p:nvPr/>
        </p:nvCxnSpPr>
        <p:spPr>
          <a:xfrm>
            <a:off x="5053013" y="3217863"/>
            <a:ext cx="1587" cy="0"/>
          </a:xfrm>
          <a:prstGeom prst="straightConnector1">
            <a:avLst/>
          </a:prstGeom>
          <a:noFill/>
          <a:ln cap="flat" cmpd="sng" w="12700">
            <a:solidFill>
              <a:schemeClr val="folHlink"/>
            </a:solidFill>
            <a:prstDash val="solid"/>
            <a:round/>
            <a:headEnd len="sm" w="sm" type="none"/>
            <a:tailEnd len="sm" w="sm" type="none"/>
          </a:ln>
        </p:spPr>
      </p:cxnSp>
      <p:cxnSp>
        <p:nvCxnSpPr>
          <p:cNvPr id="552" name="Google Shape;552;p40"/>
          <p:cNvCxnSpPr/>
          <p:nvPr/>
        </p:nvCxnSpPr>
        <p:spPr>
          <a:xfrm>
            <a:off x="5053013" y="2913063"/>
            <a:ext cx="1587" cy="0"/>
          </a:xfrm>
          <a:prstGeom prst="straightConnector1">
            <a:avLst/>
          </a:prstGeom>
          <a:noFill/>
          <a:ln cap="flat" cmpd="sng" w="12700">
            <a:solidFill>
              <a:schemeClr val="folHlink"/>
            </a:solidFill>
            <a:prstDash val="solid"/>
            <a:round/>
            <a:headEnd len="sm" w="sm" type="none"/>
            <a:tailEnd len="sm" w="sm" type="none"/>
          </a:ln>
        </p:spPr>
      </p:cxnSp>
      <p:cxnSp>
        <p:nvCxnSpPr>
          <p:cNvPr id="553" name="Google Shape;553;p40"/>
          <p:cNvCxnSpPr/>
          <p:nvPr/>
        </p:nvCxnSpPr>
        <p:spPr>
          <a:xfrm>
            <a:off x="5053013" y="2611438"/>
            <a:ext cx="1587" cy="0"/>
          </a:xfrm>
          <a:prstGeom prst="straightConnector1">
            <a:avLst/>
          </a:prstGeom>
          <a:noFill/>
          <a:ln cap="flat" cmpd="sng" w="12700">
            <a:solidFill>
              <a:schemeClr val="folHlink"/>
            </a:solidFill>
            <a:prstDash val="solid"/>
            <a:round/>
            <a:headEnd len="sm" w="sm" type="none"/>
            <a:tailEnd len="sm" w="sm" type="none"/>
          </a:ln>
        </p:spPr>
      </p:cxnSp>
      <p:cxnSp>
        <p:nvCxnSpPr>
          <p:cNvPr id="554" name="Google Shape;554;p40"/>
          <p:cNvCxnSpPr/>
          <p:nvPr/>
        </p:nvCxnSpPr>
        <p:spPr>
          <a:xfrm>
            <a:off x="5268913" y="3519488"/>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555" name="Google Shape;555;p40"/>
          <p:cNvCxnSpPr/>
          <p:nvPr/>
        </p:nvCxnSpPr>
        <p:spPr>
          <a:xfrm rot="10800000">
            <a:off x="5086350"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56" name="Google Shape;556;p40"/>
          <p:cNvCxnSpPr/>
          <p:nvPr/>
        </p:nvCxnSpPr>
        <p:spPr>
          <a:xfrm rot="10800000">
            <a:off x="557371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57" name="Google Shape;557;p40"/>
          <p:cNvCxnSpPr/>
          <p:nvPr/>
        </p:nvCxnSpPr>
        <p:spPr>
          <a:xfrm rot="10800000">
            <a:off x="6057900"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58" name="Google Shape;558;p40"/>
          <p:cNvCxnSpPr/>
          <p:nvPr/>
        </p:nvCxnSpPr>
        <p:spPr>
          <a:xfrm rot="10800000">
            <a:off x="654526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59" name="Google Shape;559;p40"/>
          <p:cNvCxnSpPr/>
          <p:nvPr/>
        </p:nvCxnSpPr>
        <p:spPr>
          <a:xfrm rot="10800000">
            <a:off x="7032625"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60" name="Google Shape;560;p40"/>
          <p:cNvCxnSpPr/>
          <p:nvPr/>
        </p:nvCxnSpPr>
        <p:spPr>
          <a:xfrm rot="10800000">
            <a:off x="751681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561" name="Google Shape;561;p40"/>
          <p:cNvCxnSpPr/>
          <p:nvPr/>
        </p:nvCxnSpPr>
        <p:spPr>
          <a:xfrm rot="10800000">
            <a:off x="8004175" y="3392488"/>
            <a:ext cx="0" cy="328612"/>
          </a:xfrm>
          <a:prstGeom prst="straightConnector1">
            <a:avLst/>
          </a:prstGeom>
          <a:noFill/>
          <a:ln cap="flat" cmpd="sng" w="12700">
            <a:solidFill>
              <a:schemeClr val="folHlink"/>
            </a:solidFill>
            <a:prstDash val="solid"/>
            <a:round/>
            <a:headEnd len="sm" w="sm" type="none"/>
            <a:tailEnd len="sm" w="sm" type="none"/>
          </a:ln>
        </p:spPr>
      </p:cxnSp>
      <p:sp>
        <p:nvSpPr>
          <p:cNvPr id="562" name="Google Shape;562;p40"/>
          <p:cNvSpPr/>
          <p:nvPr/>
        </p:nvSpPr>
        <p:spPr>
          <a:xfrm>
            <a:off x="4624388" y="334486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563" name="Google Shape;563;p40"/>
          <p:cNvSpPr/>
          <p:nvPr/>
        </p:nvSpPr>
        <p:spPr>
          <a:xfrm>
            <a:off x="4624388" y="30432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64" name="Google Shape;564;p40"/>
          <p:cNvSpPr/>
          <p:nvPr/>
        </p:nvSpPr>
        <p:spPr>
          <a:xfrm>
            <a:off x="4624388" y="27384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65" name="Google Shape;565;p40"/>
          <p:cNvSpPr/>
          <p:nvPr/>
        </p:nvSpPr>
        <p:spPr>
          <a:xfrm>
            <a:off x="4624388" y="243681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566" name="Google Shape;566;p40"/>
          <p:cNvSpPr/>
          <p:nvPr/>
        </p:nvSpPr>
        <p:spPr>
          <a:xfrm>
            <a:off x="517525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567" name="Google Shape;567;p40"/>
          <p:cNvSpPr/>
          <p:nvPr/>
        </p:nvSpPr>
        <p:spPr>
          <a:xfrm>
            <a:off x="5662613"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568" name="Google Shape;568;p40"/>
          <p:cNvSpPr/>
          <p:nvPr/>
        </p:nvSpPr>
        <p:spPr>
          <a:xfrm>
            <a:off x="614680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69" name="Google Shape;569;p40"/>
          <p:cNvSpPr/>
          <p:nvPr/>
        </p:nvSpPr>
        <p:spPr>
          <a:xfrm>
            <a:off x="6634163"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570" name="Google Shape;570;p40"/>
          <p:cNvSpPr/>
          <p:nvPr/>
        </p:nvSpPr>
        <p:spPr>
          <a:xfrm>
            <a:off x="7121525"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71" name="Google Shape;571;p40"/>
          <p:cNvSpPr/>
          <p:nvPr/>
        </p:nvSpPr>
        <p:spPr>
          <a:xfrm>
            <a:off x="760730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572" name="Google Shape;572;p40"/>
          <p:cNvSpPr/>
          <p:nvPr/>
        </p:nvSpPr>
        <p:spPr>
          <a:xfrm>
            <a:off x="8018463" y="3344863"/>
            <a:ext cx="3333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573" name="Google Shape;573;p40"/>
          <p:cNvSpPr/>
          <p:nvPr/>
        </p:nvSpPr>
        <p:spPr>
          <a:xfrm>
            <a:off x="4816475" y="2208213"/>
            <a:ext cx="6381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P(X)</a:t>
            </a:r>
            <a:endParaRPr b="0" i="0" sz="1400" u="none" cap="none" strike="noStrike">
              <a:solidFill>
                <a:srgbClr val="000000"/>
              </a:solidFill>
              <a:latin typeface="Arial"/>
              <a:ea typeface="Arial"/>
              <a:cs typeface="Arial"/>
              <a:sym typeface="Arial"/>
            </a:endParaRPr>
          </a:p>
        </p:txBody>
      </p:sp>
      <p:cxnSp>
        <p:nvCxnSpPr>
          <p:cNvPr id="574" name="Google Shape;574;p40"/>
          <p:cNvCxnSpPr/>
          <p:nvPr/>
        </p:nvCxnSpPr>
        <p:spPr>
          <a:xfrm>
            <a:off x="5267325" y="5505450"/>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575" name="Google Shape;575;p40"/>
          <p:cNvCxnSpPr/>
          <p:nvPr/>
        </p:nvCxnSpPr>
        <p:spPr>
          <a:xfrm>
            <a:off x="5267325" y="5200650"/>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576" name="Google Shape;576;p40"/>
          <p:cNvCxnSpPr/>
          <p:nvPr/>
        </p:nvCxnSpPr>
        <p:spPr>
          <a:xfrm>
            <a:off x="5267325" y="4897438"/>
            <a:ext cx="2592388" cy="0"/>
          </a:xfrm>
          <a:prstGeom prst="straightConnector1">
            <a:avLst/>
          </a:prstGeom>
          <a:noFill/>
          <a:ln cap="flat" cmpd="sng" w="12700">
            <a:solidFill>
              <a:schemeClr val="folHlink"/>
            </a:solidFill>
            <a:prstDash val="solid"/>
            <a:round/>
            <a:headEnd len="sm" w="sm" type="none"/>
            <a:tailEnd len="sm" w="sm" type="none"/>
          </a:ln>
        </p:spPr>
      </p:cxnSp>
      <p:sp>
        <p:nvSpPr>
          <p:cNvPr id="577" name="Google Shape;577;p40"/>
          <p:cNvSpPr/>
          <p:nvPr/>
        </p:nvSpPr>
        <p:spPr>
          <a:xfrm>
            <a:off x="5084763" y="5761038"/>
            <a:ext cx="488950" cy="47625"/>
          </a:xfrm>
          <a:custGeom>
            <a:rect b="b" l="l" r="r" t="t"/>
            <a:pathLst>
              <a:path extrusionOk="0" h="30" w="308">
                <a:moveTo>
                  <a:pt x="0" y="0"/>
                </a:moveTo>
                <a:lnTo>
                  <a:pt x="307" y="0"/>
                </a:lnTo>
                <a:lnTo>
                  <a:pt x="307" y="29"/>
                </a:lnTo>
                <a:lnTo>
                  <a:pt x="0" y="2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8" name="Google Shape;578;p40"/>
          <p:cNvSpPr/>
          <p:nvPr/>
        </p:nvSpPr>
        <p:spPr>
          <a:xfrm>
            <a:off x="5572125" y="5568950"/>
            <a:ext cx="487363" cy="239713"/>
          </a:xfrm>
          <a:custGeom>
            <a:rect b="b" l="l" r="r" t="t"/>
            <a:pathLst>
              <a:path extrusionOk="0" h="151" w="307">
                <a:moveTo>
                  <a:pt x="0" y="0"/>
                </a:moveTo>
                <a:lnTo>
                  <a:pt x="306" y="0"/>
                </a:lnTo>
                <a:lnTo>
                  <a:pt x="306" y="150"/>
                </a:lnTo>
                <a:lnTo>
                  <a:pt x="0" y="150"/>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79" name="Google Shape;579;p40"/>
          <p:cNvSpPr/>
          <p:nvPr/>
        </p:nvSpPr>
        <p:spPr>
          <a:xfrm>
            <a:off x="6057900" y="5334000"/>
            <a:ext cx="488950" cy="474663"/>
          </a:xfrm>
          <a:custGeom>
            <a:rect b="b" l="l" r="r" t="t"/>
            <a:pathLst>
              <a:path extrusionOk="0" h="299" w="308">
                <a:moveTo>
                  <a:pt x="0" y="0"/>
                </a:moveTo>
                <a:lnTo>
                  <a:pt x="307" y="0"/>
                </a:lnTo>
                <a:lnTo>
                  <a:pt x="307" y="298"/>
                </a:lnTo>
                <a:lnTo>
                  <a:pt x="0" y="298"/>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0" name="Google Shape;580;p40"/>
          <p:cNvSpPr/>
          <p:nvPr/>
        </p:nvSpPr>
        <p:spPr>
          <a:xfrm>
            <a:off x="6545263" y="5334000"/>
            <a:ext cx="490537" cy="474663"/>
          </a:xfrm>
          <a:custGeom>
            <a:rect b="b" l="l" r="r" t="t"/>
            <a:pathLst>
              <a:path extrusionOk="0" h="299" w="309">
                <a:moveTo>
                  <a:pt x="0" y="0"/>
                </a:moveTo>
                <a:lnTo>
                  <a:pt x="308" y="0"/>
                </a:lnTo>
                <a:lnTo>
                  <a:pt x="308" y="298"/>
                </a:lnTo>
                <a:lnTo>
                  <a:pt x="0" y="298"/>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1" name="Google Shape;581;p40"/>
          <p:cNvSpPr/>
          <p:nvPr/>
        </p:nvSpPr>
        <p:spPr>
          <a:xfrm>
            <a:off x="7034213" y="5568950"/>
            <a:ext cx="485775" cy="239713"/>
          </a:xfrm>
          <a:custGeom>
            <a:rect b="b" l="l" r="r" t="t"/>
            <a:pathLst>
              <a:path extrusionOk="0" h="151" w="306">
                <a:moveTo>
                  <a:pt x="0" y="0"/>
                </a:moveTo>
                <a:lnTo>
                  <a:pt x="305" y="0"/>
                </a:lnTo>
                <a:lnTo>
                  <a:pt x="305" y="150"/>
                </a:lnTo>
                <a:lnTo>
                  <a:pt x="0" y="150"/>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2" name="Google Shape;582;p40"/>
          <p:cNvSpPr/>
          <p:nvPr/>
        </p:nvSpPr>
        <p:spPr>
          <a:xfrm>
            <a:off x="7518400" y="5761038"/>
            <a:ext cx="488950" cy="47625"/>
          </a:xfrm>
          <a:custGeom>
            <a:rect b="b" l="l" r="r" t="t"/>
            <a:pathLst>
              <a:path extrusionOk="0" h="30" w="308">
                <a:moveTo>
                  <a:pt x="0" y="0"/>
                </a:moveTo>
                <a:lnTo>
                  <a:pt x="307" y="0"/>
                </a:lnTo>
                <a:lnTo>
                  <a:pt x="307" y="29"/>
                </a:lnTo>
                <a:lnTo>
                  <a:pt x="0" y="2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83" name="Google Shape;583;p40"/>
          <p:cNvCxnSpPr/>
          <p:nvPr/>
        </p:nvCxnSpPr>
        <p:spPr>
          <a:xfrm>
            <a:off x="5084763" y="5080000"/>
            <a:ext cx="0" cy="581025"/>
          </a:xfrm>
          <a:prstGeom prst="straightConnector1">
            <a:avLst/>
          </a:prstGeom>
          <a:noFill/>
          <a:ln cap="flat" cmpd="sng" w="12700">
            <a:solidFill>
              <a:schemeClr val="folHlink"/>
            </a:solidFill>
            <a:prstDash val="solid"/>
            <a:round/>
            <a:headEnd len="sm" w="sm" type="none"/>
            <a:tailEnd len="sm" w="sm" type="none"/>
          </a:ln>
        </p:spPr>
      </p:cxnSp>
      <p:cxnSp>
        <p:nvCxnSpPr>
          <p:cNvPr id="584" name="Google Shape;584;p40"/>
          <p:cNvCxnSpPr/>
          <p:nvPr/>
        </p:nvCxnSpPr>
        <p:spPr>
          <a:xfrm>
            <a:off x="5051425" y="5807075"/>
            <a:ext cx="1588" cy="0"/>
          </a:xfrm>
          <a:prstGeom prst="straightConnector1">
            <a:avLst/>
          </a:prstGeom>
          <a:noFill/>
          <a:ln cap="flat" cmpd="sng" w="12700">
            <a:solidFill>
              <a:schemeClr val="folHlink"/>
            </a:solidFill>
            <a:prstDash val="solid"/>
            <a:round/>
            <a:headEnd len="sm" w="sm" type="none"/>
            <a:tailEnd len="sm" w="sm" type="none"/>
          </a:ln>
        </p:spPr>
      </p:cxnSp>
      <p:cxnSp>
        <p:nvCxnSpPr>
          <p:cNvPr id="585" name="Google Shape;585;p40"/>
          <p:cNvCxnSpPr/>
          <p:nvPr/>
        </p:nvCxnSpPr>
        <p:spPr>
          <a:xfrm>
            <a:off x="5051425" y="5505450"/>
            <a:ext cx="1588" cy="0"/>
          </a:xfrm>
          <a:prstGeom prst="straightConnector1">
            <a:avLst/>
          </a:prstGeom>
          <a:noFill/>
          <a:ln cap="flat" cmpd="sng" w="12700">
            <a:solidFill>
              <a:schemeClr val="folHlink"/>
            </a:solidFill>
            <a:prstDash val="solid"/>
            <a:round/>
            <a:headEnd len="sm" w="sm" type="none"/>
            <a:tailEnd len="sm" w="sm" type="none"/>
          </a:ln>
        </p:spPr>
      </p:cxnSp>
      <p:cxnSp>
        <p:nvCxnSpPr>
          <p:cNvPr id="586" name="Google Shape;586;p40"/>
          <p:cNvCxnSpPr/>
          <p:nvPr/>
        </p:nvCxnSpPr>
        <p:spPr>
          <a:xfrm>
            <a:off x="5051425" y="5200650"/>
            <a:ext cx="1588" cy="0"/>
          </a:xfrm>
          <a:prstGeom prst="straightConnector1">
            <a:avLst/>
          </a:prstGeom>
          <a:noFill/>
          <a:ln cap="flat" cmpd="sng" w="12700">
            <a:solidFill>
              <a:schemeClr val="folHlink"/>
            </a:solidFill>
            <a:prstDash val="solid"/>
            <a:round/>
            <a:headEnd len="sm" w="sm" type="none"/>
            <a:tailEnd len="sm" w="sm" type="none"/>
          </a:ln>
        </p:spPr>
      </p:cxnSp>
      <p:cxnSp>
        <p:nvCxnSpPr>
          <p:cNvPr id="587" name="Google Shape;587;p40"/>
          <p:cNvCxnSpPr/>
          <p:nvPr/>
        </p:nvCxnSpPr>
        <p:spPr>
          <a:xfrm>
            <a:off x="5051425" y="4897438"/>
            <a:ext cx="1588" cy="0"/>
          </a:xfrm>
          <a:prstGeom prst="straightConnector1">
            <a:avLst/>
          </a:prstGeom>
          <a:noFill/>
          <a:ln cap="flat" cmpd="sng" w="12700">
            <a:solidFill>
              <a:schemeClr val="folHlink"/>
            </a:solidFill>
            <a:prstDash val="solid"/>
            <a:round/>
            <a:headEnd len="sm" w="sm" type="none"/>
            <a:tailEnd len="sm" w="sm" type="none"/>
          </a:ln>
        </p:spPr>
      </p:cxnSp>
      <p:cxnSp>
        <p:nvCxnSpPr>
          <p:cNvPr id="588" name="Google Shape;588;p40"/>
          <p:cNvCxnSpPr/>
          <p:nvPr/>
        </p:nvCxnSpPr>
        <p:spPr>
          <a:xfrm>
            <a:off x="5267325" y="5807075"/>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589" name="Google Shape;589;p40"/>
          <p:cNvCxnSpPr/>
          <p:nvPr/>
        </p:nvCxnSpPr>
        <p:spPr>
          <a:xfrm rot="10800000">
            <a:off x="508476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0" name="Google Shape;590;p40"/>
          <p:cNvCxnSpPr/>
          <p:nvPr/>
        </p:nvCxnSpPr>
        <p:spPr>
          <a:xfrm rot="10800000">
            <a:off x="5572125"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1" name="Google Shape;591;p40"/>
          <p:cNvCxnSpPr/>
          <p:nvPr/>
        </p:nvCxnSpPr>
        <p:spPr>
          <a:xfrm rot="10800000">
            <a:off x="6057900"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2" name="Google Shape;592;p40"/>
          <p:cNvCxnSpPr/>
          <p:nvPr/>
        </p:nvCxnSpPr>
        <p:spPr>
          <a:xfrm rot="10800000">
            <a:off x="654526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3" name="Google Shape;593;p40"/>
          <p:cNvCxnSpPr/>
          <p:nvPr/>
        </p:nvCxnSpPr>
        <p:spPr>
          <a:xfrm rot="10800000">
            <a:off x="703421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4" name="Google Shape;594;p40"/>
          <p:cNvCxnSpPr/>
          <p:nvPr/>
        </p:nvCxnSpPr>
        <p:spPr>
          <a:xfrm rot="10800000">
            <a:off x="7518400"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595" name="Google Shape;595;p40"/>
          <p:cNvCxnSpPr/>
          <p:nvPr/>
        </p:nvCxnSpPr>
        <p:spPr>
          <a:xfrm rot="10800000">
            <a:off x="8005763" y="5680075"/>
            <a:ext cx="0" cy="328613"/>
          </a:xfrm>
          <a:prstGeom prst="straightConnector1">
            <a:avLst/>
          </a:prstGeom>
          <a:noFill/>
          <a:ln cap="flat" cmpd="sng" w="12700">
            <a:solidFill>
              <a:schemeClr val="folHlink"/>
            </a:solidFill>
            <a:prstDash val="solid"/>
            <a:round/>
            <a:headEnd len="sm" w="sm" type="none"/>
            <a:tailEnd len="sm" w="sm" type="none"/>
          </a:ln>
        </p:spPr>
      </p:cxnSp>
      <p:sp>
        <p:nvSpPr>
          <p:cNvPr id="596" name="Google Shape;596;p40"/>
          <p:cNvSpPr/>
          <p:nvPr/>
        </p:nvSpPr>
        <p:spPr>
          <a:xfrm>
            <a:off x="4622800" y="53292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97" name="Google Shape;597;p40"/>
          <p:cNvSpPr/>
          <p:nvPr/>
        </p:nvSpPr>
        <p:spPr>
          <a:xfrm>
            <a:off x="4622800" y="50244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98" name="Google Shape;598;p40"/>
          <p:cNvSpPr/>
          <p:nvPr/>
        </p:nvSpPr>
        <p:spPr>
          <a:xfrm>
            <a:off x="4622800" y="472281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599" name="Google Shape;599;p40"/>
          <p:cNvSpPr/>
          <p:nvPr/>
        </p:nvSpPr>
        <p:spPr>
          <a:xfrm>
            <a:off x="517366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600" name="Google Shape;600;p40"/>
          <p:cNvSpPr/>
          <p:nvPr/>
        </p:nvSpPr>
        <p:spPr>
          <a:xfrm>
            <a:off x="566261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601" name="Google Shape;601;p40"/>
          <p:cNvSpPr/>
          <p:nvPr/>
        </p:nvSpPr>
        <p:spPr>
          <a:xfrm>
            <a:off x="614680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02" name="Google Shape;602;p40"/>
          <p:cNvSpPr/>
          <p:nvPr/>
        </p:nvSpPr>
        <p:spPr>
          <a:xfrm>
            <a:off x="663575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03" name="Google Shape;603;p40"/>
          <p:cNvSpPr/>
          <p:nvPr/>
        </p:nvSpPr>
        <p:spPr>
          <a:xfrm>
            <a:off x="712311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04" name="Google Shape;604;p40"/>
          <p:cNvSpPr/>
          <p:nvPr/>
        </p:nvSpPr>
        <p:spPr>
          <a:xfrm>
            <a:off x="760730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05" name="Google Shape;605;p40"/>
          <p:cNvSpPr/>
          <p:nvPr/>
        </p:nvSpPr>
        <p:spPr>
          <a:xfrm>
            <a:off x="8020050" y="5630863"/>
            <a:ext cx="3333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606" name="Google Shape;606;p40"/>
          <p:cNvSpPr/>
          <p:nvPr/>
        </p:nvSpPr>
        <p:spPr>
          <a:xfrm>
            <a:off x="4829175" y="4494213"/>
            <a:ext cx="6381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P(X)</a:t>
            </a:r>
            <a:endParaRPr b="0" i="0" sz="1400" u="none" cap="none" strike="noStrike">
              <a:solidFill>
                <a:srgbClr val="000000"/>
              </a:solidFill>
              <a:latin typeface="Arial"/>
              <a:ea typeface="Arial"/>
              <a:cs typeface="Arial"/>
              <a:sym typeface="Arial"/>
            </a:endParaRPr>
          </a:p>
        </p:txBody>
      </p:sp>
      <p:sp>
        <p:nvSpPr>
          <p:cNvPr id="607" name="Google Shape;607;p40"/>
          <p:cNvSpPr/>
          <p:nvPr/>
        </p:nvSpPr>
        <p:spPr>
          <a:xfrm>
            <a:off x="4676775" y="5648325"/>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608" name="Google Shape;608;p40"/>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Binomial Distribution</a:t>
            </a:r>
            <a:endParaRPr/>
          </a:p>
        </p:txBody>
      </p:sp>
      <p:sp>
        <p:nvSpPr>
          <p:cNvPr id="609" name="Google Shape;609;p40"/>
          <p:cNvSpPr txBox="1"/>
          <p:nvPr/>
        </p:nvSpPr>
        <p:spPr>
          <a:xfrm>
            <a:off x="1066800" y="1600200"/>
            <a:ext cx="7696200" cy="1004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10" name="Google Shape;610;p40"/>
          <p:cNvSpPr txBox="1"/>
          <p:nvPr>
            <p:ph idx="1" type="body"/>
          </p:nvPr>
        </p:nvSpPr>
        <p:spPr>
          <a:xfrm>
            <a:off x="762000" y="1600200"/>
            <a:ext cx="7848600" cy="8382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440"/>
              <a:buChar char="■"/>
            </a:pPr>
            <a:r>
              <a:rPr lang="en-US" sz="2400"/>
              <a:t>The shape of the binomial distribution depends on the values of p and n</a:t>
            </a:r>
            <a:endParaRPr/>
          </a:p>
        </p:txBody>
      </p:sp>
      <p:sp>
        <p:nvSpPr>
          <p:cNvPr id="611" name="Google Shape;611;p40"/>
          <p:cNvSpPr/>
          <p:nvPr/>
        </p:nvSpPr>
        <p:spPr>
          <a:xfrm>
            <a:off x="457200" y="3124200"/>
            <a:ext cx="3962400" cy="609600"/>
          </a:xfrm>
          <a:prstGeom prst="rect">
            <a:avLst/>
          </a:prstGeom>
          <a:noFill/>
          <a:ln>
            <a:noFill/>
          </a:ln>
        </p:spPr>
        <p:txBody>
          <a:bodyPr anchorCtr="0" anchor="t" bIns="42650" lIns="85325" spcFirstLastPara="1" rIns="85325" wrap="square" tIns="42650">
            <a:noAutofit/>
          </a:bodyPr>
          <a:lstStyle/>
          <a:p>
            <a:pPr indent="-268288" lvl="1" marL="693738" marR="0" rtl="0" algn="l">
              <a:lnSpc>
                <a:spcPct val="100000"/>
              </a:lnSpc>
              <a:spcBef>
                <a:spcPts val="0"/>
              </a:spcBef>
              <a:spcAft>
                <a:spcPts val="0"/>
              </a:spcAft>
              <a:buClr>
                <a:schemeClr val="hlink"/>
              </a:buClr>
              <a:buSzPts val="1210"/>
              <a:buFont typeface="Noto Sans Symbols"/>
              <a:buChar char="■"/>
            </a:pPr>
            <a:r>
              <a:rPr b="0" i="0" lang="en-US" sz="2200" u="none" cap="none" strike="noStrike">
                <a:solidFill>
                  <a:schemeClr val="dk1"/>
                </a:solidFill>
                <a:latin typeface="Arial"/>
                <a:ea typeface="Arial"/>
                <a:cs typeface="Arial"/>
                <a:sym typeface="Arial"/>
              </a:rPr>
              <a:t>Here, n = 5 and p = .1</a:t>
            </a:r>
            <a:endParaRPr b="0" i="0" sz="1400" u="none" cap="none" strike="noStrike">
              <a:solidFill>
                <a:srgbClr val="000000"/>
              </a:solidFill>
              <a:latin typeface="Arial"/>
              <a:ea typeface="Arial"/>
              <a:cs typeface="Arial"/>
              <a:sym typeface="Arial"/>
            </a:endParaRPr>
          </a:p>
        </p:txBody>
      </p:sp>
      <p:sp>
        <p:nvSpPr>
          <p:cNvPr id="612" name="Google Shape;612;p40"/>
          <p:cNvSpPr/>
          <p:nvPr/>
        </p:nvSpPr>
        <p:spPr>
          <a:xfrm>
            <a:off x="457200" y="5257800"/>
            <a:ext cx="3962400" cy="609600"/>
          </a:xfrm>
          <a:prstGeom prst="rect">
            <a:avLst/>
          </a:prstGeom>
          <a:noFill/>
          <a:ln>
            <a:noFill/>
          </a:ln>
        </p:spPr>
        <p:txBody>
          <a:bodyPr anchorCtr="0" anchor="t" bIns="42650" lIns="85325" spcFirstLastPara="1" rIns="85325" wrap="square" tIns="42650">
            <a:noAutofit/>
          </a:bodyPr>
          <a:lstStyle/>
          <a:p>
            <a:pPr indent="-268288" lvl="1" marL="693738" marR="0" rtl="0" algn="l">
              <a:lnSpc>
                <a:spcPct val="100000"/>
              </a:lnSpc>
              <a:spcBef>
                <a:spcPts val="0"/>
              </a:spcBef>
              <a:spcAft>
                <a:spcPts val="0"/>
              </a:spcAft>
              <a:buClr>
                <a:schemeClr val="hlink"/>
              </a:buClr>
              <a:buSzPts val="1210"/>
              <a:buFont typeface="Noto Sans Symbols"/>
              <a:buChar char="■"/>
            </a:pPr>
            <a:r>
              <a:rPr b="0" i="0" lang="en-US" sz="2200" u="none" cap="none" strike="noStrike">
                <a:solidFill>
                  <a:schemeClr val="dk1"/>
                </a:solidFill>
                <a:latin typeface="Arial"/>
                <a:ea typeface="Arial"/>
                <a:cs typeface="Arial"/>
                <a:sym typeface="Arial"/>
              </a:rPr>
              <a:t>Here, n = 5 and p =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1"/>
          <p:cNvSpPr txBox="1"/>
          <p:nvPr>
            <p:ph type="title"/>
          </p:nvPr>
        </p:nvSpPr>
        <p:spPr>
          <a:xfrm>
            <a:off x="990600" y="152400"/>
            <a:ext cx="7793038" cy="1143000"/>
          </a:xfrm>
          <a:prstGeom prst="rect">
            <a:avLst/>
          </a:prstGeom>
          <a:noFill/>
          <a:ln>
            <a:noFill/>
          </a:ln>
        </p:spPr>
        <p:txBody>
          <a:bodyPr anchorCtr="0" anchor="b" bIns="42650" lIns="85325" spcFirstLastPara="1" rIns="85325" wrap="square" tIns="42650">
            <a:noAutofit/>
          </a:bodyPr>
          <a:lstStyle/>
          <a:p>
            <a:pPr indent="0" lvl="0" marL="0" rtl="0" algn="ctr">
              <a:lnSpc>
                <a:spcPct val="80000"/>
              </a:lnSpc>
              <a:spcBef>
                <a:spcPts val="0"/>
              </a:spcBef>
              <a:spcAft>
                <a:spcPts val="0"/>
              </a:spcAft>
              <a:buSzPts val="1400"/>
              <a:buNone/>
            </a:pPr>
            <a:r>
              <a:rPr lang="en-US"/>
              <a:t>Binomial Distribution Characteristics</a:t>
            </a:r>
            <a:endParaRPr/>
          </a:p>
        </p:txBody>
      </p:sp>
      <p:sp>
        <p:nvSpPr>
          <p:cNvPr id="618" name="Google Shape;618;p41"/>
          <p:cNvSpPr txBox="1"/>
          <p:nvPr>
            <p:ph idx="1" type="body"/>
          </p:nvPr>
        </p:nvSpPr>
        <p:spPr>
          <a:xfrm>
            <a:off x="1066800" y="1676400"/>
            <a:ext cx="1828800" cy="7620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Mean</a:t>
            </a:r>
            <a:endParaRPr/>
          </a:p>
          <a:p>
            <a:pPr indent="-268288" lvl="1" marL="693738" rtl="0" algn="l">
              <a:lnSpc>
                <a:spcPct val="100000"/>
              </a:lnSpc>
              <a:spcBef>
                <a:spcPts val="480"/>
              </a:spcBef>
              <a:spcAft>
                <a:spcPts val="0"/>
              </a:spcAft>
              <a:buSzPts val="1320"/>
              <a:buFont typeface="Noto Sans Symbols"/>
              <a:buNone/>
            </a:pPr>
            <a:r>
              <a:t/>
            </a:r>
            <a:endParaRPr/>
          </a:p>
        </p:txBody>
      </p:sp>
      <p:sp>
        <p:nvSpPr>
          <p:cNvPr id="619" name="Google Shape;619;p41"/>
          <p:cNvSpPr/>
          <p:nvPr/>
        </p:nvSpPr>
        <p:spPr>
          <a:xfrm>
            <a:off x="914400" y="2971800"/>
            <a:ext cx="5943600" cy="685800"/>
          </a:xfrm>
          <a:prstGeom prst="rect">
            <a:avLst/>
          </a:prstGeom>
          <a:noFill/>
          <a:ln>
            <a:noFill/>
          </a:ln>
        </p:spPr>
        <p:txBody>
          <a:bodyPr anchorCtr="0" anchor="t" bIns="42650" lIns="85325" spcFirstLastPara="1" rIns="85325" wrap="square" tIns="42650">
            <a:noAutofit/>
          </a:bodyPr>
          <a:lstStyle/>
          <a:p>
            <a:pPr indent="-320675" lvl="0" marL="320675"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Arial"/>
                <a:ea typeface="Arial"/>
                <a:cs typeface="Arial"/>
                <a:sym typeface="Arial"/>
              </a:rPr>
              <a:t>Variance and Standard Deviation</a:t>
            </a:r>
            <a:endParaRPr b="0" i="0" sz="1400" u="none" cap="none" strike="noStrike">
              <a:solidFill>
                <a:srgbClr val="000000"/>
              </a:solidFill>
              <a:latin typeface="Arial"/>
              <a:ea typeface="Arial"/>
              <a:cs typeface="Arial"/>
              <a:sym typeface="Arial"/>
            </a:endParaRPr>
          </a:p>
        </p:txBody>
      </p:sp>
      <p:pic>
        <p:nvPicPr>
          <p:cNvPr id="620" name="Google Shape;620;p41"/>
          <p:cNvPicPr preferRelativeResize="0"/>
          <p:nvPr/>
        </p:nvPicPr>
        <p:blipFill rotWithShape="1">
          <a:blip r:embed="rId3">
            <a:alphaModFix/>
          </a:blip>
          <a:srcRect b="0" l="0" r="0" t="0"/>
          <a:stretch/>
        </p:blipFill>
        <p:spPr>
          <a:xfrm>
            <a:off x="3240088" y="2133600"/>
            <a:ext cx="2740025" cy="635000"/>
          </a:xfrm>
          <a:prstGeom prst="rect">
            <a:avLst/>
          </a:prstGeom>
          <a:solidFill>
            <a:srgbClr val="FFFFCD"/>
          </a:solidFill>
          <a:ln cap="flat" cmpd="sng" w="9525">
            <a:solidFill>
              <a:schemeClr val="dk1"/>
            </a:solidFill>
            <a:prstDash val="solid"/>
            <a:miter lim="800000"/>
            <a:headEnd len="sm" w="sm" type="none"/>
            <a:tailEnd len="sm" w="sm" type="none"/>
          </a:ln>
        </p:spPr>
      </p:pic>
      <p:pic>
        <p:nvPicPr>
          <p:cNvPr id="621" name="Google Shape;621;p41"/>
          <p:cNvPicPr preferRelativeResize="0"/>
          <p:nvPr/>
        </p:nvPicPr>
        <p:blipFill rotWithShape="1">
          <a:blip r:embed="rId4">
            <a:alphaModFix/>
          </a:blip>
          <a:srcRect b="0" l="0" r="0" t="0"/>
          <a:stretch/>
        </p:blipFill>
        <p:spPr>
          <a:xfrm>
            <a:off x="3792538" y="3657600"/>
            <a:ext cx="1738312" cy="638175"/>
          </a:xfrm>
          <a:prstGeom prst="rect">
            <a:avLst/>
          </a:prstGeom>
          <a:solidFill>
            <a:srgbClr val="FFFFCD"/>
          </a:solidFill>
          <a:ln cap="flat" cmpd="sng" w="9525">
            <a:solidFill>
              <a:schemeClr val="dk1"/>
            </a:solidFill>
            <a:prstDash val="solid"/>
            <a:miter lim="800000"/>
            <a:headEnd len="sm" w="sm" type="none"/>
            <a:tailEnd len="sm" w="sm" type="none"/>
          </a:ln>
        </p:spPr>
      </p:pic>
      <p:pic>
        <p:nvPicPr>
          <p:cNvPr id="622" name="Google Shape;622;p41"/>
          <p:cNvPicPr preferRelativeResize="0"/>
          <p:nvPr/>
        </p:nvPicPr>
        <p:blipFill rotWithShape="1">
          <a:blip r:embed="rId5">
            <a:alphaModFix/>
          </a:blip>
          <a:srcRect b="0" l="0" r="0" t="0"/>
          <a:stretch/>
        </p:blipFill>
        <p:spPr>
          <a:xfrm>
            <a:off x="3810000" y="4419600"/>
            <a:ext cx="1844675" cy="708025"/>
          </a:xfrm>
          <a:prstGeom prst="rect">
            <a:avLst/>
          </a:prstGeom>
          <a:solidFill>
            <a:srgbClr val="FFFFCD"/>
          </a:solidFill>
          <a:ln cap="flat" cmpd="sng" w="9525">
            <a:solidFill>
              <a:schemeClr val="dk1"/>
            </a:solidFill>
            <a:prstDash val="solid"/>
            <a:miter lim="800000"/>
            <a:headEnd len="sm" w="sm" type="none"/>
            <a:tailEnd len="sm" w="sm" type="none"/>
          </a:ln>
        </p:spPr>
      </p:pic>
      <p:sp>
        <p:nvSpPr>
          <p:cNvPr id="623" name="Google Shape;623;p41"/>
          <p:cNvSpPr/>
          <p:nvPr/>
        </p:nvSpPr>
        <p:spPr>
          <a:xfrm>
            <a:off x="1066800" y="5334000"/>
            <a:ext cx="5105400" cy="1143000"/>
          </a:xfrm>
          <a:prstGeom prst="rect">
            <a:avLst/>
          </a:prstGeom>
          <a:noFill/>
          <a:ln>
            <a:noFill/>
          </a:ln>
        </p:spPr>
        <p:txBody>
          <a:bodyPr anchorCtr="0" anchor="t" bIns="42650" lIns="85325" spcFirstLastPara="1" rIns="85325" wrap="square" tIns="42650">
            <a:noAutofit/>
          </a:bodyPr>
          <a:lstStyle/>
          <a:p>
            <a:pPr indent="-320675" lvl="0" marL="320675" marR="0" rtl="0" algn="l">
              <a:lnSpc>
                <a:spcPct val="100000"/>
              </a:lnSpc>
              <a:spcBef>
                <a:spcPts val="0"/>
              </a:spcBef>
              <a:spcAft>
                <a:spcPts val="0"/>
              </a:spcAft>
              <a:buClr>
                <a:schemeClr val="folHlink"/>
              </a:buClr>
              <a:buSzPts val="1020"/>
              <a:buFont typeface="Noto Sans Symbols"/>
              <a:buNone/>
            </a:pPr>
            <a:r>
              <a:rPr b="0" i="0" lang="en-US" sz="1700" u="none" cap="none" strike="noStrike">
                <a:solidFill>
                  <a:schemeClr val="dk1"/>
                </a:solidFill>
                <a:latin typeface="Arial"/>
                <a:ea typeface="Arial"/>
                <a:cs typeface="Arial"/>
                <a:sym typeface="Arial"/>
              </a:rPr>
              <a:t>Where	n = sample size</a:t>
            </a:r>
            <a:endParaRPr b="0" i="0" sz="1400" u="none" cap="none" strike="noStrike">
              <a:solidFill>
                <a:srgbClr val="000000"/>
              </a:solidFill>
              <a:latin typeface="Arial"/>
              <a:ea typeface="Arial"/>
              <a:cs typeface="Arial"/>
              <a:sym typeface="Arial"/>
            </a:endParaRPr>
          </a:p>
          <a:p>
            <a:pPr indent="-320675" lvl="0" marL="320675" marR="0" rtl="0" algn="l">
              <a:lnSpc>
                <a:spcPct val="100000"/>
              </a:lnSpc>
              <a:spcBef>
                <a:spcPts val="340"/>
              </a:spcBef>
              <a:spcAft>
                <a:spcPts val="0"/>
              </a:spcAft>
              <a:buClr>
                <a:schemeClr val="folHlink"/>
              </a:buClr>
              <a:buSzPts val="1020"/>
              <a:buFont typeface="Noto Sans Symbols"/>
              <a:buNone/>
            </a:pPr>
            <a:r>
              <a:rPr b="0" i="0" lang="en-US" sz="1700" u="none" cap="none" strike="noStrike">
                <a:solidFill>
                  <a:schemeClr val="dk1"/>
                </a:solidFill>
                <a:latin typeface="Arial"/>
                <a:ea typeface="Arial"/>
                <a:cs typeface="Arial"/>
                <a:sym typeface="Arial"/>
              </a:rPr>
              <a:t>		p = probability of success</a:t>
            </a:r>
            <a:endParaRPr b="0" i="0" sz="1400" u="none" cap="none" strike="noStrike">
              <a:solidFill>
                <a:srgbClr val="000000"/>
              </a:solidFill>
              <a:latin typeface="Arial"/>
              <a:ea typeface="Arial"/>
              <a:cs typeface="Arial"/>
              <a:sym typeface="Arial"/>
            </a:endParaRPr>
          </a:p>
          <a:p>
            <a:pPr indent="-320675" lvl="0" marL="320675" marR="0" rtl="0" algn="l">
              <a:lnSpc>
                <a:spcPct val="100000"/>
              </a:lnSpc>
              <a:spcBef>
                <a:spcPts val="340"/>
              </a:spcBef>
              <a:spcAft>
                <a:spcPts val="0"/>
              </a:spcAft>
              <a:buClr>
                <a:schemeClr val="folHlink"/>
              </a:buClr>
              <a:buSzPts val="1020"/>
              <a:buFont typeface="Noto Sans Symbols"/>
              <a:buNone/>
            </a:pPr>
            <a:r>
              <a:rPr b="0" i="0" lang="en-US" sz="1700" u="none" cap="none" strike="noStrike">
                <a:solidFill>
                  <a:schemeClr val="dk1"/>
                </a:solidFill>
                <a:latin typeface="Arial"/>
                <a:ea typeface="Arial"/>
                <a:cs typeface="Arial"/>
                <a:sym typeface="Arial"/>
              </a:rPr>
              <a:t>		q = (1 – p) = probability of failure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p:nvPr/>
        </p:nvSpPr>
        <p:spPr>
          <a:xfrm>
            <a:off x="4610100" y="4384675"/>
            <a:ext cx="3841750" cy="1981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9" name="Google Shape;629;p42"/>
          <p:cNvSpPr/>
          <p:nvPr/>
        </p:nvSpPr>
        <p:spPr>
          <a:xfrm>
            <a:off x="4610100" y="2084388"/>
            <a:ext cx="3841750" cy="19812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0" name="Google Shape;630;p42"/>
          <p:cNvSpPr/>
          <p:nvPr/>
        </p:nvSpPr>
        <p:spPr>
          <a:xfrm>
            <a:off x="5411788" y="2135188"/>
            <a:ext cx="2663825" cy="515937"/>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n = 5  p = 0.1</a:t>
            </a:r>
            <a:endParaRPr b="0" i="0" sz="1400" u="none" cap="none" strike="noStrike">
              <a:solidFill>
                <a:srgbClr val="000000"/>
              </a:solidFill>
              <a:latin typeface="Arial"/>
              <a:ea typeface="Arial"/>
              <a:cs typeface="Arial"/>
              <a:sym typeface="Arial"/>
            </a:endParaRPr>
          </a:p>
        </p:txBody>
      </p:sp>
      <p:sp>
        <p:nvSpPr>
          <p:cNvPr id="631" name="Google Shape;631;p42"/>
          <p:cNvSpPr/>
          <p:nvPr/>
        </p:nvSpPr>
        <p:spPr>
          <a:xfrm>
            <a:off x="5411788" y="4421188"/>
            <a:ext cx="2663825" cy="515937"/>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n = 5  p = 0.5</a:t>
            </a:r>
            <a:endParaRPr b="0" i="0" sz="1400" u="none" cap="none" strike="noStrike">
              <a:solidFill>
                <a:srgbClr val="000000"/>
              </a:solidFill>
              <a:latin typeface="Arial"/>
              <a:ea typeface="Arial"/>
              <a:cs typeface="Arial"/>
              <a:sym typeface="Arial"/>
            </a:endParaRPr>
          </a:p>
        </p:txBody>
      </p:sp>
      <p:sp>
        <p:nvSpPr>
          <p:cNvPr id="632" name="Google Shape;632;p42"/>
          <p:cNvSpPr/>
          <p:nvPr/>
        </p:nvSpPr>
        <p:spPr>
          <a:xfrm>
            <a:off x="685800" y="2209800"/>
            <a:ext cx="304165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Mean</a:t>
            </a:r>
            <a:endParaRPr b="0" i="0" sz="1400" u="none" cap="none" strike="noStrike">
              <a:solidFill>
                <a:srgbClr val="000000"/>
              </a:solidFill>
              <a:latin typeface="Arial"/>
              <a:ea typeface="Arial"/>
              <a:cs typeface="Arial"/>
              <a:sym typeface="Arial"/>
            </a:endParaRPr>
          </a:p>
        </p:txBody>
      </p:sp>
      <p:cxnSp>
        <p:nvCxnSpPr>
          <p:cNvPr id="633" name="Google Shape;633;p42"/>
          <p:cNvCxnSpPr/>
          <p:nvPr/>
        </p:nvCxnSpPr>
        <p:spPr>
          <a:xfrm>
            <a:off x="5268913" y="3217863"/>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634" name="Google Shape;634;p42"/>
          <p:cNvCxnSpPr/>
          <p:nvPr/>
        </p:nvCxnSpPr>
        <p:spPr>
          <a:xfrm>
            <a:off x="5268913" y="2913063"/>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635" name="Google Shape;635;p42"/>
          <p:cNvCxnSpPr/>
          <p:nvPr/>
        </p:nvCxnSpPr>
        <p:spPr>
          <a:xfrm>
            <a:off x="5268913" y="2611438"/>
            <a:ext cx="2589212" cy="0"/>
          </a:xfrm>
          <a:prstGeom prst="straightConnector1">
            <a:avLst/>
          </a:prstGeom>
          <a:noFill/>
          <a:ln cap="flat" cmpd="sng" w="12700">
            <a:solidFill>
              <a:schemeClr val="folHlink"/>
            </a:solidFill>
            <a:prstDash val="solid"/>
            <a:round/>
            <a:headEnd len="sm" w="sm" type="none"/>
            <a:tailEnd len="sm" w="sm" type="none"/>
          </a:ln>
        </p:spPr>
      </p:cxnSp>
      <p:sp>
        <p:nvSpPr>
          <p:cNvPr id="636" name="Google Shape;636;p42"/>
          <p:cNvSpPr/>
          <p:nvPr/>
        </p:nvSpPr>
        <p:spPr>
          <a:xfrm>
            <a:off x="5086350" y="2641600"/>
            <a:ext cx="488950" cy="879475"/>
          </a:xfrm>
          <a:custGeom>
            <a:rect b="b" l="l" r="r" t="t"/>
            <a:pathLst>
              <a:path extrusionOk="0" h="554" w="308">
                <a:moveTo>
                  <a:pt x="0" y="0"/>
                </a:moveTo>
                <a:lnTo>
                  <a:pt x="307" y="0"/>
                </a:lnTo>
                <a:lnTo>
                  <a:pt x="307" y="553"/>
                </a:lnTo>
                <a:lnTo>
                  <a:pt x="0" y="553"/>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7" name="Google Shape;637;p42"/>
          <p:cNvSpPr/>
          <p:nvPr/>
        </p:nvSpPr>
        <p:spPr>
          <a:xfrm>
            <a:off x="5573713" y="3035300"/>
            <a:ext cx="485775" cy="485775"/>
          </a:xfrm>
          <a:custGeom>
            <a:rect b="b" l="l" r="r" t="t"/>
            <a:pathLst>
              <a:path extrusionOk="0" h="306" w="306">
                <a:moveTo>
                  <a:pt x="0" y="0"/>
                </a:moveTo>
                <a:lnTo>
                  <a:pt x="305" y="0"/>
                </a:lnTo>
                <a:lnTo>
                  <a:pt x="305" y="305"/>
                </a:lnTo>
                <a:lnTo>
                  <a:pt x="0" y="305"/>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8" name="Google Shape;638;p42"/>
          <p:cNvSpPr/>
          <p:nvPr/>
        </p:nvSpPr>
        <p:spPr>
          <a:xfrm>
            <a:off x="6057900" y="3397250"/>
            <a:ext cx="488950" cy="123825"/>
          </a:xfrm>
          <a:custGeom>
            <a:rect b="b" l="l" r="r" t="t"/>
            <a:pathLst>
              <a:path extrusionOk="0" h="78" w="308">
                <a:moveTo>
                  <a:pt x="0" y="0"/>
                </a:moveTo>
                <a:lnTo>
                  <a:pt x="307" y="0"/>
                </a:lnTo>
                <a:lnTo>
                  <a:pt x="307" y="77"/>
                </a:lnTo>
                <a:lnTo>
                  <a:pt x="0" y="77"/>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39" name="Google Shape;639;p42"/>
          <p:cNvSpPr/>
          <p:nvPr/>
        </p:nvSpPr>
        <p:spPr>
          <a:xfrm>
            <a:off x="6545263" y="3489325"/>
            <a:ext cx="488950" cy="31750"/>
          </a:xfrm>
          <a:custGeom>
            <a:rect b="b" l="l" r="r" t="t"/>
            <a:pathLst>
              <a:path extrusionOk="0" h="20" w="308">
                <a:moveTo>
                  <a:pt x="0" y="0"/>
                </a:moveTo>
                <a:lnTo>
                  <a:pt x="307" y="0"/>
                </a:lnTo>
                <a:lnTo>
                  <a:pt x="307" y="19"/>
                </a:lnTo>
                <a:lnTo>
                  <a:pt x="0" y="1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640" name="Google Shape;640;p42"/>
          <p:cNvCxnSpPr/>
          <p:nvPr/>
        </p:nvCxnSpPr>
        <p:spPr>
          <a:xfrm>
            <a:off x="5086350" y="2794000"/>
            <a:ext cx="0" cy="579438"/>
          </a:xfrm>
          <a:prstGeom prst="straightConnector1">
            <a:avLst/>
          </a:prstGeom>
          <a:noFill/>
          <a:ln cap="flat" cmpd="sng" w="12700">
            <a:solidFill>
              <a:schemeClr val="folHlink"/>
            </a:solidFill>
            <a:prstDash val="solid"/>
            <a:round/>
            <a:headEnd len="sm" w="sm" type="none"/>
            <a:tailEnd len="sm" w="sm" type="none"/>
          </a:ln>
        </p:spPr>
      </p:cxnSp>
      <p:cxnSp>
        <p:nvCxnSpPr>
          <p:cNvPr id="641" name="Google Shape;641;p42"/>
          <p:cNvCxnSpPr/>
          <p:nvPr/>
        </p:nvCxnSpPr>
        <p:spPr>
          <a:xfrm>
            <a:off x="5053013" y="3519488"/>
            <a:ext cx="1587" cy="0"/>
          </a:xfrm>
          <a:prstGeom prst="straightConnector1">
            <a:avLst/>
          </a:prstGeom>
          <a:noFill/>
          <a:ln cap="flat" cmpd="sng" w="12700">
            <a:solidFill>
              <a:schemeClr val="folHlink"/>
            </a:solidFill>
            <a:prstDash val="solid"/>
            <a:round/>
            <a:headEnd len="sm" w="sm" type="none"/>
            <a:tailEnd len="sm" w="sm" type="none"/>
          </a:ln>
        </p:spPr>
      </p:cxnSp>
      <p:cxnSp>
        <p:nvCxnSpPr>
          <p:cNvPr id="642" name="Google Shape;642;p42"/>
          <p:cNvCxnSpPr/>
          <p:nvPr/>
        </p:nvCxnSpPr>
        <p:spPr>
          <a:xfrm>
            <a:off x="5053013" y="3217863"/>
            <a:ext cx="1587" cy="0"/>
          </a:xfrm>
          <a:prstGeom prst="straightConnector1">
            <a:avLst/>
          </a:prstGeom>
          <a:noFill/>
          <a:ln cap="flat" cmpd="sng" w="12700">
            <a:solidFill>
              <a:schemeClr val="folHlink"/>
            </a:solidFill>
            <a:prstDash val="solid"/>
            <a:round/>
            <a:headEnd len="sm" w="sm" type="none"/>
            <a:tailEnd len="sm" w="sm" type="none"/>
          </a:ln>
        </p:spPr>
      </p:cxnSp>
      <p:cxnSp>
        <p:nvCxnSpPr>
          <p:cNvPr id="643" name="Google Shape;643;p42"/>
          <p:cNvCxnSpPr/>
          <p:nvPr/>
        </p:nvCxnSpPr>
        <p:spPr>
          <a:xfrm>
            <a:off x="5053013" y="2913063"/>
            <a:ext cx="1587" cy="0"/>
          </a:xfrm>
          <a:prstGeom prst="straightConnector1">
            <a:avLst/>
          </a:prstGeom>
          <a:noFill/>
          <a:ln cap="flat" cmpd="sng" w="12700">
            <a:solidFill>
              <a:schemeClr val="folHlink"/>
            </a:solidFill>
            <a:prstDash val="solid"/>
            <a:round/>
            <a:headEnd len="sm" w="sm" type="none"/>
            <a:tailEnd len="sm" w="sm" type="none"/>
          </a:ln>
        </p:spPr>
      </p:cxnSp>
      <p:cxnSp>
        <p:nvCxnSpPr>
          <p:cNvPr id="644" name="Google Shape;644;p42"/>
          <p:cNvCxnSpPr/>
          <p:nvPr/>
        </p:nvCxnSpPr>
        <p:spPr>
          <a:xfrm>
            <a:off x="5053013" y="2611438"/>
            <a:ext cx="1587" cy="0"/>
          </a:xfrm>
          <a:prstGeom prst="straightConnector1">
            <a:avLst/>
          </a:prstGeom>
          <a:noFill/>
          <a:ln cap="flat" cmpd="sng" w="12700">
            <a:solidFill>
              <a:schemeClr val="folHlink"/>
            </a:solidFill>
            <a:prstDash val="solid"/>
            <a:round/>
            <a:headEnd len="sm" w="sm" type="none"/>
            <a:tailEnd len="sm" w="sm" type="none"/>
          </a:ln>
        </p:spPr>
      </p:cxnSp>
      <p:cxnSp>
        <p:nvCxnSpPr>
          <p:cNvPr id="645" name="Google Shape;645;p42"/>
          <p:cNvCxnSpPr/>
          <p:nvPr/>
        </p:nvCxnSpPr>
        <p:spPr>
          <a:xfrm>
            <a:off x="5268913" y="3519488"/>
            <a:ext cx="2589212" cy="0"/>
          </a:xfrm>
          <a:prstGeom prst="straightConnector1">
            <a:avLst/>
          </a:prstGeom>
          <a:noFill/>
          <a:ln cap="flat" cmpd="sng" w="12700">
            <a:solidFill>
              <a:schemeClr val="folHlink"/>
            </a:solidFill>
            <a:prstDash val="solid"/>
            <a:round/>
            <a:headEnd len="sm" w="sm" type="none"/>
            <a:tailEnd len="sm" w="sm" type="none"/>
          </a:ln>
        </p:spPr>
      </p:cxnSp>
      <p:cxnSp>
        <p:nvCxnSpPr>
          <p:cNvPr id="646" name="Google Shape;646;p42"/>
          <p:cNvCxnSpPr/>
          <p:nvPr/>
        </p:nvCxnSpPr>
        <p:spPr>
          <a:xfrm rot="10800000">
            <a:off x="5086350"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47" name="Google Shape;647;p42"/>
          <p:cNvCxnSpPr/>
          <p:nvPr/>
        </p:nvCxnSpPr>
        <p:spPr>
          <a:xfrm rot="10800000">
            <a:off x="557371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48" name="Google Shape;648;p42"/>
          <p:cNvCxnSpPr/>
          <p:nvPr/>
        </p:nvCxnSpPr>
        <p:spPr>
          <a:xfrm rot="10800000">
            <a:off x="6057900"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49" name="Google Shape;649;p42"/>
          <p:cNvCxnSpPr/>
          <p:nvPr/>
        </p:nvCxnSpPr>
        <p:spPr>
          <a:xfrm rot="10800000">
            <a:off x="654526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50" name="Google Shape;650;p42"/>
          <p:cNvCxnSpPr/>
          <p:nvPr/>
        </p:nvCxnSpPr>
        <p:spPr>
          <a:xfrm rot="10800000">
            <a:off x="7032625"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51" name="Google Shape;651;p42"/>
          <p:cNvCxnSpPr/>
          <p:nvPr/>
        </p:nvCxnSpPr>
        <p:spPr>
          <a:xfrm rot="10800000">
            <a:off x="7516813" y="3392488"/>
            <a:ext cx="0" cy="328612"/>
          </a:xfrm>
          <a:prstGeom prst="straightConnector1">
            <a:avLst/>
          </a:prstGeom>
          <a:noFill/>
          <a:ln cap="flat" cmpd="sng" w="12700">
            <a:solidFill>
              <a:schemeClr val="folHlink"/>
            </a:solidFill>
            <a:prstDash val="solid"/>
            <a:round/>
            <a:headEnd len="sm" w="sm" type="none"/>
            <a:tailEnd len="sm" w="sm" type="none"/>
          </a:ln>
        </p:spPr>
      </p:cxnSp>
      <p:cxnSp>
        <p:nvCxnSpPr>
          <p:cNvPr id="652" name="Google Shape;652;p42"/>
          <p:cNvCxnSpPr/>
          <p:nvPr/>
        </p:nvCxnSpPr>
        <p:spPr>
          <a:xfrm rot="10800000">
            <a:off x="8004175" y="3392488"/>
            <a:ext cx="0" cy="328612"/>
          </a:xfrm>
          <a:prstGeom prst="straightConnector1">
            <a:avLst/>
          </a:prstGeom>
          <a:noFill/>
          <a:ln cap="flat" cmpd="sng" w="12700">
            <a:solidFill>
              <a:schemeClr val="folHlink"/>
            </a:solidFill>
            <a:prstDash val="solid"/>
            <a:round/>
            <a:headEnd len="sm" w="sm" type="none"/>
            <a:tailEnd len="sm" w="sm" type="none"/>
          </a:ln>
        </p:spPr>
      </p:cxnSp>
      <p:sp>
        <p:nvSpPr>
          <p:cNvPr id="653" name="Google Shape;653;p42"/>
          <p:cNvSpPr/>
          <p:nvPr/>
        </p:nvSpPr>
        <p:spPr>
          <a:xfrm>
            <a:off x="4624388" y="334486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654" name="Google Shape;654;p42"/>
          <p:cNvSpPr/>
          <p:nvPr/>
        </p:nvSpPr>
        <p:spPr>
          <a:xfrm>
            <a:off x="4624388" y="30432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55" name="Google Shape;655;p42"/>
          <p:cNvSpPr/>
          <p:nvPr/>
        </p:nvSpPr>
        <p:spPr>
          <a:xfrm>
            <a:off x="4624388" y="27384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56" name="Google Shape;656;p42"/>
          <p:cNvSpPr/>
          <p:nvPr/>
        </p:nvSpPr>
        <p:spPr>
          <a:xfrm>
            <a:off x="4624388" y="243681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657" name="Google Shape;657;p42"/>
          <p:cNvSpPr/>
          <p:nvPr/>
        </p:nvSpPr>
        <p:spPr>
          <a:xfrm>
            <a:off x="517525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658" name="Google Shape;658;p42"/>
          <p:cNvSpPr/>
          <p:nvPr/>
        </p:nvSpPr>
        <p:spPr>
          <a:xfrm>
            <a:off x="5662613"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659" name="Google Shape;659;p42"/>
          <p:cNvSpPr/>
          <p:nvPr/>
        </p:nvSpPr>
        <p:spPr>
          <a:xfrm>
            <a:off x="614680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60" name="Google Shape;660;p42"/>
          <p:cNvSpPr/>
          <p:nvPr/>
        </p:nvSpPr>
        <p:spPr>
          <a:xfrm>
            <a:off x="6634163"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61" name="Google Shape;661;p42"/>
          <p:cNvSpPr/>
          <p:nvPr/>
        </p:nvSpPr>
        <p:spPr>
          <a:xfrm>
            <a:off x="7121525"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62" name="Google Shape;662;p42"/>
          <p:cNvSpPr/>
          <p:nvPr/>
        </p:nvSpPr>
        <p:spPr>
          <a:xfrm>
            <a:off x="7607300" y="3687763"/>
            <a:ext cx="3079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63" name="Google Shape;663;p42"/>
          <p:cNvSpPr/>
          <p:nvPr/>
        </p:nvSpPr>
        <p:spPr>
          <a:xfrm>
            <a:off x="8018463" y="3344863"/>
            <a:ext cx="3333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664" name="Google Shape;664;p42"/>
          <p:cNvSpPr/>
          <p:nvPr/>
        </p:nvSpPr>
        <p:spPr>
          <a:xfrm>
            <a:off x="4816475" y="2208213"/>
            <a:ext cx="6381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P(X)</a:t>
            </a:r>
            <a:endParaRPr b="0" i="0" sz="1400" u="none" cap="none" strike="noStrike">
              <a:solidFill>
                <a:srgbClr val="000000"/>
              </a:solidFill>
              <a:latin typeface="Arial"/>
              <a:ea typeface="Arial"/>
              <a:cs typeface="Arial"/>
              <a:sym typeface="Arial"/>
            </a:endParaRPr>
          </a:p>
        </p:txBody>
      </p:sp>
      <p:cxnSp>
        <p:nvCxnSpPr>
          <p:cNvPr id="665" name="Google Shape;665;p42"/>
          <p:cNvCxnSpPr/>
          <p:nvPr/>
        </p:nvCxnSpPr>
        <p:spPr>
          <a:xfrm>
            <a:off x="5267325" y="5505450"/>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666" name="Google Shape;666;p42"/>
          <p:cNvCxnSpPr/>
          <p:nvPr/>
        </p:nvCxnSpPr>
        <p:spPr>
          <a:xfrm>
            <a:off x="5267325" y="5200650"/>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667" name="Google Shape;667;p42"/>
          <p:cNvCxnSpPr/>
          <p:nvPr/>
        </p:nvCxnSpPr>
        <p:spPr>
          <a:xfrm>
            <a:off x="5267325" y="4897438"/>
            <a:ext cx="2592388" cy="0"/>
          </a:xfrm>
          <a:prstGeom prst="straightConnector1">
            <a:avLst/>
          </a:prstGeom>
          <a:noFill/>
          <a:ln cap="flat" cmpd="sng" w="12700">
            <a:solidFill>
              <a:schemeClr val="folHlink"/>
            </a:solidFill>
            <a:prstDash val="solid"/>
            <a:round/>
            <a:headEnd len="sm" w="sm" type="none"/>
            <a:tailEnd len="sm" w="sm" type="none"/>
          </a:ln>
        </p:spPr>
      </p:cxnSp>
      <p:sp>
        <p:nvSpPr>
          <p:cNvPr id="668" name="Google Shape;668;p42"/>
          <p:cNvSpPr/>
          <p:nvPr/>
        </p:nvSpPr>
        <p:spPr>
          <a:xfrm>
            <a:off x="5084763" y="5761038"/>
            <a:ext cx="488950" cy="47625"/>
          </a:xfrm>
          <a:custGeom>
            <a:rect b="b" l="l" r="r" t="t"/>
            <a:pathLst>
              <a:path extrusionOk="0" h="30" w="308">
                <a:moveTo>
                  <a:pt x="0" y="0"/>
                </a:moveTo>
                <a:lnTo>
                  <a:pt x="307" y="0"/>
                </a:lnTo>
                <a:lnTo>
                  <a:pt x="307" y="29"/>
                </a:lnTo>
                <a:lnTo>
                  <a:pt x="0" y="2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9" name="Google Shape;669;p42"/>
          <p:cNvSpPr/>
          <p:nvPr/>
        </p:nvSpPr>
        <p:spPr>
          <a:xfrm>
            <a:off x="5572125" y="5568950"/>
            <a:ext cx="487363" cy="239713"/>
          </a:xfrm>
          <a:custGeom>
            <a:rect b="b" l="l" r="r" t="t"/>
            <a:pathLst>
              <a:path extrusionOk="0" h="151" w="307">
                <a:moveTo>
                  <a:pt x="0" y="0"/>
                </a:moveTo>
                <a:lnTo>
                  <a:pt x="306" y="0"/>
                </a:lnTo>
                <a:lnTo>
                  <a:pt x="306" y="150"/>
                </a:lnTo>
                <a:lnTo>
                  <a:pt x="0" y="150"/>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0" name="Google Shape;670;p42"/>
          <p:cNvSpPr/>
          <p:nvPr/>
        </p:nvSpPr>
        <p:spPr>
          <a:xfrm>
            <a:off x="6057900" y="5334000"/>
            <a:ext cx="488950" cy="474663"/>
          </a:xfrm>
          <a:custGeom>
            <a:rect b="b" l="l" r="r" t="t"/>
            <a:pathLst>
              <a:path extrusionOk="0" h="299" w="308">
                <a:moveTo>
                  <a:pt x="0" y="0"/>
                </a:moveTo>
                <a:lnTo>
                  <a:pt x="307" y="0"/>
                </a:lnTo>
                <a:lnTo>
                  <a:pt x="307" y="298"/>
                </a:lnTo>
                <a:lnTo>
                  <a:pt x="0" y="298"/>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1" name="Google Shape;671;p42"/>
          <p:cNvSpPr/>
          <p:nvPr/>
        </p:nvSpPr>
        <p:spPr>
          <a:xfrm>
            <a:off x="6545263" y="5334000"/>
            <a:ext cx="490537" cy="474663"/>
          </a:xfrm>
          <a:custGeom>
            <a:rect b="b" l="l" r="r" t="t"/>
            <a:pathLst>
              <a:path extrusionOk="0" h="299" w="309">
                <a:moveTo>
                  <a:pt x="0" y="0"/>
                </a:moveTo>
                <a:lnTo>
                  <a:pt x="308" y="0"/>
                </a:lnTo>
                <a:lnTo>
                  <a:pt x="308" y="298"/>
                </a:lnTo>
                <a:lnTo>
                  <a:pt x="0" y="298"/>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2" name="Google Shape;672;p42"/>
          <p:cNvSpPr/>
          <p:nvPr/>
        </p:nvSpPr>
        <p:spPr>
          <a:xfrm>
            <a:off x="7034213" y="5568950"/>
            <a:ext cx="485775" cy="239713"/>
          </a:xfrm>
          <a:custGeom>
            <a:rect b="b" l="l" r="r" t="t"/>
            <a:pathLst>
              <a:path extrusionOk="0" h="151" w="306">
                <a:moveTo>
                  <a:pt x="0" y="0"/>
                </a:moveTo>
                <a:lnTo>
                  <a:pt x="305" y="0"/>
                </a:lnTo>
                <a:lnTo>
                  <a:pt x="305" y="150"/>
                </a:lnTo>
                <a:lnTo>
                  <a:pt x="0" y="150"/>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3" name="Google Shape;673;p42"/>
          <p:cNvSpPr/>
          <p:nvPr/>
        </p:nvSpPr>
        <p:spPr>
          <a:xfrm>
            <a:off x="7518400" y="5761038"/>
            <a:ext cx="488950" cy="47625"/>
          </a:xfrm>
          <a:custGeom>
            <a:rect b="b" l="l" r="r" t="t"/>
            <a:pathLst>
              <a:path extrusionOk="0" h="30" w="308">
                <a:moveTo>
                  <a:pt x="0" y="0"/>
                </a:moveTo>
                <a:lnTo>
                  <a:pt x="307" y="0"/>
                </a:lnTo>
                <a:lnTo>
                  <a:pt x="307" y="29"/>
                </a:lnTo>
                <a:lnTo>
                  <a:pt x="0" y="29"/>
                </a:lnTo>
                <a:lnTo>
                  <a:pt x="0" y="0"/>
                </a:lnTo>
              </a:path>
            </a:pathLst>
          </a:custGeom>
          <a:solidFill>
            <a:srgbClr val="DC0081"/>
          </a:solidFill>
          <a:ln cap="rnd" cmpd="sng" w="127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674" name="Google Shape;674;p42"/>
          <p:cNvCxnSpPr/>
          <p:nvPr/>
        </p:nvCxnSpPr>
        <p:spPr>
          <a:xfrm>
            <a:off x="5084763" y="5080000"/>
            <a:ext cx="0" cy="581025"/>
          </a:xfrm>
          <a:prstGeom prst="straightConnector1">
            <a:avLst/>
          </a:prstGeom>
          <a:noFill/>
          <a:ln cap="flat" cmpd="sng" w="12700">
            <a:solidFill>
              <a:schemeClr val="folHlink"/>
            </a:solidFill>
            <a:prstDash val="solid"/>
            <a:round/>
            <a:headEnd len="sm" w="sm" type="none"/>
            <a:tailEnd len="sm" w="sm" type="none"/>
          </a:ln>
        </p:spPr>
      </p:cxnSp>
      <p:cxnSp>
        <p:nvCxnSpPr>
          <p:cNvPr id="675" name="Google Shape;675;p42"/>
          <p:cNvCxnSpPr/>
          <p:nvPr/>
        </p:nvCxnSpPr>
        <p:spPr>
          <a:xfrm>
            <a:off x="5051425" y="5807075"/>
            <a:ext cx="1588" cy="0"/>
          </a:xfrm>
          <a:prstGeom prst="straightConnector1">
            <a:avLst/>
          </a:prstGeom>
          <a:noFill/>
          <a:ln cap="flat" cmpd="sng" w="12700">
            <a:solidFill>
              <a:schemeClr val="folHlink"/>
            </a:solidFill>
            <a:prstDash val="solid"/>
            <a:round/>
            <a:headEnd len="sm" w="sm" type="none"/>
            <a:tailEnd len="sm" w="sm" type="none"/>
          </a:ln>
        </p:spPr>
      </p:cxnSp>
      <p:cxnSp>
        <p:nvCxnSpPr>
          <p:cNvPr id="676" name="Google Shape;676;p42"/>
          <p:cNvCxnSpPr/>
          <p:nvPr/>
        </p:nvCxnSpPr>
        <p:spPr>
          <a:xfrm>
            <a:off x="5051425" y="5505450"/>
            <a:ext cx="1588" cy="0"/>
          </a:xfrm>
          <a:prstGeom prst="straightConnector1">
            <a:avLst/>
          </a:prstGeom>
          <a:noFill/>
          <a:ln cap="flat" cmpd="sng" w="12700">
            <a:solidFill>
              <a:schemeClr val="folHlink"/>
            </a:solidFill>
            <a:prstDash val="solid"/>
            <a:round/>
            <a:headEnd len="sm" w="sm" type="none"/>
            <a:tailEnd len="sm" w="sm" type="none"/>
          </a:ln>
        </p:spPr>
      </p:cxnSp>
      <p:cxnSp>
        <p:nvCxnSpPr>
          <p:cNvPr id="677" name="Google Shape;677;p42"/>
          <p:cNvCxnSpPr/>
          <p:nvPr/>
        </p:nvCxnSpPr>
        <p:spPr>
          <a:xfrm>
            <a:off x="5051425" y="5200650"/>
            <a:ext cx="1588" cy="0"/>
          </a:xfrm>
          <a:prstGeom prst="straightConnector1">
            <a:avLst/>
          </a:prstGeom>
          <a:noFill/>
          <a:ln cap="flat" cmpd="sng" w="12700">
            <a:solidFill>
              <a:schemeClr val="folHlink"/>
            </a:solidFill>
            <a:prstDash val="solid"/>
            <a:round/>
            <a:headEnd len="sm" w="sm" type="none"/>
            <a:tailEnd len="sm" w="sm" type="none"/>
          </a:ln>
        </p:spPr>
      </p:cxnSp>
      <p:cxnSp>
        <p:nvCxnSpPr>
          <p:cNvPr id="678" name="Google Shape;678;p42"/>
          <p:cNvCxnSpPr/>
          <p:nvPr/>
        </p:nvCxnSpPr>
        <p:spPr>
          <a:xfrm>
            <a:off x="5051425" y="4897438"/>
            <a:ext cx="1588" cy="0"/>
          </a:xfrm>
          <a:prstGeom prst="straightConnector1">
            <a:avLst/>
          </a:prstGeom>
          <a:noFill/>
          <a:ln cap="flat" cmpd="sng" w="12700">
            <a:solidFill>
              <a:schemeClr val="folHlink"/>
            </a:solidFill>
            <a:prstDash val="solid"/>
            <a:round/>
            <a:headEnd len="sm" w="sm" type="none"/>
            <a:tailEnd len="sm" w="sm" type="none"/>
          </a:ln>
        </p:spPr>
      </p:cxnSp>
      <p:cxnSp>
        <p:nvCxnSpPr>
          <p:cNvPr id="679" name="Google Shape;679;p42"/>
          <p:cNvCxnSpPr/>
          <p:nvPr/>
        </p:nvCxnSpPr>
        <p:spPr>
          <a:xfrm>
            <a:off x="5267325" y="5807075"/>
            <a:ext cx="2592388" cy="0"/>
          </a:xfrm>
          <a:prstGeom prst="straightConnector1">
            <a:avLst/>
          </a:prstGeom>
          <a:noFill/>
          <a:ln cap="flat" cmpd="sng" w="12700">
            <a:solidFill>
              <a:schemeClr val="folHlink"/>
            </a:solidFill>
            <a:prstDash val="solid"/>
            <a:round/>
            <a:headEnd len="sm" w="sm" type="none"/>
            <a:tailEnd len="sm" w="sm" type="none"/>
          </a:ln>
        </p:spPr>
      </p:cxnSp>
      <p:cxnSp>
        <p:nvCxnSpPr>
          <p:cNvPr id="680" name="Google Shape;680;p42"/>
          <p:cNvCxnSpPr/>
          <p:nvPr/>
        </p:nvCxnSpPr>
        <p:spPr>
          <a:xfrm rot="10800000">
            <a:off x="508476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1" name="Google Shape;681;p42"/>
          <p:cNvCxnSpPr/>
          <p:nvPr/>
        </p:nvCxnSpPr>
        <p:spPr>
          <a:xfrm rot="10800000">
            <a:off x="5572125"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2" name="Google Shape;682;p42"/>
          <p:cNvCxnSpPr/>
          <p:nvPr/>
        </p:nvCxnSpPr>
        <p:spPr>
          <a:xfrm rot="10800000">
            <a:off x="6057900"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3" name="Google Shape;683;p42"/>
          <p:cNvCxnSpPr/>
          <p:nvPr/>
        </p:nvCxnSpPr>
        <p:spPr>
          <a:xfrm rot="10800000">
            <a:off x="654526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4" name="Google Shape;684;p42"/>
          <p:cNvCxnSpPr/>
          <p:nvPr/>
        </p:nvCxnSpPr>
        <p:spPr>
          <a:xfrm rot="10800000">
            <a:off x="7034213"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5" name="Google Shape;685;p42"/>
          <p:cNvCxnSpPr/>
          <p:nvPr/>
        </p:nvCxnSpPr>
        <p:spPr>
          <a:xfrm rot="10800000">
            <a:off x="7518400" y="5680075"/>
            <a:ext cx="0" cy="328613"/>
          </a:xfrm>
          <a:prstGeom prst="straightConnector1">
            <a:avLst/>
          </a:prstGeom>
          <a:noFill/>
          <a:ln cap="flat" cmpd="sng" w="12700">
            <a:solidFill>
              <a:schemeClr val="folHlink"/>
            </a:solidFill>
            <a:prstDash val="solid"/>
            <a:round/>
            <a:headEnd len="sm" w="sm" type="none"/>
            <a:tailEnd len="sm" w="sm" type="none"/>
          </a:ln>
        </p:spPr>
      </p:cxnSp>
      <p:cxnSp>
        <p:nvCxnSpPr>
          <p:cNvPr id="686" name="Google Shape;686;p42"/>
          <p:cNvCxnSpPr/>
          <p:nvPr/>
        </p:nvCxnSpPr>
        <p:spPr>
          <a:xfrm rot="10800000">
            <a:off x="8005763" y="5680075"/>
            <a:ext cx="0" cy="328613"/>
          </a:xfrm>
          <a:prstGeom prst="straightConnector1">
            <a:avLst/>
          </a:prstGeom>
          <a:noFill/>
          <a:ln cap="flat" cmpd="sng" w="12700">
            <a:solidFill>
              <a:schemeClr val="folHlink"/>
            </a:solidFill>
            <a:prstDash val="solid"/>
            <a:round/>
            <a:headEnd len="sm" w="sm" type="none"/>
            <a:tailEnd len="sm" w="sm" type="none"/>
          </a:ln>
        </p:spPr>
      </p:cxnSp>
      <p:sp>
        <p:nvSpPr>
          <p:cNvPr id="687" name="Google Shape;687;p42"/>
          <p:cNvSpPr/>
          <p:nvPr/>
        </p:nvSpPr>
        <p:spPr>
          <a:xfrm>
            <a:off x="4622800" y="53292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88" name="Google Shape;688;p42"/>
          <p:cNvSpPr/>
          <p:nvPr/>
        </p:nvSpPr>
        <p:spPr>
          <a:xfrm>
            <a:off x="4622800" y="5024438"/>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89" name="Google Shape;689;p42"/>
          <p:cNvSpPr/>
          <p:nvPr/>
        </p:nvSpPr>
        <p:spPr>
          <a:xfrm>
            <a:off x="4622800" y="4722813"/>
            <a:ext cx="3714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690" name="Google Shape;690;p42"/>
          <p:cNvSpPr/>
          <p:nvPr/>
        </p:nvSpPr>
        <p:spPr>
          <a:xfrm>
            <a:off x="517366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691" name="Google Shape;691;p42"/>
          <p:cNvSpPr/>
          <p:nvPr/>
        </p:nvSpPr>
        <p:spPr>
          <a:xfrm>
            <a:off x="566261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692" name="Google Shape;692;p42"/>
          <p:cNvSpPr/>
          <p:nvPr/>
        </p:nvSpPr>
        <p:spPr>
          <a:xfrm>
            <a:off x="614680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93" name="Google Shape;693;p42"/>
          <p:cNvSpPr/>
          <p:nvPr/>
        </p:nvSpPr>
        <p:spPr>
          <a:xfrm>
            <a:off x="663575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94" name="Google Shape;694;p42"/>
          <p:cNvSpPr/>
          <p:nvPr/>
        </p:nvSpPr>
        <p:spPr>
          <a:xfrm>
            <a:off x="7123113"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95" name="Google Shape;695;p42"/>
          <p:cNvSpPr/>
          <p:nvPr/>
        </p:nvSpPr>
        <p:spPr>
          <a:xfrm>
            <a:off x="7607300" y="5975350"/>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96" name="Google Shape;696;p42"/>
          <p:cNvSpPr/>
          <p:nvPr/>
        </p:nvSpPr>
        <p:spPr>
          <a:xfrm>
            <a:off x="8020050" y="5630863"/>
            <a:ext cx="3333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697" name="Google Shape;697;p42"/>
          <p:cNvSpPr/>
          <p:nvPr/>
        </p:nvSpPr>
        <p:spPr>
          <a:xfrm>
            <a:off x="4829175" y="4494213"/>
            <a:ext cx="638175" cy="363537"/>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P(X)</a:t>
            </a:r>
            <a:endParaRPr b="0" i="0" sz="1400" u="none" cap="none" strike="noStrike">
              <a:solidFill>
                <a:srgbClr val="000000"/>
              </a:solidFill>
              <a:latin typeface="Arial"/>
              <a:ea typeface="Arial"/>
              <a:cs typeface="Arial"/>
              <a:sym typeface="Arial"/>
            </a:endParaRPr>
          </a:p>
        </p:txBody>
      </p:sp>
      <p:sp>
        <p:nvSpPr>
          <p:cNvPr id="698" name="Google Shape;698;p42"/>
          <p:cNvSpPr/>
          <p:nvPr/>
        </p:nvSpPr>
        <p:spPr>
          <a:xfrm>
            <a:off x="4676775" y="5648325"/>
            <a:ext cx="3079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pic>
        <p:nvPicPr>
          <p:cNvPr id="699" name="Google Shape;699;p42"/>
          <p:cNvPicPr preferRelativeResize="0"/>
          <p:nvPr/>
        </p:nvPicPr>
        <p:blipFill rotWithShape="1">
          <a:blip r:embed="rId3">
            <a:alphaModFix/>
          </a:blip>
          <a:srcRect b="0" l="0" r="0" t="0"/>
          <a:stretch/>
        </p:blipFill>
        <p:spPr>
          <a:xfrm>
            <a:off x="949325" y="2133600"/>
            <a:ext cx="3084513" cy="450850"/>
          </a:xfrm>
          <a:prstGeom prst="rect">
            <a:avLst/>
          </a:prstGeom>
          <a:solidFill>
            <a:srgbClr val="FFFFCD"/>
          </a:solidFill>
          <a:ln>
            <a:noFill/>
          </a:ln>
        </p:spPr>
      </p:pic>
      <p:pic>
        <p:nvPicPr>
          <p:cNvPr id="700" name="Google Shape;700;p42"/>
          <p:cNvPicPr preferRelativeResize="0"/>
          <p:nvPr/>
        </p:nvPicPr>
        <p:blipFill rotWithShape="1">
          <a:blip r:embed="rId4">
            <a:alphaModFix/>
          </a:blip>
          <a:srcRect b="0" l="0" r="0" t="0"/>
          <a:stretch/>
        </p:blipFill>
        <p:spPr>
          <a:xfrm>
            <a:off x="906463" y="2871788"/>
            <a:ext cx="3398837" cy="965200"/>
          </a:xfrm>
          <a:prstGeom prst="rect">
            <a:avLst/>
          </a:prstGeom>
          <a:solidFill>
            <a:srgbClr val="CCFFFF"/>
          </a:solidFill>
          <a:ln>
            <a:noFill/>
          </a:ln>
        </p:spPr>
      </p:pic>
      <p:pic>
        <p:nvPicPr>
          <p:cNvPr id="701" name="Google Shape;701;p42"/>
          <p:cNvPicPr preferRelativeResize="0"/>
          <p:nvPr/>
        </p:nvPicPr>
        <p:blipFill rotWithShape="1">
          <a:blip r:embed="rId5">
            <a:alphaModFix/>
          </a:blip>
          <a:srcRect b="0" l="0" r="0" t="0"/>
          <a:stretch/>
        </p:blipFill>
        <p:spPr>
          <a:xfrm>
            <a:off x="949325" y="4419600"/>
            <a:ext cx="3084513" cy="450850"/>
          </a:xfrm>
          <a:prstGeom prst="rect">
            <a:avLst/>
          </a:prstGeom>
          <a:solidFill>
            <a:srgbClr val="FFFFCD"/>
          </a:solidFill>
          <a:ln>
            <a:noFill/>
          </a:ln>
        </p:spPr>
      </p:pic>
      <p:pic>
        <p:nvPicPr>
          <p:cNvPr id="702" name="Google Shape;702;p42"/>
          <p:cNvPicPr preferRelativeResize="0"/>
          <p:nvPr/>
        </p:nvPicPr>
        <p:blipFill rotWithShape="1">
          <a:blip r:embed="rId6">
            <a:alphaModFix/>
          </a:blip>
          <a:srcRect b="0" l="0" r="0" t="0"/>
          <a:stretch/>
        </p:blipFill>
        <p:spPr>
          <a:xfrm>
            <a:off x="906463" y="5157788"/>
            <a:ext cx="3398837" cy="965200"/>
          </a:xfrm>
          <a:prstGeom prst="rect">
            <a:avLst/>
          </a:prstGeom>
          <a:solidFill>
            <a:srgbClr val="CCFFFF"/>
          </a:solidFill>
          <a:ln>
            <a:noFill/>
          </a:ln>
        </p:spPr>
      </p:pic>
      <p:cxnSp>
        <p:nvCxnSpPr>
          <p:cNvPr id="703" name="Google Shape;703;p42"/>
          <p:cNvCxnSpPr/>
          <p:nvPr/>
        </p:nvCxnSpPr>
        <p:spPr>
          <a:xfrm>
            <a:off x="685800" y="4191000"/>
            <a:ext cx="7848600" cy="0"/>
          </a:xfrm>
          <a:prstGeom prst="straightConnector1">
            <a:avLst/>
          </a:prstGeom>
          <a:noFill/>
          <a:ln cap="flat" cmpd="sng" w="28575">
            <a:solidFill>
              <a:schemeClr val="accent1"/>
            </a:solidFill>
            <a:prstDash val="solid"/>
            <a:round/>
            <a:headEnd len="sm" w="sm" type="none"/>
            <a:tailEnd len="sm" w="sm" type="none"/>
          </a:ln>
        </p:spPr>
      </p:cxnSp>
      <p:sp>
        <p:nvSpPr>
          <p:cNvPr id="704" name="Google Shape;704;p42"/>
          <p:cNvSpPr txBox="1"/>
          <p:nvPr>
            <p:ph type="title"/>
          </p:nvPr>
        </p:nvSpPr>
        <p:spPr>
          <a:xfrm>
            <a:off x="1447800" y="381000"/>
            <a:ext cx="7315200" cy="762000"/>
          </a:xfrm>
          <a:prstGeom prst="rect">
            <a:avLst/>
          </a:prstGeom>
          <a:noFill/>
          <a:ln>
            <a:noFill/>
          </a:ln>
        </p:spPr>
        <p:txBody>
          <a:bodyPr anchorCtr="0" anchor="b" bIns="42650" lIns="85325" spcFirstLastPara="1" rIns="85325" wrap="square" tIns="42650">
            <a:noAutofit/>
          </a:bodyPr>
          <a:lstStyle/>
          <a:p>
            <a:pPr indent="0" lvl="0" marL="0" rtl="0" algn="ctr">
              <a:lnSpc>
                <a:spcPct val="80000"/>
              </a:lnSpc>
              <a:spcBef>
                <a:spcPts val="0"/>
              </a:spcBef>
              <a:spcAft>
                <a:spcPts val="0"/>
              </a:spcAft>
              <a:buSzPts val="1400"/>
              <a:buNone/>
            </a:pPr>
            <a:r>
              <a:rPr lang="en-US"/>
              <a:t>Binomial Characteristics</a:t>
            </a:r>
            <a:endParaRPr/>
          </a:p>
        </p:txBody>
      </p:sp>
      <p:sp>
        <p:nvSpPr>
          <p:cNvPr id="705" name="Google Shape;705;p42"/>
          <p:cNvSpPr txBox="1"/>
          <p:nvPr/>
        </p:nvSpPr>
        <p:spPr>
          <a:xfrm>
            <a:off x="1371600" y="15240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Examples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3"/>
          <p:cNvSpPr/>
          <p:nvPr/>
        </p:nvSpPr>
        <p:spPr>
          <a:xfrm>
            <a:off x="1447800" y="2819400"/>
            <a:ext cx="4114800" cy="228600"/>
          </a:xfrm>
          <a:prstGeom prst="rect">
            <a:avLst/>
          </a:prstGeom>
          <a:solidFill>
            <a:srgbClr val="FFFF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1" name="Google Shape;711;p43"/>
          <p:cNvSpPr/>
          <p:nvPr/>
        </p:nvSpPr>
        <p:spPr>
          <a:xfrm>
            <a:off x="4953000" y="1905000"/>
            <a:ext cx="609600" cy="1143000"/>
          </a:xfrm>
          <a:prstGeom prst="rect">
            <a:avLst/>
          </a:prstGeom>
          <a:solidFill>
            <a:srgbClr val="FFFF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2" name="Google Shape;712;p43"/>
          <p:cNvSpPr/>
          <p:nvPr/>
        </p:nvSpPr>
        <p:spPr>
          <a:xfrm>
            <a:off x="4953000" y="2819400"/>
            <a:ext cx="609600" cy="228600"/>
          </a:xfrm>
          <a:prstGeom prst="rect">
            <a:avLst/>
          </a:prstGeom>
          <a:solidFill>
            <a:srgbClr val="FFFFCD"/>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3" name="Google Shape;713;p43"/>
          <p:cNvSpPr/>
          <p:nvPr/>
        </p:nvSpPr>
        <p:spPr>
          <a:xfrm>
            <a:off x="3505200" y="3886200"/>
            <a:ext cx="4800600" cy="304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4" name="Google Shape;714;p43"/>
          <p:cNvSpPr/>
          <p:nvPr/>
        </p:nvSpPr>
        <p:spPr>
          <a:xfrm flipH="1" rot="10800000">
            <a:off x="3505200" y="3962400"/>
            <a:ext cx="609600" cy="9144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5" name="Google Shape;715;p43"/>
          <p:cNvSpPr/>
          <p:nvPr/>
        </p:nvSpPr>
        <p:spPr>
          <a:xfrm flipH="1" rot="10800000">
            <a:off x="3505200" y="3886200"/>
            <a:ext cx="609600" cy="258763"/>
          </a:xfrm>
          <a:prstGeom prst="rect">
            <a:avLst/>
          </a:prstGeom>
          <a:solidFill>
            <a:srgbClr val="CCFFFF"/>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6" name="Google Shape;716;p43"/>
          <p:cNvSpPr/>
          <p:nvPr/>
        </p:nvSpPr>
        <p:spPr>
          <a:xfrm>
            <a:off x="990600" y="5943600"/>
            <a:ext cx="6553200" cy="3810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7" name="Google Shape;717;p43"/>
          <p:cNvSpPr/>
          <p:nvPr/>
        </p:nvSpPr>
        <p:spPr>
          <a:xfrm>
            <a:off x="990600" y="5486400"/>
            <a:ext cx="6553200" cy="381000"/>
          </a:xfrm>
          <a:prstGeom prst="rect">
            <a:avLst/>
          </a:prstGeom>
          <a:solidFill>
            <a:srgbClr val="FFFF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8" name="Google Shape;718;p43"/>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Using Binomial Tables</a:t>
            </a:r>
            <a:endParaRPr/>
          </a:p>
        </p:txBody>
      </p:sp>
      <p:graphicFrame>
        <p:nvGraphicFramePr>
          <p:cNvPr id="719" name="Google Shape;719;p43"/>
          <p:cNvGraphicFramePr/>
          <p:nvPr/>
        </p:nvGraphicFramePr>
        <p:xfrm>
          <a:off x="1295400" y="1600200"/>
          <a:ext cx="3000000" cy="3000000"/>
        </p:xfrm>
        <a:graphic>
          <a:graphicData uri="http://schemas.openxmlformats.org/drawingml/2006/table">
            <a:tbl>
              <a:tblPr>
                <a:noFill/>
                <a:tableStyleId>{AB835AA3-AB33-416B-9261-D4EFBBE96AB7}</a:tableStyleId>
              </a:tblPr>
              <a:tblGrid>
                <a:gridCol w="715975"/>
                <a:gridCol w="715950"/>
                <a:gridCol w="717550"/>
                <a:gridCol w="715975"/>
                <a:gridCol w="715950"/>
                <a:gridCol w="715975"/>
                <a:gridCol w="715950"/>
                <a:gridCol w="717550"/>
                <a:gridCol w="669925"/>
                <a:gridCol w="762000"/>
              </a:tblGrid>
              <a:tr h="127000">
                <a:tc gridSpan="10">
                  <a:txBody>
                    <a:bodyPr/>
                    <a:lstStyle/>
                    <a:p>
                      <a:pPr indent="0" lvl="0" marL="0" marR="0" rtl="0" algn="ctr">
                        <a:lnSpc>
                          <a:spcPct val="100000"/>
                        </a:lnSpc>
                        <a:spcBef>
                          <a:spcPts val="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n = 10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hMerge="1"/>
                <a:tc hMerge="1"/>
                <a:tc hMerge="1"/>
                <a:tc hMerge="1"/>
                <a:tc hMerge="1"/>
              </a:tr>
              <a:tr h="157175">
                <a:tc>
                  <a:txBody>
                    <a:bodyPr/>
                    <a:lstStyle/>
                    <a:p>
                      <a:pPr indent="0" lvl="0" marL="0" marR="0" rtl="0" algn="ctr">
                        <a:lnSpc>
                          <a:spcPct val="100000"/>
                        </a:lnSpc>
                        <a:spcBef>
                          <a:spcPts val="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p=.15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p=.20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p=.25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p=.30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p=.35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p=.40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p=.45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p=.50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90650">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10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0.1969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0.3474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0.2759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0.1298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0.0401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0.0085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0.0012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0.1074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0.2684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0.3020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0.2013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0.0881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0.0264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0.0055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0.0563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0.1877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0.2816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0.2503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0.1460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0.0584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0.0162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0.0031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0.0004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0.0282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0.1211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0.2335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0.2668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0.2001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0.1029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0.0368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0.0090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0.0014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0.0135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0.0725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0.1757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0.2522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0.2377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0.1536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0.0689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0.0212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0.0043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0.0060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0.0403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0.1209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0.2150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0.2508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0.2007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0.1115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0.0425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0.0106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0.0016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0.0025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0.0207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0.0763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0.1665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0.2384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0.2340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0.1596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0.0746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0.0229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0.0042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0.0003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0.0010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0.0098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0.0439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0.1172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0.2051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0.2461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0.2051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0.1172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0.0439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0.0098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0.0010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10</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9</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8</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7</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6</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5</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4</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3</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2</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1</a:t>
                      </a:r>
                      <a:endParaRPr sz="1400" u="none" cap="none" strike="noStrike"/>
                    </a:p>
                    <a:p>
                      <a:pPr indent="0" lvl="0" marL="0" marR="0" rtl="0" algn="ctr">
                        <a:lnSpc>
                          <a:spcPct val="100000"/>
                        </a:lnSpc>
                        <a:spcBef>
                          <a:spcPts val="24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375">
                <a:tc>
                  <a:txBody>
                    <a:bodyPr/>
                    <a:lstStyle/>
                    <a:p>
                      <a:pPr indent="0" lvl="0" marL="0" marR="0" rtl="0" algn="ctr">
                        <a:lnSpc>
                          <a:spcPct val="100000"/>
                        </a:lnSpc>
                        <a:spcBef>
                          <a:spcPts val="0"/>
                        </a:spcBef>
                        <a:spcAft>
                          <a:spcPts val="0"/>
                        </a:spcAft>
                        <a:buClr>
                          <a:schemeClr val="folHlink"/>
                        </a:buClr>
                        <a:buSzPts val="720"/>
                        <a:buFont typeface="Noto Sans Symbols"/>
                        <a:buNone/>
                      </a:pPr>
                      <a:r>
                        <a:t/>
                      </a:r>
                      <a:endParaRPr b="0" i="0" sz="12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p=.85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p=.80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p=.75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p=.70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p=.65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p=.60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p=.55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0" i="0" lang="en-US" sz="1200" u="none" cap="none" strike="noStrike">
                          <a:solidFill>
                            <a:schemeClr val="dk1"/>
                          </a:solidFill>
                          <a:latin typeface="Arial"/>
                          <a:ea typeface="Arial"/>
                          <a:cs typeface="Arial"/>
                          <a:sym typeface="Arial"/>
                        </a:rPr>
                        <a:t>p=.50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720"/>
                        <a:buFont typeface="Noto Sans Symbols"/>
                        <a:buNone/>
                      </a:pPr>
                      <a:r>
                        <a:rPr b="1" i="0" lang="en-US" sz="12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20" name="Google Shape;720;p43"/>
          <p:cNvSpPr txBox="1"/>
          <p:nvPr/>
        </p:nvSpPr>
        <p:spPr>
          <a:xfrm>
            <a:off x="990600" y="5029200"/>
            <a:ext cx="70866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Examples: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10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n = 10, p = .35, x = 3:       P(x = 3|n =10, p = .35) = .2522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n = 10, p = .75, x = 2:       P(x = 2|n =10, p = .75) = .0004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4"/>
          <p:cNvSpPr txBox="1"/>
          <p:nvPr>
            <p:ph type="title"/>
          </p:nvPr>
        </p:nvSpPr>
        <p:spPr>
          <a:xfrm>
            <a:off x="395288" y="334963"/>
            <a:ext cx="8229600" cy="1025525"/>
          </a:xfrm>
          <a:prstGeom prst="rect">
            <a:avLst/>
          </a:prstGeom>
          <a:noFill/>
          <a:ln>
            <a:noFill/>
          </a:ln>
        </p:spPr>
        <p:txBody>
          <a:bodyPr anchorCtr="0" anchor="b" bIns="42650" lIns="85325" spcFirstLastPara="1" rIns="85325" wrap="square" tIns="42650">
            <a:normAutofit/>
          </a:bodyPr>
          <a:lstStyle/>
          <a:p>
            <a:pPr indent="0" lvl="0" marL="0" rtl="0" algn="l">
              <a:lnSpc>
                <a:spcPct val="100000"/>
              </a:lnSpc>
              <a:spcBef>
                <a:spcPts val="0"/>
              </a:spcBef>
              <a:spcAft>
                <a:spcPts val="0"/>
              </a:spcAft>
              <a:buSzPts val="1400"/>
              <a:buNone/>
            </a:pPr>
            <a:r>
              <a:rPr lang="en-US" sz="3907">
                <a:solidFill>
                  <a:srgbClr val="A50021"/>
                </a:solidFill>
                <a:latin typeface="Times New Roman"/>
                <a:ea typeface="Times New Roman"/>
                <a:cs typeface="Times New Roman"/>
                <a:sym typeface="Times New Roman"/>
              </a:rPr>
              <a:t>The Poisson Distribution</a:t>
            </a:r>
            <a:endParaRPr sz="3907">
              <a:solidFill>
                <a:srgbClr val="A50021"/>
              </a:solidFill>
              <a:latin typeface="Times New Roman"/>
              <a:ea typeface="Times New Roman"/>
              <a:cs typeface="Times New Roman"/>
              <a:sym typeface="Times New Roman"/>
            </a:endParaRPr>
          </a:p>
        </p:txBody>
      </p:sp>
      <p:sp>
        <p:nvSpPr>
          <p:cNvPr id="726" name="Google Shape;726;p44"/>
          <p:cNvSpPr txBox="1"/>
          <p:nvPr>
            <p:ph idx="1" type="body"/>
          </p:nvPr>
        </p:nvSpPr>
        <p:spPr>
          <a:xfrm>
            <a:off x="463550" y="1612900"/>
            <a:ext cx="8229600" cy="2422525"/>
          </a:xfrm>
          <a:prstGeom prst="rect">
            <a:avLst/>
          </a:prstGeom>
          <a:noFill/>
          <a:ln>
            <a:noFill/>
          </a:ln>
        </p:spPr>
        <p:txBody>
          <a:bodyPr anchorCtr="0" anchor="t" bIns="42650" lIns="85325" spcFirstLastPara="1" rIns="85325" wrap="square" tIns="42650">
            <a:noAutofit/>
          </a:bodyPr>
          <a:lstStyle/>
          <a:p>
            <a:pPr indent="0" lvl="1" marL="0" rtl="0" algn="just">
              <a:lnSpc>
                <a:spcPct val="100000"/>
              </a:lnSpc>
              <a:spcBef>
                <a:spcPts val="0"/>
              </a:spcBef>
              <a:spcAft>
                <a:spcPts val="0"/>
              </a:spcAft>
              <a:buClr>
                <a:schemeClr val="accent3"/>
              </a:buClr>
              <a:buSzPts val="1900"/>
              <a:buFont typeface="Noto Sans Symbols"/>
              <a:buNone/>
            </a:pPr>
            <a:r>
              <a:rPr lang="en-US" sz="2000">
                <a:latin typeface="Times New Roman"/>
                <a:ea typeface="Times New Roman"/>
                <a:cs typeface="Times New Roman"/>
                <a:sym typeface="Times New Roman"/>
              </a:rPr>
              <a:t>There are some experiments, which involve the occurring of the number of outcomes during a given time interval (or in a region of space).</a:t>
            </a:r>
            <a:endParaRPr/>
          </a:p>
          <a:p>
            <a:pPr indent="0" lvl="1" marL="0" rtl="0" algn="just">
              <a:lnSpc>
                <a:spcPct val="100000"/>
              </a:lnSpc>
              <a:spcBef>
                <a:spcPts val="400"/>
              </a:spcBef>
              <a:spcAft>
                <a:spcPts val="0"/>
              </a:spcAft>
              <a:buClr>
                <a:schemeClr val="accent3"/>
              </a:buClr>
              <a:buSzPts val="1900"/>
              <a:buFont typeface="Noto Sans Symbols"/>
              <a:buNone/>
            </a:pPr>
            <a:r>
              <a:rPr lang="en-US" sz="2000">
                <a:latin typeface="Times New Roman"/>
                <a:ea typeface="Times New Roman"/>
                <a:cs typeface="Times New Roman"/>
                <a:sym typeface="Times New Roman"/>
              </a:rPr>
              <a:t> Such a process is called </a:t>
            </a:r>
            <a:r>
              <a:rPr lang="en-US" sz="2000">
                <a:solidFill>
                  <a:srgbClr val="0B5ED7"/>
                </a:solidFill>
                <a:latin typeface="Times New Roman"/>
                <a:ea typeface="Times New Roman"/>
                <a:cs typeface="Times New Roman"/>
                <a:sym typeface="Times New Roman"/>
              </a:rPr>
              <a:t>Poisson process</a:t>
            </a:r>
            <a:r>
              <a:rPr lang="en-US" sz="2000">
                <a:latin typeface="Times New Roman"/>
                <a:ea typeface="Times New Roman"/>
                <a:cs typeface="Times New Roman"/>
                <a:sym typeface="Times New Roman"/>
              </a:rPr>
              <a:t>.</a:t>
            </a:r>
            <a:endParaRPr/>
          </a:p>
          <a:p>
            <a:pPr indent="0" lvl="1" marL="0" rtl="0" algn="just">
              <a:lnSpc>
                <a:spcPct val="100000"/>
              </a:lnSpc>
              <a:spcBef>
                <a:spcPts val="400"/>
              </a:spcBef>
              <a:spcAft>
                <a:spcPts val="0"/>
              </a:spcAft>
              <a:buClr>
                <a:schemeClr val="accent3"/>
              </a:buClr>
              <a:buSzPts val="1900"/>
              <a:buFont typeface="Noto Sans Symbols"/>
              <a:buNone/>
            </a:pPr>
            <a:r>
              <a:t/>
            </a:r>
            <a:endParaRPr sz="2000">
              <a:latin typeface="Times New Roman"/>
              <a:ea typeface="Times New Roman"/>
              <a:cs typeface="Times New Roman"/>
              <a:sym typeface="Times New Roman"/>
            </a:endParaRPr>
          </a:p>
          <a:p>
            <a:pPr indent="-1060658" lvl="1" marL="1060658" rtl="0" algn="just">
              <a:lnSpc>
                <a:spcPct val="100000"/>
              </a:lnSpc>
              <a:spcBef>
                <a:spcPts val="400"/>
              </a:spcBef>
              <a:spcAft>
                <a:spcPts val="0"/>
              </a:spcAft>
              <a:buClr>
                <a:schemeClr val="accent3"/>
              </a:buClr>
              <a:buSzPts val="1900"/>
              <a:buFont typeface="Noto Sans Symbols"/>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Number of clients visiting a ticket selling counter in a metro station.</a:t>
            </a:r>
            <a:endParaRPr/>
          </a:p>
          <a:p>
            <a:pPr indent="-1060658" lvl="1" marL="1060658" rtl="0" algn="just">
              <a:lnSpc>
                <a:spcPct val="100000"/>
              </a:lnSpc>
              <a:spcBef>
                <a:spcPts val="400"/>
              </a:spcBef>
              <a:spcAft>
                <a:spcPts val="0"/>
              </a:spcAft>
              <a:buClr>
                <a:schemeClr val="accent3"/>
              </a:buClr>
              <a:buSzPts val="1900"/>
              <a:buFont typeface="Noto Sans Symbols"/>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727" name="Google Shape;727;p44"/>
          <p:cNvSpPr txBox="1"/>
          <p:nvPr>
            <p:ph idx="12" type="sldNum"/>
          </p:nvPr>
        </p:nvSpPr>
        <p:spPr>
          <a:xfrm>
            <a:off x="7086600" y="6400800"/>
            <a:ext cx="1905000" cy="309563"/>
          </a:xfrm>
          <a:prstGeom prst="rect">
            <a:avLst/>
          </a:prstGeom>
          <a:noFill/>
          <a:ln>
            <a:noFill/>
          </a:ln>
        </p:spPr>
        <p:txBody>
          <a:bodyPr anchorCtr="0" anchor="b" bIns="42650" lIns="85325" spcFirstLastPara="1" rIns="85325" wrap="square" tIns="42650">
            <a:noAutofit/>
          </a:bodyPr>
          <a:lstStyle/>
          <a:p>
            <a:pPr indent="0" lvl="0" marL="0" rtl="0" algn="r">
              <a:lnSpc>
                <a:spcPct val="100000"/>
              </a:lnSpc>
              <a:spcBef>
                <a:spcPts val="0"/>
              </a:spcBef>
              <a:spcAft>
                <a:spcPts val="0"/>
              </a:spcAft>
              <a:buSzPts val="1000"/>
              <a:buNone/>
            </a:pPr>
            <a:r>
              <a:t/>
            </a:r>
            <a:endParaRPr>
              <a:solidFill>
                <a:srgbClr val="035C75"/>
              </a:solidFill>
              <a:latin typeface="Tahoma"/>
              <a:ea typeface="Tahoma"/>
              <a:cs typeface="Tahoma"/>
              <a:sym typeface="Tahoma"/>
            </a:endParaRPr>
          </a:p>
        </p:txBody>
      </p:sp>
      <p:pic>
        <p:nvPicPr>
          <p:cNvPr id="728" name="Google Shape;728;p44"/>
          <p:cNvPicPr preferRelativeResize="0"/>
          <p:nvPr/>
        </p:nvPicPr>
        <p:blipFill rotWithShape="1">
          <a:blip r:embed="rId3">
            <a:alphaModFix/>
          </a:blip>
          <a:srcRect b="0" l="0" r="0" t="0"/>
          <a:stretch/>
        </p:blipFill>
        <p:spPr>
          <a:xfrm>
            <a:off x="1219200" y="3733800"/>
            <a:ext cx="5373688" cy="29606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5"/>
          <p:cNvSpPr txBox="1"/>
          <p:nvPr>
            <p:ph type="title"/>
          </p:nvPr>
        </p:nvSpPr>
        <p:spPr>
          <a:xfrm>
            <a:off x="395288" y="7938"/>
            <a:ext cx="8229600" cy="1025525"/>
          </a:xfrm>
          <a:prstGeom prst="rect">
            <a:avLst/>
          </a:prstGeom>
          <a:noFill/>
          <a:ln>
            <a:noFill/>
          </a:ln>
        </p:spPr>
        <p:txBody>
          <a:bodyPr anchorCtr="0" anchor="b" bIns="42650" lIns="85325" spcFirstLastPara="1" rIns="85325" wrap="square" tIns="42650">
            <a:normAutofit/>
          </a:bodyPr>
          <a:lstStyle/>
          <a:p>
            <a:pPr indent="0" lvl="0" marL="0" rtl="0" algn="l">
              <a:lnSpc>
                <a:spcPct val="100000"/>
              </a:lnSpc>
              <a:spcBef>
                <a:spcPts val="0"/>
              </a:spcBef>
              <a:spcAft>
                <a:spcPts val="0"/>
              </a:spcAft>
              <a:buSzPts val="1400"/>
              <a:buNone/>
            </a:pPr>
            <a:r>
              <a:rPr lang="en-US" sz="3907">
                <a:solidFill>
                  <a:srgbClr val="A50021"/>
                </a:solidFill>
                <a:latin typeface="Times New Roman"/>
                <a:ea typeface="Times New Roman"/>
                <a:cs typeface="Times New Roman"/>
                <a:sym typeface="Times New Roman"/>
              </a:rPr>
              <a:t>The Poisson Distribution</a:t>
            </a:r>
            <a:endParaRPr sz="3907">
              <a:solidFill>
                <a:srgbClr val="A50021"/>
              </a:solidFill>
              <a:latin typeface="Times New Roman"/>
              <a:ea typeface="Times New Roman"/>
              <a:cs typeface="Times New Roman"/>
              <a:sym typeface="Times New Roman"/>
            </a:endParaRPr>
          </a:p>
        </p:txBody>
      </p:sp>
      <p:sp>
        <p:nvSpPr>
          <p:cNvPr id="734" name="Google Shape;734;p45"/>
          <p:cNvSpPr txBox="1"/>
          <p:nvPr>
            <p:ph idx="1" type="body"/>
          </p:nvPr>
        </p:nvSpPr>
        <p:spPr>
          <a:xfrm>
            <a:off x="471488" y="1028700"/>
            <a:ext cx="8229600" cy="2763838"/>
          </a:xfrm>
          <a:prstGeom prst="rect">
            <a:avLst/>
          </a:prstGeom>
          <a:noFill/>
          <a:ln>
            <a:noFill/>
          </a:ln>
        </p:spPr>
        <p:txBody>
          <a:bodyPr anchorCtr="0" anchor="t" bIns="42650" lIns="85325" spcFirstLastPara="1" rIns="85325" wrap="square" tIns="42650">
            <a:noAutofit/>
          </a:bodyPr>
          <a:lstStyle/>
          <a:p>
            <a:pPr indent="0" lvl="1" marL="0" rtl="0" algn="just">
              <a:lnSpc>
                <a:spcPct val="100000"/>
              </a:lnSpc>
              <a:spcBef>
                <a:spcPts val="0"/>
              </a:spcBef>
              <a:spcAft>
                <a:spcPts val="0"/>
              </a:spcAft>
              <a:buClr>
                <a:schemeClr val="accent3"/>
              </a:buClr>
              <a:buSzPts val="1856"/>
              <a:buFont typeface="Noto Sans Symbols"/>
              <a:buNone/>
            </a:pPr>
            <a:r>
              <a:t/>
            </a:r>
            <a:endParaRPr b="1" sz="1954">
              <a:latin typeface="Times New Roman"/>
              <a:ea typeface="Times New Roman"/>
              <a:cs typeface="Times New Roman"/>
              <a:sym typeface="Times New Roman"/>
            </a:endParaRPr>
          </a:p>
          <a:p>
            <a:pPr indent="0" lvl="1" marL="0" rtl="0" algn="just">
              <a:lnSpc>
                <a:spcPct val="100000"/>
              </a:lnSpc>
              <a:spcBef>
                <a:spcPts val="391"/>
              </a:spcBef>
              <a:spcAft>
                <a:spcPts val="0"/>
              </a:spcAft>
              <a:buClr>
                <a:schemeClr val="accent3"/>
              </a:buClr>
              <a:buSzPts val="1856"/>
              <a:buFont typeface="Noto Sans Symbols"/>
              <a:buNone/>
            </a:pPr>
            <a:r>
              <a:t/>
            </a:r>
            <a:endParaRPr b="1" sz="1954">
              <a:latin typeface="Times New Roman"/>
              <a:ea typeface="Times New Roman"/>
              <a:cs typeface="Times New Roman"/>
              <a:sym typeface="Times New Roman"/>
            </a:endParaRPr>
          </a:p>
          <a:p>
            <a:pPr indent="0" lvl="1" marL="0" rtl="0" algn="just">
              <a:lnSpc>
                <a:spcPct val="100000"/>
              </a:lnSpc>
              <a:spcBef>
                <a:spcPts val="391"/>
              </a:spcBef>
              <a:spcAft>
                <a:spcPts val="0"/>
              </a:spcAft>
              <a:buClr>
                <a:schemeClr val="accent3"/>
              </a:buClr>
              <a:buSzPts val="1856"/>
              <a:buFont typeface="Noto Sans Symbols"/>
              <a:buNone/>
            </a:pPr>
            <a:r>
              <a:rPr b="1" lang="en-US" sz="1954">
                <a:latin typeface="Times New Roman"/>
                <a:ea typeface="Times New Roman"/>
                <a:cs typeface="Times New Roman"/>
                <a:sym typeface="Times New Roman"/>
              </a:rPr>
              <a:t>Properties of Poisson process</a:t>
            </a:r>
            <a:endParaRPr/>
          </a:p>
          <a:p>
            <a:pPr indent="-267956" lvl="1" marL="267956" rtl="0" algn="just">
              <a:lnSpc>
                <a:spcPct val="100000"/>
              </a:lnSpc>
              <a:spcBef>
                <a:spcPts val="480"/>
              </a:spcBef>
              <a:spcAft>
                <a:spcPts val="0"/>
              </a:spcAft>
              <a:buClr>
                <a:schemeClr val="accent3"/>
              </a:buClr>
              <a:buSzPts val="2280"/>
              <a:buChar char="■"/>
            </a:pPr>
            <a:r>
              <a:rPr lang="en-US">
                <a:latin typeface="Times New Roman"/>
                <a:ea typeface="Times New Roman"/>
                <a:cs typeface="Times New Roman"/>
                <a:sym typeface="Times New Roman"/>
              </a:rPr>
              <a:t>The number of outcomes in one time interval is independent of the number that occurs in any other disjoint interval [</a:t>
            </a:r>
            <a:r>
              <a:rPr lang="en-US">
                <a:solidFill>
                  <a:srgbClr val="0B5ED7"/>
                </a:solidFill>
                <a:latin typeface="Times New Roman"/>
                <a:ea typeface="Times New Roman"/>
                <a:cs typeface="Times New Roman"/>
                <a:sym typeface="Times New Roman"/>
              </a:rPr>
              <a:t>Poisson process has no memory</a:t>
            </a:r>
            <a:r>
              <a:rPr lang="en-US">
                <a:latin typeface="Times New Roman"/>
                <a:ea typeface="Times New Roman"/>
                <a:cs typeface="Times New Roman"/>
                <a:sym typeface="Times New Roman"/>
              </a:rPr>
              <a:t>]</a:t>
            </a:r>
            <a:endParaRPr/>
          </a:p>
          <a:p>
            <a:pPr indent="-267956" lvl="1" marL="267956" rtl="0" algn="just">
              <a:lnSpc>
                <a:spcPct val="100000"/>
              </a:lnSpc>
              <a:spcBef>
                <a:spcPts val="480"/>
              </a:spcBef>
              <a:spcAft>
                <a:spcPts val="0"/>
              </a:spcAft>
              <a:buClr>
                <a:schemeClr val="accent3"/>
              </a:buClr>
              <a:buSzPts val="2280"/>
              <a:buChar char="■"/>
            </a:pPr>
            <a:r>
              <a:rPr lang="en-US">
                <a:latin typeface="Times New Roman"/>
                <a:ea typeface="Times New Roman"/>
                <a:cs typeface="Times New Roman"/>
                <a:sym typeface="Times New Roman"/>
              </a:rPr>
              <a:t>The probability that a single outcome will occur during a very short interval is proportional to the length of the time interval and does not depend on the number of outcomes occurring outside this time interval.</a:t>
            </a:r>
            <a:endParaRPr/>
          </a:p>
          <a:p>
            <a:pPr indent="-267956" lvl="1" marL="267956" rtl="0" algn="just">
              <a:lnSpc>
                <a:spcPct val="100000"/>
              </a:lnSpc>
              <a:spcBef>
                <a:spcPts val="480"/>
              </a:spcBef>
              <a:spcAft>
                <a:spcPts val="0"/>
              </a:spcAft>
              <a:buClr>
                <a:schemeClr val="accent3"/>
              </a:buClr>
              <a:buSzPts val="2280"/>
              <a:buChar char="■"/>
            </a:pPr>
            <a:r>
              <a:rPr lang="en-US">
                <a:latin typeface="Times New Roman"/>
                <a:ea typeface="Times New Roman"/>
                <a:cs typeface="Times New Roman"/>
                <a:sym typeface="Times New Roman"/>
              </a:rPr>
              <a:t>The probability that more than one outcome will occur in such a short time interval is negligible.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762000" y="1600200"/>
            <a:ext cx="8077200" cy="45720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A </a:t>
            </a:r>
            <a:r>
              <a:rPr lang="en-US">
                <a:solidFill>
                  <a:schemeClr val="folHlink"/>
                </a:solidFill>
              </a:rPr>
              <a:t>discrete random variable</a:t>
            </a:r>
            <a:r>
              <a:rPr lang="en-US"/>
              <a:t> is a variable that can assume only a countable number of values</a:t>
            </a:r>
            <a:endParaRPr sz="1900"/>
          </a:p>
          <a:p>
            <a:pPr indent="-268288" lvl="1" marL="693738" rtl="0" algn="l">
              <a:lnSpc>
                <a:spcPct val="120000"/>
              </a:lnSpc>
              <a:spcBef>
                <a:spcPts val="480"/>
              </a:spcBef>
              <a:spcAft>
                <a:spcPts val="0"/>
              </a:spcAft>
              <a:buSzPts val="1320"/>
              <a:buFont typeface="Noto Sans Symbols"/>
              <a:buNone/>
            </a:pPr>
            <a:r>
              <a:rPr b="1" lang="en-US">
                <a:solidFill>
                  <a:schemeClr val="folHlink"/>
                </a:solidFill>
              </a:rPr>
              <a:t>Many possible outcomes:</a:t>
            </a:r>
            <a:endParaRPr/>
          </a:p>
          <a:p>
            <a:pPr indent="-268288" lvl="1" marL="693738" rtl="0" algn="l">
              <a:lnSpc>
                <a:spcPct val="80000"/>
              </a:lnSpc>
              <a:spcBef>
                <a:spcPts val="480"/>
              </a:spcBef>
              <a:spcAft>
                <a:spcPts val="0"/>
              </a:spcAft>
              <a:buSzPts val="1320"/>
              <a:buChar char="■"/>
            </a:pPr>
            <a:r>
              <a:rPr lang="en-US"/>
              <a:t>    number of complaints per day</a:t>
            </a:r>
            <a:endParaRPr/>
          </a:p>
          <a:p>
            <a:pPr indent="-268288" lvl="1" marL="693738" rtl="0" algn="l">
              <a:lnSpc>
                <a:spcPct val="80000"/>
              </a:lnSpc>
              <a:spcBef>
                <a:spcPts val="480"/>
              </a:spcBef>
              <a:spcAft>
                <a:spcPts val="0"/>
              </a:spcAft>
              <a:buSzPts val="1320"/>
              <a:buChar char="■"/>
            </a:pPr>
            <a:r>
              <a:rPr lang="en-US"/>
              <a:t>    number of TV’s in a household</a:t>
            </a:r>
            <a:endParaRPr/>
          </a:p>
          <a:p>
            <a:pPr indent="-268288" lvl="1" marL="693738" rtl="0" algn="l">
              <a:lnSpc>
                <a:spcPct val="80000"/>
              </a:lnSpc>
              <a:spcBef>
                <a:spcPts val="480"/>
              </a:spcBef>
              <a:spcAft>
                <a:spcPts val="0"/>
              </a:spcAft>
              <a:buSzPts val="1320"/>
              <a:buChar char="■"/>
            </a:pPr>
            <a:r>
              <a:rPr lang="en-US"/>
              <a:t>    number of rings before the phone is answered</a:t>
            </a:r>
            <a:endParaRPr b="1"/>
          </a:p>
          <a:p>
            <a:pPr indent="-268288" lvl="1" marL="693738" rtl="0" algn="l">
              <a:lnSpc>
                <a:spcPct val="130000"/>
              </a:lnSpc>
              <a:spcBef>
                <a:spcPts val="480"/>
              </a:spcBef>
              <a:spcAft>
                <a:spcPts val="0"/>
              </a:spcAft>
              <a:buSzPts val="1320"/>
              <a:buFont typeface="Noto Sans Symbols"/>
              <a:buNone/>
            </a:pPr>
            <a:r>
              <a:rPr b="1" lang="en-US">
                <a:solidFill>
                  <a:schemeClr val="folHlink"/>
                </a:solidFill>
              </a:rPr>
              <a:t>Only two possible outcomes:</a:t>
            </a:r>
            <a:endParaRPr/>
          </a:p>
          <a:p>
            <a:pPr indent="-268288" lvl="1" marL="693738" rtl="0" algn="l">
              <a:lnSpc>
                <a:spcPct val="80000"/>
              </a:lnSpc>
              <a:spcBef>
                <a:spcPts val="480"/>
              </a:spcBef>
              <a:spcAft>
                <a:spcPts val="0"/>
              </a:spcAft>
              <a:buSzPts val="1320"/>
              <a:buChar char="■"/>
            </a:pPr>
            <a:r>
              <a:rPr lang="en-US"/>
              <a:t>    gender: male or female</a:t>
            </a:r>
            <a:endParaRPr/>
          </a:p>
          <a:p>
            <a:pPr indent="-268288" lvl="1" marL="693738" rtl="0" algn="l">
              <a:lnSpc>
                <a:spcPct val="80000"/>
              </a:lnSpc>
              <a:spcBef>
                <a:spcPts val="480"/>
              </a:spcBef>
              <a:spcAft>
                <a:spcPts val="0"/>
              </a:spcAft>
              <a:buSzPts val="1320"/>
              <a:buChar char="■"/>
            </a:pPr>
            <a:r>
              <a:rPr lang="en-US"/>
              <a:t>    defective: yes or no</a:t>
            </a:r>
            <a:endParaRPr/>
          </a:p>
          <a:p>
            <a:pPr indent="-268288" lvl="1" marL="693738" rtl="0" algn="l">
              <a:lnSpc>
                <a:spcPct val="80000"/>
              </a:lnSpc>
              <a:spcBef>
                <a:spcPts val="480"/>
              </a:spcBef>
              <a:spcAft>
                <a:spcPts val="0"/>
              </a:spcAft>
              <a:buSzPts val="1320"/>
              <a:buChar char="■"/>
            </a:pPr>
            <a:r>
              <a:rPr lang="en-US"/>
              <a:t>    spreads peanut butter first vs. spreads jelly first</a:t>
            </a:r>
            <a:endParaRPr/>
          </a:p>
        </p:txBody>
      </p:sp>
      <p:sp>
        <p:nvSpPr>
          <p:cNvPr id="167" name="Google Shape;167;p19"/>
          <p:cNvSpPr txBox="1"/>
          <p:nvPr>
            <p:ph type="title"/>
          </p:nvPr>
        </p:nvSpPr>
        <p:spPr>
          <a:xfrm>
            <a:off x="12192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Discrete Probability Distributions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6"/>
          <p:cNvSpPr/>
          <p:nvPr/>
        </p:nvSpPr>
        <p:spPr>
          <a:xfrm>
            <a:off x="609600" y="2819400"/>
            <a:ext cx="7848600" cy="3276600"/>
          </a:xfrm>
          <a:prstGeom prst="rect">
            <a:avLst/>
          </a:prstGeom>
          <a:blipFill rotWithShape="1">
            <a:blip r:embed="rId3">
              <a:alphaModFix/>
            </a:blip>
            <a:stretch>
              <a:fillRect b="-1237" l="-74" r="-73"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0" name="Google Shape;740;p46"/>
          <p:cNvSpPr txBox="1"/>
          <p:nvPr/>
        </p:nvSpPr>
        <p:spPr>
          <a:xfrm>
            <a:off x="395288" y="7938"/>
            <a:ext cx="8229600" cy="102552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907"/>
              <a:buFont typeface="Arial"/>
              <a:buNone/>
            </a:pPr>
            <a:r>
              <a:rPr b="0" i="0" lang="en-US" sz="3907" u="none" cap="none" strike="noStrike">
                <a:solidFill>
                  <a:srgbClr val="A50021"/>
                </a:solidFill>
                <a:latin typeface="Times New Roman"/>
                <a:ea typeface="Times New Roman"/>
                <a:cs typeface="Times New Roman"/>
                <a:sym typeface="Times New Roman"/>
              </a:rPr>
              <a:t>The Poisson Distribution</a:t>
            </a:r>
            <a:endParaRPr b="0" i="0" sz="3907" u="none" cap="none" strike="noStrike">
              <a:solidFill>
                <a:srgbClr val="A5002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7"/>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Poisson Distribution</a:t>
            </a:r>
            <a:endParaRPr/>
          </a:p>
        </p:txBody>
      </p:sp>
      <p:sp>
        <p:nvSpPr>
          <p:cNvPr id="747" name="Google Shape;747;p47"/>
          <p:cNvSpPr/>
          <p:nvPr/>
        </p:nvSpPr>
        <p:spPr>
          <a:xfrm>
            <a:off x="304800" y="1185863"/>
            <a:ext cx="8610600" cy="20145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mean number of power outages in the city of Brunswick is 4 per year.  Find the probability that in a given year,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there are exactly 3 outages,b.)  there are more than 3 outages.</a:t>
            </a:r>
            <a:endParaRPr b="0" i="0" sz="1400" u="none" cap="none" strike="noStrike">
              <a:solidFill>
                <a:srgbClr val="000000"/>
              </a:solidFill>
              <a:latin typeface="Arial"/>
              <a:ea typeface="Arial"/>
              <a:cs typeface="Arial"/>
              <a:sym typeface="Arial"/>
            </a:endParaRPr>
          </a:p>
        </p:txBody>
      </p:sp>
      <p:pic>
        <p:nvPicPr>
          <p:cNvPr id="748" name="Google Shape;748;p47"/>
          <p:cNvPicPr preferRelativeResize="0"/>
          <p:nvPr/>
        </p:nvPicPr>
        <p:blipFill rotWithShape="1">
          <a:blip r:embed="rId3">
            <a:alphaModFix/>
          </a:blip>
          <a:srcRect b="0" l="0" r="0" t="0"/>
          <a:stretch/>
        </p:blipFill>
        <p:spPr>
          <a:xfrm>
            <a:off x="685800" y="4343400"/>
            <a:ext cx="2590800" cy="660400"/>
          </a:xfrm>
          <a:prstGeom prst="rect">
            <a:avLst/>
          </a:prstGeom>
          <a:noFill/>
          <a:ln>
            <a:noFill/>
          </a:ln>
        </p:spPr>
      </p:pic>
      <p:pic>
        <p:nvPicPr>
          <p:cNvPr id="749" name="Google Shape;749;p47"/>
          <p:cNvPicPr preferRelativeResize="0"/>
          <p:nvPr/>
        </p:nvPicPr>
        <p:blipFill rotWithShape="1">
          <a:blip r:embed="rId4">
            <a:alphaModFix/>
          </a:blip>
          <a:srcRect b="0" l="0" r="0" t="0"/>
          <a:stretch/>
        </p:blipFill>
        <p:spPr>
          <a:xfrm>
            <a:off x="762000" y="3543300"/>
            <a:ext cx="2082800" cy="368300"/>
          </a:xfrm>
          <a:prstGeom prst="rect">
            <a:avLst/>
          </a:prstGeom>
          <a:noFill/>
          <a:ln>
            <a:noFill/>
          </a:ln>
        </p:spPr>
      </p:pic>
      <p:pic>
        <p:nvPicPr>
          <p:cNvPr id="750" name="Google Shape;750;p47"/>
          <p:cNvPicPr preferRelativeResize="0"/>
          <p:nvPr/>
        </p:nvPicPr>
        <p:blipFill rotWithShape="1">
          <a:blip r:embed="rId5">
            <a:alphaModFix/>
          </a:blip>
          <a:srcRect b="0" l="0" r="0" t="0"/>
          <a:stretch/>
        </p:blipFill>
        <p:spPr>
          <a:xfrm>
            <a:off x="1295400" y="5334000"/>
            <a:ext cx="977900" cy="266700"/>
          </a:xfrm>
          <a:prstGeom prst="rect">
            <a:avLst/>
          </a:prstGeom>
          <a:noFill/>
          <a:ln>
            <a:noFill/>
          </a:ln>
        </p:spPr>
      </p:pic>
      <p:pic>
        <p:nvPicPr>
          <p:cNvPr id="751" name="Google Shape;751;p47"/>
          <p:cNvPicPr preferRelativeResize="0"/>
          <p:nvPr/>
        </p:nvPicPr>
        <p:blipFill rotWithShape="1">
          <a:blip r:embed="rId6">
            <a:alphaModFix/>
          </a:blip>
          <a:srcRect b="0" l="0" r="0" t="0"/>
          <a:stretch/>
        </p:blipFill>
        <p:spPr>
          <a:xfrm>
            <a:off x="4038600" y="3543300"/>
            <a:ext cx="2552700" cy="330200"/>
          </a:xfrm>
          <a:prstGeom prst="rect">
            <a:avLst/>
          </a:prstGeom>
          <a:noFill/>
          <a:ln>
            <a:noFill/>
          </a:ln>
        </p:spPr>
      </p:pic>
      <p:pic>
        <p:nvPicPr>
          <p:cNvPr id="752" name="Google Shape;752;p47"/>
          <p:cNvPicPr preferRelativeResize="0"/>
          <p:nvPr/>
        </p:nvPicPr>
        <p:blipFill rotWithShape="1">
          <a:blip r:embed="rId7">
            <a:alphaModFix/>
          </a:blip>
          <a:srcRect b="0" l="0" r="0" t="0"/>
          <a:stretch/>
        </p:blipFill>
        <p:spPr>
          <a:xfrm>
            <a:off x="4495800" y="4584700"/>
            <a:ext cx="3962400" cy="330200"/>
          </a:xfrm>
          <a:prstGeom prst="rect">
            <a:avLst/>
          </a:prstGeom>
          <a:noFill/>
          <a:ln>
            <a:noFill/>
          </a:ln>
        </p:spPr>
      </p:pic>
      <p:pic>
        <p:nvPicPr>
          <p:cNvPr id="753" name="Google Shape;753;p47"/>
          <p:cNvPicPr preferRelativeResize="0"/>
          <p:nvPr/>
        </p:nvPicPr>
        <p:blipFill rotWithShape="1">
          <a:blip r:embed="rId8">
            <a:alphaModFix/>
          </a:blip>
          <a:srcRect b="0" l="0" r="0" t="0"/>
          <a:stretch/>
        </p:blipFill>
        <p:spPr>
          <a:xfrm>
            <a:off x="4495800" y="4000500"/>
            <a:ext cx="1739900" cy="330200"/>
          </a:xfrm>
          <a:prstGeom prst="rect">
            <a:avLst/>
          </a:prstGeom>
          <a:noFill/>
          <a:ln>
            <a:noFill/>
          </a:ln>
        </p:spPr>
      </p:pic>
      <p:pic>
        <p:nvPicPr>
          <p:cNvPr id="754" name="Google Shape;754;p47"/>
          <p:cNvPicPr preferRelativeResize="0"/>
          <p:nvPr/>
        </p:nvPicPr>
        <p:blipFill rotWithShape="1">
          <a:blip r:embed="rId9">
            <a:alphaModFix/>
          </a:blip>
          <a:srcRect b="0" l="0" r="0" t="0"/>
          <a:stretch/>
        </p:blipFill>
        <p:spPr>
          <a:xfrm>
            <a:off x="4495800" y="5168900"/>
            <a:ext cx="4546600" cy="330200"/>
          </a:xfrm>
          <a:prstGeom prst="rect">
            <a:avLst/>
          </a:prstGeom>
          <a:noFill/>
          <a:ln>
            <a:noFill/>
          </a:ln>
        </p:spPr>
      </p:pic>
      <p:pic>
        <p:nvPicPr>
          <p:cNvPr id="755" name="Google Shape;755;p47"/>
          <p:cNvPicPr preferRelativeResize="0"/>
          <p:nvPr/>
        </p:nvPicPr>
        <p:blipFill rotWithShape="1">
          <a:blip r:embed="rId10">
            <a:alphaModFix/>
          </a:blip>
          <a:srcRect b="0" l="0" r="0" t="0"/>
          <a:stretch/>
        </p:blipFill>
        <p:spPr>
          <a:xfrm>
            <a:off x="4495800" y="5753100"/>
            <a:ext cx="990600" cy="254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8"/>
          <p:cNvSpPr/>
          <p:nvPr/>
        </p:nvSpPr>
        <p:spPr>
          <a:xfrm>
            <a:off x="228600" y="2514600"/>
            <a:ext cx="8229600" cy="230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Binomial problems with large sample sizes and small values of p, which then  generate rare events, are potential candidates for use of the Poisson 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As a rule of thumb, if n &gt;20 and n p &lt;7, the approximation is close enough to use the Poisson distribution for binomial problems.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9"/>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rmAutofit/>
          </a:bodyPr>
          <a:lstStyle/>
          <a:p>
            <a:pPr indent="0" lvl="0" marL="0" rtl="0" algn="l">
              <a:lnSpc>
                <a:spcPct val="100000"/>
              </a:lnSpc>
              <a:spcBef>
                <a:spcPts val="0"/>
              </a:spcBef>
              <a:spcAft>
                <a:spcPts val="0"/>
              </a:spcAft>
              <a:buSzPts val="1400"/>
              <a:buNone/>
            </a:pPr>
            <a:r>
              <a:rPr lang="en-US" sz="3907">
                <a:solidFill>
                  <a:srgbClr val="A50021"/>
                </a:solidFill>
                <a:latin typeface="Times New Roman"/>
                <a:ea typeface="Times New Roman"/>
                <a:cs typeface="Times New Roman"/>
                <a:sym typeface="Times New Roman"/>
              </a:rPr>
              <a:t>The Hypergeometric Distribution</a:t>
            </a:r>
            <a:endParaRPr sz="3907">
              <a:solidFill>
                <a:srgbClr val="A50021"/>
              </a:solidFill>
              <a:latin typeface="Times New Roman"/>
              <a:ea typeface="Times New Roman"/>
              <a:cs typeface="Times New Roman"/>
              <a:sym typeface="Times New Roman"/>
            </a:endParaRPr>
          </a:p>
        </p:txBody>
      </p:sp>
      <p:sp>
        <p:nvSpPr>
          <p:cNvPr id="766" name="Google Shape;766;p49"/>
          <p:cNvSpPr txBox="1"/>
          <p:nvPr>
            <p:ph idx="1" type="body"/>
          </p:nvPr>
        </p:nvSpPr>
        <p:spPr>
          <a:xfrm>
            <a:off x="0" y="1447800"/>
            <a:ext cx="9601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The hypergeometric distribution has the following characteristics:</a:t>
            </a:r>
            <a:endParaRPr/>
          </a:p>
          <a:p>
            <a:pPr indent="-320675" lvl="0" marL="320675" rtl="0" algn="l">
              <a:lnSpc>
                <a:spcPct val="100000"/>
              </a:lnSpc>
              <a:spcBef>
                <a:spcPts val="560"/>
              </a:spcBef>
              <a:spcAft>
                <a:spcPts val="0"/>
              </a:spcAft>
              <a:buSzPts val="1680"/>
              <a:buChar char="■"/>
            </a:pPr>
            <a:r>
              <a:rPr lang="en-US"/>
              <a:t>It is discrete distribution.</a:t>
            </a:r>
            <a:endParaRPr/>
          </a:p>
          <a:p>
            <a:pPr indent="-320675" lvl="0" marL="320675" rtl="0" algn="l">
              <a:lnSpc>
                <a:spcPct val="100000"/>
              </a:lnSpc>
              <a:spcBef>
                <a:spcPts val="560"/>
              </a:spcBef>
              <a:spcAft>
                <a:spcPts val="0"/>
              </a:spcAft>
              <a:buSzPts val="1680"/>
              <a:buChar char="■"/>
            </a:pPr>
            <a:r>
              <a:rPr lang="en-US"/>
              <a:t>Each outcome consists of either a success or a failure.</a:t>
            </a:r>
            <a:endParaRPr/>
          </a:p>
          <a:p>
            <a:pPr indent="-320675" lvl="0" marL="320675" rtl="0" algn="l">
              <a:lnSpc>
                <a:spcPct val="100000"/>
              </a:lnSpc>
              <a:spcBef>
                <a:spcPts val="560"/>
              </a:spcBef>
              <a:spcAft>
                <a:spcPts val="0"/>
              </a:spcAft>
              <a:buSzPts val="1680"/>
              <a:buChar char="■"/>
            </a:pPr>
            <a:r>
              <a:rPr lang="en-US"/>
              <a:t>Sampling is done without replacement.</a:t>
            </a:r>
            <a:endParaRPr/>
          </a:p>
          <a:p>
            <a:pPr indent="-320675" lvl="0" marL="320675" rtl="0" algn="l">
              <a:lnSpc>
                <a:spcPct val="100000"/>
              </a:lnSpc>
              <a:spcBef>
                <a:spcPts val="560"/>
              </a:spcBef>
              <a:spcAft>
                <a:spcPts val="0"/>
              </a:spcAft>
              <a:buSzPts val="1680"/>
              <a:buChar char="■"/>
            </a:pPr>
            <a:r>
              <a:rPr lang="en-US"/>
              <a:t>The population, </a:t>
            </a:r>
            <a:r>
              <a:rPr i="1" lang="en-US"/>
              <a:t>N, is finite and known.</a:t>
            </a:r>
            <a:endParaRPr/>
          </a:p>
          <a:p>
            <a:pPr indent="-320675" lvl="0" marL="320675" rtl="0" algn="l">
              <a:lnSpc>
                <a:spcPct val="100000"/>
              </a:lnSpc>
              <a:spcBef>
                <a:spcPts val="560"/>
              </a:spcBef>
              <a:spcAft>
                <a:spcPts val="0"/>
              </a:spcAft>
              <a:buSzPts val="1680"/>
              <a:buChar char="■"/>
            </a:pPr>
            <a:r>
              <a:rPr lang="en-US"/>
              <a:t>The number of successes in the population, </a:t>
            </a:r>
            <a:r>
              <a:rPr i="1" lang="en-US"/>
              <a:t>A, is known.</a:t>
            </a:r>
            <a:endParaRPr/>
          </a:p>
        </p:txBody>
      </p:sp>
      <p:pic>
        <p:nvPicPr>
          <p:cNvPr id="767" name="Google Shape;767;p49"/>
          <p:cNvPicPr preferRelativeResize="0"/>
          <p:nvPr/>
        </p:nvPicPr>
        <p:blipFill rotWithShape="1">
          <a:blip r:embed="rId3">
            <a:alphaModFix/>
          </a:blip>
          <a:srcRect b="0" l="0" r="0" t="0"/>
          <a:stretch/>
        </p:blipFill>
        <p:spPr>
          <a:xfrm>
            <a:off x="914400" y="5124450"/>
            <a:ext cx="7696200" cy="1733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0"/>
          <p:cNvSpPr/>
          <p:nvPr/>
        </p:nvSpPr>
        <p:spPr>
          <a:xfrm>
            <a:off x="0" y="1536700"/>
            <a:ext cx="9144000" cy="19383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As an application of the hypergeometric distribution, consider the following problem.Twenty-four people, of whom eight are women, apply for a job. If five of the applicants are sampled randomly, what is the probability that exactly three of those sampled are women?</a:t>
            </a:r>
            <a:endParaRPr b="0" i="0" sz="1400" u="none" cap="none" strike="noStrike">
              <a:solidFill>
                <a:srgbClr val="000000"/>
              </a:solidFill>
              <a:latin typeface="Arial"/>
              <a:ea typeface="Arial"/>
              <a:cs typeface="Arial"/>
              <a:sym typeface="Arial"/>
            </a:endParaRPr>
          </a:p>
        </p:txBody>
      </p:sp>
      <p:sp>
        <p:nvSpPr>
          <p:cNvPr id="773" name="Google Shape;773;p50"/>
          <p:cNvSpPr/>
          <p:nvPr/>
        </p:nvSpPr>
        <p:spPr>
          <a:xfrm>
            <a:off x="0" y="3429000"/>
            <a:ext cx="9144000" cy="19383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In summary, the hypergeometric distribution should be used instead of the binomial distribution when the following conditions are present: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Sampling is being done without replacement.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a:t>
            </a:r>
            <a:r>
              <a:rPr b="1" i="1" lang="en-US" sz="2400" u="none" cap="none" strike="noStrike">
                <a:solidFill>
                  <a:schemeClr val="dk1"/>
                </a:solidFill>
                <a:latin typeface="Arial"/>
                <a:ea typeface="Arial"/>
                <a:cs typeface="Arial"/>
                <a:sym typeface="Arial"/>
              </a:rPr>
              <a:t>n &gt;5% N.</a:t>
            </a:r>
            <a:endParaRPr b="0" i="0" sz="2400" u="none" cap="none" strike="noStrike">
              <a:solidFill>
                <a:schemeClr val="dk1"/>
              </a:solidFill>
              <a:latin typeface="Arial"/>
              <a:ea typeface="Arial"/>
              <a:cs typeface="Arial"/>
              <a:sym typeface="Arial"/>
            </a:endParaRPr>
          </a:p>
        </p:txBody>
      </p:sp>
      <p:sp>
        <p:nvSpPr>
          <p:cNvPr id="774" name="Google Shape;774;p50"/>
          <p:cNvSpPr/>
          <p:nvPr/>
        </p:nvSpPr>
        <p:spPr>
          <a:xfrm>
            <a:off x="609600" y="5334000"/>
            <a:ext cx="7924800" cy="8302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a:t>
            </a:r>
            <a:r>
              <a:rPr b="0" i="0" lang="en-US" sz="2400" u="sng" cap="none" strike="noStrike">
                <a:solidFill>
                  <a:schemeClr val="hlink"/>
                </a:solidFill>
                <a:latin typeface="Arial"/>
                <a:ea typeface="Arial"/>
                <a:cs typeface="Arial"/>
                <a:sym typeface="Arial"/>
                <a:hlinkClick r:id="rId3"/>
              </a:rPr>
              <a:t>mean</a:t>
            </a:r>
            <a:r>
              <a:rPr b="0" i="0" lang="en-US" sz="2400" u="none" cap="none" strike="noStrike">
                <a:solidFill>
                  <a:schemeClr val="dk1"/>
                </a:solidFill>
                <a:latin typeface="Arial"/>
                <a:ea typeface="Arial"/>
                <a:cs typeface="Arial"/>
                <a:sym typeface="Arial"/>
              </a:rPr>
              <a:t> =is </a:t>
            </a:r>
            <a:r>
              <a:rPr b="0" i="1" lang="en-US" sz="2400" u="none" cap="none" strike="noStrike">
                <a:solidFill>
                  <a:schemeClr val="dk1"/>
                </a:solidFill>
                <a:latin typeface="Arial"/>
                <a:ea typeface="Arial"/>
                <a:cs typeface="Arial"/>
                <a:sym typeface="Arial"/>
              </a:rPr>
              <a:t>nk</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r>
              <a:rPr b="0" i="0" lang="en-US" sz="2400" u="sng" cap="none" strike="noStrike">
                <a:solidFill>
                  <a:schemeClr val="hlink"/>
                </a:solidFill>
                <a:latin typeface="Arial"/>
                <a:ea typeface="Arial"/>
                <a:cs typeface="Arial"/>
                <a:sym typeface="Arial"/>
                <a:hlinkClick r:id="rId4"/>
              </a:rPr>
              <a:t>variance</a:t>
            </a:r>
            <a:r>
              <a:rPr b="0" i="0" lang="en-US" sz="2400" u="none" cap="none" strike="noStrike">
                <a:solidFill>
                  <a:schemeClr val="dk1"/>
                </a:solidFill>
                <a:latin typeface="Arial"/>
                <a:ea typeface="Arial"/>
                <a:cs typeface="Arial"/>
                <a:sym typeface="Arial"/>
              </a:rPr>
              <a:t> =is </a:t>
            </a:r>
            <a:r>
              <a:rPr b="0" i="1" lang="en-US" sz="2400" u="none" cap="none" strike="noStrike">
                <a:solidFill>
                  <a:schemeClr val="dk1"/>
                </a:solidFill>
                <a:latin typeface="Arial"/>
                <a:ea typeface="Arial"/>
                <a:cs typeface="Arial"/>
                <a:sym typeface="Arial"/>
              </a:rPr>
              <a:t>nk</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 − </a:t>
            </a:r>
            <a:r>
              <a:rPr b="0" i="1" lang="en-US" sz="2400" u="none" cap="none" strike="noStrike">
                <a:solidFill>
                  <a:schemeClr val="dk1"/>
                </a:solidFill>
                <a:latin typeface="Arial"/>
                <a:ea typeface="Arial"/>
                <a:cs typeface="Arial"/>
                <a:sym typeface="Arial"/>
              </a:rPr>
              <a:t>k</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 − </a:t>
            </a: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baseline="30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 − 1).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cxnSp>
        <p:nvCxnSpPr>
          <p:cNvPr id="780" name="Google Shape;780;p51"/>
          <p:cNvCxnSpPr/>
          <p:nvPr/>
        </p:nvCxnSpPr>
        <p:spPr>
          <a:xfrm>
            <a:off x="5257800" y="3962400"/>
            <a:ext cx="0" cy="1981200"/>
          </a:xfrm>
          <a:prstGeom prst="straightConnector1">
            <a:avLst/>
          </a:prstGeom>
          <a:noFill/>
          <a:ln cap="flat" cmpd="sng" w="19050">
            <a:solidFill>
              <a:schemeClr val="dk1"/>
            </a:solidFill>
            <a:prstDash val="solid"/>
            <a:round/>
            <a:headEnd len="sm" w="sm" type="none"/>
            <a:tailEnd len="sm" w="sm" type="none"/>
          </a:ln>
        </p:spPr>
      </p:cxnSp>
      <p:cxnSp>
        <p:nvCxnSpPr>
          <p:cNvPr id="781" name="Google Shape;781;p51"/>
          <p:cNvCxnSpPr/>
          <p:nvPr/>
        </p:nvCxnSpPr>
        <p:spPr>
          <a:xfrm rot="10800000">
            <a:off x="5257800" y="5257800"/>
            <a:ext cx="228600" cy="0"/>
          </a:xfrm>
          <a:prstGeom prst="straightConnector1">
            <a:avLst/>
          </a:prstGeom>
          <a:noFill/>
          <a:ln cap="flat" cmpd="sng" w="19050">
            <a:solidFill>
              <a:schemeClr val="dk1"/>
            </a:solidFill>
            <a:prstDash val="solid"/>
            <a:round/>
            <a:headEnd len="sm" w="sm" type="none"/>
            <a:tailEnd len="sm" w="sm" type="none"/>
          </a:ln>
        </p:spPr>
      </p:cxnSp>
      <p:cxnSp>
        <p:nvCxnSpPr>
          <p:cNvPr id="782" name="Google Shape;782;p51"/>
          <p:cNvCxnSpPr/>
          <p:nvPr/>
        </p:nvCxnSpPr>
        <p:spPr>
          <a:xfrm rot="10800000">
            <a:off x="5257800" y="5943600"/>
            <a:ext cx="228600" cy="0"/>
          </a:xfrm>
          <a:prstGeom prst="straightConnector1">
            <a:avLst/>
          </a:prstGeom>
          <a:noFill/>
          <a:ln cap="flat" cmpd="sng" w="19050">
            <a:solidFill>
              <a:schemeClr val="dk1"/>
            </a:solidFill>
            <a:prstDash val="solid"/>
            <a:round/>
            <a:headEnd len="sm" w="sm" type="none"/>
            <a:tailEnd len="sm" w="sm" type="none"/>
          </a:ln>
        </p:spPr>
      </p:cxnSp>
      <p:cxnSp>
        <p:nvCxnSpPr>
          <p:cNvPr id="783" name="Google Shape;783;p51"/>
          <p:cNvCxnSpPr/>
          <p:nvPr/>
        </p:nvCxnSpPr>
        <p:spPr>
          <a:xfrm>
            <a:off x="6248400" y="2590800"/>
            <a:ext cx="0" cy="152400"/>
          </a:xfrm>
          <a:prstGeom prst="straightConnector1">
            <a:avLst/>
          </a:prstGeom>
          <a:noFill/>
          <a:ln cap="flat" cmpd="sng" w="19050">
            <a:solidFill>
              <a:schemeClr val="dk1"/>
            </a:solidFill>
            <a:prstDash val="solid"/>
            <a:round/>
            <a:headEnd len="sm" w="sm" type="none"/>
            <a:tailEnd len="sm" w="sm" type="none"/>
          </a:ln>
        </p:spPr>
      </p:cxnSp>
      <p:sp>
        <p:nvSpPr>
          <p:cNvPr id="784" name="Google Shape;784;p51"/>
          <p:cNvSpPr/>
          <p:nvPr/>
        </p:nvSpPr>
        <p:spPr>
          <a:xfrm>
            <a:off x="457200" y="533400"/>
            <a:ext cx="824865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85" name="Google Shape;785;p51"/>
          <p:cNvSpPr/>
          <p:nvPr/>
        </p:nvSpPr>
        <p:spPr>
          <a:xfrm>
            <a:off x="1295400" y="92075"/>
            <a:ext cx="7045325" cy="1320800"/>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Continuous</a:t>
            </a:r>
            <a:r>
              <a:rPr b="0" i="0" lang="en-US" sz="4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sp>
        <p:nvSpPr>
          <p:cNvPr id="786" name="Google Shape;786;p51"/>
          <p:cNvSpPr/>
          <p:nvPr/>
        </p:nvSpPr>
        <p:spPr>
          <a:xfrm>
            <a:off x="5105400" y="2743200"/>
            <a:ext cx="2209800" cy="11969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Continuous</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cxnSp>
        <p:nvCxnSpPr>
          <p:cNvPr id="787" name="Google Shape;787;p51"/>
          <p:cNvCxnSpPr/>
          <p:nvPr/>
        </p:nvCxnSpPr>
        <p:spPr>
          <a:xfrm>
            <a:off x="4343400" y="2590800"/>
            <a:ext cx="1905000" cy="0"/>
          </a:xfrm>
          <a:prstGeom prst="straightConnector1">
            <a:avLst/>
          </a:prstGeom>
          <a:noFill/>
          <a:ln cap="flat" cmpd="sng" w="19050">
            <a:solidFill>
              <a:schemeClr val="dk1"/>
            </a:solidFill>
            <a:prstDash val="solid"/>
            <a:round/>
            <a:headEnd len="sm" w="sm" type="none"/>
            <a:tailEnd len="sm" w="sm" type="none"/>
          </a:ln>
        </p:spPr>
      </p:cxnSp>
      <p:cxnSp>
        <p:nvCxnSpPr>
          <p:cNvPr id="788" name="Google Shape;788;p51"/>
          <p:cNvCxnSpPr/>
          <p:nvPr/>
        </p:nvCxnSpPr>
        <p:spPr>
          <a:xfrm>
            <a:off x="4343400" y="2438400"/>
            <a:ext cx="0" cy="152400"/>
          </a:xfrm>
          <a:prstGeom prst="straightConnector1">
            <a:avLst/>
          </a:prstGeom>
          <a:noFill/>
          <a:ln cap="flat" cmpd="sng" w="19050">
            <a:solidFill>
              <a:schemeClr val="dk1"/>
            </a:solidFill>
            <a:prstDash val="solid"/>
            <a:round/>
            <a:headEnd len="sm" w="sm" type="none"/>
            <a:tailEnd len="sm" w="sm" type="none"/>
          </a:ln>
        </p:spPr>
      </p:cxnSp>
      <p:sp>
        <p:nvSpPr>
          <p:cNvPr id="789" name="Google Shape;789;p51"/>
          <p:cNvSpPr/>
          <p:nvPr/>
        </p:nvSpPr>
        <p:spPr>
          <a:xfrm>
            <a:off x="3276600" y="1600200"/>
            <a:ext cx="2286000" cy="831850"/>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cxnSp>
        <p:nvCxnSpPr>
          <p:cNvPr id="790" name="Google Shape;790;p51"/>
          <p:cNvCxnSpPr/>
          <p:nvPr/>
        </p:nvCxnSpPr>
        <p:spPr>
          <a:xfrm rot="10800000">
            <a:off x="5257800" y="4572000"/>
            <a:ext cx="228600" cy="0"/>
          </a:xfrm>
          <a:prstGeom prst="straightConnector1">
            <a:avLst/>
          </a:prstGeom>
          <a:noFill/>
          <a:ln cap="flat" cmpd="sng" w="19050">
            <a:solidFill>
              <a:schemeClr val="dk1"/>
            </a:solidFill>
            <a:prstDash val="solid"/>
            <a:round/>
            <a:headEnd len="sm" w="sm" type="none"/>
            <a:tailEnd len="sm" w="sm" type="none"/>
          </a:ln>
        </p:spPr>
      </p:cxnSp>
      <p:sp>
        <p:nvSpPr>
          <p:cNvPr id="791" name="Google Shape;791;p51"/>
          <p:cNvSpPr/>
          <p:nvPr/>
        </p:nvSpPr>
        <p:spPr>
          <a:xfrm>
            <a:off x="5486400" y="4343400"/>
            <a:ext cx="1676400" cy="466725"/>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Normal</a:t>
            </a:r>
            <a:endParaRPr b="0" i="0" sz="1400" u="none" cap="none" strike="noStrike">
              <a:solidFill>
                <a:srgbClr val="000000"/>
              </a:solidFill>
              <a:latin typeface="Arial"/>
              <a:ea typeface="Arial"/>
              <a:cs typeface="Arial"/>
              <a:sym typeface="Arial"/>
            </a:endParaRPr>
          </a:p>
        </p:txBody>
      </p:sp>
      <p:sp>
        <p:nvSpPr>
          <p:cNvPr id="792" name="Google Shape;792;p51"/>
          <p:cNvSpPr/>
          <p:nvPr/>
        </p:nvSpPr>
        <p:spPr>
          <a:xfrm>
            <a:off x="5486400" y="5029200"/>
            <a:ext cx="1676400" cy="4667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Uniform</a:t>
            </a:r>
            <a:endParaRPr b="0" i="0" sz="1400" u="none" cap="none" strike="noStrike">
              <a:solidFill>
                <a:srgbClr val="000000"/>
              </a:solidFill>
              <a:latin typeface="Arial"/>
              <a:ea typeface="Arial"/>
              <a:cs typeface="Arial"/>
              <a:sym typeface="Arial"/>
            </a:endParaRPr>
          </a:p>
        </p:txBody>
      </p:sp>
      <p:sp>
        <p:nvSpPr>
          <p:cNvPr id="793" name="Google Shape;793;p51"/>
          <p:cNvSpPr/>
          <p:nvPr/>
        </p:nvSpPr>
        <p:spPr>
          <a:xfrm>
            <a:off x="5486400" y="5715000"/>
            <a:ext cx="1981200" cy="4667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Exponential</a:t>
            </a:r>
            <a:endParaRPr b="0" i="0" sz="1400" u="none" cap="none" strike="noStrike">
              <a:solidFill>
                <a:srgbClr val="000000"/>
              </a:solidFill>
              <a:latin typeface="Arial"/>
              <a:ea typeface="Arial"/>
              <a:cs typeface="Arial"/>
              <a:sym typeface="Arial"/>
            </a:endParaRPr>
          </a:p>
        </p:txBody>
      </p:sp>
      <p:pic>
        <p:nvPicPr>
          <p:cNvPr id="794" name="Google Shape;794;p51"/>
          <p:cNvPicPr preferRelativeResize="0"/>
          <p:nvPr/>
        </p:nvPicPr>
        <p:blipFill rotWithShape="1">
          <a:blip r:embed="rId3">
            <a:alphaModFix/>
          </a:blip>
          <a:srcRect b="0" l="0" r="0" t="0"/>
          <a:stretch/>
        </p:blipFill>
        <p:spPr>
          <a:xfrm>
            <a:off x="350838" y="3071813"/>
            <a:ext cx="4640262" cy="28495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2"/>
          <p:cNvSpPr txBox="1"/>
          <p:nvPr>
            <p:ph type="title"/>
          </p:nvPr>
        </p:nvSpPr>
        <p:spPr>
          <a:xfrm>
            <a:off x="395288" y="334963"/>
            <a:ext cx="8569325" cy="1116012"/>
          </a:xfrm>
          <a:prstGeom prst="rect">
            <a:avLst/>
          </a:prstGeom>
          <a:noFill/>
          <a:ln>
            <a:noFill/>
          </a:ln>
        </p:spPr>
        <p:txBody>
          <a:bodyPr anchorCtr="0" anchor="b" bIns="42650" lIns="85325" spcFirstLastPara="1" rIns="85325" wrap="square" tIns="42650">
            <a:normAutofit fontScale="90000"/>
          </a:bodyPr>
          <a:lstStyle/>
          <a:p>
            <a:pPr indent="0" lvl="0" marL="0" rtl="0" algn="l">
              <a:lnSpc>
                <a:spcPct val="100000"/>
              </a:lnSpc>
              <a:spcBef>
                <a:spcPts val="0"/>
              </a:spcBef>
              <a:spcAft>
                <a:spcPts val="0"/>
              </a:spcAft>
              <a:buSzPct val="39814"/>
              <a:buNone/>
            </a:pPr>
            <a:r>
              <a:rPr lang="en-US" sz="3907">
                <a:solidFill>
                  <a:srgbClr val="A50021"/>
                </a:solidFill>
                <a:latin typeface="Times New Roman"/>
                <a:ea typeface="Times New Roman"/>
                <a:cs typeface="Times New Roman"/>
                <a:sym typeface="Times New Roman"/>
              </a:rPr>
              <a:t>Properties of Probability Density Function</a:t>
            </a:r>
            <a:endParaRPr sz="3907">
              <a:solidFill>
                <a:srgbClr val="A50021"/>
              </a:solidFill>
              <a:latin typeface="Times New Roman"/>
              <a:ea typeface="Times New Roman"/>
              <a:cs typeface="Times New Roman"/>
              <a:sym typeface="Times New Roman"/>
            </a:endParaRPr>
          </a:p>
        </p:txBody>
      </p:sp>
      <p:sp>
        <p:nvSpPr>
          <p:cNvPr id="800" name="Google Shape;800;p52"/>
          <p:cNvSpPr txBox="1"/>
          <p:nvPr>
            <p:ph idx="1" type="body"/>
          </p:nvPr>
        </p:nvSpPr>
        <p:spPr>
          <a:xfrm>
            <a:off x="457204" y="1589759"/>
            <a:ext cx="8229600" cy="4287151"/>
          </a:xfrm>
          <a:prstGeom prst="rect">
            <a:avLst/>
          </a:prstGeom>
          <a:blipFill rotWithShape="1">
            <a:blip r:embed="rId3">
              <a:alphaModFix/>
            </a:blip>
            <a:stretch>
              <a:fillRect b="-14648" l="-813" r="-811" t="-848"/>
            </a:stretch>
          </a:blip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 </a:t>
            </a:r>
            <a:endParaRPr/>
          </a:p>
        </p:txBody>
      </p:sp>
      <p:pic>
        <p:nvPicPr>
          <p:cNvPr id="801" name="Google Shape;801;p52"/>
          <p:cNvPicPr preferRelativeResize="0"/>
          <p:nvPr/>
        </p:nvPicPr>
        <p:blipFill rotWithShape="1">
          <a:blip r:embed="rId4">
            <a:alphaModFix/>
          </a:blip>
          <a:srcRect b="0" l="0" r="0" t="0"/>
          <a:stretch/>
        </p:blipFill>
        <p:spPr>
          <a:xfrm>
            <a:off x="4130675" y="2565400"/>
            <a:ext cx="5013325" cy="291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3"/>
          <p:cNvSpPr txBox="1"/>
          <p:nvPr/>
        </p:nvSpPr>
        <p:spPr>
          <a:xfrm>
            <a:off x="95250" y="1503363"/>
            <a:ext cx="5362575" cy="358775"/>
          </a:xfrm>
          <a:prstGeom prst="rect">
            <a:avLst/>
          </a:prstGeom>
          <a:noFill/>
          <a:ln>
            <a:noFill/>
          </a:ln>
        </p:spPr>
        <p:txBody>
          <a:bodyPr anchorCtr="0" anchor="t" bIns="0" lIns="0" spcFirstLastPara="1" rIns="0" wrap="square" tIns="22650">
            <a:spAutoFit/>
          </a:bodyPr>
          <a:lstStyle/>
          <a:p>
            <a:pPr indent="0" lvl="0" marL="25168" marR="0" rtl="0" algn="ctr">
              <a:lnSpc>
                <a:spcPct val="100000"/>
              </a:lnSpc>
              <a:spcBef>
                <a:spcPts val="0"/>
              </a:spcBef>
              <a:spcAft>
                <a:spcPts val="0"/>
              </a:spcAft>
              <a:buClr>
                <a:srgbClr val="000000"/>
              </a:buClr>
              <a:buSzPts val="2180"/>
              <a:buFont typeface="Arial"/>
              <a:buNone/>
            </a:pPr>
            <a:r>
              <a:rPr b="1" i="0" lang="en-US" sz="2180" u="none" cap="none" strike="noStrike">
                <a:solidFill>
                  <a:schemeClr val="dk1"/>
                </a:solidFill>
                <a:latin typeface="Arial"/>
                <a:ea typeface="Arial"/>
                <a:cs typeface="Arial"/>
                <a:sym typeface="Arial"/>
              </a:rPr>
              <a:t>Uniform distribution pdf and cdf examples</a:t>
            </a:r>
            <a:endParaRPr b="0" i="0" sz="2180" u="none" cap="none" strike="noStrike">
              <a:solidFill>
                <a:schemeClr val="dk1"/>
              </a:solidFill>
              <a:latin typeface="Arial"/>
              <a:ea typeface="Arial"/>
              <a:cs typeface="Arial"/>
              <a:sym typeface="Arial"/>
            </a:endParaRPr>
          </a:p>
        </p:txBody>
      </p:sp>
      <p:sp>
        <p:nvSpPr>
          <p:cNvPr id="808" name="Google Shape;808;p53"/>
          <p:cNvSpPr/>
          <p:nvPr/>
        </p:nvSpPr>
        <p:spPr>
          <a:xfrm>
            <a:off x="1012825" y="2274888"/>
            <a:ext cx="3292475" cy="24066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09" name="Google Shape;809;p53"/>
          <p:cNvSpPr/>
          <p:nvPr/>
        </p:nvSpPr>
        <p:spPr>
          <a:xfrm>
            <a:off x="4892675" y="2235200"/>
            <a:ext cx="3181350" cy="23971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10" name="Google Shape;810;p53"/>
          <p:cNvSpPr txBox="1"/>
          <p:nvPr/>
        </p:nvSpPr>
        <p:spPr>
          <a:xfrm>
            <a:off x="282575" y="4752975"/>
            <a:ext cx="8861425" cy="1884363"/>
          </a:xfrm>
          <a:prstGeom prst="rect">
            <a:avLst/>
          </a:prstGeom>
          <a:noFill/>
          <a:ln>
            <a:noFill/>
          </a:ln>
        </p:spPr>
        <p:txBody>
          <a:bodyPr anchorCtr="0" anchor="t" bIns="0" lIns="0" spcFirstLastPara="1" rIns="0" wrap="square" tIns="13825">
            <a:spAutoFit/>
          </a:bodyPr>
          <a:lstStyle/>
          <a:p>
            <a:pPr indent="0" lvl="0" marL="23813" marR="0" rtl="0" algn="l">
              <a:lnSpc>
                <a:spcPct val="103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uniform distribution is used to model situations in which the  probability is equal for all possible outcomes. There are two parameters for  the uniform distribution, the lower bound and upper bound of possibilities,  often denoted as </a:t>
            </a:r>
            <a:r>
              <a:rPr b="0" i="1" lang="en-US" sz="2400" u="none" cap="none" strike="noStrike">
                <a:solidFill>
                  <a:schemeClr val="dk1"/>
                </a:solidFill>
                <a:latin typeface="Times New Roman"/>
                <a:ea typeface="Times New Roman"/>
                <a:cs typeface="Times New Roman"/>
                <a:sym typeface="Times New Roman"/>
              </a:rPr>
              <a:t>a </a:t>
            </a:r>
            <a:r>
              <a:rPr b="0" i="0" lang="en-US" sz="2400" u="none" cap="none" strike="noStrike">
                <a:solidFill>
                  <a:schemeClr val="dk1"/>
                </a:solidFill>
                <a:latin typeface="Times New Roman"/>
                <a:ea typeface="Times New Roman"/>
                <a:cs typeface="Times New Roman"/>
                <a:sym typeface="Times New Roman"/>
              </a:rPr>
              <a:t>and </a:t>
            </a:r>
            <a:r>
              <a:rPr b="0" i="1" lang="en-US" sz="2400" u="none" cap="none" strike="noStrike">
                <a:solidFill>
                  <a:schemeClr val="dk1"/>
                </a:solidFill>
                <a:latin typeface="Times New Roman"/>
                <a:ea typeface="Times New Roman"/>
                <a:cs typeface="Times New Roman"/>
                <a:sym typeface="Times New Roman"/>
              </a:rPr>
              <a:t>b.</a:t>
            </a:r>
            <a:endParaRPr b="0" i="0" sz="2400" u="none" cap="none" strike="noStrike">
              <a:solidFill>
                <a:schemeClr val="dk1"/>
              </a:solidFill>
              <a:latin typeface="Times New Roman"/>
              <a:ea typeface="Times New Roman"/>
              <a:cs typeface="Times New Roman"/>
              <a:sym typeface="Times New Roman"/>
            </a:endParaRPr>
          </a:p>
          <a:p>
            <a:pPr indent="0" lvl="0" marL="23813" marR="0" rtl="0" algn="ctr">
              <a:lnSpc>
                <a:spcPct val="100000"/>
              </a:lnSpc>
              <a:spcBef>
                <a:spcPts val="75"/>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811" name="Google Shape;811;p53"/>
          <p:cNvSpPr/>
          <p:nvPr/>
        </p:nvSpPr>
        <p:spPr>
          <a:xfrm>
            <a:off x="1408113" y="252413"/>
            <a:ext cx="6029325"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756"/>
              <a:buFont typeface="Arial"/>
              <a:buNone/>
            </a:pPr>
            <a:r>
              <a:rPr b="1" i="0" lang="en-US" sz="4756" u="none" cap="none" strike="noStrike">
                <a:solidFill>
                  <a:schemeClr val="dk1"/>
                </a:solidFill>
                <a:latin typeface="Arial"/>
                <a:ea typeface="Arial"/>
                <a:cs typeface="Arial"/>
                <a:sym typeface="Arial"/>
              </a:rPr>
              <a:t>Uniform distribution </a:t>
            </a:r>
            <a:endParaRPr b="0" i="0" sz="4756"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4"/>
          <p:cNvSpPr/>
          <p:nvPr/>
        </p:nvSpPr>
        <p:spPr>
          <a:xfrm>
            <a:off x="561975" y="2428875"/>
            <a:ext cx="128588" cy="1301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17" name="Google Shape;817;p54"/>
          <p:cNvSpPr txBox="1"/>
          <p:nvPr/>
        </p:nvSpPr>
        <p:spPr>
          <a:xfrm>
            <a:off x="803275" y="2263775"/>
            <a:ext cx="7016750" cy="358775"/>
          </a:xfrm>
          <a:prstGeom prst="rect">
            <a:avLst/>
          </a:prstGeom>
          <a:noFill/>
          <a:ln>
            <a:noFill/>
          </a:ln>
        </p:spPr>
        <p:txBody>
          <a:bodyPr anchorCtr="0" anchor="t" bIns="0" lIns="0" spcFirstLastPara="1" rIns="0" wrap="square" tIns="22650">
            <a:spAutoFit/>
          </a:bodyPr>
          <a:lstStyle/>
          <a:p>
            <a:pPr indent="0" lvl="0" marL="25168" marR="0" rtl="0" algn="ctr">
              <a:lnSpc>
                <a:spcPct val="100000"/>
              </a:lnSpc>
              <a:spcBef>
                <a:spcPts val="0"/>
              </a:spcBef>
              <a:spcAft>
                <a:spcPts val="0"/>
              </a:spcAft>
              <a:buClr>
                <a:srgbClr val="000000"/>
              </a:buClr>
              <a:buSzPts val="2180"/>
              <a:buFont typeface="Arial"/>
              <a:buNone/>
            </a:pPr>
            <a:r>
              <a:rPr b="0" i="0" lang="en-US" sz="2180" u="none" cap="none" strike="noStrike">
                <a:solidFill>
                  <a:schemeClr val="dk1"/>
                </a:solidFill>
                <a:latin typeface="Arial"/>
                <a:ea typeface="Arial"/>
                <a:cs typeface="Arial"/>
                <a:sym typeface="Arial"/>
              </a:rPr>
              <a:t>The probability density function for a uniform distribution is:</a:t>
            </a:r>
            <a:endParaRPr b="0" i="0" sz="2180" u="none" cap="none" strike="noStrike">
              <a:solidFill>
                <a:schemeClr val="dk1"/>
              </a:solidFill>
              <a:latin typeface="Arial"/>
              <a:ea typeface="Arial"/>
              <a:cs typeface="Arial"/>
              <a:sym typeface="Arial"/>
            </a:endParaRPr>
          </a:p>
        </p:txBody>
      </p:sp>
      <p:sp>
        <p:nvSpPr>
          <p:cNvPr id="818" name="Google Shape;818;p54"/>
          <p:cNvSpPr/>
          <p:nvPr/>
        </p:nvSpPr>
        <p:spPr>
          <a:xfrm>
            <a:off x="2373313" y="3014663"/>
            <a:ext cx="385762" cy="0"/>
          </a:xfrm>
          <a:custGeom>
            <a:rect b="b" l="l" r="r" t="t"/>
            <a:pathLst>
              <a:path extrusionOk="0" h="120000" w="194944">
                <a:moveTo>
                  <a:pt x="0" y="0"/>
                </a:moveTo>
                <a:lnTo>
                  <a:pt x="1949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19" name="Google Shape;819;p54"/>
          <p:cNvSpPr txBox="1"/>
          <p:nvPr/>
        </p:nvSpPr>
        <p:spPr>
          <a:xfrm>
            <a:off x="752475" y="2782888"/>
            <a:ext cx="3425825" cy="358775"/>
          </a:xfrm>
          <a:prstGeom prst="rect">
            <a:avLst/>
          </a:prstGeom>
          <a:noFill/>
          <a:ln>
            <a:noFill/>
          </a:ln>
        </p:spPr>
        <p:txBody>
          <a:bodyPr anchorCtr="0" anchor="t" bIns="0" lIns="0" spcFirstLastPara="1" rIns="0" wrap="square" tIns="22650">
            <a:spAutoFit/>
          </a:bodyPr>
          <a:lstStyle/>
          <a:p>
            <a:pPr indent="0" lvl="0" marL="75503" marR="0" rtl="0" algn="ctr">
              <a:lnSpc>
                <a:spcPct val="100000"/>
              </a:lnSpc>
              <a:spcBef>
                <a:spcPts val="0"/>
              </a:spcBef>
              <a:spcAft>
                <a:spcPts val="0"/>
              </a:spcAft>
              <a:buClr>
                <a:srgbClr val="000000"/>
              </a:buClr>
              <a:buSzPts val="2180"/>
              <a:buFont typeface="Arial"/>
              <a:buNone/>
            </a:pPr>
            <a:r>
              <a:rPr b="0" i="1" lang="en-US" sz="2180" u="none" cap="none" strike="noStrike">
                <a:solidFill>
                  <a:schemeClr val="dk1"/>
                </a:solidFill>
                <a:latin typeface="Trebuchet MS"/>
                <a:ea typeface="Trebuchet MS"/>
                <a:cs typeface="Trebuchet MS"/>
                <a:sym typeface="Trebuchet MS"/>
              </a:rPr>
              <a:t>P</a:t>
            </a:r>
            <a:r>
              <a:rPr b="0" i="0" lang="en-US" sz="2180" u="none" cap="none" strike="noStrike">
                <a:solidFill>
                  <a:schemeClr val="dk1"/>
                </a:solidFill>
                <a:latin typeface="Arial"/>
                <a:ea typeface="Arial"/>
                <a:cs typeface="Arial"/>
                <a:sym typeface="Arial"/>
              </a:rPr>
              <a:t>(</a:t>
            </a:r>
            <a:r>
              <a:rPr b="0" i="1" lang="en-US" sz="2180" u="none" cap="none" strike="noStrike">
                <a:solidFill>
                  <a:schemeClr val="dk1"/>
                </a:solidFill>
                <a:latin typeface="Trebuchet MS"/>
                <a:ea typeface="Trebuchet MS"/>
                <a:cs typeface="Trebuchet MS"/>
                <a:sym typeface="Trebuchet MS"/>
              </a:rPr>
              <a:t>X </a:t>
            </a:r>
            <a:r>
              <a:rPr b="0" i="0" lang="en-US" sz="2180" u="none" cap="none" strike="noStrike">
                <a:solidFill>
                  <a:schemeClr val="dk1"/>
                </a:solidFill>
                <a:latin typeface="Arial"/>
                <a:ea typeface="Arial"/>
                <a:cs typeface="Arial"/>
                <a:sym typeface="Arial"/>
              </a:rPr>
              <a:t>= </a:t>
            </a:r>
            <a:r>
              <a:rPr b="0" i="1" lang="en-US" sz="2180" u="none" cap="none" strike="noStrike">
                <a:solidFill>
                  <a:schemeClr val="dk1"/>
                </a:solidFill>
                <a:latin typeface="Trebuchet MS"/>
                <a:ea typeface="Trebuchet MS"/>
                <a:cs typeface="Trebuchet MS"/>
                <a:sym typeface="Trebuchet MS"/>
              </a:rPr>
              <a:t>x </a:t>
            </a:r>
            <a:r>
              <a:rPr b="0" i="0" lang="en-US" sz="2180" u="none" cap="none" strike="noStrike">
                <a:solidFill>
                  <a:schemeClr val="dk1"/>
                </a:solidFill>
                <a:latin typeface="Arial"/>
                <a:ea typeface="Arial"/>
                <a:cs typeface="Arial"/>
                <a:sym typeface="Arial"/>
              </a:rPr>
              <a:t>) = </a:t>
            </a:r>
            <a:r>
              <a:rPr b="0" baseline="-25000" i="1" lang="en-US" sz="2378" u="none" cap="none" strike="noStrike">
                <a:solidFill>
                  <a:schemeClr val="dk1"/>
                </a:solidFill>
                <a:latin typeface="Arial"/>
                <a:ea typeface="Arial"/>
                <a:cs typeface="Arial"/>
                <a:sym typeface="Arial"/>
              </a:rPr>
              <a:t>b </a:t>
            </a:r>
            <a:r>
              <a:rPr b="0" baseline="30000" i="0" lang="en-US" sz="2378" u="none" cap="none" strike="noStrike">
                <a:solidFill>
                  <a:schemeClr val="dk1"/>
                </a:solidFill>
                <a:latin typeface="Arial"/>
                <a:ea typeface="Arial"/>
                <a:cs typeface="Arial"/>
                <a:sym typeface="Arial"/>
              </a:rPr>
              <a:t>1 </a:t>
            </a:r>
            <a:r>
              <a:rPr b="0" i="0" lang="en-US" sz="2180" u="none" cap="none" strike="noStrike">
                <a:solidFill>
                  <a:schemeClr val="dk1"/>
                </a:solidFill>
                <a:latin typeface="Arial"/>
                <a:ea typeface="Arial"/>
                <a:cs typeface="Arial"/>
                <a:sym typeface="Arial"/>
              </a:rPr>
              <a:t>;  </a:t>
            </a:r>
            <a:r>
              <a:rPr b="0" i="1" lang="en-US" sz="2180" u="none" cap="none" strike="noStrike">
                <a:solidFill>
                  <a:schemeClr val="dk1"/>
                </a:solidFill>
                <a:latin typeface="Trebuchet MS"/>
                <a:ea typeface="Trebuchet MS"/>
                <a:cs typeface="Trebuchet MS"/>
                <a:sym typeface="Trebuchet MS"/>
              </a:rPr>
              <a:t>x </a:t>
            </a:r>
            <a:r>
              <a:rPr b="0" i="0" lang="en-US" sz="2180" u="none" cap="none" strike="noStrike">
                <a:solidFill>
                  <a:schemeClr val="dk1"/>
                </a:solidFill>
                <a:latin typeface="Arial"/>
                <a:ea typeface="Arial"/>
                <a:cs typeface="Arial"/>
                <a:sym typeface="Arial"/>
              </a:rPr>
              <a:t>= [</a:t>
            </a:r>
            <a:r>
              <a:rPr b="0" i="1" lang="en-US" sz="2180" u="none" cap="none" strike="noStrike">
                <a:solidFill>
                  <a:schemeClr val="dk1"/>
                </a:solidFill>
                <a:latin typeface="Trebuchet MS"/>
                <a:ea typeface="Trebuchet MS"/>
                <a:cs typeface="Trebuchet MS"/>
                <a:sym typeface="Trebuchet MS"/>
              </a:rPr>
              <a:t>a</a:t>
            </a:r>
            <a:r>
              <a:rPr b="0" i="1" lang="en-US" sz="2180" u="none" cap="none" strike="noStrike">
                <a:solidFill>
                  <a:schemeClr val="dk1"/>
                </a:solidFill>
                <a:latin typeface="Arial Narrow"/>
                <a:ea typeface="Arial Narrow"/>
                <a:cs typeface="Arial Narrow"/>
                <a:sym typeface="Arial Narrow"/>
              </a:rPr>
              <a:t>, </a:t>
            </a:r>
            <a:r>
              <a:rPr b="0" i="1" lang="en-US" sz="2180" u="none" cap="none" strike="noStrike">
                <a:solidFill>
                  <a:schemeClr val="dk1"/>
                </a:solidFill>
                <a:latin typeface="Trebuchet MS"/>
                <a:ea typeface="Trebuchet MS"/>
                <a:cs typeface="Trebuchet MS"/>
                <a:sym typeface="Trebuchet MS"/>
              </a:rPr>
              <a:t>b</a:t>
            </a:r>
            <a:r>
              <a:rPr b="0" i="0" lang="en-US" sz="2180" u="none" cap="none" strike="noStrike">
                <a:solidFill>
                  <a:schemeClr val="dk1"/>
                </a:solidFill>
                <a:latin typeface="Arial"/>
                <a:ea typeface="Arial"/>
                <a:cs typeface="Arial"/>
                <a:sym typeface="Arial"/>
              </a:rPr>
              <a:t>]</a:t>
            </a:r>
            <a:endParaRPr b="0" i="0" sz="2180" u="none" cap="none" strike="noStrike">
              <a:solidFill>
                <a:schemeClr val="dk1"/>
              </a:solidFill>
              <a:latin typeface="Arial"/>
              <a:ea typeface="Arial"/>
              <a:cs typeface="Arial"/>
              <a:sym typeface="Arial"/>
            </a:endParaRPr>
          </a:p>
        </p:txBody>
      </p:sp>
      <p:sp>
        <p:nvSpPr>
          <p:cNvPr id="820" name="Google Shape;820;p54"/>
          <p:cNvSpPr txBox="1"/>
          <p:nvPr/>
        </p:nvSpPr>
        <p:spPr>
          <a:xfrm>
            <a:off x="803275" y="2871788"/>
            <a:ext cx="6283325" cy="820737"/>
          </a:xfrm>
          <a:prstGeom prst="rect">
            <a:avLst/>
          </a:prstGeom>
          <a:noFill/>
          <a:ln>
            <a:noFill/>
          </a:ln>
        </p:spPr>
        <p:txBody>
          <a:bodyPr anchorCtr="0" anchor="t" bIns="0" lIns="0" spcFirstLastPara="1" rIns="0" wrap="square" tIns="104425">
            <a:spAutoFit/>
          </a:bodyPr>
          <a:lstStyle/>
          <a:p>
            <a:pPr indent="0" lvl="0" marL="168592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ucida Sans"/>
                <a:ea typeface="Lucida Sans"/>
                <a:cs typeface="Lucida Sans"/>
                <a:sym typeface="Lucida Sans"/>
              </a:rPr>
              <a:t>−</a:t>
            </a:r>
            <a:r>
              <a:rPr b="0" i="1" lang="en-US" sz="1800" u="none" cap="none" strike="noStrike">
                <a:solidFill>
                  <a:schemeClr val="dk1"/>
                </a:solidFill>
                <a:latin typeface="Arial"/>
                <a:ea typeface="Arial"/>
                <a:cs typeface="Arial"/>
                <a:sym typeface="Arial"/>
              </a:rPr>
              <a:t>a</a:t>
            </a:r>
            <a:endParaRPr b="0" i="0" sz="1800" u="none" cap="none" strike="noStrike">
              <a:solidFill>
                <a:schemeClr val="dk1"/>
              </a:solidFill>
              <a:latin typeface="Arial"/>
              <a:ea typeface="Arial"/>
              <a:cs typeface="Arial"/>
              <a:sym typeface="Arial"/>
            </a:endParaRPr>
          </a:p>
          <a:p>
            <a:pPr indent="0" lvl="0" marL="1685925" marR="0" rtl="0" algn="ctr">
              <a:lnSpc>
                <a:spcPct val="100000"/>
              </a:lnSpc>
              <a:spcBef>
                <a:spcPts val="838"/>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The expected value for a uniform distribution is:</a:t>
            </a:r>
            <a:endParaRPr b="0" i="0" sz="1400" u="none" cap="none" strike="noStrike">
              <a:solidFill>
                <a:srgbClr val="000000"/>
              </a:solidFill>
              <a:latin typeface="Arial"/>
              <a:ea typeface="Arial"/>
              <a:cs typeface="Arial"/>
              <a:sym typeface="Arial"/>
            </a:endParaRPr>
          </a:p>
        </p:txBody>
      </p:sp>
      <p:sp>
        <p:nvSpPr>
          <p:cNvPr id="821" name="Google Shape;821;p54"/>
          <p:cNvSpPr/>
          <p:nvPr/>
        </p:nvSpPr>
        <p:spPr>
          <a:xfrm>
            <a:off x="561975" y="3468688"/>
            <a:ext cx="128588" cy="12858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22" name="Google Shape;822;p54"/>
          <p:cNvSpPr txBox="1"/>
          <p:nvPr/>
        </p:nvSpPr>
        <p:spPr>
          <a:xfrm>
            <a:off x="752475" y="3822700"/>
            <a:ext cx="2093913" cy="357188"/>
          </a:xfrm>
          <a:prstGeom prst="rect">
            <a:avLst/>
          </a:prstGeom>
          <a:noFill/>
          <a:ln>
            <a:noFill/>
          </a:ln>
        </p:spPr>
        <p:txBody>
          <a:bodyPr anchorCtr="0" anchor="t" bIns="0" lIns="0" spcFirstLastPara="1" rIns="0" wrap="square" tIns="22650">
            <a:spAutoFit/>
          </a:bodyPr>
          <a:lstStyle/>
          <a:p>
            <a:pPr indent="0" lvl="0" marL="75503" marR="0" rtl="0" algn="ctr">
              <a:lnSpc>
                <a:spcPct val="100000"/>
              </a:lnSpc>
              <a:spcBef>
                <a:spcPts val="0"/>
              </a:spcBef>
              <a:spcAft>
                <a:spcPts val="0"/>
              </a:spcAft>
              <a:buClr>
                <a:srgbClr val="000000"/>
              </a:buClr>
              <a:buSzPts val="2180"/>
              <a:buFont typeface="Arial"/>
              <a:buNone/>
            </a:pPr>
            <a:r>
              <a:rPr b="0" i="1" lang="en-US" sz="2180" u="none" cap="none" strike="noStrike">
                <a:solidFill>
                  <a:schemeClr val="dk1"/>
                </a:solidFill>
                <a:latin typeface="Trebuchet MS"/>
                <a:ea typeface="Trebuchet MS"/>
                <a:cs typeface="Trebuchet MS"/>
                <a:sym typeface="Trebuchet MS"/>
              </a:rPr>
              <a:t>E </a:t>
            </a:r>
            <a:r>
              <a:rPr b="0" i="0" lang="en-US" sz="2180" u="none" cap="none" strike="noStrike">
                <a:solidFill>
                  <a:schemeClr val="dk1"/>
                </a:solidFill>
                <a:latin typeface="Arial"/>
                <a:ea typeface="Arial"/>
                <a:cs typeface="Arial"/>
                <a:sym typeface="Arial"/>
              </a:rPr>
              <a:t>[</a:t>
            </a:r>
            <a:r>
              <a:rPr b="0" i="1" lang="en-US" sz="2180" u="none" cap="none" strike="noStrike">
                <a:solidFill>
                  <a:schemeClr val="dk1"/>
                </a:solidFill>
                <a:latin typeface="Trebuchet MS"/>
                <a:ea typeface="Trebuchet MS"/>
                <a:cs typeface="Trebuchet MS"/>
                <a:sym typeface="Trebuchet MS"/>
              </a:rPr>
              <a:t>X </a:t>
            </a:r>
            <a:r>
              <a:rPr b="0" i="0" lang="en-US" sz="2180" u="none" cap="none" strike="noStrike">
                <a:solidFill>
                  <a:schemeClr val="dk1"/>
                </a:solidFill>
                <a:latin typeface="Arial"/>
                <a:ea typeface="Arial"/>
                <a:cs typeface="Arial"/>
                <a:sym typeface="Arial"/>
              </a:rPr>
              <a:t>] = </a:t>
            </a:r>
            <a:r>
              <a:rPr b="0" baseline="30000" i="0" lang="en-US" sz="2378" u="sng" cap="none" strike="noStrike">
                <a:solidFill>
                  <a:schemeClr val="dk1"/>
                </a:solidFill>
                <a:latin typeface="Arial"/>
                <a:ea typeface="Arial"/>
                <a:cs typeface="Arial"/>
                <a:sym typeface="Arial"/>
              </a:rPr>
              <a:t>1</a:t>
            </a:r>
            <a:r>
              <a:rPr b="0" baseline="30000" i="0" lang="en-US" sz="2378" u="none" cap="none" strike="noStrike">
                <a:solidFill>
                  <a:schemeClr val="dk1"/>
                </a:solidFill>
                <a:latin typeface="Arial"/>
                <a:ea typeface="Arial"/>
                <a:cs typeface="Arial"/>
                <a:sym typeface="Arial"/>
              </a:rPr>
              <a:t> </a:t>
            </a:r>
            <a:r>
              <a:rPr b="0" i="0" lang="en-US" sz="2180" u="none" cap="none" strike="noStrike">
                <a:solidFill>
                  <a:schemeClr val="dk1"/>
                </a:solidFill>
                <a:latin typeface="Arial"/>
                <a:ea typeface="Arial"/>
                <a:cs typeface="Arial"/>
                <a:sym typeface="Arial"/>
              </a:rPr>
              <a:t>(</a:t>
            </a:r>
            <a:r>
              <a:rPr b="0" i="1" lang="en-US" sz="2180" u="none" cap="none" strike="noStrike">
                <a:solidFill>
                  <a:schemeClr val="dk1"/>
                </a:solidFill>
                <a:latin typeface="Trebuchet MS"/>
                <a:ea typeface="Trebuchet MS"/>
                <a:cs typeface="Trebuchet MS"/>
                <a:sym typeface="Trebuchet MS"/>
              </a:rPr>
              <a:t>a </a:t>
            </a:r>
            <a:r>
              <a:rPr b="0" i="0" lang="en-US" sz="2180" u="none" cap="none" strike="noStrike">
                <a:solidFill>
                  <a:schemeClr val="dk1"/>
                </a:solidFill>
                <a:latin typeface="Arial"/>
                <a:ea typeface="Arial"/>
                <a:cs typeface="Arial"/>
                <a:sym typeface="Arial"/>
              </a:rPr>
              <a:t>+ </a:t>
            </a:r>
            <a:r>
              <a:rPr b="0" i="1" lang="en-US" sz="2180" u="none" cap="none" strike="noStrike">
                <a:solidFill>
                  <a:schemeClr val="dk1"/>
                </a:solidFill>
                <a:latin typeface="Trebuchet MS"/>
                <a:ea typeface="Trebuchet MS"/>
                <a:cs typeface="Trebuchet MS"/>
                <a:sym typeface="Trebuchet MS"/>
              </a:rPr>
              <a:t>b</a:t>
            </a:r>
            <a:r>
              <a:rPr b="0" i="0" lang="en-US" sz="2180" u="none" cap="none" strike="noStrike">
                <a:solidFill>
                  <a:schemeClr val="dk1"/>
                </a:solidFill>
                <a:latin typeface="Arial"/>
                <a:ea typeface="Arial"/>
                <a:cs typeface="Arial"/>
                <a:sym typeface="Arial"/>
              </a:rPr>
              <a:t>)</a:t>
            </a:r>
            <a:endParaRPr b="0" i="0" sz="2180" u="none" cap="none" strike="noStrike">
              <a:solidFill>
                <a:schemeClr val="dk1"/>
              </a:solidFill>
              <a:latin typeface="Arial"/>
              <a:ea typeface="Arial"/>
              <a:cs typeface="Arial"/>
              <a:sym typeface="Arial"/>
            </a:endParaRPr>
          </a:p>
        </p:txBody>
      </p:sp>
      <p:sp>
        <p:nvSpPr>
          <p:cNvPr id="823" name="Google Shape;823;p54"/>
          <p:cNvSpPr txBox="1"/>
          <p:nvPr/>
        </p:nvSpPr>
        <p:spPr>
          <a:xfrm>
            <a:off x="803275" y="3910013"/>
            <a:ext cx="4838700" cy="787400"/>
          </a:xfrm>
          <a:prstGeom prst="rect">
            <a:avLst/>
          </a:prstGeom>
          <a:noFill/>
          <a:ln>
            <a:noFill/>
          </a:ln>
        </p:spPr>
        <p:txBody>
          <a:bodyPr anchorCtr="0" anchor="t" bIns="0" lIns="0" spcFirstLastPara="1" rIns="0" wrap="square" tIns="104425">
            <a:spAutoFit/>
          </a:bodyPr>
          <a:lstStyle/>
          <a:p>
            <a:pPr indent="0" lvl="0" marL="995375" marR="0" rtl="0" algn="l">
              <a:lnSpc>
                <a:spcPct val="100000"/>
              </a:lnSpc>
              <a:spcBef>
                <a:spcPts val="0"/>
              </a:spcBef>
              <a:spcAft>
                <a:spcPts val="0"/>
              </a:spcAft>
              <a:buClr>
                <a:srgbClr val="000000"/>
              </a:buClr>
              <a:buSzPts val="1585"/>
              <a:buFont typeface="Arial"/>
              <a:buNone/>
            </a:pPr>
            <a:r>
              <a:rPr b="0" i="0" lang="en-US" sz="1585" u="none" cap="none" strike="noStrike">
                <a:solidFill>
                  <a:schemeClr val="dk1"/>
                </a:solidFill>
                <a:latin typeface="Arial"/>
                <a:ea typeface="Arial"/>
                <a:cs typeface="Arial"/>
                <a:sym typeface="Arial"/>
              </a:rPr>
              <a:t>2</a:t>
            </a:r>
            <a:endParaRPr b="0" i="0" sz="1585" u="none" cap="none" strike="noStrike">
              <a:solidFill>
                <a:schemeClr val="dk1"/>
              </a:solidFill>
              <a:latin typeface="Arial"/>
              <a:ea typeface="Arial"/>
              <a:cs typeface="Arial"/>
              <a:sym typeface="Arial"/>
            </a:endParaRPr>
          </a:p>
          <a:p>
            <a:pPr indent="0" lvl="0" marL="25168" marR="0" rtl="0" algn="ctr">
              <a:lnSpc>
                <a:spcPct val="100000"/>
              </a:lnSpc>
              <a:spcBef>
                <a:spcPts val="842"/>
              </a:spcBef>
              <a:spcAft>
                <a:spcPts val="0"/>
              </a:spcAft>
              <a:buClr>
                <a:srgbClr val="000000"/>
              </a:buClr>
              <a:buSzPts val="2180"/>
              <a:buFont typeface="Arial"/>
              <a:buNone/>
            </a:pPr>
            <a:r>
              <a:rPr b="0" i="0" lang="en-US" sz="2180" u="none" cap="none" strike="noStrike">
                <a:solidFill>
                  <a:schemeClr val="dk1"/>
                </a:solidFill>
                <a:latin typeface="Arial"/>
                <a:ea typeface="Arial"/>
                <a:cs typeface="Arial"/>
                <a:sym typeface="Arial"/>
              </a:rPr>
              <a:t>The variance for a uniform distribution is:</a:t>
            </a:r>
            <a:endParaRPr b="0" i="0" sz="2180" u="none" cap="none" strike="noStrike">
              <a:solidFill>
                <a:schemeClr val="dk1"/>
              </a:solidFill>
              <a:latin typeface="Arial"/>
              <a:ea typeface="Arial"/>
              <a:cs typeface="Arial"/>
              <a:sym typeface="Arial"/>
            </a:endParaRPr>
          </a:p>
        </p:txBody>
      </p:sp>
      <p:sp>
        <p:nvSpPr>
          <p:cNvPr id="824" name="Google Shape;824;p54"/>
          <p:cNvSpPr/>
          <p:nvPr/>
        </p:nvSpPr>
        <p:spPr>
          <a:xfrm>
            <a:off x="561975" y="4506913"/>
            <a:ext cx="128588" cy="1285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756"/>
              <a:buFont typeface="Arial"/>
              <a:buNone/>
            </a:pPr>
            <a:r>
              <a:t/>
            </a:r>
            <a:endParaRPr b="0" i="0" sz="4756" u="none" cap="none" strike="noStrike">
              <a:solidFill>
                <a:schemeClr val="dk1"/>
              </a:solidFill>
              <a:latin typeface="Arial"/>
              <a:ea typeface="Arial"/>
              <a:cs typeface="Arial"/>
              <a:sym typeface="Arial"/>
            </a:endParaRPr>
          </a:p>
        </p:txBody>
      </p:sp>
      <p:sp>
        <p:nvSpPr>
          <p:cNvPr id="825" name="Google Shape;825;p54"/>
          <p:cNvSpPr txBox="1"/>
          <p:nvPr/>
        </p:nvSpPr>
        <p:spPr>
          <a:xfrm>
            <a:off x="2000250" y="5029200"/>
            <a:ext cx="265113" cy="268288"/>
          </a:xfrm>
          <a:prstGeom prst="rect">
            <a:avLst/>
          </a:prstGeom>
          <a:noFill/>
          <a:ln>
            <a:noFill/>
          </a:ln>
        </p:spPr>
        <p:txBody>
          <a:bodyPr anchorCtr="0" anchor="t" bIns="0" lIns="0" spcFirstLastPara="1" rIns="0" wrap="square" tIns="23900">
            <a:spAutoFit/>
          </a:bodyPr>
          <a:lstStyle/>
          <a:p>
            <a:pPr indent="0" lvl="0" marL="25168" marR="0" rtl="0" algn="ctr">
              <a:lnSpc>
                <a:spcPct val="100000"/>
              </a:lnSpc>
              <a:spcBef>
                <a:spcPts val="0"/>
              </a:spcBef>
              <a:spcAft>
                <a:spcPts val="0"/>
              </a:spcAft>
              <a:buClr>
                <a:srgbClr val="000000"/>
              </a:buClr>
              <a:buSzPts val="1585"/>
              <a:buFont typeface="Arial"/>
              <a:buNone/>
            </a:pPr>
            <a:r>
              <a:rPr b="0" i="0" lang="en-US" sz="1585" u="none" cap="none" strike="noStrike">
                <a:solidFill>
                  <a:schemeClr val="dk1"/>
                </a:solidFill>
                <a:latin typeface="Arial"/>
                <a:ea typeface="Arial"/>
                <a:cs typeface="Arial"/>
                <a:sym typeface="Arial"/>
              </a:rPr>
              <a:t>12</a:t>
            </a:r>
            <a:endParaRPr b="0" i="0" sz="1585" u="none" cap="none" strike="noStrike">
              <a:solidFill>
                <a:schemeClr val="dk1"/>
              </a:solidFill>
              <a:latin typeface="Arial"/>
              <a:ea typeface="Arial"/>
              <a:cs typeface="Arial"/>
              <a:sym typeface="Arial"/>
            </a:endParaRPr>
          </a:p>
        </p:txBody>
      </p:sp>
      <p:sp>
        <p:nvSpPr>
          <p:cNvPr id="826" name="Google Shape;826;p54"/>
          <p:cNvSpPr txBox="1"/>
          <p:nvPr/>
        </p:nvSpPr>
        <p:spPr>
          <a:xfrm>
            <a:off x="803275" y="4860925"/>
            <a:ext cx="2324100" cy="358775"/>
          </a:xfrm>
          <a:prstGeom prst="rect">
            <a:avLst/>
          </a:prstGeom>
          <a:noFill/>
          <a:ln>
            <a:noFill/>
          </a:ln>
        </p:spPr>
        <p:txBody>
          <a:bodyPr anchorCtr="0" anchor="t" bIns="0" lIns="0" spcFirstLastPara="1" rIns="0" wrap="square" tIns="22650">
            <a:spAutoFit/>
          </a:bodyPr>
          <a:lstStyle/>
          <a:p>
            <a:pPr indent="0" lvl="0" marL="23813" marR="0" rtl="0" algn="ctr">
              <a:lnSpc>
                <a:spcPct val="100000"/>
              </a:lnSpc>
              <a:spcBef>
                <a:spcPts val="0"/>
              </a:spcBef>
              <a:spcAft>
                <a:spcPts val="0"/>
              </a:spcAft>
              <a:buClr>
                <a:srgbClr val="000000"/>
              </a:buClr>
              <a:buSzPts val="2100"/>
              <a:buFont typeface="Arial"/>
              <a:buNone/>
            </a:pPr>
            <a:r>
              <a:rPr b="0" i="1" lang="en-US" sz="2100" u="none" cap="none" strike="noStrike">
                <a:solidFill>
                  <a:schemeClr val="dk1"/>
                </a:solidFill>
                <a:latin typeface="Trebuchet MS"/>
                <a:ea typeface="Trebuchet MS"/>
                <a:cs typeface="Trebuchet MS"/>
                <a:sym typeface="Trebuchet MS"/>
              </a:rPr>
              <a:t>Var </a:t>
            </a:r>
            <a:r>
              <a:rPr b="0" i="0" lang="en-US" sz="2100" u="none" cap="none" strike="noStrike">
                <a:solidFill>
                  <a:schemeClr val="dk1"/>
                </a:solidFill>
                <a:latin typeface="Arial"/>
                <a:ea typeface="Arial"/>
                <a:cs typeface="Arial"/>
                <a:sym typeface="Arial"/>
              </a:rPr>
              <a:t>[</a:t>
            </a:r>
            <a:r>
              <a:rPr b="0" i="1" lang="en-US" sz="2100" u="none" cap="none" strike="noStrike">
                <a:solidFill>
                  <a:schemeClr val="dk1"/>
                </a:solidFill>
                <a:latin typeface="Trebuchet MS"/>
                <a:ea typeface="Trebuchet MS"/>
                <a:cs typeface="Trebuchet MS"/>
                <a:sym typeface="Trebuchet MS"/>
              </a:rPr>
              <a:t>X </a:t>
            </a:r>
            <a:r>
              <a:rPr b="0" i="0" lang="en-US" sz="2100" u="none" cap="none" strike="noStrike">
                <a:solidFill>
                  <a:schemeClr val="dk1"/>
                </a:solidFill>
                <a:latin typeface="Arial"/>
                <a:ea typeface="Arial"/>
                <a:cs typeface="Arial"/>
                <a:sym typeface="Arial"/>
              </a:rPr>
              <a:t>] =	(</a:t>
            </a:r>
            <a:r>
              <a:rPr b="0" i="1" lang="en-US" sz="2100" u="none" cap="none" strike="noStrike">
                <a:solidFill>
                  <a:schemeClr val="dk1"/>
                </a:solidFill>
                <a:latin typeface="Trebuchet MS"/>
                <a:ea typeface="Trebuchet MS"/>
                <a:cs typeface="Trebuchet MS"/>
                <a:sym typeface="Trebuchet MS"/>
              </a:rPr>
              <a:t>b </a:t>
            </a:r>
            <a:r>
              <a:rPr b="0" i="0" lang="en-US" sz="2100" u="none" cap="none" strike="noStrike">
                <a:solidFill>
                  <a:schemeClr val="dk1"/>
                </a:solidFill>
                <a:latin typeface="Lucida Sans"/>
                <a:ea typeface="Lucida Sans"/>
                <a:cs typeface="Lucida Sans"/>
                <a:sym typeface="Lucida Sans"/>
              </a:rPr>
              <a:t>− </a:t>
            </a:r>
            <a:r>
              <a:rPr b="0" i="1" lang="en-US" sz="2100" u="none" cap="none" strike="noStrike">
                <a:solidFill>
                  <a:schemeClr val="dk1"/>
                </a:solidFill>
                <a:latin typeface="Trebuchet MS"/>
                <a:ea typeface="Trebuchet MS"/>
                <a:cs typeface="Trebuchet MS"/>
                <a:sym typeface="Trebuchet MS"/>
              </a:rPr>
              <a:t>a</a:t>
            </a:r>
            <a:r>
              <a:rPr b="0" i="0" lang="en-US" sz="2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27" name="Google Shape;827;p54"/>
          <p:cNvSpPr txBox="1"/>
          <p:nvPr/>
        </p:nvSpPr>
        <p:spPr>
          <a:xfrm>
            <a:off x="2000250" y="4835525"/>
            <a:ext cx="1235075" cy="268288"/>
          </a:xfrm>
          <a:prstGeom prst="rect">
            <a:avLst/>
          </a:prstGeom>
          <a:noFill/>
          <a:ln>
            <a:noFill/>
          </a:ln>
        </p:spPr>
        <p:txBody>
          <a:bodyPr anchorCtr="0" anchor="t" bIns="0" lIns="0" spcFirstLastPara="1" rIns="0" wrap="square" tIns="23900">
            <a:spAutoFit/>
          </a:bodyPr>
          <a:lstStyle/>
          <a:p>
            <a:pPr indent="0" lvl="0" marL="25168" marR="0" rtl="0" algn="ctr">
              <a:lnSpc>
                <a:spcPct val="100000"/>
              </a:lnSpc>
              <a:spcBef>
                <a:spcPts val="0"/>
              </a:spcBef>
              <a:spcAft>
                <a:spcPts val="0"/>
              </a:spcAft>
              <a:buClr>
                <a:srgbClr val="000000"/>
              </a:buClr>
              <a:buSzPts val="2378"/>
              <a:buFont typeface="Arial"/>
              <a:buNone/>
            </a:pPr>
            <a:r>
              <a:rPr b="0" baseline="30000" i="0" lang="en-US" sz="2378" u="sng" cap="none" strike="noStrike">
                <a:solidFill>
                  <a:schemeClr val="dk1"/>
                </a:solidFill>
                <a:latin typeface="Times New Roman"/>
                <a:ea typeface="Times New Roman"/>
                <a:cs typeface="Times New Roman"/>
                <a:sym typeface="Times New Roman"/>
              </a:rPr>
              <a:t> </a:t>
            </a:r>
            <a:r>
              <a:rPr b="0" baseline="30000" i="0" lang="en-US" sz="2378" u="sng" cap="none" strike="noStrike">
                <a:solidFill>
                  <a:schemeClr val="dk1"/>
                </a:solidFill>
                <a:latin typeface="Arial"/>
                <a:ea typeface="Arial"/>
                <a:cs typeface="Arial"/>
                <a:sym typeface="Arial"/>
              </a:rPr>
              <a:t>1 </a:t>
            </a:r>
            <a:r>
              <a:rPr b="0" baseline="30000" i="0" lang="en-US" sz="2378" u="none" cap="none" strike="noStrike">
                <a:solidFill>
                  <a:schemeClr val="dk1"/>
                </a:solidFill>
                <a:latin typeface="Arial"/>
                <a:ea typeface="Arial"/>
                <a:cs typeface="Arial"/>
                <a:sym typeface="Arial"/>
              </a:rPr>
              <a:t>	</a:t>
            </a:r>
            <a:r>
              <a:rPr b="0" i="0" lang="en-US" sz="1585" u="none" cap="none" strike="noStrike">
                <a:solidFill>
                  <a:schemeClr val="dk1"/>
                </a:solidFill>
                <a:latin typeface="Arial"/>
                <a:ea typeface="Arial"/>
                <a:cs typeface="Arial"/>
                <a:sym typeface="Arial"/>
              </a:rPr>
              <a:t>2</a:t>
            </a:r>
            <a:endParaRPr b="0" i="0" sz="1585" u="none" cap="none" strike="noStrike">
              <a:solidFill>
                <a:schemeClr val="dk1"/>
              </a:solidFill>
              <a:latin typeface="Arial"/>
              <a:ea typeface="Arial"/>
              <a:cs typeface="Arial"/>
              <a:sym typeface="Arial"/>
            </a:endParaRPr>
          </a:p>
        </p:txBody>
      </p:sp>
      <p:sp>
        <p:nvSpPr>
          <p:cNvPr id="828" name="Google Shape;828;p54"/>
          <p:cNvSpPr/>
          <p:nvPr/>
        </p:nvSpPr>
        <p:spPr>
          <a:xfrm>
            <a:off x="0" y="0"/>
            <a:ext cx="9145588" cy="1349375"/>
          </a:xfrm>
          <a:prstGeom prst="rect">
            <a:avLst/>
          </a:prstGeom>
          <a:noFill/>
          <a:ln>
            <a:noFill/>
          </a:ln>
        </p:spPr>
        <p:txBody>
          <a:bodyPr anchorCtr="0" anchor="t" bIns="45700" lIns="91425" spcFirstLastPara="1" rIns="91425" wrap="square" tIns="45700">
            <a:noAutofit/>
          </a:bodyPr>
          <a:lstStyle/>
          <a:p>
            <a:pPr indent="0" lvl="0" marL="23813" marR="0" rtl="0" algn="l">
              <a:lnSpc>
                <a:spcPct val="103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Consider that your company is having a strike, and at any point  the strike is just as likely to end as at any other point. Therefore, it can be  modeled using a uniform distribution over the next month of 30 days. What is the chance the strike is over in the first week (7 days)?</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5"/>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Exponential Distributions</a:t>
            </a:r>
            <a:endParaRPr/>
          </a:p>
        </p:txBody>
      </p:sp>
      <p:sp>
        <p:nvSpPr>
          <p:cNvPr id="834" name="Google Shape;834;p55"/>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b="1" lang="en-US"/>
              <a:t>Definition</a:t>
            </a:r>
            <a:endParaRPr/>
          </a:p>
          <a:p>
            <a:pPr indent="-320675" lvl="0" marL="320675" rtl="0" algn="l">
              <a:lnSpc>
                <a:spcPct val="100000"/>
              </a:lnSpc>
              <a:spcBef>
                <a:spcPts val="560"/>
              </a:spcBef>
              <a:spcAft>
                <a:spcPts val="0"/>
              </a:spcAft>
              <a:buSzPts val="1680"/>
              <a:buChar char="■"/>
            </a:pPr>
            <a:r>
              <a:rPr i="1" lang="en-US"/>
              <a:t>X </a:t>
            </a:r>
            <a:r>
              <a:rPr lang="en-US"/>
              <a:t>is said to have an </a:t>
            </a:r>
            <a:r>
              <a:rPr b="1" lang="en-US"/>
              <a:t>exponential distribution </a:t>
            </a:r>
            <a:r>
              <a:rPr lang="en-US"/>
              <a:t>with parameter λ (λ &gt; 0) if the pdf of </a:t>
            </a:r>
            <a:r>
              <a:rPr i="1" lang="en-US"/>
              <a:t>X </a:t>
            </a:r>
            <a:r>
              <a:rPr lang="en-US"/>
              <a:t>is                                                                           </a:t>
            </a:r>
            <a:endParaRPr>
              <a:solidFill>
                <a:srgbClr val="7AC6F3"/>
              </a:solidFill>
            </a:endParaRPr>
          </a:p>
        </p:txBody>
      </p:sp>
      <p:pic>
        <p:nvPicPr>
          <p:cNvPr id="835" name="Google Shape;835;p55"/>
          <p:cNvPicPr preferRelativeResize="0"/>
          <p:nvPr/>
        </p:nvPicPr>
        <p:blipFill rotWithShape="1">
          <a:blip r:embed="rId3">
            <a:alphaModFix/>
          </a:blip>
          <a:srcRect b="0" l="0" r="0" t="0"/>
          <a:stretch/>
        </p:blipFill>
        <p:spPr>
          <a:xfrm>
            <a:off x="1524000" y="3048000"/>
            <a:ext cx="3509963" cy="823913"/>
          </a:xfrm>
          <a:prstGeom prst="rect">
            <a:avLst/>
          </a:prstGeom>
          <a:noFill/>
          <a:ln>
            <a:noFill/>
          </a:ln>
        </p:spPr>
      </p:pic>
      <p:pic>
        <p:nvPicPr>
          <p:cNvPr id="836" name="Google Shape;836;p55"/>
          <p:cNvPicPr preferRelativeResize="0"/>
          <p:nvPr/>
        </p:nvPicPr>
        <p:blipFill rotWithShape="1">
          <a:blip r:embed="rId4">
            <a:alphaModFix/>
          </a:blip>
          <a:srcRect b="0" l="0" r="0" t="0"/>
          <a:stretch/>
        </p:blipFill>
        <p:spPr>
          <a:xfrm>
            <a:off x="5257800" y="3733800"/>
            <a:ext cx="2952750" cy="2090738"/>
          </a:xfrm>
          <a:prstGeom prst="rect">
            <a:avLst/>
          </a:prstGeom>
          <a:noFill/>
          <a:ln>
            <a:noFill/>
          </a:ln>
        </p:spPr>
      </p:pic>
      <p:pic>
        <p:nvPicPr>
          <p:cNvPr id="837" name="Google Shape;837;p55"/>
          <p:cNvPicPr preferRelativeResize="0"/>
          <p:nvPr/>
        </p:nvPicPr>
        <p:blipFill rotWithShape="1">
          <a:blip r:embed="rId5">
            <a:alphaModFix/>
          </a:blip>
          <a:srcRect b="0" l="0" r="0" t="0"/>
          <a:stretch/>
        </p:blipFill>
        <p:spPr>
          <a:xfrm>
            <a:off x="2266950" y="4198938"/>
            <a:ext cx="2514600" cy="73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1430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700"/>
              <a:t>Continuous Probability Distributions</a:t>
            </a:r>
            <a:endParaRPr/>
          </a:p>
        </p:txBody>
      </p:sp>
      <p:sp>
        <p:nvSpPr>
          <p:cNvPr id="173" name="Google Shape;173;p20"/>
          <p:cNvSpPr txBox="1"/>
          <p:nvPr>
            <p:ph idx="1" type="body"/>
          </p:nvPr>
        </p:nvSpPr>
        <p:spPr>
          <a:xfrm>
            <a:off x="990600" y="1600200"/>
            <a:ext cx="8001000" cy="46482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A </a:t>
            </a:r>
            <a:r>
              <a:rPr lang="en-US">
                <a:solidFill>
                  <a:schemeClr val="folHlink"/>
                </a:solidFill>
              </a:rPr>
              <a:t>continuous random variable</a:t>
            </a:r>
            <a:r>
              <a:rPr lang="en-US"/>
              <a:t> is a variable that can assume any value on a continuum (can assume an uncountable number of values)</a:t>
            </a:r>
            <a:endParaRPr/>
          </a:p>
          <a:p>
            <a:pPr indent="-268288" lvl="1" marL="693738" rtl="0" algn="l">
              <a:lnSpc>
                <a:spcPct val="100000"/>
              </a:lnSpc>
              <a:spcBef>
                <a:spcPts val="480"/>
              </a:spcBef>
              <a:spcAft>
                <a:spcPts val="0"/>
              </a:spcAft>
              <a:buSzPts val="1320"/>
              <a:buChar char="■"/>
            </a:pPr>
            <a:r>
              <a:rPr lang="en-US"/>
              <a:t>thickness of an item</a:t>
            </a:r>
            <a:endParaRPr/>
          </a:p>
          <a:p>
            <a:pPr indent="-268288" lvl="1" marL="693738" rtl="0" algn="l">
              <a:lnSpc>
                <a:spcPct val="100000"/>
              </a:lnSpc>
              <a:spcBef>
                <a:spcPts val="480"/>
              </a:spcBef>
              <a:spcAft>
                <a:spcPts val="0"/>
              </a:spcAft>
              <a:buSzPts val="1320"/>
              <a:buChar char="■"/>
            </a:pPr>
            <a:r>
              <a:rPr lang="en-US"/>
              <a:t>time required to complete a task</a:t>
            </a:r>
            <a:endParaRPr/>
          </a:p>
          <a:p>
            <a:pPr indent="-268288" lvl="1" marL="693738" rtl="0" algn="l">
              <a:lnSpc>
                <a:spcPct val="100000"/>
              </a:lnSpc>
              <a:spcBef>
                <a:spcPts val="480"/>
              </a:spcBef>
              <a:spcAft>
                <a:spcPts val="0"/>
              </a:spcAft>
              <a:buSzPts val="1320"/>
              <a:buChar char="■"/>
            </a:pPr>
            <a:r>
              <a:rPr lang="en-US"/>
              <a:t>temperature of a solution</a:t>
            </a:r>
            <a:endParaRPr/>
          </a:p>
          <a:p>
            <a:pPr indent="-268288" lvl="1" marL="693738" rtl="0" algn="l">
              <a:lnSpc>
                <a:spcPct val="100000"/>
              </a:lnSpc>
              <a:spcBef>
                <a:spcPts val="480"/>
              </a:spcBef>
              <a:spcAft>
                <a:spcPts val="0"/>
              </a:spcAft>
              <a:buSzPts val="1320"/>
              <a:buChar char="■"/>
            </a:pPr>
            <a:r>
              <a:rPr lang="en-US"/>
              <a:t>height, in inches</a:t>
            </a:r>
            <a:endParaRPr/>
          </a:p>
          <a:p>
            <a:pPr indent="-320675" lvl="0" marL="320675" rtl="0" algn="l">
              <a:lnSpc>
                <a:spcPct val="20000"/>
              </a:lnSpc>
              <a:spcBef>
                <a:spcPts val="560"/>
              </a:spcBef>
              <a:spcAft>
                <a:spcPts val="0"/>
              </a:spcAft>
              <a:buSzPts val="1680"/>
              <a:buFont typeface="Noto Sans Symbols"/>
              <a:buNone/>
            </a:pPr>
            <a:r>
              <a:t/>
            </a:r>
            <a:endParaRPr/>
          </a:p>
          <a:p>
            <a:pPr indent="-320675" lvl="0" marL="320675" rtl="0" algn="l">
              <a:lnSpc>
                <a:spcPct val="100000"/>
              </a:lnSpc>
              <a:spcBef>
                <a:spcPts val="560"/>
              </a:spcBef>
              <a:spcAft>
                <a:spcPts val="0"/>
              </a:spcAft>
              <a:buSzPts val="1680"/>
              <a:buChar char="■"/>
            </a:pPr>
            <a:r>
              <a:rPr lang="en-US"/>
              <a:t>These can potentially take on any value, depending only on the ability to measure accurately.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6"/>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Exponential Distributions</a:t>
            </a:r>
            <a:endParaRPr/>
          </a:p>
        </p:txBody>
      </p:sp>
      <p:sp>
        <p:nvSpPr>
          <p:cNvPr id="843" name="Google Shape;843;p56"/>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The expected value of an exponentially distributed random variable </a:t>
            </a:r>
            <a:r>
              <a:rPr i="1" lang="en-US"/>
              <a:t>X </a:t>
            </a:r>
            <a:r>
              <a:rPr lang="en-US"/>
              <a:t>is</a:t>
            </a:r>
            <a:endParaRPr/>
          </a:p>
          <a:p>
            <a:pPr indent="-213995" lvl="0" marL="320675" rtl="0" algn="l">
              <a:lnSpc>
                <a:spcPct val="100000"/>
              </a:lnSpc>
              <a:spcBef>
                <a:spcPts val="560"/>
              </a:spcBef>
              <a:spcAft>
                <a:spcPts val="0"/>
              </a:spcAft>
              <a:buSzPts val="1680"/>
              <a:buNone/>
            </a:pPr>
            <a:r>
              <a:t/>
            </a:r>
            <a:endParaRPr/>
          </a:p>
          <a:p>
            <a:pPr indent="-213995" lvl="0" marL="320675" rtl="0" algn="l">
              <a:lnSpc>
                <a:spcPct val="100000"/>
              </a:lnSpc>
              <a:spcBef>
                <a:spcPts val="560"/>
              </a:spcBef>
              <a:spcAft>
                <a:spcPts val="0"/>
              </a:spcAft>
              <a:buSzPts val="1680"/>
              <a:buNone/>
            </a:pPr>
            <a:r>
              <a:t/>
            </a:r>
            <a:endParaRPr/>
          </a:p>
          <a:p>
            <a:pPr indent="-213995" lvl="0" marL="320675" rtl="0" algn="l">
              <a:lnSpc>
                <a:spcPct val="100000"/>
              </a:lnSpc>
              <a:spcBef>
                <a:spcPts val="560"/>
              </a:spcBef>
              <a:spcAft>
                <a:spcPts val="0"/>
              </a:spcAft>
              <a:buSzPts val="1680"/>
              <a:buNone/>
            </a:pPr>
            <a:r>
              <a:t/>
            </a:r>
            <a:endParaRPr/>
          </a:p>
          <a:p>
            <a:pPr indent="-320675" lvl="0" marL="320675" rtl="0" algn="l">
              <a:lnSpc>
                <a:spcPct val="100000"/>
              </a:lnSpc>
              <a:spcBef>
                <a:spcPts val="560"/>
              </a:spcBef>
              <a:spcAft>
                <a:spcPts val="0"/>
              </a:spcAft>
              <a:buSzPts val="1680"/>
              <a:buChar char="■"/>
            </a:pPr>
            <a:r>
              <a:rPr lang="en-US"/>
              <a:t>Obtaining this expected value necessitates doing an integration by parts. The variance of </a:t>
            </a:r>
            <a:r>
              <a:rPr i="1" lang="en-US"/>
              <a:t>X </a:t>
            </a:r>
            <a:r>
              <a:rPr lang="en-US"/>
              <a:t>can be computed using the fact that </a:t>
            </a:r>
            <a:r>
              <a:rPr i="1" lang="en-US"/>
              <a:t>V</a:t>
            </a:r>
            <a:r>
              <a:rPr i="1" lang="en-US" sz="400"/>
              <a:t> </a:t>
            </a:r>
            <a:r>
              <a:rPr lang="en-US"/>
              <a:t>(</a:t>
            </a:r>
            <a:r>
              <a:rPr i="1" lang="en-US"/>
              <a:t>X</a:t>
            </a:r>
            <a:r>
              <a:rPr lang="en-US"/>
              <a:t>) = </a:t>
            </a:r>
            <a:r>
              <a:rPr i="1" lang="en-US"/>
              <a:t>E</a:t>
            </a:r>
            <a:r>
              <a:rPr i="1" lang="en-US" sz="400"/>
              <a:t> </a:t>
            </a:r>
            <a:r>
              <a:rPr lang="en-US"/>
              <a:t>(</a:t>
            </a:r>
            <a:r>
              <a:rPr i="1" lang="en-US"/>
              <a:t>X</a:t>
            </a:r>
            <a:r>
              <a:rPr baseline="30000" lang="en-US"/>
              <a:t>2</a:t>
            </a:r>
            <a:r>
              <a:rPr lang="en-US"/>
              <a:t>) – [</a:t>
            </a:r>
            <a:r>
              <a:rPr i="1" lang="en-US"/>
              <a:t>E</a:t>
            </a:r>
            <a:r>
              <a:rPr lang="en-US"/>
              <a:t>(</a:t>
            </a:r>
            <a:r>
              <a:rPr i="1" lang="en-US"/>
              <a:t>X</a:t>
            </a:r>
            <a:r>
              <a:rPr lang="en-US"/>
              <a:t>)]</a:t>
            </a:r>
            <a:r>
              <a:rPr baseline="30000" lang="en-US"/>
              <a:t>2</a:t>
            </a:r>
            <a:r>
              <a:rPr lang="en-US"/>
              <a:t>. </a:t>
            </a:r>
            <a:endParaRPr/>
          </a:p>
          <a:p>
            <a:pPr indent="-213995" lvl="0" marL="320675" rtl="0" algn="l">
              <a:lnSpc>
                <a:spcPct val="100000"/>
              </a:lnSpc>
              <a:spcBef>
                <a:spcPts val="560"/>
              </a:spcBef>
              <a:spcAft>
                <a:spcPts val="0"/>
              </a:spcAft>
              <a:buSzPts val="1680"/>
              <a:buNone/>
            </a:pPr>
            <a:r>
              <a:t/>
            </a:r>
            <a:endParaRPr/>
          </a:p>
        </p:txBody>
      </p:sp>
      <p:pic>
        <p:nvPicPr>
          <p:cNvPr id="844" name="Google Shape;844;p56"/>
          <p:cNvPicPr preferRelativeResize="0"/>
          <p:nvPr/>
        </p:nvPicPr>
        <p:blipFill rotWithShape="1">
          <a:blip r:embed="rId3">
            <a:alphaModFix/>
          </a:blip>
          <a:srcRect b="0" l="0" r="0" t="0"/>
          <a:stretch/>
        </p:blipFill>
        <p:spPr>
          <a:xfrm>
            <a:off x="2743200" y="2925763"/>
            <a:ext cx="2486025" cy="7318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7"/>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Exponential Distributions</a:t>
            </a:r>
            <a:endParaRPr/>
          </a:p>
        </p:txBody>
      </p:sp>
      <p:sp>
        <p:nvSpPr>
          <p:cNvPr id="850" name="Google Shape;850;p57"/>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The exponential pdf is easily integrated to obtain the cdf.</a:t>
            </a:r>
            <a:endParaRPr/>
          </a:p>
        </p:txBody>
      </p:sp>
      <p:pic>
        <p:nvPicPr>
          <p:cNvPr id="851" name="Google Shape;851;p57"/>
          <p:cNvPicPr preferRelativeResize="0"/>
          <p:nvPr/>
        </p:nvPicPr>
        <p:blipFill rotWithShape="1">
          <a:blip r:embed="rId3">
            <a:alphaModFix/>
          </a:blip>
          <a:srcRect b="0" l="0" r="0" t="0"/>
          <a:stretch/>
        </p:blipFill>
        <p:spPr>
          <a:xfrm>
            <a:off x="2209800" y="2133600"/>
            <a:ext cx="3290888" cy="731838"/>
          </a:xfrm>
          <a:prstGeom prst="rect">
            <a:avLst/>
          </a:prstGeom>
          <a:noFill/>
          <a:ln>
            <a:noFill/>
          </a:ln>
        </p:spPr>
      </p:pic>
      <p:sp>
        <p:nvSpPr>
          <p:cNvPr id="852" name="Google Shape;852;p57"/>
          <p:cNvSpPr/>
          <p:nvPr/>
        </p:nvSpPr>
        <p:spPr>
          <a:xfrm>
            <a:off x="808038" y="3425825"/>
            <a:ext cx="8183562" cy="224631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exponential distribution is frequently used as a model for the distribution of times between the occurrence of successive events, such as customers arriving at a service facility or calls coming in to a switchboard.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8"/>
          <p:cNvSpPr txBox="1"/>
          <p:nvPr>
            <p:ph idx="4294967295" type="title"/>
          </p:nvPr>
        </p:nvSpPr>
        <p:spPr>
          <a:xfrm>
            <a:off x="1350963" y="381000"/>
            <a:ext cx="7793037"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Exponential Distributions</a:t>
            </a:r>
            <a:endParaRPr/>
          </a:p>
        </p:txBody>
      </p:sp>
      <p:sp>
        <p:nvSpPr>
          <p:cNvPr id="858" name="Google Shape;858;p58"/>
          <p:cNvSpPr/>
          <p:nvPr/>
        </p:nvSpPr>
        <p:spPr>
          <a:xfrm>
            <a:off x="228600" y="1524000"/>
            <a:ext cx="8610600" cy="230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It is a continuous 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It is a family of distributions.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It is skewed to the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The </a:t>
            </a:r>
            <a:r>
              <a:rPr b="0" i="1" lang="en-US" sz="2400" u="none" cap="none" strike="noStrike">
                <a:solidFill>
                  <a:schemeClr val="dk1"/>
                </a:solidFill>
                <a:latin typeface="Arial"/>
                <a:ea typeface="Arial"/>
                <a:cs typeface="Arial"/>
                <a:sym typeface="Arial"/>
              </a:rPr>
              <a:t>x values range from zero to infinity.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Its apex is always at </a:t>
            </a:r>
            <a:r>
              <a:rPr b="0" i="1" lang="en-US" sz="2400" u="none" cap="none" strike="noStrike">
                <a:solidFill>
                  <a:schemeClr val="dk1"/>
                </a:solidFill>
                <a:latin typeface="Arial"/>
                <a:ea typeface="Arial"/>
                <a:cs typeface="Arial"/>
                <a:sym typeface="Arial"/>
              </a:rPr>
              <a:t>x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The curve steadily decreases as </a:t>
            </a:r>
            <a:r>
              <a:rPr b="0" i="1" lang="en-US" sz="2400" u="none" cap="none" strike="noStrike">
                <a:solidFill>
                  <a:schemeClr val="dk1"/>
                </a:solidFill>
                <a:latin typeface="Arial"/>
                <a:ea typeface="Arial"/>
                <a:cs typeface="Arial"/>
                <a:sym typeface="Arial"/>
              </a:rPr>
              <a:t>x gets larger.</a:t>
            </a:r>
            <a:endParaRPr b="0" i="0" sz="2400" u="none" cap="none" strike="noStrike">
              <a:solidFill>
                <a:schemeClr val="dk1"/>
              </a:solidFill>
              <a:latin typeface="Arial"/>
              <a:ea typeface="Arial"/>
              <a:cs typeface="Arial"/>
              <a:sym typeface="Arial"/>
            </a:endParaRPr>
          </a:p>
        </p:txBody>
      </p:sp>
      <p:pic>
        <p:nvPicPr>
          <p:cNvPr id="859" name="Google Shape;859;p58"/>
          <p:cNvPicPr preferRelativeResize="0"/>
          <p:nvPr/>
        </p:nvPicPr>
        <p:blipFill rotWithShape="1">
          <a:blip r:embed="rId3">
            <a:alphaModFix/>
          </a:blip>
          <a:srcRect b="0" l="0" r="0" t="0"/>
          <a:stretch/>
        </p:blipFill>
        <p:spPr>
          <a:xfrm>
            <a:off x="1219200" y="3990975"/>
            <a:ext cx="5038725" cy="2867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9"/>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Example</a:t>
            </a:r>
            <a:endParaRPr/>
          </a:p>
        </p:txBody>
      </p:sp>
      <p:sp>
        <p:nvSpPr>
          <p:cNvPr id="865" name="Google Shape;865;p59"/>
          <p:cNvSpPr txBox="1"/>
          <p:nvPr>
            <p:ph idx="1" type="body"/>
          </p:nvPr>
        </p:nvSpPr>
        <p:spPr>
          <a:xfrm>
            <a:off x="762000" y="1600200"/>
            <a:ext cx="8077200" cy="54102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200"/>
              <a:buChar char="■"/>
            </a:pPr>
            <a:r>
              <a:rPr lang="en-US" sz="2000">
                <a:latin typeface="Times New Roman"/>
                <a:ea typeface="Times New Roman"/>
                <a:cs typeface="Times New Roman"/>
                <a:sym typeface="Times New Roman"/>
              </a:rPr>
              <a:t>Suppose that calls are received at a 24-hour “suicide hotline” according to a Poisson process with rate α = .5 call per day. </a:t>
            </a:r>
            <a:endParaRPr/>
          </a:p>
          <a:p>
            <a:pPr indent="-320675" lvl="0" marL="320675" rtl="0" algn="l">
              <a:lnSpc>
                <a:spcPct val="100000"/>
              </a:lnSpc>
              <a:spcBef>
                <a:spcPts val="400"/>
              </a:spcBef>
              <a:spcAft>
                <a:spcPts val="0"/>
              </a:spcAft>
              <a:buSzPts val="1200"/>
              <a:buChar char="■"/>
            </a:pPr>
            <a:r>
              <a:rPr lang="en-US" sz="2000">
                <a:latin typeface="Times New Roman"/>
                <a:ea typeface="Times New Roman"/>
                <a:cs typeface="Times New Roman"/>
                <a:sym typeface="Times New Roman"/>
              </a:rPr>
              <a:t>Then the number of days </a:t>
            </a:r>
            <a:r>
              <a:rPr i="1" lang="en-US" sz="2000">
                <a:latin typeface="Times New Roman"/>
                <a:ea typeface="Times New Roman"/>
                <a:cs typeface="Times New Roman"/>
                <a:sym typeface="Times New Roman"/>
              </a:rPr>
              <a:t>X </a:t>
            </a:r>
            <a:r>
              <a:rPr lang="en-US" sz="2000">
                <a:latin typeface="Times New Roman"/>
                <a:ea typeface="Times New Roman"/>
                <a:cs typeface="Times New Roman"/>
                <a:sym typeface="Times New Roman"/>
              </a:rPr>
              <a:t>between successive calls has an exponential distribution with parameter value .5, so the probability that more than 2 days elapse between calls is</a:t>
            </a:r>
            <a:endParaRPr/>
          </a:p>
          <a:p>
            <a:pPr indent="-244475" lvl="0" marL="320675" rtl="0" algn="l">
              <a:lnSpc>
                <a:spcPct val="100000"/>
              </a:lnSpc>
              <a:spcBef>
                <a:spcPts val="400"/>
              </a:spcBef>
              <a:spcAft>
                <a:spcPts val="0"/>
              </a:spcAft>
              <a:buSzPts val="1200"/>
              <a:buNone/>
            </a:pPr>
            <a:r>
              <a:t/>
            </a:r>
            <a:endParaRPr sz="2000">
              <a:latin typeface="Times New Roman"/>
              <a:ea typeface="Times New Roman"/>
              <a:cs typeface="Times New Roman"/>
              <a:sym typeface="Times New Roman"/>
            </a:endParaRPr>
          </a:p>
          <a:p>
            <a:pPr indent="-320675" lvl="0" marL="320675" rtl="0" algn="l">
              <a:lnSpc>
                <a:spcPct val="100000"/>
              </a:lnSpc>
              <a:spcBef>
                <a:spcPts val="400"/>
              </a:spcBef>
              <a:spcAft>
                <a:spcPts val="0"/>
              </a:spcAft>
              <a:buSzPts val="1200"/>
              <a:buChar char="■"/>
            </a:pPr>
            <a:r>
              <a:rPr i="1" lang="en-US" sz="2000">
                <a:latin typeface="Times New Roman"/>
                <a:ea typeface="Times New Roman"/>
                <a:cs typeface="Times New Roman"/>
                <a:sym typeface="Times New Roman"/>
              </a:rPr>
              <a:t>             P</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X </a:t>
            </a:r>
            <a:r>
              <a:rPr lang="en-US" sz="2000">
                <a:latin typeface="Times New Roman"/>
                <a:ea typeface="Times New Roman"/>
                <a:cs typeface="Times New Roman"/>
                <a:sym typeface="Times New Roman"/>
              </a:rPr>
              <a:t>&gt; 2) = 1 – </a:t>
            </a:r>
            <a:r>
              <a:rPr i="1" lang="en-US" sz="2000">
                <a:latin typeface="Times New Roman"/>
                <a:ea typeface="Times New Roman"/>
                <a:cs typeface="Times New Roman"/>
                <a:sym typeface="Times New Roman"/>
              </a:rPr>
              <a:t>P</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X </a:t>
            </a:r>
            <a:r>
              <a:rPr b="1"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 2) </a:t>
            </a:r>
            <a:endParaRPr/>
          </a:p>
          <a:p>
            <a:pPr indent="-244475" lvl="0" marL="320675" rtl="0" algn="l">
              <a:lnSpc>
                <a:spcPct val="100000"/>
              </a:lnSpc>
              <a:spcBef>
                <a:spcPts val="400"/>
              </a:spcBef>
              <a:spcAft>
                <a:spcPts val="0"/>
              </a:spcAft>
              <a:buSzPts val="1200"/>
              <a:buNone/>
            </a:pPr>
            <a:r>
              <a:t/>
            </a:r>
            <a:endParaRPr sz="2000">
              <a:latin typeface="Times New Roman"/>
              <a:ea typeface="Times New Roman"/>
              <a:cs typeface="Times New Roman"/>
              <a:sym typeface="Times New Roman"/>
            </a:endParaRPr>
          </a:p>
          <a:p>
            <a:pPr indent="-320675" lvl="0" marL="320675" rtl="0" algn="l">
              <a:lnSpc>
                <a:spcPct val="100000"/>
              </a:lnSpc>
              <a:spcBef>
                <a:spcPts val="400"/>
              </a:spcBef>
              <a:spcAft>
                <a:spcPts val="0"/>
              </a:spcAft>
              <a:buSzPts val="1200"/>
              <a:buChar char="■"/>
            </a:pPr>
            <a:r>
              <a:rPr lang="en-US" sz="2000">
                <a:latin typeface="Times New Roman"/>
                <a:ea typeface="Times New Roman"/>
                <a:cs typeface="Times New Roman"/>
                <a:sym typeface="Times New Roman"/>
              </a:rPr>
              <a:t>                            = 1 – </a:t>
            </a:r>
            <a:r>
              <a:rPr i="1" lang="en-US" sz="2000">
                <a:latin typeface="Times New Roman"/>
                <a:ea typeface="Times New Roman"/>
                <a:cs typeface="Times New Roman"/>
                <a:sym typeface="Times New Roman"/>
              </a:rPr>
              <a:t>F</a:t>
            </a:r>
            <a:r>
              <a:rPr lang="en-US" sz="2000">
                <a:latin typeface="Times New Roman"/>
                <a:ea typeface="Times New Roman"/>
                <a:cs typeface="Times New Roman"/>
                <a:sym typeface="Times New Roman"/>
              </a:rPr>
              <a:t>(2; .5) </a:t>
            </a:r>
            <a:endParaRPr/>
          </a:p>
          <a:p>
            <a:pPr indent="-320675" lvl="0" marL="320675" rtl="0" algn="l">
              <a:lnSpc>
                <a:spcPct val="100000"/>
              </a:lnSpc>
              <a:spcBef>
                <a:spcPts val="400"/>
              </a:spcBef>
              <a:spcAft>
                <a:spcPts val="0"/>
              </a:spcAft>
              <a:buSzPts val="1200"/>
              <a:buChar char="■"/>
            </a:pPr>
            <a:r>
              <a:rPr lang="en-US" sz="2000">
                <a:latin typeface="Times New Roman"/>
                <a:ea typeface="Times New Roman"/>
                <a:cs typeface="Times New Roman"/>
                <a:sym typeface="Times New Roman"/>
              </a:rPr>
              <a:t>                            = </a:t>
            </a:r>
            <a:r>
              <a:rPr i="1" lang="en-US" sz="2000">
                <a:latin typeface="Times New Roman"/>
                <a:ea typeface="Times New Roman"/>
                <a:cs typeface="Times New Roman"/>
                <a:sym typeface="Times New Roman"/>
              </a:rPr>
              <a:t>e</a:t>
            </a:r>
            <a:r>
              <a:rPr baseline="30000" lang="en-US" sz="2000">
                <a:latin typeface="Times New Roman"/>
                <a:ea typeface="Times New Roman"/>
                <a:cs typeface="Times New Roman"/>
                <a:sym typeface="Times New Roman"/>
              </a:rPr>
              <a:t>–(.5)(2)</a:t>
            </a:r>
            <a:r>
              <a:rPr lang="en-US" sz="2000">
                <a:latin typeface="Times New Roman"/>
                <a:ea typeface="Times New Roman"/>
                <a:cs typeface="Times New Roman"/>
                <a:sym typeface="Times New Roman"/>
              </a:rPr>
              <a:t> </a:t>
            </a:r>
            <a:endParaRPr/>
          </a:p>
        </p:txBody>
      </p:sp>
      <p:sp>
        <p:nvSpPr>
          <p:cNvPr id="866" name="Google Shape;866;p59"/>
          <p:cNvSpPr/>
          <p:nvPr/>
        </p:nvSpPr>
        <p:spPr>
          <a:xfrm>
            <a:off x="-838200" y="5181600"/>
            <a:ext cx="10591800" cy="10779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 .368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expected time between successive calls is 1/.5 = 2 days.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60"/>
          <p:cNvSpPr txBox="1"/>
          <p:nvPr>
            <p:ph type="title"/>
          </p:nvPr>
        </p:nvSpPr>
        <p:spPr>
          <a:xfrm>
            <a:off x="685800" y="152400"/>
            <a:ext cx="7772400" cy="1143000"/>
          </a:xfrm>
          <a:prstGeom prst="rect">
            <a:avLst/>
          </a:prstGeom>
          <a:noFill/>
          <a:ln>
            <a:noFill/>
          </a:ln>
        </p:spPr>
        <p:txBody>
          <a:bodyPr anchorCtr="1" anchor="ctr" bIns="44450" lIns="90475" spcFirstLastPara="1" rIns="90475" wrap="square" tIns="44450">
            <a:noAutofit/>
          </a:bodyPr>
          <a:lstStyle/>
          <a:p>
            <a:pPr indent="0" lvl="0" marL="0" rtl="0" algn="ctr">
              <a:lnSpc>
                <a:spcPct val="95000"/>
              </a:lnSpc>
              <a:spcBef>
                <a:spcPts val="0"/>
              </a:spcBef>
              <a:spcAft>
                <a:spcPts val="0"/>
              </a:spcAft>
              <a:buSzPts val="1400"/>
              <a:buNone/>
            </a:pPr>
            <a:r>
              <a:rPr lang="en-US" sz="4500"/>
              <a:t>The Normal Distribution</a:t>
            </a:r>
            <a:endParaRPr/>
          </a:p>
        </p:txBody>
      </p:sp>
      <p:sp>
        <p:nvSpPr>
          <p:cNvPr id="872" name="Google Shape;872;p60"/>
          <p:cNvSpPr txBox="1"/>
          <p:nvPr>
            <p:ph idx="1" type="body"/>
          </p:nvPr>
        </p:nvSpPr>
        <p:spPr>
          <a:xfrm>
            <a:off x="457200" y="1752600"/>
            <a:ext cx="4800600" cy="4800600"/>
          </a:xfrm>
          <a:prstGeom prst="rect">
            <a:avLst/>
          </a:prstGeom>
          <a:noFill/>
          <a:ln>
            <a:noFill/>
          </a:ln>
        </p:spPr>
        <p:txBody>
          <a:bodyPr anchorCtr="0" anchor="t" bIns="44450" lIns="90475" spcFirstLastPara="1" rIns="90475" wrap="square" tIns="44450">
            <a:noAutofit/>
          </a:bodyPr>
          <a:lstStyle/>
          <a:p>
            <a:pPr indent="0" lvl="0" marL="0" rtl="0" algn="l">
              <a:lnSpc>
                <a:spcPct val="80000"/>
              </a:lnSpc>
              <a:spcBef>
                <a:spcPts val="0"/>
              </a:spcBef>
              <a:spcAft>
                <a:spcPts val="0"/>
              </a:spcAft>
              <a:buSzPts val="1600"/>
              <a:buChar char="■"/>
            </a:pPr>
            <a:r>
              <a:rPr lang="en-US" sz="2000"/>
              <a:t> </a:t>
            </a:r>
            <a:r>
              <a:rPr b="1" lang="en-US" sz="2400">
                <a:solidFill>
                  <a:schemeClr val="lt1"/>
                </a:solidFill>
                <a:latin typeface="Times New Roman"/>
                <a:ea typeface="Times New Roman"/>
                <a:cs typeface="Times New Roman"/>
                <a:sym typeface="Times New Roman"/>
              </a:rPr>
              <a:t>‘</a:t>
            </a:r>
            <a:r>
              <a:rPr lang="en-US" sz="2400">
                <a:latin typeface="Times New Roman"/>
                <a:ea typeface="Times New Roman"/>
                <a:cs typeface="Times New Roman"/>
                <a:sym typeface="Times New Roman"/>
              </a:rPr>
              <a:t>Bell Shaped’</a:t>
            </a:r>
            <a:endParaRPr/>
          </a:p>
          <a:p>
            <a:pPr indent="-91440" lvl="0" marL="0" rtl="0" algn="l">
              <a:lnSpc>
                <a:spcPct val="60000"/>
              </a:lnSpc>
              <a:spcBef>
                <a:spcPts val="1200"/>
              </a:spcBef>
              <a:spcAft>
                <a:spcPts val="0"/>
              </a:spcAft>
              <a:buClr>
                <a:srgbClr val="FF3300"/>
              </a:buClr>
              <a:buSzPts val="1440"/>
              <a:buChar char="■"/>
            </a:pPr>
            <a:r>
              <a:rPr lang="en-US" sz="2400">
                <a:latin typeface="Times New Roman"/>
                <a:ea typeface="Times New Roman"/>
                <a:cs typeface="Times New Roman"/>
                <a:sym typeface="Times New Roman"/>
              </a:rPr>
              <a:t>  Symmetrical    </a:t>
            </a:r>
            <a:endParaRPr/>
          </a:p>
          <a:p>
            <a:pPr indent="-91440" lvl="0" marL="0" rtl="0" algn="l">
              <a:lnSpc>
                <a:spcPct val="70000"/>
              </a:lnSpc>
              <a:spcBef>
                <a:spcPts val="1200"/>
              </a:spcBef>
              <a:spcAft>
                <a:spcPts val="0"/>
              </a:spcAft>
              <a:buClr>
                <a:srgbClr val="339933"/>
              </a:buClr>
              <a:buSzPts val="1440"/>
              <a:buChar char="■"/>
            </a:pPr>
            <a:r>
              <a:rPr lang="en-US" sz="2400">
                <a:latin typeface="Times New Roman"/>
                <a:ea typeface="Times New Roman"/>
                <a:cs typeface="Times New Roman"/>
                <a:sym typeface="Times New Roman"/>
              </a:rPr>
              <a:t>  Mean, Median and Mode</a:t>
            </a:r>
            <a:endParaRPr/>
          </a:p>
          <a:p>
            <a:pPr indent="0" lvl="0" marL="0" rtl="0" algn="l">
              <a:lnSpc>
                <a:spcPct val="30000"/>
              </a:lnSpc>
              <a:spcBef>
                <a:spcPts val="1200"/>
              </a:spcBef>
              <a:spcAft>
                <a:spcPts val="0"/>
              </a:spcAft>
              <a:buSzPts val="1440"/>
              <a:buFont typeface="Noto Sans Symbols"/>
              <a:buNone/>
            </a:pPr>
            <a:r>
              <a:rPr lang="en-US" sz="2400">
                <a:latin typeface="Times New Roman"/>
                <a:ea typeface="Times New Roman"/>
                <a:cs typeface="Times New Roman"/>
                <a:sym typeface="Times New Roman"/>
              </a:rPr>
              <a:t>	 are Equal</a:t>
            </a:r>
            <a:endParaRPr/>
          </a:p>
          <a:p>
            <a:pPr indent="0" lvl="0" marL="0" rtl="0" algn="l">
              <a:lnSpc>
                <a:spcPct val="80000"/>
              </a:lnSpc>
              <a:spcBef>
                <a:spcPts val="1200"/>
              </a:spcBef>
              <a:spcAft>
                <a:spcPts val="0"/>
              </a:spcAft>
              <a:buSzPts val="1440"/>
              <a:buFont typeface="Noto Sans Symbols"/>
              <a:buNone/>
            </a:pPr>
            <a:r>
              <a:rPr lang="en-US" sz="2400">
                <a:latin typeface="Times New Roman"/>
                <a:ea typeface="Times New Roman"/>
                <a:cs typeface="Times New Roman"/>
                <a:sym typeface="Times New Roman"/>
              </a:rPr>
              <a:t>Location is determined by the mean, μ</a:t>
            </a:r>
            <a:endParaRPr/>
          </a:p>
          <a:p>
            <a:pPr indent="0" lvl="0" marL="0" rtl="0" algn="l">
              <a:lnSpc>
                <a:spcPct val="80000"/>
              </a:lnSpc>
              <a:spcBef>
                <a:spcPts val="1200"/>
              </a:spcBef>
              <a:spcAft>
                <a:spcPts val="0"/>
              </a:spcAft>
              <a:buSzPts val="1440"/>
              <a:buFont typeface="Noto Sans Symbols"/>
              <a:buNone/>
            </a:pPr>
            <a:r>
              <a:rPr lang="en-US" sz="2400">
                <a:latin typeface="Times New Roman"/>
                <a:ea typeface="Times New Roman"/>
                <a:cs typeface="Times New Roman"/>
                <a:sym typeface="Times New Roman"/>
              </a:rPr>
              <a:t>Spread is determined by the standard deviation, σ </a:t>
            </a:r>
            <a:endParaRPr/>
          </a:p>
          <a:p>
            <a:pPr indent="0" lvl="0" marL="0" rtl="0" algn="l">
              <a:lnSpc>
                <a:spcPct val="20000"/>
              </a:lnSpc>
              <a:spcBef>
                <a:spcPts val="1200"/>
              </a:spcBef>
              <a:spcAft>
                <a:spcPts val="0"/>
              </a:spcAft>
              <a:buSzPts val="1440"/>
              <a:buNone/>
            </a:pPr>
            <a:r>
              <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1440"/>
              <a:buFont typeface="Noto Sans Symbols"/>
              <a:buNone/>
            </a:pPr>
            <a:r>
              <a:rPr lang="en-US" sz="2400">
                <a:latin typeface="Times New Roman"/>
                <a:ea typeface="Times New Roman"/>
                <a:cs typeface="Times New Roman"/>
                <a:sym typeface="Times New Roman"/>
              </a:rPr>
              <a:t>The random variable has an infinite theoretical range: </a:t>
            </a:r>
            <a:endParaRPr/>
          </a:p>
          <a:p>
            <a:pPr indent="0" lvl="0" marL="0" rtl="0" algn="l">
              <a:lnSpc>
                <a:spcPct val="30000"/>
              </a:lnSpc>
              <a:spcBef>
                <a:spcPts val="1200"/>
              </a:spcBef>
              <a:spcAft>
                <a:spcPts val="0"/>
              </a:spcAft>
              <a:buSzPts val="1440"/>
              <a:buFont typeface="Noto Sans Symbols"/>
              <a:buNone/>
            </a:pPr>
            <a:r>
              <a:rPr lang="en-US" sz="2400">
                <a:latin typeface="Times New Roman"/>
                <a:ea typeface="Times New Roman"/>
                <a:cs typeface="Times New Roman"/>
                <a:sym typeface="Times New Roman"/>
              </a:rPr>
              <a:t>+ ∞  to  − ∞</a:t>
            </a:r>
            <a:endParaRPr/>
          </a:p>
        </p:txBody>
      </p:sp>
      <p:sp>
        <p:nvSpPr>
          <p:cNvPr id="873" name="Google Shape;873;p60"/>
          <p:cNvSpPr/>
          <p:nvPr/>
        </p:nvSpPr>
        <p:spPr>
          <a:xfrm>
            <a:off x="6324600" y="4800600"/>
            <a:ext cx="1533525" cy="1001713"/>
          </a:xfrm>
          <a:prstGeom prst="rect">
            <a:avLst/>
          </a:prstGeom>
          <a:noFill/>
          <a:ln>
            <a:noFill/>
          </a:ln>
        </p:spPr>
        <p:txBody>
          <a:bodyPr anchorCtr="0" anchor="t" bIns="44450" lIns="90475" spcFirstLastPara="1" rIns="90475" wrap="square" tIns="44450">
            <a:noAutofit/>
          </a:bodyPr>
          <a:lstStyle/>
          <a:p>
            <a:pPr indent="0" lvl="0" marL="0" marR="0" rtl="0" algn="l">
              <a:lnSpc>
                <a:spcPct val="50000"/>
              </a:lnSpc>
              <a:spcBef>
                <a:spcPts val="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   Mean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120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 Median </a:t>
            </a:r>
            <a:endParaRPr b="0" i="0" sz="1400" u="none" cap="none" strike="noStrike">
              <a:solidFill>
                <a:srgbClr val="000000"/>
              </a:solidFill>
              <a:latin typeface="Arial"/>
              <a:ea typeface="Arial"/>
              <a:cs typeface="Arial"/>
              <a:sym typeface="Arial"/>
            </a:endParaRPr>
          </a:p>
          <a:p>
            <a:pPr indent="0" lvl="0" marL="0" marR="0" rtl="0" algn="l">
              <a:lnSpc>
                <a:spcPct val="50000"/>
              </a:lnSpc>
              <a:spcBef>
                <a:spcPts val="120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 Mode</a:t>
            </a:r>
            <a:endParaRPr b="0" i="0" sz="1400" u="none" cap="none" strike="noStrike">
              <a:solidFill>
                <a:srgbClr val="000000"/>
              </a:solidFill>
              <a:latin typeface="Arial"/>
              <a:ea typeface="Arial"/>
              <a:cs typeface="Arial"/>
              <a:sym typeface="Arial"/>
            </a:endParaRPr>
          </a:p>
        </p:txBody>
      </p:sp>
      <p:cxnSp>
        <p:nvCxnSpPr>
          <p:cNvPr id="874" name="Google Shape;874;p60"/>
          <p:cNvCxnSpPr/>
          <p:nvPr/>
        </p:nvCxnSpPr>
        <p:spPr>
          <a:xfrm>
            <a:off x="7010400" y="4419600"/>
            <a:ext cx="0" cy="350838"/>
          </a:xfrm>
          <a:prstGeom prst="straightConnector1">
            <a:avLst/>
          </a:prstGeom>
          <a:noFill/>
          <a:ln cap="flat" cmpd="sng" w="12700">
            <a:solidFill>
              <a:schemeClr val="lt2"/>
            </a:solidFill>
            <a:prstDash val="solid"/>
            <a:round/>
            <a:headEnd len="med" w="med" type="triangle"/>
            <a:tailEnd len="sm" w="sm" type="none"/>
          </a:ln>
        </p:spPr>
      </p:cxnSp>
      <p:sp>
        <p:nvSpPr>
          <p:cNvPr id="875" name="Google Shape;875;p60"/>
          <p:cNvSpPr/>
          <p:nvPr/>
        </p:nvSpPr>
        <p:spPr>
          <a:xfrm>
            <a:off x="7010400" y="2743200"/>
            <a:ext cx="1430338" cy="1144588"/>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76" name="Google Shape;876;p60"/>
          <p:cNvSpPr/>
          <p:nvPr/>
        </p:nvSpPr>
        <p:spPr>
          <a:xfrm>
            <a:off x="5562600" y="2743200"/>
            <a:ext cx="1430338" cy="1144588"/>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877" name="Google Shape;877;p60"/>
          <p:cNvCxnSpPr/>
          <p:nvPr/>
        </p:nvCxnSpPr>
        <p:spPr>
          <a:xfrm>
            <a:off x="7010400" y="2743200"/>
            <a:ext cx="0" cy="1219200"/>
          </a:xfrm>
          <a:prstGeom prst="straightConnector1">
            <a:avLst/>
          </a:prstGeom>
          <a:noFill/>
          <a:ln cap="flat" cmpd="sng" w="12700">
            <a:solidFill>
              <a:srgbClr val="CDCDCD"/>
            </a:solidFill>
            <a:prstDash val="solid"/>
            <a:round/>
            <a:headEnd len="sm" w="sm" type="none"/>
            <a:tailEnd len="sm" w="sm" type="none"/>
          </a:ln>
        </p:spPr>
      </p:cxnSp>
      <p:sp>
        <p:nvSpPr>
          <p:cNvPr id="878" name="Google Shape;878;p60"/>
          <p:cNvSpPr/>
          <p:nvPr/>
        </p:nvSpPr>
        <p:spPr>
          <a:xfrm>
            <a:off x="5486400" y="2743200"/>
            <a:ext cx="3005138" cy="1214438"/>
          </a:xfrm>
          <a:custGeom>
            <a:rect b="b" l="l" r="r" t="t"/>
            <a:pathLst>
              <a:path extrusionOk="0" h="765" w="1893">
                <a:moveTo>
                  <a:pt x="0" y="0"/>
                </a:moveTo>
                <a:lnTo>
                  <a:pt x="0" y="764"/>
                </a:lnTo>
                <a:lnTo>
                  <a:pt x="1892" y="764"/>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879" name="Google Shape;879;p60"/>
          <p:cNvCxnSpPr/>
          <p:nvPr/>
        </p:nvCxnSpPr>
        <p:spPr>
          <a:xfrm>
            <a:off x="5556250" y="2659063"/>
            <a:ext cx="1588" cy="0"/>
          </a:xfrm>
          <a:prstGeom prst="straightConnector1">
            <a:avLst/>
          </a:prstGeom>
          <a:noFill/>
          <a:ln cap="flat" cmpd="sng" w="12700">
            <a:solidFill>
              <a:srgbClr val="CDCDCD"/>
            </a:solidFill>
            <a:prstDash val="solid"/>
            <a:round/>
            <a:headEnd len="sm" w="sm" type="none"/>
            <a:tailEnd len="sm" w="sm" type="none"/>
          </a:ln>
        </p:spPr>
      </p:cxnSp>
      <p:cxnSp>
        <p:nvCxnSpPr>
          <p:cNvPr id="880" name="Google Shape;880;p60"/>
          <p:cNvCxnSpPr/>
          <p:nvPr/>
        </p:nvCxnSpPr>
        <p:spPr>
          <a:xfrm>
            <a:off x="5556250" y="2781300"/>
            <a:ext cx="1588" cy="0"/>
          </a:xfrm>
          <a:prstGeom prst="straightConnector1">
            <a:avLst/>
          </a:prstGeom>
          <a:noFill/>
          <a:ln cap="flat" cmpd="sng" w="12700">
            <a:solidFill>
              <a:srgbClr val="CDCDCD"/>
            </a:solidFill>
            <a:prstDash val="solid"/>
            <a:round/>
            <a:headEnd len="sm" w="sm" type="none"/>
            <a:tailEnd len="sm" w="sm" type="none"/>
          </a:ln>
        </p:spPr>
      </p:cxnSp>
      <p:cxnSp>
        <p:nvCxnSpPr>
          <p:cNvPr id="881" name="Google Shape;881;p60"/>
          <p:cNvCxnSpPr/>
          <p:nvPr/>
        </p:nvCxnSpPr>
        <p:spPr>
          <a:xfrm>
            <a:off x="5556250" y="2901950"/>
            <a:ext cx="1588" cy="0"/>
          </a:xfrm>
          <a:prstGeom prst="straightConnector1">
            <a:avLst/>
          </a:prstGeom>
          <a:noFill/>
          <a:ln cap="flat" cmpd="sng" w="12700">
            <a:solidFill>
              <a:srgbClr val="CDCDCD"/>
            </a:solidFill>
            <a:prstDash val="solid"/>
            <a:round/>
            <a:headEnd len="sm" w="sm" type="none"/>
            <a:tailEnd len="sm" w="sm" type="none"/>
          </a:ln>
        </p:spPr>
      </p:cxnSp>
      <p:cxnSp>
        <p:nvCxnSpPr>
          <p:cNvPr id="882" name="Google Shape;882;p60"/>
          <p:cNvCxnSpPr/>
          <p:nvPr/>
        </p:nvCxnSpPr>
        <p:spPr>
          <a:xfrm>
            <a:off x="5556250" y="3024188"/>
            <a:ext cx="1588" cy="0"/>
          </a:xfrm>
          <a:prstGeom prst="straightConnector1">
            <a:avLst/>
          </a:prstGeom>
          <a:noFill/>
          <a:ln cap="flat" cmpd="sng" w="12700">
            <a:solidFill>
              <a:srgbClr val="CDCDCD"/>
            </a:solidFill>
            <a:prstDash val="solid"/>
            <a:round/>
            <a:headEnd len="sm" w="sm" type="none"/>
            <a:tailEnd len="sm" w="sm" type="none"/>
          </a:ln>
        </p:spPr>
      </p:cxnSp>
      <p:cxnSp>
        <p:nvCxnSpPr>
          <p:cNvPr id="883" name="Google Shape;883;p60"/>
          <p:cNvCxnSpPr/>
          <p:nvPr/>
        </p:nvCxnSpPr>
        <p:spPr>
          <a:xfrm>
            <a:off x="5556250" y="3144838"/>
            <a:ext cx="1588" cy="0"/>
          </a:xfrm>
          <a:prstGeom prst="straightConnector1">
            <a:avLst/>
          </a:prstGeom>
          <a:noFill/>
          <a:ln cap="flat" cmpd="sng" w="12700">
            <a:solidFill>
              <a:srgbClr val="CDCDCD"/>
            </a:solidFill>
            <a:prstDash val="solid"/>
            <a:round/>
            <a:headEnd len="sm" w="sm" type="none"/>
            <a:tailEnd len="sm" w="sm" type="none"/>
          </a:ln>
        </p:spPr>
      </p:cxnSp>
      <p:cxnSp>
        <p:nvCxnSpPr>
          <p:cNvPr id="884" name="Google Shape;884;p60"/>
          <p:cNvCxnSpPr/>
          <p:nvPr/>
        </p:nvCxnSpPr>
        <p:spPr>
          <a:xfrm>
            <a:off x="5556250" y="3267075"/>
            <a:ext cx="1588" cy="0"/>
          </a:xfrm>
          <a:prstGeom prst="straightConnector1">
            <a:avLst/>
          </a:prstGeom>
          <a:noFill/>
          <a:ln cap="flat" cmpd="sng" w="12700">
            <a:solidFill>
              <a:srgbClr val="CDCDCD"/>
            </a:solidFill>
            <a:prstDash val="solid"/>
            <a:round/>
            <a:headEnd len="sm" w="sm" type="none"/>
            <a:tailEnd len="sm" w="sm" type="none"/>
          </a:ln>
        </p:spPr>
      </p:cxnSp>
      <p:cxnSp>
        <p:nvCxnSpPr>
          <p:cNvPr id="885" name="Google Shape;885;p60"/>
          <p:cNvCxnSpPr/>
          <p:nvPr/>
        </p:nvCxnSpPr>
        <p:spPr>
          <a:xfrm>
            <a:off x="5556250" y="3387725"/>
            <a:ext cx="1588" cy="0"/>
          </a:xfrm>
          <a:prstGeom prst="straightConnector1">
            <a:avLst/>
          </a:prstGeom>
          <a:noFill/>
          <a:ln cap="flat" cmpd="sng" w="12700">
            <a:solidFill>
              <a:srgbClr val="CDCDCD"/>
            </a:solidFill>
            <a:prstDash val="solid"/>
            <a:round/>
            <a:headEnd len="sm" w="sm" type="none"/>
            <a:tailEnd len="sm" w="sm" type="none"/>
          </a:ln>
        </p:spPr>
      </p:cxnSp>
      <p:cxnSp>
        <p:nvCxnSpPr>
          <p:cNvPr id="886" name="Google Shape;886;p60"/>
          <p:cNvCxnSpPr/>
          <p:nvPr/>
        </p:nvCxnSpPr>
        <p:spPr>
          <a:xfrm>
            <a:off x="5556250" y="3509963"/>
            <a:ext cx="1588" cy="0"/>
          </a:xfrm>
          <a:prstGeom prst="straightConnector1">
            <a:avLst/>
          </a:prstGeom>
          <a:noFill/>
          <a:ln cap="flat" cmpd="sng" w="12700">
            <a:solidFill>
              <a:srgbClr val="CDCDCD"/>
            </a:solidFill>
            <a:prstDash val="solid"/>
            <a:round/>
            <a:headEnd len="sm" w="sm" type="none"/>
            <a:tailEnd len="sm" w="sm" type="none"/>
          </a:ln>
        </p:spPr>
      </p:cxnSp>
      <p:cxnSp>
        <p:nvCxnSpPr>
          <p:cNvPr id="887" name="Google Shape;887;p60"/>
          <p:cNvCxnSpPr/>
          <p:nvPr/>
        </p:nvCxnSpPr>
        <p:spPr>
          <a:xfrm>
            <a:off x="5556250" y="3630613"/>
            <a:ext cx="1588" cy="0"/>
          </a:xfrm>
          <a:prstGeom prst="straightConnector1">
            <a:avLst/>
          </a:prstGeom>
          <a:noFill/>
          <a:ln cap="flat" cmpd="sng" w="12700">
            <a:solidFill>
              <a:srgbClr val="CDCDCD"/>
            </a:solidFill>
            <a:prstDash val="solid"/>
            <a:round/>
            <a:headEnd len="sm" w="sm" type="none"/>
            <a:tailEnd len="sm" w="sm" type="none"/>
          </a:ln>
        </p:spPr>
      </p:cxnSp>
      <p:cxnSp>
        <p:nvCxnSpPr>
          <p:cNvPr id="888" name="Google Shape;888;p60"/>
          <p:cNvCxnSpPr/>
          <p:nvPr/>
        </p:nvCxnSpPr>
        <p:spPr>
          <a:xfrm>
            <a:off x="5556250" y="3751263"/>
            <a:ext cx="1588" cy="0"/>
          </a:xfrm>
          <a:prstGeom prst="straightConnector1">
            <a:avLst/>
          </a:prstGeom>
          <a:noFill/>
          <a:ln cap="flat" cmpd="sng" w="12700">
            <a:solidFill>
              <a:srgbClr val="CDCDCD"/>
            </a:solidFill>
            <a:prstDash val="solid"/>
            <a:round/>
            <a:headEnd len="sm" w="sm" type="none"/>
            <a:tailEnd len="sm" w="sm" type="none"/>
          </a:ln>
        </p:spPr>
      </p:cxnSp>
      <p:cxnSp>
        <p:nvCxnSpPr>
          <p:cNvPr id="889" name="Google Shape;889;p60"/>
          <p:cNvCxnSpPr/>
          <p:nvPr/>
        </p:nvCxnSpPr>
        <p:spPr>
          <a:xfrm>
            <a:off x="8574088"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0" name="Google Shape;890;p60"/>
          <p:cNvCxnSpPr/>
          <p:nvPr/>
        </p:nvCxnSpPr>
        <p:spPr>
          <a:xfrm>
            <a:off x="8274050"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1" name="Google Shape;891;p60"/>
          <p:cNvCxnSpPr/>
          <p:nvPr/>
        </p:nvCxnSpPr>
        <p:spPr>
          <a:xfrm>
            <a:off x="7972425"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2" name="Google Shape;892;p60"/>
          <p:cNvCxnSpPr/>
          <p:nvPr/>
        </p:nvCxnSpPr>
        <p:spPr>
          <a:xfrm>
            <a:off x="7672388"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3" name="Google Shape;893;p60"/>
          <p:cNvCxnSpPr/>
          <p:nvPr/>
        </p:nvCxnSpPr>
        <p:spPr>
          <a:xfrm>
            <a:off x="7372350"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4" name="Google Shape;894;p60"/>
          <p:cNvCxnSpPr/>
          <p:nvPr/>
        </p:nvCxnSpPr>
        <p:spPr>
          <a:xfrm>
            <a:off x="7072313"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5" name="Google Shape;895;p60"/>
          <p:cNvCxnSpPr/>
          <p:nvPr/>
        </p:nvCxnSpPr>
        <p:spPr>
          <a:xfrm>
            <a:off x="6772275"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6" name="Google Shape;896;p60"/>
          <p:cNvCxnSpPr/>
          <p:nvPr/>
        </p:nvCxnSpPr>
        <p:spPr>
          <a:xfrm>
            <a:off x="6472238"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7" name="Google Shape;897;p60"/>
          <p:cNvCxnSpPr/>
          <p:nvPr/>
        </p:nvCxnSpPr>
        <p:spPr>
          <a:xfrm>
            <a:off x="6170613" y="3879850"/>
            <a:ext cx="0" cy="1588"/>
          </a:xfrm>
          <a:prstGeom prst="straightConnector1">
            <a:avLst/>
          </a:prstGeom>
          <a:noFill/>
          <a:ln cap="flat" cmpd="sng" w="12700">
            <a:solidFill>
              <a:srgbClr val="CDCDCD"/>
            </a:solidFill>
            <a:prstDash val="solid"/>
            <a:round/>
            <a:headEnd len="sm" w="sm" type="none"/>
            <a:tailEnd len="sm" w="sm" type="none"/>
          </a:ln>
        </p:spPr>
      </p:cxnSp>
      <p:cxnSp>
        <p:nvCxnSpPr>
          <p:cNvPr id="898" name="Google Shape;898;p60"/>
          <p:cNvCxnSpPr/>
          <p:nvPr/>
        </p:nvCxnSpPr>
        <p:spPr>
          <a:xfrm>
            <a:off x="5870575" y="3879850"/>
            <a:ext cx="0" cy="1588"/>
          </a:xfrm>
          <a:prstGeom prst="straightConnector1">
            <a:avLst/>
          </a:prstGeom>
          <a:noFill/>
          <a:ln cap="flat" cmpd="sng" w="12700">
            <a:solidFill>
              <a:srgbClr val="CDCDCD"/>
            </a:solidFill>
            <a:prstDash val="solid"/>
            <a:round/>
            <a:headEnd len="sm" w="sm" type="none"/>
            <a:tailEnd len="sm" w="sm" type="none"/>
          </a:ln>
        </p:spPr>
      </p:cxnSp>
      <p:sp>
        <p:nvSpPr>
          <p:cNvPr id="899" name="Google Shape;899;p60"/>
          <p:cNvSpPr/>
          <p:nvPr/>
        </p:nvSpPr>
        <p:spPr>
          <a:xfrm>
            <a:off x="5443538" y="3175000"/>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0" name="Google Shape;900;p60"/>
          <p:cNvSpPr/>
          <p:nvPr/>
        </p:nvSpPr>
        <p:spPr>
          <a:xfrm>
            <a:off x="6980238" y="3849688"/>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01" name="Google Shape;901;p60"/>
          <p:cNvSpPr/>
          <p:nvPr/>
        </p:nvSpPr>
        <p:spPr>
          <a:xfrm>
            <a:off x="8534400" y="3614738"/>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02" name="Google Shape;902;p60"/>
          <p:cNvSpPr/>
          <p:nvPr/>
        </p:nvSpPr>
        <p:spPr>
          <a:xfrm>
            <a:off x="5181600" y="2209800"/>
            <a:ext cx="6556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903" name="Google Shape;903;p60"/>
          <p:cNvSpPr/>
          <p:nvPr/>
        </p:nvSpPr>
        <p:spPr>
          <a:xfrm>
            <a:off x="6858000" y="3962400"/>
            <a:ext cx="4667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sp>
        <p:nvSpPr>
          <p:cNvPr id="904" name="Google Shape;904;p60"/>
          <p:cNvSpPr txBox="1"/>
          <p:nvPr/>
        </p:nvSpPr>
        <p:spPr>
          <a:xfrm>
            <a:off x="7086600" y="3352800"/>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σ</a:t>
            </a:r>
            <a:endParaRPr b="0" i="0" sz="2400" u="none" cap="none" strike="noStrike">
              <a:solidFill>
                <a:schemeClr val="lt2"/>
              </a:solidFill>
              <a:latin typeface="Arial"/>
              <a:ea typeface="Arial"/>
              <a:cs typeface="Arial"/>
              <a:sym typeface="Arial"/>
            </a:endParaRPr>
          </a:p>
        </p:txBody>
      </p:sp>
      <p:cxnSp>
        <p:nvCxnSpPr>
          <p:cNvPr id="905" name="Google Shape;905;p60"/>
          <p:cNvCxnSpPr/>
          <p:nvPr/>
        </p:nvCxnSpPr>
        <p:spPr>
          <a:xfrm rot="10800000">
            <a:off x="7010400" y="3352800"/>
            <a:ext cx="533400" cy="0"/>
          </a:xfrm>
          <a:prstGeom prst="straightConnector1">
            <a:avLst/>
          </a:prstGeom>
          <a:noFill/>
          <a:ln cap="flat" cmpd="sng" w="12700">
            <a:solidFill>
              <a:schemeClr val="lt2"/>
            </a:solidFill>
            <a:prstDash val="solid"/>
            <a:round/>
            <a:headEnd len="med" w="med" type="triangl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1"/>
          <p:cNvSpPr txBox="1"/>
          <p:nvPr>
            <p:ph idx="4294967295" type="title"/>
          </p:nvPr>
        </p:nvSpPr>
        <p:spPr>
          <a:xfrm>
            <a:off x="1447800" y="381000"/>
            <a:ext cx="7086600"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4000"/>
              <a:t>The Normal Distribution Shape</a:t>
            </a:r>
            <a:endParaRPr/>
          </a:p>
        </p:txBody>
      </p:sp>
      <p:cxnSp>
        <p:nvCxnSpPr>
          <p:cNvPr id="911" name="Google Shape;911;p61"/>
          <p:cNvCxnSpPr/>
          <p:nvPr/>
        </p:nvCxnSpPr>
        <p:spPr>
          <a:xfrm>
            <a:off x="4267200" y="4267200"/>
            <a:ext cx="762000" cy="0"/>
          </a:xfrm>
          <a:prstGeom prst="straightConnector1">
            <a:avLst/>
          </a:prstGeom>
          <a:noFill/>
          <a:ln cap="flat" cmpd="sng" w="12700">
            <a:solidFill>
              <a:schemeClr val="lt2"/>
            </a:solidFill>
            <a:prstDash val="solid"/>
            <a:round/>
            <a:headEnd len="med" w="med" type="stealth"/>
            <a:tailEnd len="med" w="med" type="stealth"/>
          </a:ln>
        </p:spPr>
      </p:cxnSp>
      <p:sp>
        <p:nvSpPr>
          <p:cNvPr id="912" name="Google Shape;912;p61"/>
          <p:cNvSpPr/>
          <p:nvPr/>
        </p:nvSpPr>
        <p:spPr>
          <a:xfrm>
            <a:off x="1828800" y="2971800"/>
            <a:ext cx="5029200" cy="2438400"/>
          </a:xfrm>
          <a:custGeom>
            <a:rect b="b" l="l" r="r" t="t"/>
            <a:pathLst>
              <a:path extrusionOk="0" h="765" w="1893">
                <a:moveTo>
                  <a:pt x="0" y="0"/>
                </a:moveTo>
                <a:lnTo>
                  <a:pt x="0" y="764"/>
                </a:lnTo>
                <a:lnTo>
                  <a:pt x="1892" y="764"/>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13" name="Google Shape;913;p61"/>
          <p:cNvCxnSpPr/>
          <p:nvPr/>
        </p:nvCxnSpPr>
        <p:spPr>
          <a:xfrm>
            <a:off x="2900363" y="3206750"/>
            <a:ext cx="1587" cy="0"/>
          </a:xfrm>
          <a:prstGeom prst="straightConnector1">
            <a:avLst/>
          </a:prstGeom>
          <a:noFill/>
          <a:ln cap="flat" cmpd="sng" w="12700">
            <a:solidFill>
              <a:srgbClr val="CDCDCD"/>
            </a:solidFill>
            <a:prstDash val="solid"/>
            <a:round/>
            <a:headEnd len="sm" w="sm" type="none"/>
            <a:tailEnd len="sm" w="sm" type="none"/>
          </a:ln>
        </p:spPr>
      </p:cxnSp>
      <p:cxnSp>
        <p:nvCxnSpPr>
          <p:cNvPr id="914" name="Google Shape;914;p61"/>
          <p:cNvCxnSpPr/>
          <p:nvPr/>
        </p:nvCxnSpPr>
        <p:spPr>
          <a:xfrm>
            <a:off x="2900363" y="3328988"/>
            <a:ext cx="1587" cy="0"/>
          </a:xfrm>
          <a:prstGeom prst="straightConnector1">
            <a:avLst/>
          </a:prstGeom>
          <a:noFill/>
          <a:ln cap="flat" cmpd="sng" w="12700">
            <a:solidFill>
              <a:srgbClr val="CDCDCD"/>
            </a:solidFill>
            <a:prstDash val="solid"/>
            <a:round/>
            <a:headEnd len="sm" w="sm" type="none"/>
            <a:tailEnd len="sm" w="sm" type="none"/>
          </a:ln>
        </p:spPr>
      </p:cxnSp>
      <p:cxnSp>
        <p:nvCxnSpPr>
          <p:cNvPr id="915" name="Google Shape;915;p61"/>
          <p:cNvCxnSpPr/>
          <p:nvPr/>
        </p:nvCxnSpPr>
        <p:spPr>
          <a:xfrm>
            <a:off x="2900363" y="3449638"/>
            <a:ext cx="1587" cy="0"/>
          </a:xfrm>
          <a:prstGeom prst="straightConnector1">
            <a:avLst/>
          </a:prstGeom>
          <a:noFill/>
          <a:ln cap="flat" cmpd="sng" w="12700">
            <a:solidFill>
              <a:srgbClr val="CDCDCD"/>
            </a:solidFill>
            <a:prstDash val="solid"/>
            <a:round/>
            <a:headEnd len="sm" w="sm" type="none"/>
            <a:tailEnd len="sm" w="sm" type="none"/>
          </a:ln>
        </p:spPr>
      </p:cxnSp>
      <p:cxnSp>
        <p:nvCxnSpPr>
          <p:cNvPr id="916" name="Google Shape;916;p61"/>
          <p:cNvCxnSpPr/>
          <p:nvPr/>
        </p:nvCxnSpPr>
        <p:spPr>
          <a:xfrm>
            <a:off x="2900363" y="3571875"/>
            <a:ext cx="1587" cy="0"/>
          </a:xfrm>
          <a:prstGeom prst="straightConnector1">
            <a:avLst/>
          </a:prstGeom>
          <a:noFill/>
          <a:ln cap="flat" cmpd="sng" w="12700">
            <a:solidFill>
              <a:srgbClr val="CDCDCD"/>
            </a:solidFill>
            <a:prstDash val="solid"/>
            <a:round/>
            <a:headEnd len="sm" w="sm" type="none"/>
            <a:tailEnd len="sm" w="sm" type="none"/>
          </a:ln>
        </p:spPr>
      </p:cxnSp>
      <p:cxnSp>
        <p:nvCxnSpPr>
          <p:cNvPr id="917" name="Google Shape;917;p61"/>
          <p:cNvCxnSpPr/>
          <p:nvPr/>
        </p:nvCxnSpPr>
        <p:spPr>
          <a:xfrm>
            <a:off x="2900363" y="3692525"/>
            <a:ext cx="1587" cy="0"/>
          </a:xfrm>
          <a:prstGeom prst="straightConnector1">
            <a:avLst/>
          </a:prstGeom>
          <a:noFill/>
          <a:ln cap="flat" cmpd="sng" w="12700">
            <a:solidFill>
              <a:srgbClr val="CDCDCD"/>
            </a:solidFill>
            <a:prstDash val="solid"/>
            <a:round/>
            <a:headEnd len="sm" w="sm" type="none"/>
            <a:tailEnd len="sm" w="sm" type="none"/>
          </a:ln>
        </p:spPr>
      </p:cxnSp>
      <p:cxnSp>
        <p:nvCxnSpPr>
          <p:cNvPr id="918" name="Google Shape;918;p61"/>
          <p:cNvCxnSpPr/>
          <p:nvPr/>
        </p:nvCxnSpPr>
        <p:spPr>
          <a:xfrm>
            <a:off x="2900363" y="3814763"/>
            <a:ext cx="1587" cy="0"/>
          </a:xfrm>
          <a:prstGeom prst="straightConnector1">
            <a:avLst/>
          </a:prstGeom>
          <a:noFill/>
          <a:ln cap="flat" cmpd="sng" w="12700">
            <a:solidFill>
              <a:srgbClr val="CDCDCD"/>
            </a:solidFill>
            <a:prstDash val="solid"/>
            <a:round/>
            <a:headEnd len="sm" w="sm" type="none"/>
            <a:tailEnd len="sm" w="sm" type="none"/>
          </a:ln>
        </p:spPr>
      </p:cxnSp>
      <p:cxnSp>
        <p:nvCxnSpPr>
          <p:cNvPr id="919" name="Google Shape;919;p61"/>
          <p:cNvCxnSpPr/>
          <p:nvPr/>
        </p:nvCxnSpPr>
        <p:spPr>
          <a:xfrm>
            <a:off x="2900363" y="3935413"/>
            <a:ext cx="1587" cy="0"/>
          </a:xfrm>
          <a:prstGeom prst="straightConnector1">
            <a:avLst/>
          </a:prstGeom>
          <a:noFill/>
          <a:ln cap="flat" cmpd="sng" w="12700">
            <a:solidFill>
              <a:srgbClr val="CDCDCD"/>
            </a:solidFill>
            <a:prstDash val="solid"/>
            <a:round/>
            <a:headEnd len="sm" w="sm" type="none"/>
            <a:tailEnd len="sm" w="sm" type="none"/>
          </a:ln>
        </p:spPr>
      </p:cxnSp>
      <p:cxnSp>
        <p:nvCxnSpPr>
          <p:cNvPr id="920" name="Google Shape;920;p61"/>
          <p:cNvCxnSpPr/>
          <p:nvPr/>
        </p:nvCxnSpPr>
        <p:spPr>
          <a:xfrm>
            <a:off x="2900363" y="4057650"/>
            <a:ext cx="1587" cy="0"/>
          </a:xfrm>
          <a:prstGeom prst="straightConnector1">
            <a:avLst/>
          </a:prstGeom>
          <a:noFill/>
          <a:ln cap="flat" cmpd="sng" w="12700">
            <a:solidFill>
              <a:srgbClr val="CDCDCD"/>
            </a:solidFill>
            <a:prstDash val="solid"/>
            <a:round/>
            <a:headEnd len="sm" w="sm" type="none"/>
            <a:tailEnd len="sm" w="sm" type="none"/>
          </a:ln>
        </p:spPr>
      </p:cxnSp>
      <p:cxnSp>
        <p:nvCxnSpPr>
          <p:cNvPr id="921" name="Google Shape;921;p61"/>
          <p:cNvCxnSpPr/>
          <p:nvPr/>
        </p:nvCxnSpPr>
        <p:spPr>
          <a:xfrm>
            <a:off x="2900363" y="4178300"/>
            <a:ext cx="1587" cy="0"/>
          </a:xfrm>
          <a:prstGeom prst="straightConnector1">
            <a:avLst/>
          </a:prstGeom>
          <a:noFill/>
          <a:ln cap="flat" cmpd="sng" w="12700">
            <a:solidFill>
              <a:srgbClr val="CDCDCD"/>
            </a:solidFill>
            <a:prstDash val="solid"/>
            <a:round/>
            <a:headEnd len="sm" w="sm" type="none"/>
            <a:tailEnd len="sm" w="sm" type="none"/>
          </a:ln>
        </p:spPr>
      </p:cxnSp>
      <p:cxnSp>
        <p:nvCxnSpPr>
          <p:cNvPr id="922" name="Google Shape;922;p61"/>
          <p:cNvCxnSpPr/>
          <p:nvPr/>
        </p:nvCxnSpPr>
        <p:spPr>
          <a:xfrm>
            <a:off x="2900363" y="4298950"/>
            <a:ext cx="1587" cy="0"/>
          </a:xfrm>
          <a:prstGeom prst="straightConnector1">
            <a:avLst/>
          </a:prstGeom>
          <a:noFill/>
          <a:ln cap="flat" cmpd="sng" w="12700">
            <a:solidFill>
              <a:srgbClr val="CDCDCD"/>
            </a:solidFill>
            <a:prstDash val="solid"/>
            <a:round/>
            <a:headEnd len="sm" w="sm" type="none"/>
            <a:tailEnd len="sm" w="sm" type="none"/>
          </a:ln>
        </p:spPr>
      </p:cxnSp>
      <p:cxnSp>
        <p:nvCxnSpPr>
          <p:cNvPr id="923" name="Google Shape;923;p61"/>
          <p:cNvCxnSpPr/>
          <p:nvPr/>
        </p:nvCxnSpPr>
        <p:spPr>
          <a:xfrm>
            <a:off x="5918200"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4" name="Google Shape;924;p61"/>
          <p:cNvCxnSpPr/>
          <p:nvPr/>
        </p:nvCxnSpPr>
        <p:spPr>
          <a:xfrm>
            <a:off x="5618163"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5" name="Google Shape;925;p61"/>
          <p:cNvCxnSpPr/>
          <p:nvPr/>
        </p:nvCxnSpPr>
        <p:spPr>
          <a:xfrm>
            <a:off x="5316538"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6" name="Google Shape;926;p61"/>
          <p:cNvCxnSpPr/>
          <p:nvPr/>
        </p:nvCxnSpPr>
        <p:spPr>
          <a:xfrm>
            <a:off x="5016500"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7" name="Google Shape;927;p61"/>
          <p:cNvCxnSpPr/>
          <p:nvPr/>
        </p:nvCxnSpPr>
        <p:spPr>
          <a:xfrm>
            <a:off x="4716463"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8" name="Google Shape;928;p61"/>
          <p:cNvCxnSpPr/>
          <p:nvPr/>
        </p:nvCxnSpPr>
        <p:spPr>
          <a:xfrm>
            <a:off x="4416425"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29" name="Google Shape;929;p61"/>
          <p:cNvCxnSpPr/>
          <p:nvPr/>
        </p:nvCxnSpPr>
        <p:spPr>
          <a:xfrm>
            <a:off x="4116388"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30" name="Google Shape;930;p61"/>
          <p:cNvCxnSpPr/>
          <p:nvPr/>
        </p:nvCxnSpPr>
        <p:spPr>
          <a:xfrm>
            <a:off x="3816350"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31" name="Google Shape;931;p61"/>
          <p:cNvCxnSpPr/>
          <p:nvPr/>
        </p:nvCxnSpPr>
        <p:spPr>
          <a:xfrm>
            <a:off x="3514725" y="4427538"/>
            <a:ext cx="0" cy="1587"/>
          </a:xfrm>
          <a:prstGeom prst="straightConnector1">
            <a:avLst/>
          </a:prstGeom>
          <a:noFill/>
          <a:ln cap="flat" cmpd="sng" w="12700">
            <a:solidFill>
              <a:srgbClr val="CDCDCD"/>
            </a:solidFill>
            <a:prstDash val="solid"/>
            <a:round/>
            <a:headEnd len="sm" w="sm" type="none"/>
            <a:tailEnd len="sm" w="sm" type="none"/>
          </a:ln>
        </p:spPr>
      </p:cxnSp>
      <p:cxnSp>
        <p:nvCxnSpPr>
          <p:cNvPr id="932" name="Google Shape;932;p61"/>
          <p:cNvCxnSpPr/>
          <p:nvPr/>
        </p:nvCxnSpPr>
        <p:spPr>
          <a:xfrm>
            <a:off x="3214688" y="4427538"/>
            <a:ext cx="0" cy="1587"/>
          </a:xfrm>
          <a:prstGeom prst="straightConnector1">
            <a:avLst/>
          </a:prstGeom>
          <a:noFill/>
          <a:ln cap="flat" cmpd="sng" w="12700">
            <a:solidFill>
              <a:srgbClr val="CDCDCD"/>
            </a:solidFill>
            <a:prstDash val="solid"/>
            <a:round/>
            <a:headEnd len="sm" w="sm" type="none"/>
            <a:tailEnd len="sm" w="sm" type="none"/>
          </a:ln>
        </p:spPr>
      </p:cxnSp>
      <p:sp>
        <p:nvSpPr>
          <p:cNvPr id="933" name="Google Shape;933;p61"/>
          <p:cNvSpPr/>
          <p:nvPr/>
        </p:nvSpPr>
        <p:spPr>
          <a:xfrm>
            <a:off x="2787650" y="3722688"/>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4" name="Google Shape;934;p61"/>
          <p:cNvSpPr/>
          <p:nvPr/>
        </p:nvSpPr>
        <p:spPr>
          <a:xfrm>
            <a:off x="4324350" y="4397375"/>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35" name="Google Shape;935;p61"/>
          <p:cNvSpPr/>
          <p:nvPr/>
        </p:nvSpPr>
        <p:spPr>
          <a:xfrm>
            <a:off x="7010400" y="54102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36" name="Google Shape;936;p61"/>
          <p:cNvSpPr/>
          <p:nvPr/>
        </p:nvSpPr>
        <p:spPr>
          <a:xfrm>
            <a:off x="1295400" y="2362200"/>
            <a:ext cx="6556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937" name="Google Shape;937;p61"/>
          <p:cNvSpPr/>
          <p:nvPr/>
        </p:nvSpPr>
        <p:spPr>
          <a:xfrm>
            <a:off x="4114800" y="54102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sp>
        <p:nvSpPr>
          <p:cNvPr id="938" name="Google Shape;938;p61"/>
          <p:cNvSpPr/>
          <p:nvPr/>
        </p:nvSpPr>
        <p:spPr>
          <a:xfrm>
            <a:off x="4495800" y="41910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σ</a:t>
            </a:r>
            <a:endParaRPr b="0" i="0" sz="1400" u="none" cap="none" strike="noStrike">
              <a:solidFill>
                <a:srgbClr val="000000"/>
              </a:solidFill>
              <a:latin typeface="Arial"/>
              <a:ea typeface="Arial"/>
              <a:cs typeface="Arial"/>
              <a:sym typeface="Arial"/>
            </a:endParaRPr>
          </a:p>
        </p:txBody>
      </p:sp>
      <p:sp>
        <p:nvSpPr>
          <p:cNvPr id="939" name="Google Shape;939;p61"/>
          <p:cNvSpPr/>
          <p:nvPr/>
        </p:nvSpPr>
        <p:spPr>
          <a:xfrm>
            <a:off x="4267200" y="3429000"/>
            <a:ext cx="2438400" cy="1905000"/>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40" name="Google Shape;940;p61"/>
          <p:cNvSpPr/>
          <p:nvPr/>
        </p:nvSpPr>
        <p:spPr>
          <a:xfrm>
            <a:off x="1905000" y="3429000"/>
            <a:ext cx="2344738" cy="1905000"/>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41" name="Google Shape;941;p61"/>
          <p:cNvCxnSpPr/>
          <p:nvPr/>
        </p:nvCxnSpPr>
        <p:spPr>
          <a:xfrm>
            <a:off x="4267200" y="3505200"/>
            <a:ext cx="0" cy="1905000"/>
          </a:xfrm>
          <a:prstGeom prst="straightConnector1">
            <a:avLst/>
          </a:prstGeom>
          <a:noFill/>
          <a:ln cap="flat" cmpd="sng" w="12700">
            <a:solidFill>
              <a:schemeClr val="lt2"/>
            </a:solidFill>
            <a:prstDash val="solid"/>
            <a:round/>
            <a:headEnd len="sm" w="sm" type="none"/>
            <a:tailEnd len="sm" w="sm" type="none"/>
          </a:ln>
        </p:spPr>
      </p:cxnSp>
      <p:sp>
        <p:nvSpPr>
          <p:cNvPr id="942" name="Google Shape;942;p61"/>
          <p:cNvSpPr txBox="1"/>
          <p:nvPr/>
        </p:nvSpPr>
        <p:spPr>
          <a:xfrm>
            <a:off x="2819400" y="2438400"/>
            <a:ext cx="3276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Changing </a:t>
            </a:r>
            <a:r>
              <a:rPr b="1" i="0" lang="en-US" sz="2400" u="none" cap="none" strike="noStrike">
                <a:solidFill>
                  <a:schemeClr val="folHlink"/>
                </a:solidFill>
                <a:latin typeface="Arial"/>
                <a:ea typeface="Arial"/>
                <a:cs typeface="Arial"/>
                <a:sym typeface="Arial"/>
              </a:rPr>
              <a:t>μ</a:t>
            </a:r>
            <a:r>
              <a:rPr b="0" i="0" lang="en-US" sz="2400" u="none" cap="none" strike="noStrike">
                <a:solidFill>
                  <a:schemeClr val="lt2"/>
                </a:solidFill>
                <a:latin typeface="Arial"/>
                <a:ea typeface="Arial"/>
                <a:cs typeface="Arial"/>
                <a:sym typeface="Arial"/>
              </a:rPr>
              <a:t> shifts the distribution left or right</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43" name="Google Shape;943;p61"/>
          <p:cNvSpPr txBox="1"/>
          <p:nvPr/>
        </p:nvSpPr>
        <p:spPr>
          <a:xfrm>
            <a:off x="5410200" y="3581400"/>
            <a:ext cx="3429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Changing</a:t>
            </a:r>
            <a:r>
              <a:rPr b="0" i="0" lang="en-US" sz="2400" u="none" cap="none" strike="noStrike">
                <a:solidFill>
                  <a:schemeClr val="lt2"/>
                </a:solidFill>
                <a:latin typeface="Times New Roman"/>
                <a:ea typeface="Times New Roman"/>
                <a:cs typeface="Times New Roman"/>
                <a:sym typeface="Times New Roman"/>
              </a:rPr>
              <a:t> </a:t>
            </a:r>
            <a:r>
              <a:rPr b="0" i="0" lang="en-US" sz="2400" u="none" cap="none" strike="noStrike">
                <a:solidFill>
                  <a:schemeClr val="folHlink"/>
                </a:solidFill>
                <a:latin typeface="Arial"/>
                <a:ea typeface="Arial"/>
                <a:cs typeface="Arial"/>
                <a:sym typeface="Arial"/>
              </a:rPr>
              <a:t>σ</a:t>
            </a:r>
            <a:r>
              <a:rPr b="0" i="0" lang="en-US" sz="2400" u="none" cap="none" strike="noStrike">
                <a:solidFill>
                  <a:schemeClr val="lt2"/>
                </a:solidFill>
                <a:latin typeface="Times New Roman"/>
                <a:ea typeface="Times New Roman"/>
                <a:cs typeface="Times New Roman"/>
                <a:sym typeface="Times New Roman"/>
              </a:rPr>
              <a:t> </a:t>
            </a:r>
            <a:r>
              <a:rPr b="0" i="0" lang="en-US" sz="2400" u="none" cap="none" strike="noStrike">
                <a:solidFill>
                  <a:schemeClr val="lt2"/>
                </a:solidFill>
                <a:latin typeface="Arial"/>
                <a:ea typeface="Arial"/>
                <a:cs typeface="Arial"/>
                <a:sym typeface="Arial"/>
              </a:rPr>
              <a:t>increases or decreases the spread.</a:t>
            </a:r>
            <a:endParaRPr b="0" i="0" sz="1400" u="none" cap="none" strike="noStrike">
              <a:solidFill>
                <a:srgbClr val="000000"/>
              </a:solidFill>
              <a:latin typeface="Arial"/>
              <a:ea typeface="Arial"/>
              <a:cs typeface="Arial"/>
              <a:sym typeface="Arial"/>
            </a:endParaRPr>
          </a:p>
        </p:txBody>
      </p:sp>
      <p:sp>
        <p:nvSpPr>
          <p:cNvPr id="944" name="Google Shape;944;p61"/>
          <p:cNvSpPr/>
          <p:nvPr/>
        </p:nvSpPr>
        <p:spPr>
          <a:xfrm>
            <a:off x="698500" y="5962650"/>
            <a:ext cx="7312025" cy="831850"/>
          </a:xfrm>
          <a:prstGeom prst="rect">
            <a:avLst/>
          </a:prstGeom>
          <a:noFill/>
          <a:ln cap="flat" cmpd="sng" w="12700">
            <a:solidFill>
              <a:schemeClr val="lt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By varying the parameters</a:t>
            </a: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folHlink"/>
                </a:solidFill>
                <a:latin typeface="Arial"/>
                <a:ea typeface="Arial"/>
                <a:cs typeface="Arial"/>
                <a:sym typeface="Arial"/>
              </a:rPr>
              <a:t>μ</a:t>
            </a: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Arial"/>
                <a:ea typeface="Arial"/>
                <a:cs typeface="Arial"/>
                <a:sym typeface="Arial"/>
              </a:rPr>
              <a:t>and </a:t>
            </a:r>
            <a:r>
              <a:rPr b="1" i="0" lang="en-US" sz="2400" u="none" cap="none" strike="noStrike">
                <a:solidFill>
                  <a:schemeClr val="folHlink"/>
                </a:solidFill>
                <a:latin typeface="Arial"/>
                <a:ea typeface="Arial"/>
                <a:cs typeface="Arial"/>
                <a:sym typeface="Arial"/>
              </a:rPr>
              <a:t>σ</a:t>
            </a:r>
            <a:r>
              <a:rPr b="1" i="0" lang="en-US" sz="2400" u="none" cap="none" strike="noStrike">
                <a:solidFill>
                  <a:schemeClr val="dk1"/>
                </a:solidFill>
                <a:latin typeface="Arial"/>
                <a:ea typeface="Arial"/>
                <a:cs typeface="Arial"/>
                <a:sym typeface="Arial"/>
              </a:rPr>
              <a:t>, we obtain different normal 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62"/>
          <p:cNvSpPr txBox="1"/>
          <p:nvPr>
            <p:ph type="title"/>
          </p:nvPr>
        </p:nvSpPr>
        <p:spPr>
          <a:xfrm>
            <a:off x="914400" y="304800"/>
            <a:ext cx="7772400" cy="904875"/>
          </a:xfrm>
          <a:prstGeom prst="rect">
            <a:avLst/>
          </a:prstGeom>
          <a:noFill/>
          <a:ln>
            <a:noFill/>
          </a:ln>
        </p:spPr>
        <p:txBody>
          <a:bodyPr anchorCtr="1" anchor="ctr" bIns="44450" lIns="90475" spcFirstLastPara="1" rIns="90475" wrap="square" tIns="44450">
            <a:noAutofit/>
          </a:bodyPr>
          <a:lstStyle/>
          <a:p>
            <a:pPr indent="0" lvl="0" marL="0" rtl="0" algn="ctr">
              <a:lnSpc>
                <a:spcPct val="95000"/>
              </a:lnSpc>
              <a:spcBef>
                <a:spcPts val="0"/>
              </a:spcBef>
              <a:spcAft>
                <a:spcPts val="0"/>
              </a:spcAft>
              <a:buSzPts val="1400"/>
              <a:buNone/>
            </a:pPr>
            <a:r>
              <a:rPr lang="en-US" sz="4000"/>
              <a:t>Finding Normal Probabilities</a:t>
            </a:r>
            <a:r>
              <a:rPr lang="en-US">
                <a:solidFill>
                  <a:srgbClr val="F8F8F8"/>
                </a:solidFill>
              </a:rPr>
              <a:t>  </a:t>
            </a:r>
            <a:endParaRPr/>
          </a:p>
        </p:txBody>
      </p:sp>
      <p:sp>
        <p:nvSpPr>
          <p:cNvPr id="950" name="Google Shape;950;p62"/>
          <p:cNvSpPr/>
          <p:nvPr/>
        </p:nvSpPr>
        <p:spPr>
          <a:xfrm>
            <a:off x="427038" y="1798638"/>
            <a:ext cx="2805112" cy="11842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Probability is the </a:t>
            </a:r>
            <a:br>
              <a:rPr b="1" i="0" lang="en-US" sz="2400" u="none" cap="none" strike="noStrike">
                <a:solidFill>
                  <a:schemeClr val="lt1"/>
                </a:solidFill>
                <a:latin typeface="Arial"/>
                <a:ea typeface="Arial"/>
                <a:cs typeface="Arial"/>
                <a:sym typeface="Arial"/>
              </a:rPr>
            </a:br>
            <a:r>
              <a:rPr b="1" i="0" lang="en-US" sz="2400" u="none" cap="none" strike="noStrike">
                <a:solidFill>
                  <a:schemeClr val="lt1"/>
                </a:solidFill>
                <a:latin typeface="Arial"/>
                <a:ea typeface="Arial"/>
                <a:cs typeface="Arial"/>
                <a:sym typeface="Arial"/>
              </a:rPr>
              <a:t>area under the</a:t>
            </a:r>
            <a:br>
              <a:rPr b="1" i="0" lang="en-US" sz="2400" u="none" cap="none" strike="noStrike">
                <a:solidFill>
                  <a:schemeClr val="lt1"/>
                </a:solidFill>
                <a:latin typeface="Arial"/>
                <a:ea typeface="Arial"/>
                <a:cs typeface="Arial"/>
                <a:sym typeface="Arial"/>
              </a:rPr>
            </a:br>
            <a:r>
              <a:rPr b="1" i="0" lang="en-US" sz="2400" u="none" cap="none" strike="noStrike">
                <a:solidFill>
                  <a:schemeClr val="lt1"/>
                </a:solidFill>
                <a:latin typeface="Arial"/>
                <a:ea typeface="Arial"/>
                <a:cs typeface="Arial"/>
                <a:sym typeface="Arial"/>
              </a:rPr>
              <a:t>curve!</a:t>
            </a:r>
            <a:endParaRPr b="0" i="0" sz="1400" u="none" cap="none" strike="noStrike">
              <a:solidFill>
                <a:srgbClr val="000000"/>
              </a:solidFill>
              <a:latin typeface="Arial"/>
              <a:ea typeface="Arial"/>
              <a:cs typeface="Arial"/>
              <a:sym typeface="Arial"/>
            </a:endParaRPr>
          </a:p>
        </p:txBody>
      </p:sp>
      <p:sp>
        <p:nvSpPr>
          <p:cNvPr id="951" name="Google Shape;951;p62"/>
          <p:cNvSpPr/>
          <p:nvPr/>
        </p:nvSpPr>
        <p:spPr>
          <a:xfrm>
            <a:off x="4313238" y="3609975"/>
            <a:ext cx="869950" cy="2041525"/>
          </a:xfrm>
          <a:custGeom>
            <a:rect b="b" l="l" r="r" t="t"/>
            <a:pathLst>
              <a:path extrusionOk="0" h="1286" w="548">
                <a:moveTo>
                  <a:pt x="87" y="27"/>
                </a:moveTo>
                <a:lnTo>
                  <a:pt x="150" y="60"/>
                </a:lnTo>
                <a:lnTo>
                  <a:pt x="243" y="174"/>
                </a:lnTo>
                <a:lnTo>
                  <a:pt x="318" y="288"/>
                </a:lnTo>
                <a:lnTo>
                  <a:pt x="408" y="447"/>
                </a:lnTo>
                <a:lnTo>
                  <a:pt x="483" y="585"/>
                </a:lnTo>
                <a:lnTo>
                  <a:pt x="543" y="678"/>
                </a:lnTo>
                <a:lnTo>
                  <a:pt x="548" y="1286"/>
                </a:lnTo>
                <a:lnTo>
                  <a:pt x="0" y="1286"/>
                </a:lnTo>
                <a:lnTo>
                  <a:pt x="0" y="0"/>
                </a:ln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2" name="Google Shape;952;p62"/>
          <p:cNvSpPr/>
          <p:nvPr/>
        </p:nvSpPr>
        <p:spPr>
          <a:xfrm>
            <a:off x="4160838" y="5576888"/>
            <a:ext cx="371475" cy="50006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33CC33"/>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53" name="Google Shape;953;p62"/>
          <p:cNvSpPr/>
          <p:nvPr/>
        </p:nvSpPr>
        <p:spPr>
          <a:xfrm>
            <a:off x="4332288" y="3606800"/>
            <a:ext cx="322262" cy="209550"/>
          </a:xfrm>
          <a:custGeom>
            <a:rect b="b" l="l" r="r" t="t"/>
            <a:pathLst>
              <a:path extrusionOk="0" h="132" w="203">
                <a:moveTo>
                  <a:pt x="0" y="2"/>
                </a:moveTo>
                <a:lnTo>
                  <a:pt x="27" y="0"/>
                </a:lnTo>
                <a:lnTo>
                  <a:pt x="54" y="3"/>
                </a:lnTo>
                <a:lnTo>
                  <a:pt x="79" y="14"/>
                </a:lnTo>
                <a:lnTo>
                  <a:pt x="101" y="28"/>
                </a:lnTo>
                <a:lnTo>
                  <a:pt x="121" y="45"/>
                </a:lnTo>
                <a:lnTo>
                  <a:pt x="135" y="67"/>
                </a:lnTo>
                <a:lnTo>
                  <a:pt x="202" y="131"/>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4" name="Google Shape;954;p62"/>
          <p:cNvSpPr/>
          <p:nvPr/>
        </p:nvSpPr>
        <p:spPr>
          <a:xfrm>
            <a:off x="4999038" y="5576888"/>
            <a:ext cx="390525" cy="50006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FF66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955" name="Google Shape;955;p62"/>
          <p:cNvSpPr/>
          <p:nvPr/>
        </p:nvSpPr>
        <p:spPr>
          <a:xfrm>
            <a:off x="6864350" y="55626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56" name="Google Shape;956;p62"/>
          <p:cNvSpPr/>
          <p:nvPr/>
        </p:nvSpPr>
        <p:spPr>
          <a:xfrm>
            <a:off x="4332288" y="3609975"/>
            <a:ext cx="2154237" cy="1981200"/>
          </a:xfrm>
          <a:custGeom>
            <a:rect b="b" l="l" r="r" t="t"/>
            <a:pathLst>
              <a:path extrusionOk="0" h="1248" w="1357">
                <a:moveTo>
                  <a:pt x="1356" y="1247"/>
                </a:moveTo>
                <a:lnTo>
                  <a:pt x="1213" y="1232"/>
                </a:lnTo>
                <a:lnTo>
                  <a:pt x="1141" y="1218"/>
                </a:lnTo>
                <a:lnTo>
                  <a:pt x="1070" y="1199"/>
                </a:lnTo>
                <a:lnTo>
                  <a:pt x="1000" y="1170"/>
                </a:lnTo>
                <a:lnTo>
                  <a:pt x="927" y="1132"/>
                </a:lnTo>
                <a:lnTo>
                  <a:pt x="857" y="1080"/>
                </a:lnTo>
                <a:lnTo>
                  <a:pt x="714" y="935"/>
                </a:lnTo>
                <a:lnTo>
                  <a:pt x="571" y="731"/>
                </a:lnTo>
                <a:lnTo>
                  <a:pt x="428" y="487"/>
                </a:lnTo>
                <a:lnTo>
                  <a:pt x="356" y="363"/>
                </a:lnTo>
                <a:lnTo>
                  <a:pt x="286" y="247"/>
                </a:lnTo>
                <a:lnTo>
                  <a:pt x="213" y="145"/>
                </a:lnTo>
                <a:lnTo>
                  <a:pt x="143" y="67"/>
                </a:lnTo>
                <a:lnTo>
                  <a:pt x="70" y="17"/>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7" name="Google Shape;957;p62"/>
          <p:cNvSpPr/>
          <p:nvPr/>
        </p:nvSpPr>
        <p:spPr>
          <a:xfrm>
            <a:off x="2179638" y="3609975"/>
            <a:ext cx="2138362" cy="1965325"/>
          </a:xfrm>
          <a:custGeom>
            <a:rect b="b" l="l" r="r" t="t"/>
            <a:pathLst>
              <a:path extrusionOk="0" h="1238" w="1347">
                <a:moveTo>
                  <a:pt x="0" y="1238"/>
                </a:moveTo>
                <a:lnTo>
                  <a:pt x="143" y="1223"/>
                </a:lnTo>
                <a:lnTo>
                  <a:pt x="213" y="1209"/>
                </a:lnTo>
                <a:lnTo>
                  <a:pt x="285" y="1190"/>
                </a:lnTo>
                <a:lnTo>
                  <a:pt x="356" y="1161"/>
                </a:lnTo>
                <a:lnTo>
                  <a:pt x="428" y="1123"/>
                </a:lnTo>
                <a:lnTo>
                  <a:pt x="499" y="1071"/>
                </a:lnTo>
                <a:lnTo>
                  <a:pt x="642" y="926"/>
                </a:lnTo>
                <a:lnTo>
                  <a:pt x="784" y="722"/>
                </a:lnTo>
                <a:lnTo>
                  <a:pt x="927" y="478"/>
                </a:lnTo>
                <a:lnTo>
                  <a:pt x="1000" y="354"/>
                </a:lnTo>
                <a:lnTo>
                  <a:pt x="1070" y="238"/>
                </a:lnTo>
                <a:lnTo>
                  <a:pt x="1141" y="136"/>
                </a:lnTo>
                <a:lnTo>
                  <a:pt x="1213" y="58"/>
                </a:lnTo>
                <a:lnTo>
                  <a:pt x="1284" y="8"/>
                </a:lnTo>
                <a:lnTo>
                  <a:pt x="1347"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58" name="Google Shape;958;p62"/>
          <p:cNvSpPr/>
          <p:nvPr/>
        </p:nvSpPr>
        <p:spPr>
          <a:xfrm>
            <a:off x="1835150" y="3657600"/>
            <a:ext cx="5181600" cy="1981200"/>
          </a:xfrm>
          <a:custGeom>
            <a:rect b="b" l="l" r="r" t="t"/>
            <a:pathLst>
              <a:path extrusionOk="0" h="1245" w="2764">
                <a:moveTo>
                  <a:pt x="0" y="0"/>
                </a:moveTo>
                <a:lnTo>
                  <a:pt x="0" y="1244"/>
                </a:lnTo>
                <a:lnTo>
                  <a:pt x="2763" y="1244"/>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959" name="Google Shape;959;p62"/>
          <p:cNvCxnSpPr/>
          <p:nvPr/>
        </p:nvCxnSpPr>
        <p:spPr>
          <a:xfrm>
            <a:off x="2152650" y="3609975"/>
            <a:ext cx="1588" cy="0"/>
          </a:xfrm>
          <a:prstGeom prst="straightConnector1">
            <a:avLst/>
          </a:prstGeom>
          <a:noFill/>
          <a:ln cap="flat" cmpd="sng" w="25400">
            <a:solidFill>
              <a:srgbClr val="CDCDCD"/>
            </a:solidFill>
            <a:prstDash val="solid"/>
            <a:round/>
            <a:headEnd len="sm" w="sm" type="none"/>
            <a:tailEnd len="sm" w="sm" type="none"/>
          </a:ln>
        </p:spPr>
      </p:cxnSp>
      <p:cxnSp>
        <p:nvCxnSpPr>
          <p:cNvPr id="960" name="Google Shape;960;p62"/>
          <p:cNvCxnSpPr/>
          <p:nvPr/>
        </p:nvCxnSpPr>
        <p:spPr>
          <a:xfrm>
            <a:off x="2152650" y="3806825"/>
            <a:ext cx="1588" cy="0"/>
          </a:xfrm>
          <a:prstGeom prst="straightConnector1">
            <a:avLst/>
          </a:prstGeom>
          <a:noFill/>
          <a:ln cap="flat" cmpd="sng" w="25400">
            <a:solidFill>
              <a:srgbClr val="CDCDCD"/>
            </a:solidFill>
            <a:prstDash val="solid"/>
            <a:round/>
            <a:headEnd len="sm" w="sm" type="none"/>
            <a:tailEnd len="sm" w="sm" type="none"/>
          </a:ln>
        </p:spPr>
      </p:cxnSp>
      <p:cxnSp>
        <p:nvCxnSpPr>
          <p:cNvPr id="961" name="Google Shape;961;p62"/>
          <p:cNvCxnSpPr/>
          <p:nvPr/>
        </p:nvCxnSpPr>
        <p:spPr>
          <a:xfrm>
            <a:off x="2152650" y="4003675"/>
            <a:ext cx="1588" cy="0"/>
          </a:xfrm>
          <a:prstGeom prst="straightConnector1">
            <a:avLst/>
          </a:prstGeom>
          <a:noFill/>
          <a:ln cap="flat" cmpd="sng" w="25400">
            <a:solidFill>
              <a:srgbClr val="CDCDCD"/>
            </a:solidFill>
            <a:prstDash val="solid"/>
            <a:round/>
            <a:headEnd len="sm" w="sm" type="none"/>
            <a:tailEnd len="sm" w="sm" type="none"/>
          </a:ln>
        </p:spPr>
      </p:cxnSp>
      <p:cxnSp>
        <p:nvCxnSpPr>
          <p:cNvPr id="962" name="Google Shape;962;p62"/>
          <p:cNvCxnSpPr/>
          <p:nvPr/>
        </p:nvCxnSpPr>
        <p:spPr>
          <a:xfrm>
            <a:off x="2152650" y="4202113"/>
            <a:ext cx="1588" cy="0"/>
          </a:xfrm>
          <a:prstGeom prst="straightConnector1">
            <a:avLst/>
          </a:prstGeom>
          <a:noFill/>
          <a:ln cap="flat" cmpd="sng" w="25400">
            <a:solidFill>
              <a:srgbClr val="CDCDCD"/>
            </a:solidFill>
            <a:prstDash val="solid"/>
            <a:round/>
            <a:headEnd len="sm" w="sm" type="none"/>
            <a:tailEnd len="sm" w="sm" type="none"/>
          </a:ln>
        </p:spPr>
      </p:cxnSp>
      <p:cxnSp>
        <p:nvCxnSpPr>
          <p:cNvPr id="963" name="Google Shape;963;p62"/>
          <p:cNvCxnSpPr/>
          <p:nvPr/>
        </p:nvCxnSpPr>
        <p:spPr>
          <a:xfrm>
            <a:off x="2152650" y="4398963"/>
            <a:ext cx="1588" cy="0"/>
          </a:xfrm>
          <a:prstGeom prst="straightConnector1">
            <a:avLst/>
          </a:prstGeom>
          <a:noFill/>
          <a:ln cap="flat" cmpd="sng" w="25400">
            <a:solidFill>
              <a:srgbClr val="CDCDCD"/>
            </a:solidFill>
            <a:prstDash val="solid"/>
            <a:round/>
            <a:headEnd len="sm" w="sm" type="none"/>
            <a:tailEnd len="sm" w="sm" type="none"/>
          </a:ln>
        </p:spPr>
      </p:cxnSp>
      <p:cxnSp>
        <p:nvCxnSpPr>
          <p:cNvPr id="964" name="Google Shape;964;p62"/>
          <p:cNvCxnSpPr/>
          <p:nvPr/>
        </p:nvCxnSpPr>
        <p:spPr>
          <a:xfrm>
            <a:off x="2152650" y="4597400"/>
            <a:ext cx="1588" cy="0"/>
          </a:xfrm>
          <a:prstGeom prst="straightConnector1">
            <a:avLst/>
          </a:prstGeom>
          <a:noFill/>
          <a:ln cap="flat" cmpd="sng" w="25400">
            <a:solidFill>
              <a:srgbClr val="CDCDCD"/>
            </a:solidFill>
            <a:prstDash val="solid"/>
            <a:round/>
            <a:headEnd len="sm" w="sm" type="none"/>
            <a:tailEnd len="sm" w="sm" type="none"/>
          </a:ln>
        </p:spPr>
      </p:cxnSp>
      <p:cxnSp>
        <p:nvCxnSpPr>
          <p:cNvPr id="965" name="Google Shape;965;p62"/>
          <p:cNvCxnSpPr/>
          <p:nvPr/>
        </p:nvCxnSpPr>
        <p:spPr>
          <a:xfrm>
            <a:off x="2152650" y="4794250"/>
            <a:ext cx="1588" cy="0"/>
          </a:xfrm>
          <a:prstGeom prst="straightConnector1">
            <a:avLst/>
          </a:prstGeom>
          <a:noFill/>
          <a:ln cap="flat" cmpd="sng" w="25400">
            <a:solidFill>
              <a:srgbClr val="CDCDCD"/>
            </a:solidFill>
            <a:prstDash val="solid"/>
            <a:round/>
            <a:headEnd len="sm" w="sm" type="none"/>
            <a:tailEnd len="sm" w="sm" type="none"/>
          </a:ln>
        </p:spPr>
      </p:cxnSp>
      <p:cxnSp>
        <p:nvCxnSpPr>
          <p:cNvPr id="966" name="Google Shape;966;p62"/>
          <p:cNvCxnSpPr/>
          <p:nvPr/>
        </p:nvCxnSpPr>
        <p:spPr>
          <a:xfrm>
            <a:off x="2152650" y="4992688"/>
            <a:ext cx="1588" cy="0"/>
          </a:xfrm>
          <a:prstGeom prst="straightConnector1">
            <a:avLst/>
          </a:prstGeom>
          <a:noFill/>
          <a:ln cap="flat" cmpd="sng" w="25400">
            <a:solidFill>
              <a:srgbClr val="CDCDCD"/>
            </a:solidFill>
            <a:prstDash val="solid"/>
            <a:round/>
            <a:headEnd len="sm" w="sm" type="none"/>
            <a:tailEnd len="sm" w="sm" type="none"/>
          </a:ln>
        </p:spPr>
      </p:cxnSp>
      <p:cxnSp>
        <p:nvCxnSpPr>
          <p:cNvPr id="967" name="Google Shape;967;p62"/>
          <p:cNvCxnSpPr/>
          <p:nvPr/>
        </p:nvCxnSpPr>
        <p:spPr>
          <a:xfrm>
            <a:off x="2152650" y="5189538"/>
            <a:ext cx="1588" cy="0"/>
          </a:xfrm>
          <a:prstGeom prst="straightConnector1">
            <a:avLst/>
          </a:prstGeom>
          <a:noFill/>
          <a:ln cap="flat" cmpd="sng" w="25400">
            <a:solidFill>
              <a:srgbClr val="CDCDCD"/>
            </a:solidFill>
            <a:prstDash val="solid"/>
            <a:round/>
            <a:headEnd len="sm" w="sm" type="none"/>
            <a:tailEnd len="sm" w="sm" type="none"/>
          </a:ln>
        </p:spPr>
      </p:cxnSp>
      <p:cxnSp>
        <p:nvCxnSpPr>
          <p:cNvPr id="968" name="Google Shape;968;p62"/>
          <p:cNvCxnSpPr/>
          <p:nvPr/>
        </p:nvCxnSpPr>
        <p:spPr>
          <a:xfrm>
            <a:off x="2152650" y="5386388"/>
            <a:ext cx="1588" cy="0"/>
          </a:xfrm>
          <a:prstGeom prst="straightConnector1">
            <a:avLst/>
          </a:prstGeom>
          <a:noFill/>
          <a:ln cap="flat" cmpd="sng" w="25400">
            <a:solidFill>
              <a:srgbClr val="CDCDCD"/>
            </a:solidFill>
            <a:prstDash val="solid"/>
            <a:round/>
            <a:headEnd len="sm" w="sm" type="none"/>
            <a:tailEnd len="sm" w="sm" type="none"/>
          </a:ln>
        </p:spPr>
      </p:cxnSp>
      <p:cxnSp>
        <p:nvCxnSpPr>
          <p:cNvPr id="969" name="Google Shape;969;p62"/>
          <p:cNvCxnSpPr/>
          <p:nvPr/>
        </p:nvCxnSpPr>
        <p:spPr>
          <a:xfrm>
            <a:off x="6565900"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0" name="Google Shape;970;p62"/>
          <p:cNvCxnSpPr/>
          <p:nvPr/>
        </p:nvCxnSpPr>
        <p:spPr>
          <a:xfrm>
            <a:off x="6126163"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1" name="Google Shape;971;p62"/>
          <p:cNvCxnSpPr/>
          <p:nvPr/>
        </p:nvCxnSpPr>
        <p:spPr>
          <a:xfrm>
            <a:off x="5686425"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2" name="Google Shape;972;p62"/>
          <p:cNvCxnSpPr/>
          <p:nvPr/>
        </p:nvCxnSpPr>
        <p:spPr>
          <a:xfrm>
            <a:off x="5249863"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3" name="Google Shape;973;p62"/>
          <p:cNvCxnSpPr/>
          <p:nvPr/>
        </p:nvCxnSpPr>
        <p:spPr>
          <a:xfrm>
            <a:off x="4811713"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4" name="Google Shape;974;p62"/>
          <p:cNvCxnSpPr/>
          <p:nvPr/>
        </p:nvCxnSpPr>
        <p:spPr>
          <a:xfrm>
            <a:off x="4371975"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5" name="Google Shape;975;p62"/>
          <p:cNvCxnSpPr/>
          <p:nvPr/>
        </p:nvCxnSpPr>
        <p:spPr>
          <a:xfrm>
            <a:off x="3933825"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6" name="Google Shape;976;p62"/>
          <p:cNvCxnSpPr/>
          <p:nvPr/>
        </p:nvCxnSpPr>
        <p:spPr>
          <a:xfrm>
            <a:off x="3494088"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7" name="Google Shape;977;p62"/>
          <p:cNvCxnSpPr/>
          <p:nvPr/>
        </p:nvCxnSpPr>
        <p:spPr>
          <a:xfrm>
            <a:off x="3057525" y="5607050"/>
            <a:ext cx="0" cy="1588"/>
          </a:xfrm>
          <a:prstGeom prst="straightConnector1">
            <a:avLst/>
          </a:prstGeom>
          <a:noFill/>
          <a:ln cap="flat" cmpd="sng" w="25400">
            <a:solidFill>
              <a:srgbClr val="CDCDCD"/>
            </a:solidFill>
            <a:prstDash val="solid"/>
            <a:round/>
            <a:headEnd len="sm" w="sm" type="none"/>
            <a:tailEnd len="sm" w="sm" type="none"/>
          </a:ln>
        </p:spPr>
      </p:cxnSp>
      <p:cxnSp>
        <p:nvCxnSpPr>
          <p:cNvPr id="978" name="Google Shape;978;p62"/>
          <p:cNvCxnSpPr/>
          <p:nvPr/>
        </p:nvCxnSpPr>
        <p:spPr>
          <a:xfrm>
            <a:off x="2617788" y="5607050"/>
            <a:ext cx="0" cy="1588"/>
          </a:xfrm>
          <a:prstGeom prst="straightConnector1">
            <a:avLst/>
          </a:prstGeom>
          <a:noFill/>
          <a:ln cap="flat" cmpd="sng" w="25400">
            <a:solidFill>
              <a:srgbClr val="CDCDCD"/>
            </a:solidFill>
            <a:prstDash val="solid"/>
            <a:round/>
            <a:headEnd len="sm" w="sm" type="none"/>
            <a:tailEnd len="sm" w="sm" type="none"/>
          </a:ln>
        </p:spPr>
      </p:cxnSp>
      <p:sp>
        <p:nvSpPr>
          <p:cNvPr id="979" name="Google Shape;979;p62"/>
          <p:cNvSpPr/>
          <p:nvPr/>
        </p:nvSpPr>
        <p:spPr>
          <a:xfrm>
            <a:off x="1808163" y="4505325"/>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0" name="Google Shape;980;p62"/>
          <p:cNvSpPr/>
          <p:nvPr/>
        </p:nvSpPr>
        <p:spPr>
          <a:xfrm>
            <a:off x="6473825" y="5784850"/>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1" name="Google Shape;981;p62"/>
          <p:cNvSpPr/>
          <p:nvPr/>
        </p:nvSpPr>
        <p:spPr>
          <a:xfrm>
            <a:off x="1377950" y="3124200"/>
            <a:ext cx="6556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982" name="Google Shape;982;p62"/>
          <p:cNvSpPr/>
          <p:nvPr/>
        </p:nvSpPr>
        <p:spPr>
          <a:xfrm>
            <a:off x="5303838" y="3214688"/>
            <a:ext cx="427037"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
        <p:nvSpPr>
          <p:cNvPr id="983" name="Google Shape;983;p62"/>
          <p:cNvSpPr/>
          <p:nvPr/>
        </p:nvSpPr>
        <p:spPr>
          <a:xfrm>
            <a:off x="5761038" y="3214688"/>
            <a:ext cx="385762"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33CC33"/>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84" name="Google Shape;984;p62"/>
          <p:cNvSpPr/>
          <p:nvPr/>
        </p:nvSpPr>
        <p:spPr>
          <a:xfrm>
            <a:off x="6446838" y="3214688"/>
            <a:ext cx="385762"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985" name="Google Shape;985;p62"/>
          <p:cNvSpPr/>
          <p:nvPr/>
        </p:nvSpPr>
        <p:spPr>
          <a:xfrm>
            <a:off x="7132638" y="3214688"/>
            <a:ext cx="406400"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FF66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986" name="Google Shape;986;p62"/>
          <p:cNvSpPr/>
          <p:nvPr/>
        </p:nvSpPr>
        <p:spPr>
          <a:xfrm>
            <a:off x="5608638" y="3214688"/>
            <a:ext cx="303212"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87" name="Google Shape;987;p62"/>
          <p:cNvSpPr/>
          <p:nvPr/>
        </p:nvSpPr>
        <p:spPr>
          <a:xfrm>
            <a:off x="7392988" y="3170238"/>
            <a:ext cx="303212"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88" name="Google Shape;988;p62"/>
          <p:cNvSpPr/>
          <p:nvPr/>
        </p:nvSpPr>
        <p:spPr>
          <a:xfrm>
            <a:off x="6065838" y="3214688"/>
            <a:ext cx="382587"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989" name="Google Shape;989;p62"/>
          <p:cNvSpPr/>
          <p:nvPr/>
        </p:nvSpPr>
        <p:spPr>
          <a:xfrm>
            <a:off x="6827838" y="3214688"/>
            <a:ext cx="382587" cy="5302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990" name="Google Shape;990;p62"/>
          <p:cNvSpPr/>
          <p:nvPr/>
        </p:nvSpPr>
        <p:spPr>
          <a:xfrm>
            <a:off x="0" y="1905000"/>
            <a:ext cx="9144000" cy="53657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folHlink"/>
                </a:solidFill>
                <a:latin typeface="Arial"/>
                <a:ea typeface="Arial"/>
                <a:cs typeface="Arial"/>
                <a:sym typeface="Arial"/>
              </a:rPr>
              <a:t>Probability is measured by the area under the curve</a:t>
            </a:r>
            <a:endParaRPr b="0" i="0" sz="1400" u="none" cap="none" strike="noStrike">
              <a:solidFill>
                <a:srgbClr val="000000"/>
              </a:solidFill>
              <a:latin typeface="Arial"/>
              <a:ea typeface="Arial"/>
              <a:cs typeface="Arial"/>
              <a:sym typeface="Arial"/>
            </a:endParaRPr>
          </a:p>
        </p:txBody>
      </p:sp>
      <p:cxnSp>
        <p:nvCxnSpPr>
          <p:cNvPr id="991" name="Google Shape;991;p62"/>
          <p:cNvCxnSpPr/>
          <p:nvPr/>
        </p:nvCxnSpPr>
        <p:spPr>
          <a:xfrm flipH="1">
            <a:off x="4770438" y="3519488"/>
            <a:ext cx="533400" cy="685800"/>
          </a:xfrm>
          <a:prstGeom prst="straightConnector1">
            <a:avLst/>
          </a:prstGeom>
          <a:noFill/>
          <a:ln cap="flat" cmpd="sng" w="19050">
            <a:solidFill>
              <a:schemeClr val="dk1"/>
            </a:solidFill>
            <a:prstDash val="solid"/>
            <a:round/>
            <a:headEnd len="sm" w="sm" type="none"/>
            <a:tailEnd len="med" w="med" type="triangle"/>
          </a:ln>
        </p:spPr>
      </p:cxnSp>
      <p:pic>
        <p:nvPicPr>
          <p:cNvPr id="992" name="Google Shape;992;p62"/>
          <p:cNvPicPr preferRelativeResize="0"/>
          <p:nvPr/>
        </p:nvPicPr>
        <p:blipFill rotWithShape="1">
          <a:blip r:embed="rId3">
            <a:alphaModFix/>
          </a:blip>
          <a:srcRect b="0" l="0" r="0" t="0"/>
          <a:stretch/>
        </p:blipFill>
        <p:spPr>
          <a:xfrm>
            <a:off x="2667000" y="2514600"/>
            <a:ext cx="3352800" cy="838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3"/>
          <p:cNvSpPr/>
          <p:nvPr/>
        </p:nvSpPr>
        <p:spPr>
          <a:xfrm>
            <a:off x="1600200" y="3048000"/>
            <a:ext cx="5486400" cy="2438400"/>
          </a:xfrm>
          <a:custGeom>
            <a:rect b="b" l="l" r="r" t="t"/>
            <a:pathLst>
              <a:path extrusionOk="0" h="765" w="1893">
                <a:moveTo>
                  <a:pt x="0" y="0"/>
                </a:moveTo>
                <a:lnTo>
                  <a:pt x="0" y="764"/>
                </a:lnTo>
                <a:lnTo>
                  <a:pt x="1892" y="764"/>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98" name="Google Shape;998;p63"/>
          <p:cNvSpPr/>
          <p:nvPr/>
        </p:nvSpPr>
        <p:spPr>
          <a:xfrm>
            <a:off x="914400" y="2819400"/>
            <a:ext cx="6556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999" name="Google Shape;999;p63"/>
          <p:cNvSpPr/>
          <p:nvPr/>
        </p:nvSpPr>
        <p:spPr>
          <a:xfrm>
            <a:off x="4495800" y="3505200"/>
            <a:ext cx="2438400" cy="1905000"/>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00" name="Google Shape;1000;p63"/>
          <p:cNvSpPr/>
          <p:nvPr/>
        </p:nvSpPr>
        <p:spPr>
          <a:xfrm>
            <a:off x="2133600" y="3505200"/>
            <a:ext cx="2344738" cy="1905000"/>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01" name="Google Shape;1001;p63"/>
          <p:cNvCxnSpPr/>
          <p:nvPr/>
        </p:nvCxnSpPr>
        <p:spPr>
          <a:xfrm>
            <a:off x="4495800" y="3505200"/>
            <a:ext cx="0" cy="1981200"/>
          </a:xfrm>
          <a:prstGeom prst="straightConnector1">
            <a:avLst/>
          </a:prstGeom>
          <a:noFill/>
          <a:ln cap="flat" cmpd="sng" w="12700">
            <a:solidFill>
              <a:srgbClr val="808080"/>
            </a:solidFill>
            <a:prstDash val="solid"/>
            <a:round/>
            <a:headEnd len="sm" w="sm" type="none"/>
            <a:tailEnd len="sm" w="sm" type="none"/>
          </a:ln>
        </p:spPr>
      </p:cxnSp>
      <p:sp>
        <p:nvSpPr>
          <p:cNvPr id="1002" name="Google Shape;1002;p63"/>
          <p:cNvSpPr/>
          <p:nvPr/>
        </p:nvSpPr>
        <p:spPr>
          <a:xfrm>
            <a:off x="7086600" y="53340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03" name="Google Shape;1003;p63"/>
          <p:cNvSpPr/>
          <p:nvPr/>
        </p:nvSpPr>
        <p:spPr>
          <a:xfrm>
            <a:off x="4343400" y="5334000"/>
            <a:ext cx="479425"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339933"/>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sp>
        <p:nvSpPr>
          <p:cNvPr id="1004" name="Google Shape;1004;p63"/>
          <p:cNvSpPr txBox="1"/>
          <p:nvPr>
            <p:ph type="title"/>
          </p:nvPr>
        </p:nvSpPr>
        <p:spPr>
          <a:xfrm>
            <a:off x="990600" y="228600"/>
            <a:ext cx="7793038" cy="1066800"/>
          </a:xfrm>
          <a:prstGeom prst="rect">
            <a:avLst/>
          </a:prstGeom>
          <a:noFill/>
          <a:ln>
            <a:noFill/>
          </a:ln>
        </p:spPr>
        <p:txBody>
          <a:bodyPr anchorCtr="0" anchor="b" bIns="42650" lIns="85325" spcFirstLastPara="1" rIns="85325" wrap="square" tIns="42650">
            <a:noAutofit/>
          </a:bodyPr>
          <a:lstStyle/>
          <a:p>
            <a:pPr indent="0" lvl="0" marL="0" rtl="0" algn="ctr">
              <a:lnSpc>
                <a:spcPct val="80000"/>
              </a:lnSpc>
              <a:spcBef>
                <a:spcPts val="0"/>
              </a:spcBef>
              <a:spcAft>
                <a:spcPts val="0"/>
              </a:spcAft>
              <a:buSzPts val="1400"/>
              <a:buNone/>
            </a:pPr>
            <a:r>
              <a:rPr lang="en-US"/>
              <a:t>Probability as </a:t>
            </a:r>
            <a:br>
              <a:rPr lang="en-US"/>
            </a:br>
            <a:r>
              <a:rPr lang="en-US"/>
              <a:t>Area Under the Curve</a:t>
            </a:r>
            <a:endParaRPr/>
          </a:p>
        </p:txBody>
      </p:sp>
      <p:sp>
        <p:nvSpPr>
          <p:cNvPr id="1005" name="Google Shape;1005;p63"/>
          <p:cNvSpPr txBox="1"/>
          <p:nvPr/>
        </p:nvSpPr>
        <p:spPr>
          <a:xfrm>
            <a:off x="4648200" y="45720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0.5</a:t>
            </a:r>
            <a:endParaRPr b="0" i="0" sz="1400" u="none" cap="none" strike="noStrike">
              <a:solidFill>
                <a:srgbClr val="000000"/>
              </a:solidFill>
              <a:latin typeface="Arial"/>
              <a:ea typeface="Arial"/>
              <a:cs typeface="Arial"/>
              <a:sym typeface="Arial"/>
            </a:endParaRPr>
          </a:p>
        </p:txBody>
      </p:sp>
      <p:sp>
        <p:nvSpPr>
          <p:cNvPr id="1006" name="Google Shape;1006;p63"/>
          <p:cNvSpPr txBox="1"/>
          <p:nvPr/>
        </p:nvSpPr>
        <p:spPr>
          <a:xfrm>
            <a:off x="3733800" y="45720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0.5</a:t>
            </a:r>
            <a:endParaRPr b="0" i="0" sz="1400" u="none" cap="none" strike="noStrike">
              <a:solidFill>
                <a:srgbClr val="000000"/>
              </a:solidFill>
              <a:latin typeface="Arial"/>
              <a:ea typeface="Arial"/>
              <a:cs typeface="Arial"/>
              <a:sym typeface="Arial"/>
            </a:endParaRPr>
          </a:p>
        </p:txBody>
      </p:sp>
      <p:sp>
        <p:nvSpPr>
          <p:cNvPr id="1007" name="Google Shape;1007;p63"/>
          <p:cNvSpPr txBox="1"/>
          <p:nvPr/>
        </p:nvSpPr>
        <p:spPr>
          <a:xfrm>
            <a:off x="152400" y="1676400"/>
            <a:ext cx="8991600" cy="83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The </a:t>
            </a:r>
            <a:r>
              <a:rPr b="0" i="0" lang="en-US" sz="2400" u="none" cap="none" strike="noStrike">
                <a:solidFill>
                  <a:schemeClr val="folHlink"/>
                </a:solidFill>
                <a:latin typeface="Arial"/>
                <a:ea typeface="Arial"/>
                <a:cs typeface="Arial"/>
                <a:sym typeface="Arial"/>
              </a:rPr>
              <a:t>total area under the curve is 1.0</a:t>
            </a:r>
            <a:r>
              <a:rPr b="0" i="0" lang="en-US" sz="2400" u="none" cap="none" strike="noStrike">
                <a:solidFill>
                  <a:schemeClr val="lt2"/>
                </a:solidFill>
                <a:latin typeface="Arial"/>
                <a:ea typeface="Arial"/>
                <a:cs typeface="Arial"/>
                <a:sym typeface="Arial"/>
              </a:rPr>
              <a:t>, and the curve is symmetric, so half is above the mean, half is below</a:t>
            </a:r>
            <a:endParaRPr b="0" i="0" sz="2800" u="none" cap="none" strike="noStrike">
              <a:solidFill>
                <a:schemeClr val="lt2"/>
              </a:solidFill>
              <a:latin typeface="Times New Roman"/>
              <a:ea typeface="Times New Roman"/>
              <a:cs typeface="Times New Roman"/>
              <a:sym typeface="Times New Roman"/>
            </a:endParaRPr>
          </a:p>
        </p:txBody>
      </p:sp>
      <p:pic>
        <p:nvPicPr>
          <p:cNvPr id="1008" name="Google Shape;1008;p63"/>
          <p:cNvPicPr preferRelativeResize="0"/>
          <p:nvPr/>
        </p:nvPicPr>
        <p:blipFill rotWithShape="1">
          <a:blip r:embed="rId3">
            <a:alphaModFix/>
          </a:blip>
          <a:srcRect b="0" l="0" r="0" t="0"/>
          <a:stretch/>
        </p:blipFill>
        <p:spPr>
          <a:xfrm>
            <a:off x="2971800" y="5867400"/>
            <a:ext cx="3517900" cy="549275"/>
          </a:xfrm>
          <a:prstGeom prst="rect">
            <a:avLst/>
          </a:prstGeom>
          <a:solidFill>
            <a:srgbClr val="CCFFFF"/>
          </a:solidFill>
          <a:ln cap="flat" cmpd="sng" w="9525">
            <a:solidFill>
              <a:schemeClr val="dk1"/>
            </a:solidFill>
            <a:prstDash val="solid"/>
            <a:miter lim="800000"/>
            <a:headEnd len="sm" w="sm" type="none"/>
            <a:tailEnd len="sm" w="sm" type="none"/>
          </a:ln>
        </p:spPr>
      </p:pic>
      <p:pic>
        <p:nvPicPr>
          <p:cNvPr id="1009" name="Google Shape;1009;p63"/>
          <p:cNvPicPr preferRelativeResize="0"/>
          <p:nvPr/>
        </p:nvPicPr>
        <p:blipFill rotWithShape="1">
          <a:blip r:embed="rId4">
            <a:alphaModFix/>
          </a:blip>
          <a:srcRect b="0" l="0" r="0" t="0"/>
          <a:stretch/>
        </p:blipFill>
        <p:spPr>
          <a:xfrm>
            <a:off x="5562600" y="3124200"/>
            <a:ext cx="2732088" cy="439738"/>
          </a:xfrm>
          <a:prstGeom prst="rect">
            <a:avLst/>
          </a:prstGeom>
          <a:solidFill>
            <a:srgbClr val="FFFFCD"/>
          </a:solidFill>
          <a:ln cap="flat" cmpd="sng" w="9525">
            <a:solidFill>
              <a:schemeClr val="dk1"/>
            </a:solidFill>
            <a:prstDash val="solid"/>
            <a:miter lim="800000"/>
            <a:headEnd len="sm" w="sm" type="none"/>
            <a:tailEnd len="sm" w="sm" type="none"/>
          </a:ln>
        </p:spPr>
      </p:pic>
      <p:pic>
        <p:nvPicPr>
          <p:cNvPr id="1010" name="Google Shape;1010;p63"/>
          <p:cNvPicPr preferRelativeResize="0"/>
          <p:nvPr/>
        </p:nvPicPr>
        <p:blipFill rotWithShape="1">
          <a:blip r:embed="rId5">
            <a:alphaModFix/>
          </a:blip>
          <a:srcRect b="0" l="0" r="0" t="0"/>
          <a:stretch/>
        </p:blipFill>
        <p:spPr>
          <a:xfrm>
            <a:off x="1752600" y="2971800"/>
            <a:ext cx="2927350" cy="441325"/>
          </a:xfrm>
          <a:prstGeom prst="rect">
            <a:avLst/>
          </a:prstGeom>
          <a:solidFill>
            <a:srgbClr val="FFFFCD"/>
          </a:solidFill>
          <a:ln cap="flat" cmpd="sng" w="9525">
            <a:solidFill>
              <a:schemeClr val="dk1"/>
            </a:solidFill>
            <a:prstDash val="solid"/>
            <a:miter lim="800000"/>
            <a:headEnd len="sm" w="sm" type="none"/>
            <a:tailEnd len="sm" w="sm" type="none"/>
          </a:ln>
        </p:spPr>
      </p:pic>
      <p:cxnSp>
        <p:nvCxnSpPr>
          <p:cNvPr id="1011" name="Google Shape;1011;p63"/>
          <p:cNvCxnSpPr/>
          <p:nvPr/>
        </p:nvCxnSpPr>
        <p:spPr>
          <a:xfrm flipH="1">
            <a:off x="4953000" y="3581400"/>
            <a:ext cx="914400" cy="990600"/>
          </a:xfrm>
          <a:prstGeom prst="straightConnector1">
            <a:avLst/>
          </a:prstGeom>
          <a:noFill/>
          <a:ln cap="flat" cmpd="sng" w="19050">
            <a:solidFill>
              <a:schemeClr val="dk1"/>
            </a:solidFill>
            <a:prstDash val="solid"/>
            <a:round/>
            <a:headEnd len="sm" w="sm" type="none"/>
            <a:tailEnd len="med" w="med" type="triangle"/>
          </a:ln>
        </p:spPr>
      </p:cxnSp>
      <p:cxnSp>
        <p:nvCxnSpPr>
          <p:cNvPr id="1012" name="Google Shape;1012;p63"/>
          <p:cNvCxnSpPr/>
          <p:nvPr/>
        </p:nvCxnSpPr>
        <p:spPr>
          <a:xfrm>
            <a:off x="3200400" y="3429000"/>
            <a:ext cx="762000" cy="990600"/>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64"/>
          <p:cNvSpPr txBox="1"/>
          <p:nvPr>
            <p:ph idx="4294967295" type="title"/>
          </p:nvPr>
        </p:nvSpPr>
        <p:spPr>
          <a:xfrm>
            <a:off x="1143000" y="228600"/>
            <a:ext cx="6781800" cy="9144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Empirical Rules</a:t>
            </a:r>
            <a:endParaRPr b="1" sz="3700">
              <a:solidFill>
                <a:srgbClr val="F8F8F8"/>
              </a:solidFill>
            </a:endParaRPr>
          </a:p>
        </p:txBody>
      </p:sp>
      <p:sp>
        <p:nvSpPr>
          <p:cNvPr id="1018" name="Google Shape;1018;p64"/>
          <p:cNvSpPr txBox="1"/>
          <p:nvPr>
            <p:ph idx="4294967295" type="body"/>
          </p:nvPr>
        </p:nvSpPr>
        <p:spPr>
          <a:xfrm>
            <a:off x="4648200" y="3200400"/>
            <a:ext cx="4191000" cy="914400"/>
          </a:xfrm>
          <a:prstGeom prst="rect">
            <a:avLst/>
          </a:prstGeom>
          <a:noFill/>
          <a:ln>
            <a:noFill/>
          </a:ln>
        </p:spPr>
        <p:txBody>
          <a:bodyPr anchorCtr="0" anchor="t" bIns="42650" lIns="85325" spcFirstLastPara="1" rIns="85325" wrap="square" tIns="42650">
            <a:noAutofit/>
          </a:bodyPr>
          <a:lstStyle/>
          <a:p>
            <a:pPr indent="-571500" lvl="0" marL="571500" rtl="0" algn="l">
              <a:lnSpc>
                <a:spcPct val="90000"/>
              </a:lnSpc>
              <a:spcBef>
                <a:spcPts val="0"/>
              </a:spcBef>
              <a:spcAft>
                <a:spcPts val="0"/>
              </a:spcAft>
              <a:buClr>
                <a:schemeClr val="dk1"/>
              </a:buClr>
              <a:buSzPts val="1440"/>
              <a:buFont typeface="Noto Sans Symbols"/>
              <a:buNone/>
            </a:pPr>
            <a:r>
              <a:rPr b="1" lang="en-US" sz="2400">
                <a:solidFill>
                  <a:schemeClr val="folHlink"/>
                </a:solidFill>
                <a:latin typeface="Times New Roman"/>
                <a:ea typeface="Times New Roman"/>
                <a:cs typeface="Times New Roman"/>
                <a:sym typeface="Times New Roman"/>
              </a:rPr>
              <a:t>  </a:t>
            </a:r>
            <a:r>
              <a:rPr b="1" lang="en-US">
                <a:solidFill>
                  <a:schemeClr val="folHlink"/>
                </a:solidFill>
              </a:rPr>
              <a:t>μ</a:t>
            </a:r>
            <a:r>
              <a:rPr b="1" lang="en-US">
                <a:solidFill>
                  <a:schemeClr val="folHlink"/>
                </a:solidFill>
                <a:latin typeface="Times New Roman"/>
                <a:ea typeface="Times New Roman"/>
                <a:cs typeface="Times New Roman"/>
                <a:sym typeface="Times New Roman"/>
              </a:rPr>
              <a:t> ± </a:t>
            </a:r>
            <a:r>
              <a:rPr b="1" lang="en-US" sz="2700">
                <a:solidFill>
                  <a:schemeClr val="folHlink"/>
                </a:solidFill>
              </a:rPr>
              <a:t>1</a:t>
            </a:r>
            <a:r>
              <a:rPr b="1" lang="en-US">
                <a:solidFill>
                  <a:schemeClr val="folHlink"/>
                </a:solidFill>
              </a:rPr>
              <a:t>σ</a:t>
            </a:r>
            <a:r>
              <a:rPr b="1" lang="en-US">
                <a:solidFill>
                  <a:schemeClr val="folHlink"/>
                </a:solidFill>
                <a:latin typeface="Noto Sans Symbols"/>
                <a:ea typeface="Noto Sans Symbols"/>
                <a:cs typeface="Noto Sans Symbols"/>
                <a:sym typeface="Noto Sans Symbols"/>
              </a:rPr>
              <a:t>  </a:t>
            </a:r>
            <a:r>
              <a:rPr b="1" lang="en-US" sz="2300">
                <a:solidFill>
                  <a:schemeClr val="folHlink"/>
                </a:solidFill>
              </a:rPr>
              <a:t>encloses about 68% of x’s</a:t>
            </a:r>
            <a:r>
              <a:rPr b="1" lang="en-US">
                <a:solidFill>
                  <a:schemeClr val="folHlink"/>
                </a:solidFill>
                <a:latin typeface="Noto Sans Symbols"/>
                <a:ea typeface="Noto Sans Symbols"/>
                <a:cs typeface="Noto Sans Symbols"/>
                <a:sym typeface="Noto Sans Symbols"/>
              </a:rPr>
              <a:t> </a:t>
            </a:r>
            <a:endParaRPr/>
          </a:p>
        </p:txBody>
      </p:sp>
      <p:sp>
        <p:nvSpPr>
          <p:cNvPr id="1019" name="Google Shape;1019;p64"/>
          <p:cNvSpPr/>
          <p:nvPr/>
        </p:nvSpPr>
        <p:spPr>
          <a:xfrm>
            <a:off x="1752600" y="2971800"/>
            <a:ext cx="5029200" cy="2438400"/>
          </a:xfrm>
          <a:custGeom>
            <a:rect b="b" l="l" r="r" t="t"/>
            <a:pathLst>
              <a:path extrusionOk="0" h="765" w="1893">
                <a:moveTo>
                  <a:pt x="0" y="0"/>
                </a:moveTo>
                <a:lnTo>
                  <a:pt x="0" y="764"/>
                </a:lnTo>
                <a:lnTo>
                  <a:pt x="1892" y="764"/>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0" name="Google Shape;1020;p64"/>
          <p:cNvSpPr/>
          <p:nvPr/>
        </p:nvSpPr>
        <p:spPr>
          <a:xfrm>
            <a:off x="1143000" y="2819400"/>
            <a:ext cx="6556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f(x)</a:t>
            </a:r>
            <a:endParaRPr b="0" i="0" sz="1400" u="none" cap="none" strike="noStrike">
              <a:solidFill>
                <a:srgbClr val="000000"/>
              </a:solidFill>
              <a:latin typeface="Arial"/>
              <a:ea typeface="Arial"/>
              <a:cs typeface="Arial"/>
              <a:sym typeface="Arial"/>
            </a:endParaRPr>
          </a:p>
        </p:txBody>
      </p:sp>
      <p:sp>
        <p:nvSpPr>
          <p:cNvPr id="1021" name="Google Shape;1021;p64"/>
          <p:cNvSpPr/>
          <p:nvPr/>
        </p:nvSpPr>
        <p:spPr>
          <a:xfrm>
            <a:off x="4191000" y="3429000"/>
            <a:ext cx="2438400" cy="1905000"/>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22" name="Google Shape;1022;p64"/>
          <p:cNvSpPr/>
          <p:nvPr/>
        </p:nvSpPr>
        <p:spPr>
          <a:xfrm>
            <a:off x="1828800" y="3429000"/>
            <a:ext cx="2344738" cy="1905000"/>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23" name="Google Shape;1023;p64"/>
          <p:cNvCxnSpPr/>
          <p:nvPr/>
        </p:nvCxnSpPr>
        <p:spPr>
          <a:xfrm>
            <a:off x="4191000" y="3505200"/>
            <a:ext cx="0" cy="1905000"/>
          </a:xfrm>
          <a:prstGeom prst="straightConnector1">
            <a:avLst/>
          </a:prstGeom>
          <a:noFill/>
          <a:ln cap="flat" cmpd="sng" w="12700">
            <a:solidFill>
              <a:schemeClr val="lt2"/>
            </a:solidFill>
            <a:prstDash val="solid"/>
            <a:round/>
            <a:headEnd len="sm" w="sm" type="none"/>
            <a:tailEnd len="sm" w="sm" type="none"/>
          </a:ln>
        </p:spPr>
      </p:cxnSp>
      <p:sp>
        <p:nvSpPr>
          <p:cNvPr id="1024" name="Google Shape;1024;p64"/>
          <p:cNvSpPr/>
          <p:nvPr/>
        </p:nvSpPr>
        <p:spPr>
          <a:xfrm>
            <a:off x="6781800" y="53340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25" name="Google Shape;1025;p64"/>
          <p:cNvSpPr/>
          <p:nvPr/>
        </p:nvSpPr>
        <p:spPr>
          <a:xfrm>
            <a:off x="4038600" y="54864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cxnSp>
        <p:nvCxnSpPr>
          <p:cNvPr id="1026" name="Google Shape;1026;p64"/>
          <p:cNvCxnSpPr/>
          <p:nvPr/>
        </p:nvCxnSpPr>
        <p:spPr>
          <a:xfrm>
            <a:off x="3429000" y="4191000"/>
            <a:ext cx="0" cy="1219200"/>
          </a:xfrm>
          <a:prstGeom prst="straightConnector1">
            <a:avLst/>
          </a:prstGeom>
          <a:noFill/>
          <a:ln cap="flat" cmpd="sng" w="25400">
            <a:solidFill>
              <a:schemeClr val="dk2"/>
            </a:solidFill>
            <a:prstDash val="dot"/>
            <a:round/>
            <a:headEnd len="sm" w="sm" type="none"/>
            <a:tailEnd len="sm" w="sm" type="none"/>
          </a:ln>
        </p:spPr>
      </p:cxnSp>
      <p:cxnSp>
        <p:nvCxnSpPr>
          <p:cNvPr id="1027" name="Google Shape;1027;p64"/>
          <p:cNvCxnSpPr/>
          <p:nvPr/>
        </p:nvCxnSpPr>
        <p:spPr>
          <a:xfrm>
            <a:off x="4191000" y="4191000"/>
            <a:ext cx="762000" cy="0"/>
          </a:xfrm>
          <a:prstGeom prst="straightConnector1">
            <a:avLst/>
          </a:prstGeom>
          <a:noFill/>
          <a:ln cap="flat" cmpd="sng" w="12700">
            <a:solidFill>
              <a:schemeClr val="lt2"/>
            </a:solidFill>
            <a:prstDash val="solid"/>
            <a:round/>
            <a:headEnd len="med" w="med" type="stealth"/>
            <a:tailEnd len="med" w="med" type="stealth"/>
          </a:ln>
        </p:spPr>
      </p:cxnSp>
      <p:cxnSp>
        <p:nvCxnSpPr>
          <p:cNvPr id="1028" name="Google Shape;1028;p64"/>
          <p:cNvCxnSpPr/>
          <p:nvPr/>
        </p:nvCxnSpPr>
        <p:spPr>
          <a:xfrm>
            <a:off x="3429000" y="4191000"/>
            <a:ext cx="762000" cy="0"/>
          </a:xfrm>
          <a:prstGeom prst="straightConnector1">
            <a:avLst/>
          </a:prstGeom>
          <a:noFill/>
          <a:ln cap="flat" cmpd="sng" w="12700">
            <a:solidFill>
              <a:schemeClr val="lt2"/>
            </a:solidFill>
            <a:prstDash val="solid"/>
            <a:round/>
            <a:headEnd len="med" w="med" type="stealth"/>
            <a:tailEnd len="med" w="med" type="stealth"/>
          </a:ln>
        </p:spPr>
      </p:cxnSp>
      <p:cxnSp>
        <p:nvCxnSpPr>
          <p:cNvPr id="1029" name="Google Shape;1029;p64"/>
          <p:cNvCxnSpPr/>
          <p:nvPr/>
        </p:nvCxnSpPr>
        <p:spPr>
          <a:xfrm>
            <a:off x="4953000" y="4191000"/>
            <a:ext cx="0" cy="1219200"/>
          </a:xfrm>
          <a:prstGeom prst="straightConnector1">
            <a:avLst/>
          </a:prstGeom>
          <a:noFill/>
          <a:ln cap="flat" cmpd="sng" w="25400">
            <a:solidFill>
              <a:schemeClr val="dk2"/>
            </a:solidFill>
            <a:prstDash val="dot"/>
            <a:round/>
            <a:headEnd len="sm" w="sm" type="none"/>
            <a:tailEnd len="sm" w="sm" type="none"/>
          </a:ln>
        </p:spPr>
      </p:cxnSp>
      <p:cxnSp>
        <p:nvCxnSpPr>
          <p:cNvPr id="1030" name="Google Shape;1030;p64"/>
          <p:cNvCxnSpPr/>
          <p:nvPr/>
        </p:nvCxnSpPr>
        <p:spPr>
          <a:xfrm>
            <a:off x="4191000" y="5562600"/>
            <a:ext cx="762000" cy="0"/>
          </a:xfrm>
          <a:prstGeom prst="straightConnector1">
            <a:avLst/>
          </a:prstGeom>
          <a:noFill/>
          <a:ln cap="flat" cmpd="sng" w="12700">
            <a:solidFill>
              <a:schemeClr val="dk2"/>
            </a:solidFill>
            <a:prstDash val="solid"/>
            <a:round/>
            <a:headEnd len="med" w="med" type="stealth"/>
            <a:tailEnd len="med" w="med" type="stealth"/>
          </a:ln>
        </p:spPr>
      </p:cxnSp>
      <p:cxnSp>
        <p:nvCxnSpPr>
          <p:cNvPr id="1031" name="Google Shape;1031;p64"/>
          <p:cNvCxnSpPr/>
          <p:nvPr/>
        </p:nvCxnSpPr>
        <p:spPr>
          <a:xfrm>
            <a:off x="3429000" y="5562600"/>
            <a:ext cx="762000" cy="0"/>
          </a:xfrm>
          <a:prstGeom prst="straightConnector1">
            <a:avLst/>
          </a:prstGeom>
          <a:noFill/>
          <a:ln cap="flat" cmpd="sng" w="12700">
            <a:solidFill>
              <a:schemeClr val="dk2"/>
            </a:solidFill>
            <a:prstDash val="solid"/>
            <a:round/>
            <a:headEnd len="med" w="med" type="stealth"/>
            <a:tailEnd len="med" w="med" type="stealth"/>
          </a:ln>
        </p:spPr>
      </p:cxnSp>
      <p:sp>
        <p:nvSpPr>
          <p:cNvPr id="1032" name="Google Shape;1032;p64"/>
          <p:cNvSpPr/>
          <p:nvPr/>
        </p:nvSpPr>
        <p:spPr>
          <a:xfrm>
            <a:off x="4648200" y="5486400"/>
            <a:ext cx="9144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r>
              <a:rPr b="1" i="0" lang="en-US" sz="2400" u="none" cap="none" strike="noStrike">
                <a:solidFill>
                  <a:srgbClr val="339933"/>
                </a:solidFill>
                <a:latin typeface="Noto Sans Symbols"/>
                <a:ea typeface="Noto Sans Symbols"/>
                <a:cs typeface="Noto Sans Symbols"/>
                <a:sym typeface="Noto Sans Symbols"/>
              </a:rPr>
              <a:t>+1</a:t>
            </a:r>
            <a:r>
              <a:rPr b="1" i="0" lang="en-US" sz="2400" u="none" cap="none" strike="noStrike">
                <a:solidFill>
                  <a:srgbClr val="339933"/>
                </a:solidFill>
                <a:latin typeface="Arial"/>
                <a:ea typeface="Arial"/>
                <a:cs typeface="Arial"/>
                <a:sym typeface="Arial"/>
              </a:rPr>
              <a:t>σ</a:t>
            </a:r>
            <a:endParaRPr b="0" i="0" sz="1400" u="none" cap="none" strike="noStrike">
              <a:solidFill>
                <a:srgbClr val="000000"/>
              </a:solidFill>
              <a:latin typeface="Arial"/>
              <a:ea typeface="Arial"/>
              <a:cs typeface="Arial"/>
              <a:sym typeface="Arial"/>
            </a:endParaRPr>
          </a:p>
        </p:txBody>
      </p:sp>
      <p:sp>
        <p:nvSpPr>
          <p:cNvPr id="1033" name="Google Shape;1033;p64"/>
          <p:cNvSpPr/>
          <p:nvPr/>
        </p:nvSpPr>
        <p:spPr>
          <a:xfrm>
            <a:off x="2971800" y="5486400"/>
            <a:ext cx="9144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r>
              <a:rPr b="1" i="0" lang="en-US" sz="2400" u="none" cap="none" strike="noStrike">
                <a:solidFill>
                  <a:srgbClr val="339933"/>
                </a:solidFill>
                <a:latin typeface="Noto Sans Symbols"/>
                <a:ea typeface="Noto Sans Symbols"/>
                <a:cs typeface="Noto Sans Symbols"/>
                <a:sym typeface="Noto Sans Symbols"/>
              </a:rPr>
              <a:t>−1</a:t>
            </a:r>
            <a:r>
              <a:rPr b="1" i="0" lang="en-US" sz="2400" u="none" cap="none" strike="noStrike">
                <a:solidFill>
                  <a:srgbClr val="339933"/>
                </a:solidFill>
                <a:latin typeface="Arial"/>
                <a:ea typeface="Arial"/>
                <a:cs typeface="Arial"/>
                <a:sym typeface="Arial"/>
              </a:rPr>
              <a:t>σ</a:t>
            </a:r>
            <a:endParaRPr b="0" i="0" sz="1400" u="none" cap="none" strike="noStrike">
              <a:solidFill>
                <a:srgbClr val="000000"/>
              </a:solidFill>
              <a:latin typeface="Arial"/>
              <a:ea typeface="Arial"/>
              <a:cs typeface="Arial"/>
              <a:sym typeface="Arial"/>
            </a:endParaRPr>
          </a:p>
        </p:txBody>
      </p:sp>
      <p:sp>
        <p:nvSpPr>
          <p:cNvPr id="1034" name="Google Shape;1034;p64"/>
          <p:cNvSpPr txBox="1"/>
          <p:nvPr/>
        </p:nvSpPr>
        <p:spPr>
          <a:xfrm>
            <a:off x="457200" y="1752600"/>
            <a:ext cx="84582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2"/>
                </a:solidFill>
                <a:latin typeface="Arial"/>
                <a:ea typeface="Arial"/>
                <a:cs typeface="Arial"/>
                <a:sym typeface="Arial"/>
              </a:rPr>
              <a:t>What can we say about the distribution of values around the mean?  There are some general rules:</a:t>
            </a:r>
            <a:endParaRPr b="0" i="0" sz="1400" u="none" cap="none" strike="noStrike">
              <a:solidFill>
                <a:srgbClr val="000000"/>
              </a:solidFill>
              <a:latin typeface="Arial"/>
              <a:ea typeface="Arial"/>
              <a:cs typeface="Arial"/>
              <a:sym typeface="Arial"/>
            </a:endParaRPr>
          </a:p>
        </p:txBody>
      </p:sp>
      <p:sp>
        <p:nvSpPr>
          <p:cNvPr id="1035" name="Google Shape;1035;p64"/>
          <p:cNvSpPr/>
          <p:nvPr/>
        </p:nvSpPr>
        <p:spPr>
          <a:xfrm>
            <a:off x="4343400" y="4114800"/>
            <a:ext cx="3048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σ</a:t>
            </a:r>
            <a:endParaRPr b="0" i="0" sz="1400" u="none" cap="none" strike="noStrike">
              <a:solidFill>
                <a:srgbClr val="000000"/>
              </a:solidFill>
              <a:latin typeface="Arial"/>
              <a:ea typeface="Arial"/>
              <a:cs typeface="Arial"/>
              <a:sym typeface="Arial"/>
            </a:endParaRPr>
          </a:p>
        </p:txBody>
      </p:sp>
      <p:sp>
        <p:nvSpPr>
          <p:cNvPr id="1036" name="Google Shape;1036;p64"/>
          <p:cNvSpPr/>
          <p:nvPr/>
        </p:nvSpPr>
        <p:spPr>
          <a:xfrm>
            <a:off x="3657600" y="4114800"/>
            <a:ext cx="3048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σ</a:t>
            </a:r>
            <a:endParaRPr b="0" i="0" sz="1400" u="none" cap="none" strike="noStrike">
              <a:solidFill>
                <a:srgbClr val="000000"/>
              </a:solidFill>
              <a:latin typeface="Arial"/>
              <a:ea typeface="Arial"/>
              <a:cs typeface="Arial"/>
              <a:sym typeface="Arial"/>
            </a:endParaRPr>
          </a:p>
        </p:txBody>
      </p:sp>
      <p:cxnSp>
        <p:nvCxnSpPr>
          <p:cNvPr id="1037" name="Google Shape;1037;p64"/>
          <p:cNvCxnSpPr/>
          <p:nvPr/>
        </p:nvCxnSpPr>
        <p:spPr>
          <a:xfrm>
            <a:off x="3429000" y="6019800"/>
            <a:ext cx="1524000" cy="0"/>
          </a:xfrm>
          <a:prstGeom prst="straightConnector1">
            <a:avLst/>
          </a:prstGeom>
          <a:noFill/>
          <a:ln cap="flat" cmpd="sng" w="12700">
            <a:solidFill>
              <a:schemeClr val="dk2"/>
            </a:solidFill>
            <a:prstDash val="solid"/>
            <a:round/>
            <a:headEnd len="med" w="med" type="stealth"/>
            <a:tailEnd len="med" w="med" type="stealth"/>
          </a:ln>
        </p:spPr>
      </p:cxnSp>
      <p:sp>
        <p:nvSpPr>
          <p:cNvPr id="1038" name="Google Shape;1038;p64"/>
          <p:cNvSpPr/>
          <p:nvPr/>
        </p:nvSpPr>
        <p:spPr>
          <a:xfrm>
            <a:off x="3657600" y="5943600"/>
            <a:ext cx="12192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68.26%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65"/>
          <p:cNvSpPr txBox="1"/>
          <p:nvPr>
            <p:ph type="title"/>
          </p:nvPr>
        </p:nvSpPr>
        <p:spPr>
          <a:xfrm>
            <a:off x="1066800" y="381000"/>
            <a:ext cx="7391400" cy="762000"/>
          </a:xfrm>
          <a:prstGeom prst="rect">
            <a:avLst/>
          </a:prstGeom>
          <a:noFill/>
          <a:ln>
            <a:noFill/>
          </a:ln>
        </p:spPr>
        <p:txBody>
          <a:bodyPr anchorCtr="0" anchor="b" bIns="42650" lIns="85325" spcFirstLastPara="1" rIns="85325" wrap="square" tIns="42650">
            <a:noAutofit/>
          </a:bodyPr>
          <a:lstStyle/>
          <a:p>
            <a:pPr indent="0" lvl="0" marL="0" rtl="0" algn="ctr">
              <a:lnSpc>
                <a:spcPct val="90000"/>
              </a:lnSpc>
              <a:spcBef>
                <a:spcPts val="0"/>
              </a:spcBef>
              <a:spcAft>
                <a:spcPts val="0"/>
              </a:spcAft>
              <a:buSzPts val="1400"/>
              <a:buNone/>
            </a:pPr>
            <a:r>
              <a:rPr lang="en-US"/>
              <a:t>The Empirical Rule</a:t>
            </a:r>
            <a:endParaRPr b="1" sz="3700">
              <a:solidFill>
                <a:srgbClr val="FFCCFF"/>
              </a:solidFill>
              <a:latin typeface="Noto Sans Symbols"/>
              <a:ea typeface="Noto Sans Symbols"/>
              <a:cs typeface="Noto Sans Symbols"/>
              <a:sym typeface="Noto Sans Symbols"/>
            </a:endParaRPr>
          </a:p>
        </p:txBody>
      </p:sp>
      <p:sp>
        <p:nvSpPr>
          <p:cNvPr id="1044" name="Google Shape;1044;p65"/>
          <p:cNvSpPr txBox="1"/>
          <p:nvPr>
            <p:ph idx="1" type="body"/>
          </p:nvPr>
        </p:nvSpPr>
        <p:spPr>
          <a:xfrm>
            <a:off x="1219200" y="1600200"/>
            <a:ext cx="6934200" cy="12954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80"/>
              <a:buChar char="■"/>
            </a:pPr>
            <a:r>
              <a:rPr b="1" lang="en-US">
                <a:solidFill>
                  <a:srgbClr val="F8F8F8"/>
                </a:solidFill>
                <a:latin typeface="Times New Roman"/>
                <a:ea typeface="Times New Roman"/>
                <a:cs typeface="Times New Roman"/>
                <a:sym typeface="Times New Roman"/>
              </a:rPr>
              <a:t>  </a:t>
            </a:r>
            <a:r>
              <a:rPr b="1" lang="en-US"/>
              <a:t>μ</a:t>
            </a:r>
            <a:r>
              <a:rPr b="1" lang="en-US">
                <a:latin typeface="Times New Roman"/>
                <a:ea typeface="Times New Roman"/>
                <a:cs typeface="Times New Roman"/>
                <a:sym typeface="Times New Roman"/>
              </a:rPr>
              <a:t> ± </a:t>
            </a:r>
            <a:r>
              <a:rPr b="1" lang="en-US">
                <a:solidFill>
                  <a:schemeClr val="folHlink"/>
                </a:solidFill>
              </a:rPr>
              <a:t>2σ</a:t>
            </a:r>
            <a:r>
              <a:rPr b="1" lang="en-US">
                <a:solidFill>
                  <a:schemeClr val="folHlink"/>
                </a:solidFill>
                <a:latin typeface="Times New Roman"/>
                <a:ea typeface="Times New Roman"/>
                <a:cs typeface="Times New Roman"/>
                <a:sym typeface="Times New Roman"/>
              </a:rPr>
              <a:t> </a:t>
            </a:r>
            <a:r>
              <a:rPr b="1" lang="en-US"/>
              <a:t>covers about </a:t>
            </a:r>
            <a:r>
              <a:rPr b="1" lang="en-US">
                <a:solidFill>
                  <a:schemeClr val="folHlink"/>
                </a:solidFill>
              </a:rPr>
              <a:t>95%</a:t>
            </a:r>
            <a:r>
              <a:rPr b="1" lang="en-US"/>
              <a:t> of x’s</a:t>
            </a:r>
            <a:endParaRPr/>
          </a:p>
          <a:p>
            <a:pPr indent="-571500" lvl="0" marL="571500" rtl="0" algn="l">
              <a:lnSpc>
                <a:spcPct val="100000"/>
              </a:lnSpc>
              <a:spcBef>
                <a:spcPts val="1400"/>
              </a:spcBef>
              <a:spcAft>
                <a:spcPts val="0"/>
              </a:spcAft>
              <a:buSzPts val="1680"/>
              <a:buChar char="■"/>
            </a:pPr>
            <a:r>
              <a:rPr b="1" lang="en-US">
                <a:latin typeface="Times New Roman"/>
                <a:ea typeface="Times New Roman"/>
                <a:cs typeface="Times New Roman"/>
                <a:sym typeface="Times New Roman"/>
              </a:rPr>
              <a:t>  </a:t>
            </a:r>
            <a:r>
              <a:rPr b="1" lang="en-US"/>
              <a:t>μ</a:t>
            </a:r>
            <a:r>
              <a:rPr b="1" lang="en-US">
                <a:latin typeface="Times New Roman"/>
                <a:ea typeface="Times New Roman"/>
                <a:cs typeface="Times New Roman"/>
                <a:sym typeface="Times New Roman"/>
              </a:rPr>
              <a:t> ± </a:t>
            </a:r>
            <a:r>
              <a:rPr b="1" lang="en-US">
                <a:solidFill>
                  <a:schemeClr val="folHlink"/>
                </a:solidFill>
              </a:rPr>
              <a:t>3σ</a:t>
            </a:r>
            <a:r>
              <a:rPr b="1" lang="en-US">
                <a:solidFill>
                  <a:schemeClr val="folHlink"/>
                </a:solidFill>
                <a:latin typeface="Times New Roman"/>
                <a:ea typeface="Times New Roman"/>
                <a:cs typeface="Times New Roman"/>
                <a:sym typeface="Times New Roman"/>
              </a:rPr>
              <a:t> </a:t>
            </a:r>
            <a:r>
              <a:rPr b="1" lang="en-US"/>
              <a:t>covers about </a:t>
            </a:r>
            <a:r>
              <a:rPr b="1" lang="en-US">
                <a:solidFill>
                  <a:schemeClr val="folHlink"/>
                </a:solidFill>
              </a:rPr>
              <a:t>99.7%</a:t>
            </a:r>
            <a:r>
              <a:rPr b="1" lang="en-US"/>
              <a:t> of x’s</a:t>
            </a:r>
            <a:endParaRPr/>
          </a:p>
        </p:txBody>
      </p:sp>
      <p:sp>
        <p:nvSpPr>
          <p:cNvPr id="1045" name="Google Shape;1045;p65"/>
          <p:cNvSpPr/>
          <p:nvPr/>
        </p:nvSpPr>
        <p:spPr>
          <a:xfrm>
            <a:off x="2209800" y="3276600"/>
            <a:ext cx="1935163" cy="1279525"/>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6" name="Google Shape;1046;p65"/>
          <p:cNvSpPr/>
          <p:nvPr/>
        </p:nvSpPr>
        <p:spPr>
          <a:xfrm>
            <a:off x="381000" y="3276600"/>
            <a:ext cx="1860550" cy="1279525"/>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47" name="Google Shape;1047;p65"/>
          <p:cNvCxnSpPr/>
          <p:nvPr/>
        </p:nvCxnSpPr>
        <p:spPr>
          <a:xfrm>
            <a:off x="2209800" y="3276600"/>
            <a:ext cx="1588" cy="1279525"/>
          </a:xfrm>
          <a:prstGeom prst="straightConnector1">
            <a:avLst/>
          </a:prstGeom>
          <a:noFill/>
          <a:ln cap="flat" cmpd="sng" w="12700">
            <a:solidFill>
              <a:schemeClr val="lt2"/>
            </a:solidFill>
            <a:prstDash val="solid"/>
            <a:round/>
            <a:headEnd len="sm" w="sm" type="none"/>
            <a:tailEnd len="sm" w="sm" type="none"/>
          </a:ln>
        </p:spPr>
      </p:cxnSp>
      <p:sp>
        <p:nvSpPr>
          <p:cNvPr id="1048" name="Google Shape;1048;p65"/>
          <p:cNvSpPr/>
          <p:nvPr/>
        </p:nvSpPr>
        <p:spPr>
          <a:xfrm>
            <a:off x="4114800" y="45720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49" name="Google Shape;1049;p65"/>
          <p:cNvSpPr/>
          <p:nvPr/>
        </p:nvSpPr>
        <p:spPr>
          <a:xfrm>
            <a:off x="2057400" y="4572000"/>
            <a:ext cx="3810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cxnSp>
        <p:nvCxnSpPr>
          <p:cNvPr id="1050" name="Google Shape;1050;p65"/>
          <p:cNvCxnSpPr/>
          <p:nvPr/>
        </p:nvCxnSpPr>
        <p:spPr>
          <a:xfrm>
            <a:off x="990600" y="4267200"/>
            <a:ext cx="0" cy="990600"/>
          </a:xfrm>
          <a:prstGeom prst="straightConnector1">
            <a:avLst/>
          </a:prstGeom>
          <a:noFill/>
          <a:ln cap="flat" cmpd="sng" w="25400">
            <a:solidFill>
              <a:schemeClr val="hlink"/>
            </a:solidFill>
            <a:prstDash val="dot"/>
            <a:round/>
            <a:headEnd len="sm" w="sm" type="none"/>
            <a:tailEnd len="sm" w="sm" type="none"/>
          </a:ln>
        </p:spPr>
      </p:cxnSp>
      <p:cxnSp>
        <p:nvCxnSpPr>
          <p:cNvPr id="1051" name="Google Shape;1051;p65"/>
          <p:cNvCxnSpPr/>
          <p:nvPr/>
        </p:nvCxnSpPr>
        <p:spPr>
          <a:xfrm>
            <a:off x="2209800" y="4495800"/>
            <a:ext cx="1295400" cy="0"/>
          </a:xfrm>
          <a:prstGeom prst="straightConnector1">
            <a:avLst/>
          </a:prstGeom>
          <a:noFill/>
          <a:ln cap="flat" cmpd="sng" w="12700">
            <a:solidFill>
              <a:schemeClr val="hlink"/>
            </a:solidFill>
            <a:prstDash val="solid"/>
            <a:round/>
            <a:headEnd len="med" w="med" type="stealth"/>
            <a:tailEnd len="med" w="med" type="stealth"/>
          </a:ln>
        </p:spPr>
      </p:cxnSp>
      <p:cxnSp>
        <p:nvCxnSpPr>
          <p:cNvPr id="1052" name="Google Shape;1052;p65"/>
          <p:cNvCxnSpPr/>
          <p:nvPr/>
        </p:nvCxnSpPr>
        <p:spPr>
          <a:xfrm>
            <a:off x="990600" y="4495800"/>
            <a:ext cx="1219200" cy="0"/>
          </a:xfrm>
          <a:prstGeom prst="straightConnector1">
            <a:avLst/>
          </a:prstGeom>
          <a:noFill/>
          <a:ln cap="flat" cmpd="sng" w="12700">
            <a:solidFill>
              <a:schemeClr val="hlink"/>
            </a:solidFill>
            <a:prstDash val="solid"/>
            <a:round/>
            <a:headEnd len="med" w="med" type="stealth"/>
            <a:tailEnd len="med" w="med" type="stealth"/>
          </a:ln>
        </p:spPr>
      </p:cxnSp>
      <p:cxnSp>
        <p:nvCxnSpPr>
          <p:cNvPr id="1053" name="Google Shape;1053;p65"/>
          <p:cNvCxnSpPr/>
          <p:nvPr/>
        </p:nvCxnSpPr>
        <p:spPr>
          <a:xfrm>
            <a:off x="3505200" y="4267200"/>
            <a:ext cx="0" cy="990600"/>
          </a:xfrm>
          <a:prstGeom prst="straightConnector1">
            <a:avLst/>
          </a:prstGeom>
          <a:noFill/>
          <a:ln cap="flat" cmpd="sng" w="25400">
            <a:solidFill>
              <a:schemeClr val="hlink"/>
            </a:solidFill>
            <a:prstDash val="dot"/>
            <a:round/>
            <a:headEnd len="sm" w="sm" type="none"/>
            <a:tailEnd len="sm" w="sm" type="none"/>
          </a:ln>
        </p:spPr>
      </p:cxnSp>
      <p:cxnSp>
        <p:nvCxnSpPr>
          <p:cNvPr id="1054" name="Google Shape;1054;p65"/>
          <p:cNvCxnSpPr/>
          <p:nvPr/>
        </p:nvCxnSpPr>
        <p:spPr>
          <a:xfrm>
            <a:off x="228600" y="4648200"/>
            <a:ext cx="4051300" cy="1588"/>
          </a:xfrm>
          <a:prstGeom prst="straightConnector1">
            <a:avLst/>
          </a:prstGeom>
          <a:noFill/>
          <a:ln cap="flat" cmpd="sng" w="19050">
            <a:solidFill>
              <a:schemeClr val="dk1"/>
            </a:solidFill>
            <a:prstDash val="solid"/>
            <a:round/>
            <a:headEnd len="sm" w="sm" type="none"/>
            <a:tailEnd len="sm" w="sm" type="none"/>
          </a:ln>
        </p:spPr>
      </p:cxnSp>
      <p:sp>
        <p:nvSpPr>
          <p:cNvPr id="1055" name="Google Shape;1055;p65"/>
          <p:cNvSpPr/>
          <p:nvPr/>
        </p:nvSpPr>
        <p:spPr>
          <a:xfrm>
            <a:off x="1360488" y="4119563"/>
            <a:ext cx="561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hlink"/>
                </a:solidFill>
                <a:latin typeface="Arial"/>
                <a:ea typeface="Arial"/>
                <a:cs typeface="Arial"/>
                <a:sym typeface="Arial"/>
              </a:rPr>
              <a:t>2σ</a:t>
            </a:r>
            <a:endParaRPr b="0" i="0" sz="1400" u="none" cap="none" strike="noStrike">
              <a:solidFill>
                <a:srgbClr val="000000"/>
              </a:solidFill>
              <a:latin typeface="Arial"/>
              <a:ea typeface="Arial"/>
              <a:cs typeface="Arial"/>
              <a:sym typeface="Arial"/>
            </a:endParaRPr>
          </a:p>
        </p:txBody>
      </p:sp>
      <p:sp>
        <p:nvSpPr>
          <p:cNvPr id="1056" name="Google Shape;1056;p65"/>
          <p:cNvSpPr/>
          <p:nvPr/>
        </p:nvSpPr>
        <p:spPr>
          <a:xfrm>
            <a:off x="2503488" y="4119563"/>
            <a:ext cx="561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hlink"/>
                </a:solidFill>
                <a:latin typeface="Arial"/>
                <a:ea typeface="Arial"/>
                <a:cs typeface="Arial"/>
                <a:sym typeface="Arial"/>
              </a:rPr>
              <a:t>2σ</a:t>
            </a:r>
            <a:endParaRPr b="0" i="0" sz="1400" u="none" cap="none" strike="noStrike">
              <a:solidFill>
                <a:srgbClr val="000000"/>
              </a:solidFill>
              <a:latin typeface="Arial"/>
              <a:ea typeface="Arial"/>
              <a:cs typeface="Arial"/>
              <a:sym typeface="Arial"/>
            </a:endParaRPr>
          </a:p>
        </p:txBody>
      </p:sp>
      <p:sp>
        <p:nvSpPr>
          <p:cNvPr id="1057" name="Google Shape;1057;p65"/>
          <p:cNvSpPr/>
          <p:nvPr/>
        </p:nvSpPr>
        <p:spPr>
          <a:xfrm>
            <a:off x="6629400" y="3276600"/>
            <a:ext cx="1935163" cy="1279525"/>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58" name="Google Shape;1058;p65"/>
          <p:cNvSpPr/>
          <p:nvPr/>
        </p:nvSpPr>
        <p:spPr>
          <a:xfrm>
            <a:off x="4800600" y="3276600"/>
            <a:ext cx="1860550" cy="1279525"/>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59" name="Google Shape;1059;p65"/>
          <p:cNvCxnSpPr/>
          <p:nvPr/>
        </p:nvCxnSpPr>
        <p:spPr>
          <a:xfrm>
            <a:off x="6629400" y="3276600"/>
            <a:ext cx="1588" cy="1279525"/>
          </a:xfrm>
          <a:prstGeom prst="straightConnector1">
            <a:avLst/>
          </a:prstGeom>
          <a:noFill/>
          <a:ln cap="flat" cmpd="sng" w="12700">
            <a:solidFill>
              <a:schemeClr val="lt2"/>
            </a:solidFill>
            <a:prstDash val="solid"/>
            <a:round/>
            <a:headEnd len="sm" w="sm" type="none"/>
            <a:tailEnd len="sm" w="sm" type="none"/>
          </a:ln>
        </p:spPr>
      </p:cxnSp>
      <p:sp>
        <p:nvSpPr>
          <p:cNvPr id="1060" name="Google Shape;1060;p65"/>
          <p:cNvSpPr/>
          <p:nvPr/>
        </p:nvSpPr>
        <p:spPr>
          <a:xfrm>
            <a:off x="8534400" y="4572000"/>
            <a:ext cx="350838"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061" name="Google Shape;1061;p65"/>
          <p:cNvSpPr/>
          <p:nvPr/>
        </p:nvSpPr>
        <p:spPr>
          <a:xfrm>
            <a:off x="6477000" y="4572000"/>
            <a:ext cx="3810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μ</a:t>
            </a:r>
            <a:endParaRPr b="0" i="0" sz="1400" u="none" cap="none" strike="noStrike">
              <a:solidFill>
                <a:srgbClr val="000000"/>
              </a:solidFill>
              <a:latin typeface="Arial"/>
              <a:ea typeface="Arial"/>
              <a:cs typeface="Arial"/>
              <a:sym typeface="Arial"/>
            </a:endParaRPr>
          </a:p>
        </p:txBody>
      </p:sp>
      <p:cxnSp>
        <p:nvCxnSpPr>
          <p:cNvPr id="1062" name="Google Shape;1062;p65"/>
          <p:cNvCxnSpPr/>
          <p:nvPr/>
        </p:nvCxnSpPr>
        <p:spPr>
          <a:xfrm>
            <a:off x="4648200" y="4648200"/>
            <a:ext cx="4051300" cy="1588"/>
          </a:xfrm>
          <a:prstGeom prst="straightConnector1">
            <a:avLst/>
          </a:prstGeom>
          <a:noFill/>
          <a:ln cap="flat" cmpd="sng" w="19050">
            <a:solidFill>
              <a:schemeClr val="dk1"/>
            </a:solidFill>
            <a:prstDash val="solid"/>
            <a:round/>
            <a:headEnd len="sm" w="sm" type="none"/>
            <a:tailEnd len="sm" w="sm" type="none"/>
          </a:ln>
        </p:spPr>
      </p:cxnSp>
      <p:cxnSp>
        <p:nvCxnSpPr>
          <p:cNvPr id="1063" name="Google Shape;1063;p65"/>
          <p:cNvCxnSpPr/>
          <p:nvPr/>
        </p:nvCxnSpPr>
        <p:spPr>
          <a:xfrm>
            <a:off x="4876800" y="4343400"/>
            <a:ext cx="0" cy="914400"/>
          </a:xfrm>
          <a:prstGeom prst="straightConnector1">
            <a:avLst/>
          </a:prstGeom>
          <a:noFill/>
          <a:ln cap="flat" cmpd="sng" w="25400">
            <a:solidFill>
              <a:schemeClr val="dk2"/>
            </a:solidFill>
            <a:prstDash val="dot"/>
            <a:round/>
            <a:headEnd len="sm" w="sm" type="none"/>
            <a:tailEnd len="sm" w="sm" type="none"/>
          </a:ln>
        </p:spPr>
      </p:cxnSp>
      <p:cxnSp>
        <p:nvCxnSpPr>
          <p:cNvPr id="1064" name="Google Shape;1064;p65"/>
          <p:cNvCxnSpPr/>
          <p:nvPr/>
        </p:nvCxnSpPr>
        <p:spPr>
          <a:xfrm>
            <a:off x="8534400" y="4343400"/>
            <a:ext cx="0" cy="914400"/>
          </a:xfrm>
          <a:prstGeom prst="straightConnector1">
            <a:avLst/>
          </a:prstGeom>
          <a:noFill/>
          <a:ln cap="flat" cmpd="sng" w="25400">
            <a:solidFill>
              <a:schemeClr val="dk2"/>
            </a:solidFill>
            <a:prstDash val="dot"/>
            <a:round/>
            <a:headEnd len="sm" w="sm" type="none"/>
            <a:tailEnd len="sm" w="sm" type="none"/>
          </a:ln>
        </p:spPr>
      </p:cxnSp>
      <p:cxnSp>
        <p:nvCxnSpPr>
          <p:cNvPr id="1065" name="Google Shape;1065;p65"/>
          <p:cNvCxnSpPr/>
          <p:nvPr/>
        </p:nvCxnSpPr>
        <p:spPr>
          <a:xfrm>
            <a:off x="6629400" y="4419600"/>
            <a:ext cx="1905000" cy="0"/>
          </a:xfrm>
          <a:prstGeom prst="straightConnector1">
            <a:avLst/>
          </a:prstGeom>
          <a:noFill/>
          <a:ln cap="flat" cmpd="sng" w="12700">
            <a:solidFill>
              <a:schemeClr val="dk2"/>
            </a:solidFill>
            <a:prstDash val="solid"/>
            <a:round/>
            <a:headEnd len="med" w="med" type="stealth"/>
            <a:tailEnd len="med" w="med" type="stealth"/>
          </a:ln>
        </p:spPr>
      </p:cxnSp>
      <p:cxnSp>
        <p:nvCxnSpPr>
          <p:cNvPr id="1066" name="Google Shape;1066;p65"/>
          <p:cNvCxnSpPr/>
          <p:nvPr/>
        </p:nvCxnSpPr>
        <p:spPr>
          <a:xfrm>
            <a:off x="4876800" y="4419600"/>
            <a:ext cx="1752600" cy="0"/>
          </a:xfrm>
          <a:prstGeom prst="straightConnector1">
            <a:avLst/>
          </a:prstGeom>
          <a:noFill/>
          <a:ln cap="flat" cmpd="sng" w="12700">
            <a:solidFill>
              <a:schemeClr val="dk2"/>
            </a:solidFill>
            <a:prstDash val="solid"/>
            <a:round/>
            <a:headEnd len="med" w="med" type="stealth"/>
            <a:tailEnd len="med" w="med" type="stealth"/>
          </a:ln>
        </p:spPr>
      </p:cxnSp>
      <p:sp>
        <p:nvSpPr>
          <p:cNvPr id="1067" name="Google Shape;1067;p65"/>
          <p:cNvSpPr/>
          <p:nvPr/>
        </p:nvSpPr>
        <p:spPr>
          <a:xfrm>
            <a:off x="5856288" y="4043363"/>
            <a:ext cx="561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3σ</a:t>
            </a:r>
            <a:endParaRPr b="0" i="0" sz="1400" u="none" cap="none" strike="noStrike">
              <a:solidFill>
                <a:srgbClr val="000000"/>
              </a:solidFill>
              <a:latin typeface="Arial"/>
              <a:ea typeface="Arial"/>
              <a:cs typeface="Arial"/>
              <a:sym typeface="Arial"/>
            </a:endParaRPr>
          </a:p>
        </p:txBody>
      </p:sp>
      <p:sp>
        <p:nvSpPr>
          <p:cNvPr id="1068" name="Google Shape;1068;p65"/>
          <p:cNvSpPr/>
          <p:nvPr/>
        </p:nvSpPr>
        <p:spPr>
          <a:xfrm>
            <a:off x="6923088" y="4043363"/>
            <a:ext cx="56197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3σ</a:t>
            </a:r>
            <a:endParaRPr b="0" i="0" sz="1400" u="none" cap="none" strike="noStrike">
              <a:solidFill>
                <a:srgbClr val="000000"/>
              </a:solidFill>
              <a:latin typeface="Arial"/>
              <a:ea typeface="Arial"/>
              <a:cs typeface="Arial"/>
              <a:sym typeface="Arial"/>
            </a:endParaRPr>
          </a:p>
        </p:txBody>
      </p:sp>
      <p:cxnSp>
        <p:nvCxnSpPr>
          <p:cNvPr id="1069" name="Google Shape;1069;p65"/>
          <p:cNvCxnSpPr/>
          <p:nvPr/>
        </p:nvCxnSpPr>
        <p:spPr>
          <a:xfrm>
            <a:off x="990600" y="5181600"/>
            <a:ext cx="2514600" cy="0"/>
          </a:xfrm>
          <a:prstGeom prst="straightConnector1">
            <a:avLst/>
          </a:prstGeom>
          <a:noFill/>
          <a:ln cap="flat" cmpd="sng" w="19050">
            <a:solidFill>
              <a:schemeClr val="hlink"/>
            </a:solidFill>
            <a:prstDash val="solid"/>
            <a:round/>
            <a:headEnd len="med" w="med" type="triangle"/>
            <a:tailEnd len="med" w="med" type="triangle"/>
          </a:ln>
        </p:spPr>
      </p:cxnSp>
      <p:cxnSp>
        <p:nvCxnSpPr>
          <p:cNvPr id="1070" name="Google Shape;1070;p65"/>
          <p:cNvCxnSpPr/>
          <p:nvPr/>
        </p:nvCxnSpPr>
        <p:spPr>
          <a:xfrm>
            <a:off x="4876800" y="5181600"/>
            <a:ext cx="3657600" cy="0"/>
          </a:xfrm>
          <a:prstGeom prst="straightConnector1">
            <a:avLst/>
          </a:prstGeom>
          <a:noFill/>
          <a:ln cap="flat" cmpd="sng" w="19050">
            <a:solidFill>
              <a:schemeClr val="folHlink"/>
            </a:solidFill>
            <a:prstDash val="solid"/>
            <a:round/>
            <a:headEnd len="med" w="med" type="triangle"/>
            <a:tailEnd len="med" w="med" type="triangle"/>
          </a:ln>
        </p:spPr>
      </p:cxnSp>
      <p:sp>
        <p:nvSpPr>
          <p:cNvPr id="1071" name="Google Shape;1071;p65"/>
          <p:cNvSpPr/>
          <p:nvPr/>
        </p:nvSpPr>
        <p:spPr>
          <a:xfrm>
            <a:off x="1668463" y="5181600"/>
            <a:ext cx="12192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hlink"/>
                </a:solidFill>
                <a:latin typeface="Arial"/>
                <a:ea typeface="Arial"/>
                <a:cs typeface="Arial"/>
                <a:sym typeface="Arial"/>
              </a:rPr>
              <a:t>95.44%</a:t>
            </a:r>
            <a:endParaRPr b="0" i="0" sz="1400" u="none" cap="none" strike="noStrike">
              <a:solidFill>
                <a:srgbClr val="000000"/>
              </a:solidFill>
              <a:latin typeface="Arial"/>
              <a:ea typeface="Arial"/>
              <a:cs typeface="Arial"/>
              <a:sym typeface="Arial"/>
            </a:endParaRPr>
          </a:p>
        </p:txBody>
      </p:sp>
      <p:sp>
        <p:nvSpPr>
          <p:cNvPr id="1072" name="Google Shape;1072;p65"/>
          <p:cNvSpPr/>
          <p:nvPr/>
        </p:nvSpPr>
        <p:spPr>
          <a:xfrm>
            <a:off x="6096000" y="5181600"/>
            <a:ext cx="12192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folHlink"/>
                </a:solidFill>
                <a:latin typeface="Arial"/>
                <a:ea typeface="Arial"/>
                <a:cs typeface="Arial"/>
                <a:sym typeface="Arial"/>
              </a:rPr>
              <a:t>99.72%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066800" y="495300"/>
            <a:ext cx="7793038" cy="700088"/>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b="1" lang="en-US" sz="3200"/>
              <a:t>Probability functions</a:t>
            </a:r>
            <a:endParaRPr/>
          </a:p>
        </p:txBody>
      </p:sp>
      <p:sp>
        <p:nvSpPr>
          <p:cNvPr id="180" name="Google Shape;180;p21"/>
          <p:cNvSpPr txBox="1"/>
          <p:nvPr>
            <p:ph idx="1" type="body"/>
          </p:nvPr>
        </p:nvSpPr>
        <p:spPr>
          <a:xfrm>
            <a:off x="762000" y="1905000"/>
            <a:ext cx="77724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1680"/>
              <a:buChar char="■"/>
            </a:pPr>
            <a:r>
              <a:rPr lang="en-US"/>
              <a:t>A probability function maps the possible values of </a:t>
            </a:r>
            <a:r>
              <a:rPr i="1" lang="en-US"/>
              <a:t>x</a:t>
            </a:r>
            <a:r>
              <a:rPr lang="en-US"/>
              <a:t> against their respective probabilities of occurrence, </a:t>
            </a:r>
            <a:r>
              <a:rPr i="1" lang="en-US"/>
              <a:t>p(x)</a:t>
            </a:r>
            <a:r>
              <a:rPr lang="en-US"/>
              <a:t> </a:t>
            </a:r>
            <a:endParaRPr/>
          </a:p>
          <a:p>
            <a:pPr indent="-320675" lvl="0" marL="320675" rtl="0" algn="l">
              <a:lnSpc>
                <a:spcPct val="100000"/>
              </a:lnSpc>
              <a:spcBef>
                <a:spcPts val="560"/>
              </a:spcBef>
              <a:spcAft>
                <a:spcPts val="0"/>
              </a:spcAft>
              <a:buSzPts val="1680"/>
              <a:buChar char="■"/>
            </a:pPr>
            <a:r>
              <a:rPr i="1" lang="en-US"/>
              <a:t>p(x)</a:t>
            </a:r>
            <a:r>
              <a:rPr lang="en-US"/>
              <a:t> is a number from 0 to 1.0.</a:t>
            </a:r>
            <a:endParaRPr/>
          </a:p>
          <a:p>
            <a:pPr indent="-320675" lvl="0" marL="320675" rtl="0" algn="l">
              <a:lnSpc>
                <a:spcPct val="100000"/>
              </a:lnSpc>
              <a:spcBef>
                <a:spcPts val="560"/>
              </a:spcBef>
              <a:spcAft>
                <a:spcPts val="0"/>
              </a:spcAft>
              <a:buSzPts val="1680"/>
              <a:buChar char="■"/>
            </a:pPr>
            <a:r>
              <a:rPr lang="en-US"/>
              <a:t>The area under a probability function is always 1.</a:t>
            </a:r>
            <a:endParaRPr/>
          </a:p>
        </p:txBody>
      </p:sp>
      <p:sp>
        <p:nvSpPr>
          <p:cNvPr id="181" name="Google Shape;181;p21"/>
          <p:cNvSpPr/>
          <p:nvPr/>
        </p:nvSpPr>
        <p:spPr>
          <a:xfrm>
            <a:off x="4233863" y="3257550"/>
            <a:ext cx="9144000" cy="0"/>
          </a:xfrm>
          <a:prstGeom prst="rect">
            <a:avLst/>
          </a:prstGeom>
          <a:noFill/>
          <a:ln>
            <a:noFill/>
          </a:ln>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p21"/>
          <p:cNvSpPr txBox="1"/>
          <p:nvPr/>
        </p:nvSpPr>
        <p:spPr>
          <a:xfrm>
            <a:off x="3276600" y="3733800"/>
            <a:ext cx="3048000" cy="411163"/>
          </a:xfrm>
          <a:prstGeom prst="rect">
            <a:avLst/>
          </a:prstGeom>
          <a:noFill/>
          <a:ln>
            <a:noFill/>
          </a:ln>
        </p:spPr>
        <p:txBody>
          <a:bodyPr anchorCtr="0" anchor="t" bIns="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500"/>
                                        <p:tgtEl>
                                          <p:spTgt spid="1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 calcmode="lin" valueType="num">
                                      <p:cBhvr additive="base">
                                        <p:cTn dur="500"/>
                                        <p:tgtEl>
                                          <p:spTgt spid="18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66"/>
          <p:cNvSpPr txBox="1"/>
          <p:nvPr>
            <p:ph type="title"/>
          </p:nvPr>
        </p:nvSpPr>
        <p:spPr>
          <a:xfrm>
            <a:off x="1524000" y="3810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Importance of the Rule</a:t>
            </a:r>
            <a:endParaRPr/>
          </a:p>
        </p:txBody>
      </p:sp>
      <p:sp>
        <p:nvSpPr>
          <p:cNvPr id="1078" name="Google Shape;1078;p66"/>
          <p:cNvSpPr txBox="1"/>
          <p:nvPr>
            <p:ph idx="1" type="body"/>
          </p:nvPr>
        </p:nvSpPr>
        <p:spPr>
          <a:xfrm>
            <a:off x="0" y="1905000"/>
            <a:ext cx="9144000" cy="4114800"/>
          </a:xfrm>
          <a:prstGeom prst="rect">
            <a:avLst/>
          </a:prstGeom>
          <a:noFill/>
          <a:ln>
            <a:noFill/>
          </a:ln>
        </p:spPr>
        <p:txBody>
          <a:bodyPr anchorCtr="0" anchor="t" bIns="42650" lIns="85325" spcFirstLastPara="1" rIns="85325" wrap="square" tIns="42650">
            <a:noAutofit/>
          </a:bodyPr>
          <a:lstStyle/>
          <a:p>
            <a:pPr indent="-106679" lvl="0" marL="0" rtl="0" algn="l">
              <a:lnSpc>
                <a:spcPct val="90000"/>
              </a:lnSpc>
              <a:spcBef>
                <a:spcPts val="0"/>
              </a:spcBef>
              <a:spcAft>
                <a:spcPts val="0"/>
              </a:spcAft>
              <a:buSzPts val="1680"/>
              <a:buChar char="■"/>
            </a:pPr>
            <a:r>
              <a:rPr lang="en-US"/>
              <a:t>  If a value is about </a:t>
            </a:r>
            <a:r>
              <a:rPr lang="en-US">
                <a:solidFill>
                  <a:schemeClr val="folHlink"/>
                </a:solidFill>
              </a:rPr>
              <a:t>2 or more</a:t>
            </a:r>
            <a:r>
              <a:rPr lang="en-US"/>
              <a:t> standard   deviations away from the mean in a normal distribution, then it is </a:t>
            </a:r>
            <a:r>
              <a:rPr lang="en-US">
                <a:solidFill>
                  <a:schemeClr val="folHlink"/>
                </a:solidFill>
              </a:rPr>
              <a:t>far </a:t>
            </a:r>
            <a:r>
              <a:rPr lang="en-US"/>
              <a:t>from the mean</a:t>
            </a:r>
            <a:endParaRPr/>
          </a:p>
          <a:p>
            <a:pPr indent="0" lvl="0" marL="0" rtl="0" algn="l">
              <a:lnSpc>
                <a:spcPct val="90000"/>
              </a:lnSpc>
              <a:spcBef>
                <a:spcPts val="560"/>
              </a:spcBef>
              <a:spcAft>
                <a:spcPts val="0"/>
              </a:spcAft>
              <a:buSzPts val="1680"/>
              <a:buNone/>
            </a:pPr>
            <a:r>
              <a:t/>
            </a:r>
            <a:endParaRPr/>
          </a:p>
          <a:p>
            <a:pPr indent="-106679" lvl="0" marL="0" rtl="0" algn="l">
              <a:lnSpc>
                <a:spcPct val="90000"/>
              </a:lnSpc>
              <a:spcBef>
                <a:spcPts val="560"/>
              </a:spcBef>
              <a:spcAft>
                <a:spcPts val="0"/>
              </a:spcAft>
              <a:buSzPts val="1680"/>
              <a:buChar char="■"/>
            </a:pPr>
            <a:r>
              <a:rPr lang="en-US"/>
              <a:t>  The chance that a value that far or farther    away from the mean is </a:t>
            </a:r>
            <a:r>
              <a:rPr lang="en-US">
                <a:solidFill>
                  <a:schemeClr val="folHlink"/>
                </a:solidFill>
              </a:rPr>
              <a:t>highly unlikely</a:t>
            </a:r>
            <a:r>
              <a:rPr lang="en-US"/>
              <a:t>, given   that particular mean and standard deviation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67"/>
          <p:cNvSpPr txBox="1"/>
          <p:nvPr>
            <p:ph idx="4294967295" type="title"/>
          </p:nvPr>
        </p:nvSpPr>
        <p:spPr>
          <a:xfrm>
            <a:off x="1066800" y="457200"/>
            <a:ext cx="7848600"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4000"/>
              <a:t>The Standard Normal Distribution</a:t>
            </a:r>
            <a:endParaRPr/>
          </a:p>
        </p:txBody>
      </p:sp>
      <p:sp>
        <p:nvSpPr>
          <p:cNvPr id="1084" name="Google Shape;1084;p67"/>
          <p:cNvSpPr txBox="1"/>
          <p:nvPr>
            <p:ph idx="4294967295" type="body"/>
          </p:nvPr>
        </p:nvSpPr>
        <p:spPr>
          <a:xfrm>
            <a:off x="1143000" y="1600200"/>
            <a:ext cx="7162800" cy="16764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20"/>
              <a:buChar char="■"/>
            </a:pPr>
            <a:r>
              <a:rPr lang="en-US" sz="2700"/>
              <a:t>Also known as the “z” distribution</a:t>
            </a:r>
            <a:endParaRPr/>
          </a:p>
          <a:p>
            <a:pPr indent="-571500" lvl="0" marL="571500" rtl="0" algn="l">
              <a:lnSpc>
                <a:spcPct val="100000"/>
              </a:lnSpc>
              <a:spcBef>
                <a:spcPts val="540"/>
              </a:spcBef>
              <a:spcAft>
                <a:spcPts val="0"/>
              </a:spcAft>
              <a:buSzPts val="1620"/>
              <a:buChar char="■"/>
            </a:pPr>
            <a:r>
              <a:rPr lang="en-US" sz="2700">
                <a:solidFill>
                  <a:schemeClr val="folHlink"/>
                </a:solidFill>
              </a:rPr>
              <a:t>Mean is defined to be 0</a:t>
            </a:r>
            <a:endParaRPr/>
          </a:p>
          <a:p>
            <a:pPr indent="-571500" lvl="0" marL="571500" rtl="0" algn="l">
              <a:lnSpc>
                <a:spcPct val="100000"/>
              </a:lnSpc>
              <a:spcBef>
                <a:spcPts val="540"/>
              </a:spcBef>
              <a:spcAft>
                <a:spcPts val="0"/>
              </a:spcAft>
              <a:buSzPts val="1620"/>
              <a:buChar char="■"/>
            </a:pPr>
            <a:r>
              <a:rPr lang="en-US" sz="2700">
                <a:solidFill>
                  <a:schemeClr val="folHlink"/>
                </a:solidFill>
              </a:rPr>
              <a:t>Standard Deviation is 1</a:t>
            </a:r>
            <a:endParaRPr/>
          </a:p>
        </p:txBody>
      </p:sp>
      <p:sp>
        <p:nvSpPr>
          <p:cNvPr id="1085" name="Google Shape;1085;p67"/>
          <p:cNvSpPr/>
          <p:nvPr/>
        </p:nvSpPr>
        <p:spPr>
          <a:xfrm>
            <a:off x="4298950" y="3813175"/>
            <a:ext cx="1430338" cy="1144588"/>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86" name="Google Shape;1086;p67"/>
          <p:cNvSpPr/>
          <p:nvPr/>
        </p:nvSpPr>
        <p:spPr>
          <a:xfrm>
            <a:off x="2870200" y="3813175"/>
            <a:ext cx="1430338" cy="1144588"/>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87" name="Google Shape;1087;p67"/>
          <p:cNvCxnSpPr/>
          <p:nvPr/>
        </p:nvCxnSpPr>
        <p:spPr>
          <a:xfrm>
            <a:off x="4267200" y="3886200"/>
            <a:ext cx="0" cy="1066800"/>
          </a:xfrm>
          <a:prstGeom prst="straightConnector1">
            <a:avLst/>
          </a:prstGeom>
          <a:noFill/>
          <a:ln cap="flat" cmpd="sng" w="12700">
            <a:solidFill>
              <a:schemeClr val="lt2"/>
            </a:solidFill>
            <a:prstDash val="solid"/>
            <a:round/>
            <a:headEnd len="sm" w="sm" type="none"/>
            <a:tailEnd len="sm" w="sm" type="none"/>
          </a:ln>
        </p:spPr>
      </p:cxnSp>
      <p:sp>
        <p:nvSpPr>
          <p:cNvPr id="1088" name="Google Shape;1088;p67"/>
          <p:cNvSpPr/>
          <p:nvPr/>
        </p:nvSpPr>
        <p:spPr>
          <a:xfrm>
            <a:off x="2743200" y="3810000"/>
            <a:ext cx="3005138" cy="1214438"/>
          </a:xfrm>
          <a:custGeom>
            <a:rect b="b" l="l" r="r" t="t"/>
            <a:pathLst>
              <a:path extrusionOk="0" h="765" w="1893">
                <a:moveTo>
                  <a:pt x="0" y="0"/>
                </a:moveTo>
                <a:lnTo>
                  <a:pt x="0" y="764"/>
                </a:lnTo>
                <a:lnTo>
                  <a:pt x="1892" y="764"/>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089" name="Google Shape;1089;p67"/>
          <p:cNvCxnSpPr/>
          <p:nvPr/>
        </p:nvCxnSpPr>
        <p:spPr>
          <a:xfrm>
            <a:off x="2798763" y="3743325"/>
            <a:ext cx="1587" cy="0"/>
          </a:xfrm>
          <a:prstGeom prst="straightConnector1">
            <a:avLst/>
          </a:prstGeom>
          <a:noFill/>
          <a:ln cap="flat" cmpd="sng" w="12700">
            <a:solidFill>
              <a:srgbClr val="CDCDCD"/>
            </a:solidFill>
            <a:prstDash val="solid"/>
            <a:round/>
            <a:headEnd len="sm" w="sm" type="none"/>
            <a:tailEnd len="sm" w="sm" type="none"/>
          </a:ln>
        </p:spPr>
      </p:cxnSp>
      <p:cxnSp>
        <p:nvCxnSpPr>
          <p:cNvPr id="1090" name="Google Shape;1090;p67"/>
          <p:cNvCxnSpPr/>
          <p:nvPr/>
        </p:nvCxnSpPr>
        <p:spPr>
          <a:xfrm>
            <a:off x="2798763" y="3865563"/>
            <a:ext cx="1587" cy="0"/>
          </a:xfrm>
          <a:prstGeom prst="straightConnector1">
            <a:avLst/>
          </a:prstGeom>
          <a:noFill/>
          <a:ln cap="flat" cmpd="sng" w="12700">
            <a:solidFill>
              <a:srgbClr val="CDCDCD"/>
            </a:solidFill>
            <a:prstDash val="solid"/>
            <a:round/>
            <a:headEnd len="sm" w="sm" type="none"/>
            <a:tailEnd len="sm" w="sm" type="none"/>
          </a:ln>
        </p:spPr>
      </p:cxnSp>
      <p:cxnSp>
        <p:nvCxnSpPr>
          <p:cNvPr id="1091" name="Google Shape;1091;p67"/>
          <p:cNvCxnSpPr/>
          <p:nvPr/>
        </p:nvCxnSpPr>
        <p:spPr>
          <a:xfrm>
            <a:off x="2798763" y="3986213"/>
            <a:ext cx="1587" cy="0"/>
          </a:xfrm>
          <a:prstGeom prst="straightConnector1">
            <a:avLst/>
          </a:prstGeom>
          <a:noFill/>
          <a:ln cap="flat" cmpd="sng" w="12700">
            <a:solidFill>
              <a:srgbClr val="CDCDCD"/>
            </a:solidFill>
            <a:prstDash val="solid"/>
            <a:round/>
            <a:headEnd len="sm" w="sm" type="none"/>
            <a:tailEnd len="sm" w="sm" type="none"/>
          </a:ln>
        </p:spPr>
      </p:cxnSp>
      <p:cxnSp>
        <p:nvCxnSpPr>
          <p:cNvPr id="1092" name="Google Shape;1092;p67"/>
          <p:cNvCxnSpPr/>
          <p:nvPr/>
        </p:nvCxnSpPr>
        <p:spPr>
          <a:xfrm>
            <a:off x="2798763" y="4108450"/>
            <a:ext cx="1587" cy="0"/>
          </a:xfrm>
          <a:prstGeom prst="straightConnector1">
            <a:avLst/>
          </a:prstGeom>
          <a:noFill/>
          <a:ln cap="flat" cmpd="sng" w="12700">
            <a:solidFill>
              <a:srgbClr val="CDCDCD"/>
            </a:solidFill>
            <a:prstDash val="solid"/>
            <a:round/>
            <a:headEnd len="sm" w="sm" type="none"/>
            <a:tailEnd len="sm" w="sm" type="none"/>
          </a:ln>
        </p:spPr>
      </p:cxnSp>
      <p:cxnSp>
        <p:nvCxnSpPr>
          <p:cNvPr id="1093" name="Google Shape;1093;p67"/>
          <p:cNvCxnSpPr/>
          <p:nvPr/>
        </p:nvCxnSpPr>
        <p:spPr>
          <a:xfrm>
            <a:off x="2798763" y="4229100"/>
            <a:ext cx="1587" cy="0"/>
          </a:xfrm>
          <a:prstGeom prst="straightConnector1">
            <a:avLst/>
          </a:prstGeom>
          <a:noFill/>
          <a:ln cap="flat" cmpd="sng" w="12700">
            <a:solidFill>
              <a:srgbClr val="CDCDCD"/>
            </a:solidFill>
            <a:prstDash val="solid"/>
            <a:round/>
            <a:headEnd len="sm" w="sm" type="none"/>
            <a:tailEnd len="sm" w="sm" type="none"/>
          </a:ln>
        </p:spPr>
      </p:cxnSp>
      <p:cxnSp>
        <p:nvCxnSpPr>
          <p:cNvPr id="1094" name="Google Shape;1094;p67"/>
          <p:cNvCxnSpPr/>
          <p:nvPr/>
        </p:nvCxnSpPr>
        <p:spPr>
          <a:xfrm>
            <a:off x="2798763" y="4351338"/>
            <a:ext cx="1587" cy="0"/>
          </a:xfrm>
          <a:prstGeom prst="straightConnector1">
            <a:avLst/>
          </a:prstGeom>
          <a:noFill/>
          <a:ln cap="flat" cmpd="sng" w="12700">
            <a:solidFill>
              <a:srgbClr val="CDCDCD"/>
            </a:solidFill>
            <a:prstDash val="solid"/>
            <a:round/>
            <a:headEnd len="sm" w="sm" type="none"/>
            <a:tailEnd len="sm" w="sm" type="none"/>
          </a:ln>
        </p:spPr>
      </p:cxnSp>
      <p:cxnSp>
        <p:nvCxnSpPr>
          <p:cNvPr id="1095" name="Google Shape;1095;p67"/>
          <p:cNvCxnSpPr/>
          <p:nvPr/>
        </p:nvCxnSpPr>
        <p:spPr>
          <a:xfrm>
            <a:off x="2798763" y="4471988"/>
            <a:ext cx="1587" cy="0"/>
          </a:xfrm>
          <a:prstGeom prst="straightConnector1">
            <a:avLst/>
          </a:prstGeom>
          <a:noFill/>
          <a:ln cap="flat" cmpd="sng" w="12700">
            <a:solidFill>
              <a:srgbClr val="CDCDCD"/>
            </a:solidFill>
            <a:prstDash val="solid"/>
            <a:round/>
            <a:headEnd len="sm" w="sm" type="none"/>
            <a:tailEnd len="sm" w="sm" type="none"/>
          </a:ln>
        </p:spPr>
      </p:cxnSp>
      <p:cxnSp>
        <p:nvCxnSpPr>
          <p:cNvPr id="1096" name="Google Shape;1096;p67"/>
          <p:cNvCxnSpPr/>
          <p:nvPr/>
        </p:nvCxnSpPr>
        <p:spPr>
          <a:xfrm>
            <a:off x="2798763" y="4594225"/>
            <a:ext cx="1587" cy="0"/>
          </a:xfrm>
          <a:prstGeom prst="straightConnector1">
            <a:avLst/>
          </a:prstGeom>
          <a:noFill/>
          <a:ln cap="flat" cmpd="sng" w="12700">
            <a:solidFill>
              <a:srgbClr val="CDCDCD"/>
            </a:solidFill>
            <a:prstDash val="solid"/>
            <a:round/>
            <a:headEnd len="sm" w="sm" type="none"/>
            <a:tailEnd len="sm" w="sm" type="none"/>
          </a:ln>
        </p:spPr>
      </p:cxnSp>
      <p:cxnSp>
        <p:nvCxnSpPr>
          <p:cNvPr id="1097" name="Google Shape;1097;p67"/>
          <p:cNvCxnSpPr/>
          <p:nvPr/>
        </p:nvCxnSpPr>
        <p:spPr>
          <a:xfrm>
            <a:off x="2798763" y="4714875"/>
            <a:ext cx="1587" cy="0"/>
          </a:xfrm>
          <a:prstGeom prst="straightConnector1">
            <a:avLst/>
          </a:prstGeom>
          <a:noFill/>
          <a:ln cap="flat" cmpd="sng" w="12700">
            <a:solidFill>
              <a:srgbClr val="CDCDCD"/>
            </a:solidFill>
            <a:prstDash val="solid"/>
            <a:round/>
            <a:headEnd len="sm" w="sm" type="none"/>
            <a:tailEnd len="sm" w="sm" type="none"/>
          </a:ln>
        </p:spPr>
      </p:cxnSp>
      <p:cxnSp>
        <p:nvCxnSpPr>
          <p:cNvPr id="1098" name="Google Shape;1098;p67"/>
          <p:cNvCxnSpPr/>
          <p:nvPr/>
        </p:nvCxnSpPr>
        <p:spPr>
          <a:xfrm>
            <a:off x="2798763" y="4835525"/>
            <a:ext cx="1587" cy="0"/>
          </a:xfrm>
          <a:prstGeom prst="straightConnector1">
            <a:avLst/>
          </a:prstGeom>
          <a:noFill/>
          <a:ln cap="flat" cmpd="sng" w="12700">
            <a:solidFill>
              <a:srgbClr val="CDCDCD"/>
            </a:solidFill>
            <a:prstDash val="solid"/>
            <a:round/>
            <a:headEnd len="sm" w="sm" type="none"/>
            <a:tailEnd len="sm" w="sm" type="none"/>
          </a:ln>
        </p:spPr>
      </p:cxnSp>
      <p:cxnSp>
        <p:nvCxnSpPr>
          <p:cNvPr id="1099" name="Google Shape;1099;p67"/>
          <p:cNvCxnSpPr/>
          <p:nvPr/>
        </p:nvCxnSpPr>
        <p:spPr>
          <a:xfrm>
            <a:off x="5816600"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0" name="Google Shape;1100;p67"/>
          <p:cNvCxnSpPr/>
          <p:nvPr/>
        </p:nvCxnSpPr>
        <p:spPr>
          <a:xfrm>
            <a:off x="5516563"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1" name="Google Shape;1101;p67"/>
          <p:cNvCxnSpPr/>
          <p:nvPr/>
        </p:nvCxnSpPr>
        <p:spPr>
          <a:xfrm>
            <a:off x="5214938"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2" name="Google Shape;1102;p67"/>
          <p:cNvCxnSpPr/>
          <p:nvPr/>
        </p:nvCxnSpPr>
        <p:spPr>
          <a:xfrm>
            <a:off x="4914900"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3" name="Google Shape;1103;p67"/>
          <p:cNvCxnSpPr/>
          <p:nvPr/>
        </p:nvCxnSpPr>
        <p:spPr>
          <a:xfrm>
            <a:off x="4614863"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4" name="Google Shape;1104;p67"/>
          <p:cNvCxnSpPr/>
          <p:nvPr/>
        </p:nvCxnSpPr>
        <p:spPr>
          <a:xfrm>
            <a:off x="4314825"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5" name="Google Shape;1105;p67"/>
          <p:cNvCxnSpPr/>
          <p:nvPr/>
        </p:nvCxnSpPr>
        <p:spPr>
          <a:xfrm>
            <a:off x="4014788"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6" name="Google Shape;1106;p67"/>
          <p:cNvCxnSpPr/>
          <p:nvPr/>
        </p:nvCxnSpPr>
        <p:spPr>
          <a:xfrm>
            <a:off x="3714750"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7" name="Google Shape;1107;p67"/>
          <p:cNvCxnSpPr/>
          <p:nvPr/>
        </p:nvCxnSpPr>
        <p:spPr>
          <a:xfrm>
            <a:off x="3413125" y="4964113"/>
            <a:ext cx="0" cy="1587"/>
          </a:xfrm>
          <a:prstGeom prst="straightConnector1">
            <a:avLst/>
          </a:prstGeom>
          <a:noFill/>
          <a:ln cap="flat" cmpd="sng" w="12700">
            <a:solidFill>
              <a:srgbClr val="CDCDCD"/>
            </a:solidFill>
            <a:prstDash val="solid"/>
            <a:round/>
            <a:headEnd len="sm" w="sm" type="none"/>
            <a:tailEnd len="sm" w="sm" type="none"/>
          </a:ln>
        </p:spPr>
      </p:cxnSp>
      <p:cxnSp>
        <p:nvCxnSpPr>
          <p:cNvPr id="1108" name="Google Shape;1108;p67"/>
          <p:cNvCxnSpPr/>
          <p:nvPr/>
        </p:nvCxnSpPr>
        <p:spPr>
          <a:xfrm>
            <a:off x="3113088" y="4964113"/>
            <a:ext cx="0" cy="1587"/>
          </a:xfrm>
          <a:prstGeom prst="straightConnector1">
            <a:avLst/>
          </a:prstGeom>
          <a:noFill/>
          <a:ln cap="flat" cmpd="sng" w="12700">
            <a:solidFill>
              <a:srgbClr val="CDCDCD"/>
            </a:solidFill>
            <a:prstDash val="solid"/>
            <a:round/>
            <a:headEnd len="sm" w="sm" type="none"/>
            <a:tailEnd len="sm" w="sm" type="none"/>
          </a:ln>
        </p:spPr>
      </p:cxnSp>
      <p:sp>
        <p:nvSpPr>
          <p:cNvPr id="1109" name="Google Shape;1109;p67"/>
          <p:cNvSpPr/>
          <p:nvPr/>
        </p:nvSpPr>
        <p:spPr>
          <a:xfrm>
            <a:off x="2686050" y="4259263"/>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0" name="Google Shape;1110;p67"/>
          <p:cNvSpPr/>
          <p:nvPr/>
        </p:nvSpPr>
        <p:spPr>
          <a:xfrm>
            <a:off x="4222750" y="4933950"/>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11" name="Google Shape;1111;p67"/>
          <p:cNvSpPr/>
          <p:nvPr/>
        </p:nvSpPr>
        <p:spPr>
          <a:xfrm>
            <a:off x="5791200" y="4800600"/>
            <a:ext cx="33337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112" name="Google Shape;1112;p67"/>
          <p:cNvSpPr/>
          <p:nvPr/>
        </p:nvSpPr>
        <p:spPr>
          <a:xfrm>
            <a:off x="2286000" y="3352800"/>
            <a:ext cx="63817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f(z)</a:t>
            </a:r>
            <a:endParaRPr b="0" i="0" sz="1400" u="none" cap="none" strike="noStrike">
              <a:solidFill>
                <a:srgbClr val="000000"/>
              </a:solidFill>
              <a:latin typeface="Arial"/>
              <a:ea typeface="Arial"/>
              <a:cs typeface="Arial"/>
              <a:sym typeface="Arial"/>
            </a:endParaRPr>
          </a:p>
        </p:txBody>
      </p:sp>
      <p:sp>
        <p:nvSpPr>
          <p:cNvPr id="1113" name="Google Shape;1113;p67"/>
          <p:cNvSpPr/>
          <p:nvPr/>
        </p:nvSpPr>
        <p:spPr>
          <a:xfrm>
            <a:off x="4114800" y="49530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114" name="Google Shape;1114;p67"/>
          <p:cNvCxnSpPr/>
          <p:nvPr/>
        </p:nvCxnSpPr>
        <p:spPr>
          <a:xfrm>
            <a:off x="4267200" y="4343400"/>
            <a:ext cx="533400" cy="0"/>
          </a:xfrm>
          <a:prstGeom prst="straightConnector1">
            <a:avLst/>
          </a:prstGeom>
          <a:noFill/>
          <a:ln cap="flat" cmpd="sng" w="12700">
            <a:solidFill>
              <a:schemeClr val="lt2"/>
            </a:solidFill>
            <a:prstDash val="solid"/>
            <a:round/>
            <a:headEnd len="med" w="med" type="stealth"/>
            <a:tailEnd len="med" w="med" type="stealth"/>
          </a:ln>
        </p:spPr>
      </p:cxnSp>
      <p:sp>
        <p:nvSpPr>
          <p:cNvPr id="1115" name="Google Shape;1115;p67"/>
          <p:cNvSpPr/>
          <p:nvPr/>
        </p:nvSpPr>
        <p:spPr>
          <a:xfrm>
            <a:off x="4419600" y="42672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16" name="Google Shape;1116;p67"/>
          <p:cNvSpPr txBox="1"/>
          <p:nvPr/>
        </p:nvSpPr>
        <p:spPr>
          <a:xfrm>
            <a:off x="838200" y="5486400"/>
            <a:ext cx="7239000"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Values above the mean have </a:t>
            </a:r>
            <a:r>
              <a:rPr b="0" i="0" lang="en-US" sz="2400" u="none" cap="none" strike="noStrike">
                <a:solidFill>
                  <a:schemeClr val="folHlink"/>
                </a:solidFill>
                <a:latin typeface="Arial"/>
                <a:ea typeface="Arial"/>
                <a:cs typeface="Arial"/>
                <a:sym typeface="Arial"/>
              </a:rPr>
              <a:t>positive</a:t>
            </a:r>
            <a:r>
              <a:rPr b="0" i="0" lang="en-US" sz="2400" u="none" cap="none" strike="noStrike">
                <a:solidFill>
                  <a:schemeClr val="dk1"/>
                </a:solidFill>
                <a:latin typeface="Arial"/>
                <a:ea typeface="Arial"/>
                <a:cs typeface="Arial"/>
                <a:sym typeface="Arial"/>
              </a:rPr>
              <a:t> z-values, values below the mean have </a:t>
            </a:r>
            <a:r>
              <a:rPr b="0" i="0" lang="en-US" sz="2400" u="none" cap="none" strike="noStrike">
                <a:solidFill>
                  <a:schemeClr val="folHlink"/>
                </a:solidFill>
                <a:latin typeface="Arial"/>
                <a:ea typeface="Arial"/>
                <a:cs typeface="Arial"/>
                <a:sym typeface="Arial"/>
              </a:rPr>
              <a:t>negative</a:t>
            </a:r>
            <a:r>
              <a:rPr b="0" i="0" lang="en-US" sz="2400" u="none" cap="none" strike="noStrike">
                <a:solidFill>
                  <a:schemeClr val="dk1"/>
                </a:solidFill>
                <a:latin typeface="Arial"/>
                <a:ea typeface="Arial"/>
                <a:cs typeface="Arial"/>
                <a:sym typeface="Arial"/>
              </a:rPr>
              <a:t> z-values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68"/>
          <p:cNvSpPr txBox="1"/>
          <p:nvPr>
            <p:ph idx="4294967295" type="title"/>
          </p:nvPr>
        </p:nvSpPr>
        <p:spPr>
          <a:xfrm>
            <a:off x="1600200" y="3048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4000"/>
              <a:t>The Standard Normal</a:t>
            </a:r>
            <a:endParaRPr/>
          </a:p>
        </p:txBody>
      </p:sp>
      <p:sp>
        <p:nvSpPr>
          <p:cNvPr id="1122" name="Google Shape;1122;p68"/>
          <p:cNvSpPr txBox="1"/>
          <p:nvPr>
            <p:ph idx="4294967295" type="body"/>
          </p:nvPr>
        </p:nvSpPr>
        <p:spPr>
          <a:xfrm>
            <a:off x="762000" y="1905000"/>
            <a:ext cx="8077200" cy="3124200"/>
          </a:xfrm>
          <a:prstGeom prst="rect">
            <a:avLst/>
          </a:prstGeom>
          <a:noFill/>
          <a:ln>
            <a:noFill/>
          </a:ln>
        </p:spPr>
        <p:txBody>
          <a:bodyPr anchorCtr="0" anchor="t" bIns="42650" lIns="85325" spcFirstLastPara="1" rIns="85325" wrap="square" tIns="42650">
            <a:noAutofit/>
          </a:bodyPr>
          <a:lstStyle/>
          <a:p>
            <a:pPr indent="-571500" lvl="0" marL="571500" rtl="0" algn="l">
              <a:lnSpc>
                <a:spcPct val="90000"/>
              </a:lnSpc>
              <a:spcBef>
                <a:spcPts val="0"/>
              </a:spcBef>
              <a:spcAft>
                <a:spcPts val="0"/>
              </a:spcAft>
              <a:buSzPts val="1680"/>
              <a:buChar char="■"/>
            </a:pPr>
            <a:r>
              <a:rPr lang="en-US">
                <a:solidFill>
                  <a:schemeClr val="folHlink"/>
                </a:solidFill>
              </a:rPr>
              <a:t>Any</a:t>
            </a:r>
            <a:r>
              <a:rPr lang="en-US"/>
              <a:t> normal distribution (with any mean and standard deviation combination) can be transformed into the </a:t>
            </a:r>
            <a:r>
              <a:rPr lang="en-US">
                <a:solidFill>
                  <a:schemeClr val="folHlink"/>
                </a:solidFill>
              </a:rPr>
              <a:t>standard normal</a:t>
            </a:r>
            <a:r>
              <a:rPr lang="en-US">
                <a:solidFill>
                  <a:schemeClr val="lt1"/>
                </a:solidFill>
              </a:rPr>
              <a:t> </a:t>
            </a:r>
            <a:r>
              <a:rPr lang="en-US">
                <a:solidFill>
                  <a:schemeClr val="folHlink"/>
                </a:solidFill>
              </a:rPr>
              <a:t>distribution (z)</a:t>
            </a:r>
            <a:endParaRPr/>
          </a:p>
          <a:p>
            <a:pPr indent="-464819" lvl="0" marL="571500" rtl="0" algn="l">
              <a:lnSpc>
                <a:spcPct val="90000"/>
              </a:lnSpc>
              <a:spcBef>
                <a:spcPts val="560"/>
              </a:spcBef>
              <a:spcAft>
                <a:spcPts val="0"/>
              </a:spcAft>
              <a:buSzPts val="1680"/>
              <a:buNone/>
            </a:pPr>
            <a:r>
              <a:t/>
            </a:r>
            <a:endParaRPr>
              <a:solidFill>
                <a:schemeClr val="folHlink"/>
              </a:solidFill>
            </a:endParaRPr>
          </a:p>
          <a:p>
            <a:pPr indent="-571500" lvl="0" marL="571500" rtl="0" algn="l">
              <a:lnSpc>
                <a:spcPct val="90000"/>
              </a:lnSpc>
              <a:spcBef>
                <a:spcPts val="560"/>
              </a:spcBef>
              <a:spcAft>
                <a:spcPts val="0"/>
              </a:spcAft>
              <a:buSzPts val="1680"/>
              <a:buChar char="■"/>
            </a:pPr>
            <a:r>
              <a:rPr lang="en-US"/>
              <a:t>Need to transform  x  units into  </a:t>
            </a:r>
            <a:r>
              <a:rPr lang="en-US">
                <a:solidFill>
                  <a:schemeClr val="folHlink"/>
                </a:solidFill>
              </a:rPr>
              <a:t>z  </a:t>
            </a:r>
            <a:r>
              <a:rPr lang="en-US"/>
              <a:t>units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69"/>
          <p:cNvSpPr txBox="1"/>
          <p:nvPr>
            <p:ph idx="4294967295" type="title"/>
          </p:nvPr>
        </p:nvSpPr>
        <p:spPr>
          <a:xfrm>
            <a:off x="1524000" y="228600"/>
            <a:ext cx="6781800" cy="1143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700"/>
              <a:t>Translation to the Standard Normal Distribution</a:t>
            </a:r>
            <a:endParaRPr/>
          </a:p>
        </p:txBody>
      </p:sp>
      <p:sp>
        <p:nvSpPr>
          <p:cNvPr id="1128" name="Google Shape;1128;p69"/>
          <p:cNvSpPr txBox="1"/>
          <p:nvPr>
            <p:ph idx="4294967295" type="body"/>
          </p:nvPr>
        </p:nvSpPr>
        <p:spPr>
          <a:xfrm>
            <a:off x="685800" y="1905000"/>
            <a:ext cx="8077200" cy="16002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80"/>
              <a:buChar char="■"/>
            </a:pPr>
            <a:r>
              <a:rPr lang="en-US"/>
              <a:t>Translate from x to the standard normal (the “z” distribution) by </a:t>
            </a:r>
            <a:r>
              <a:rPr lang="en-US">
                <a:solidFill>
                  <a:schemeClr val="folHlink"/>
                </a:solidFill>
              </a:rPr>
              <a:t>subtracting the mean</a:t>
            </a:r>
            <a:r>
              <a:rPr lang="en-US"/>
              <a:t> of x and </a:t>
            </a:r>
            <a:r>
              <a:rPr lang="en-US">
                <a:solidFill>
                  <a:schemeClr val="folHlink"/>
                </a:solidFill>
              </a:rPr>
              <a:t>dividing by its standard deviation</a:t>
            </a:r>
            <a:r>
              <a:rPr lang="en-US"/>
              <a:t>:</a:t>
            </a:r>
            <a:endParaRPr/>
          </a:p>
        </p:txBody>
      </p:sp>
      <p:pic>
        <p:nvPicPr>
          <p:cNvPr id="1129" name="Google Shape;1129;p69"/>
          <p:cNvPicPr preferRelativeResize="0"/>
          <p:nvPr/>
        </p:nvPicPr>
        <p:blipFill rotWithShape="1">
          <a:blip r:embed="rId3">
            <a:alphaModFix/>
          </a:blip>
          <a:srcRect b="0" l="0" r="0" t="0"/>
          <a:stretch/>
        </p:blipFill>
        <p:spPr>
          <a:xfrm>
            <a:off x="3200400" y="3657600"/>
            <a:ext cx="2668588" cy="1579563"/>
          </a:xfrm>
          <a:prstGeom prst="rect">
            <a:avLst/>
          </a:prstGeom>
          <a:solidFill>
            <a:srgbClr val="FFFFCD"/>
          </a:solidFill>
          <a:ln cap="flat" cmpd="sng" w="9525">
            <a:solidFill>
              <a:schemeClr val="dk1"/>
            </a:solidFill>
            <a:prstDash val="solid"/>
            <a:miter lim="800000"/>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70"/>
          <p:cNvSpPr txBox="1"/>
          <p:nvPr>
            <p:ph idx="4294967295" type="title"/>
          </p:nvPr>
        </p:nvSpPr>
        <p:spPr>
          <a:xfrm>
            <a:off x="1447800" y="3048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Example</a:t>
            </a:r>
            <a:endParaRPr/>
          </a:p>
        </p:txBody>
      </p:sp>
      <p:sp>
        <p:nvSpPr>
          <p:cNvPr id="1135" name="Google Shape;1135;p70"/>
          <p:cNvSpPr txBox="1"/>
          <p:nvPr>
            <p:ph idx="4294967295" type="body"/>
          </p:nvPr>
        </p:nvSpPr>
        <p:spPr>
          <a:xfrm>
            <a:off x="609600" y="1752600"/>
            <a:ext cx="8077200" cy="44196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80"/>
              <a:buChar char="■"/>
            </a:pPr>
            <a:r>
              <a:rPr lang="en-US"/>
              <a:t>If  x  is distributed normally with </a:t>
            </a:r>
            <a:r>
              <a:rPr lang="en-US">
                <a:solidFill>
                  <a:schemeClr val="folHlink"/>
                </a:solidFill>
              </a:rPr>
              <a:t>mean of 100</a:t>
            </a:r>
            <a:r>
              <a:rPr lang="en-US"/>
              <a:t> and </a:t>
            </a:r>
            <a:r>
              <a:rPr lang="en-US">
                <a:solidFill>
                  <a:schemeClr val="folHlink"/>
                </a:solidFill>
              </a:rPr>
              <a:t>standard deviation of 50</a:t>
            </a:r>
            <a:r>
              <a:rPr lang="en-US"/>
              <a:t>, the  z  value for  </a:t>
            </a:r>
            <a:r>
              <a:rPr lang="en-US">
                <a:solidFill>
                  <a:schemeClr val="hlink"/>
                </a:solidFill>
              </a:rPr>
              <a:t>x = 250</a:t>
            </a:r>
            <a:r>
              <a:rPr lang="en-US">
                <a:solidFill>
                  <a:schemeClr val="folHlink"/>
                </a:solidFill>
              </a:rPr>
              <a:t>  </a:t>
            </a:r>
            <a:r>
              <a:rPr lang="en-US"/>
              <a:t>is</a:t>
            </a:r>
            <a:endParaRPr/>
          </a:p>
          <a:p>
            <a:pPr indent="-464819" lvl="0" marL="571500" rtl="0" algn="l">
              <a:lnSpc>
                <a:spcPct val="100000"/>
              </a:lnSpc>
              <a:spcBef>
                <a:spcPts val="560"/>
              </a:spcBef>
              <a:spcAft>
                <a:spcPts val="0"/>
              </a:spcAft>
              <a:buSzPts val="1680"/>
              <a:buNone/>
            </a:pPr>
            <a:r>
              <a:t/>
            </a:r>
            <a:endParaRPr/>
          </a:p>
          <a:p>
            <a:pPr indent="-464819" lvl="0" marL="571500" rtl="0" algn="l">
              <a:lnSpc>
                <a:spcPct val="100000"/>
              </a:lnSpc>
              <a:spcBef>
                <a:spcPts val="560"/>
              </a:spcBef>
              <a:spcAft>
                <a:spcPts val="0"/>
              </a:spcAft>
              <a:buSzPts val="1680"/>
              <a:buNone/>
            </a:pPr>
            <a:r>
              <a:t/>
            </a:r>
            <a:endParaRPr/>
          </a:p>
          <a:p>
            <a:pPr indent="-464819" lvl="0" marL="571500" rtl="0" algn="l">
              <a:lnSpc>
                <a:spcPct val="100000"/>
              </a:lnSpc>
              <a:spcBef>
                <a:spcPts val="560"/>
              </a:spcBef>
              <a:spcAft>
                <a:spcPts val="0"/>
              </a:spcAft>
              <a:buSzPts val="1680"/>
              <a:buNone/>
            </a:pPr>
            <a:r>
              <a:t/>
            </a:r>
            <a:endParaRPr/>
          </a:p>
          <a:p>
            <a:pPr indent="-571500" lvl="0" marL="571500" rtl="0" algn="l">
              <a:lnSpc>
                <a:spcPct val="100000"/>
              </a:lnSpc>
              <a:spcBef>
                <a:spcPts val="560"/>
              </a:spcBef>
              <a:spcAft>
                <a:spcPts val="0"/>
              </a:spcAft>
              <a:buSzPts val="1680"/>
              <a:buChar char="■"/>
            </a:pPr>
            <a:r>
              <a:rPr lang="en-US">
                <a:solidFill>
                  <a:srgbClr val="0066CC"/>
                </a:solidFill>
              </a:rPr>
              <a:t>This says that  x = 250  is three standard deviations (3 increments of 50 units) above the mean of 100.</a:t>
            </a:r>
            <a:endParaRPr/>
          </a:p>
        </p:txBody>
      </p:sp>
      <p:pic>
        <p:nvPicPr>
          <p:cNvPr id="1136" name="Google Shape;1136;p70"/>
          <p:cNvPicPr preferRelativeResize="0"/>
          <p:nvPr/>
        </p:nvPicPr>
        <p:blipFill rotWithShape="1">
          <a:blip r:embed="rId3">
            <a:alphaModFix/>
          </a:blip>
          <a:srcRect b="0" l="0" r="0" t="0"/>
          <a:stretch/>
        </p:blipFill>
        <p:spPr>
          <a:xfrm>
            <a:off x="1943100" y="3276600"/>
            <a:ext cx="5448300" cy="1181100"/>
          </a:xfrm>
          <a:prstGeom prst="rect">
            <a:avLst/>
          </a:prstGeom>
          <a:solidFill>
            <a:srgbClr val="FFFFCD"/>
          </a:solidFill>
          <a:ln cap="flat" cmpd="sng" w="9525">
            <a:solidFill>
              <a:schemeClr val="dk1"/>
            </a:solidFill>
            <a:prstDash val="solid"/>
            <a:miter lim="800000"/>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1"/>
          <p:cNvSpPr txBox="1"/>
          <p:nvPr>
            <p:ph type="title"/>
          </p:nvPr>
        </p:nvSpPr>
        <p:spPr>
          <a:xfrm>
            <a:off x="1447800" y="3048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Comparing  x  and  z  units</a:t>
            </a:r>
            <a:endParaRPr/>
          </a:p>
        </p:txBody>
      </p:sp>
      <p:sp>
        <p:nvSpPr>
          <p:cNvPr id="1142" name="Google Shape;1142;p71"/>
          <p:cNvSpPr/>
          <p:nvPr/>
        </p:nvSpPr>
        <p:spPr>
          <a:xfrm>
            <a:off x="1828800" y="1981200"/>
            <a:ext cx="2243138" cy="1681163"/>
          </a:xfrm>
          <a:custGeom>
            <a:rect b="b" l="l" r="r" t="t"/>
            <a:pathLst>
              <a:path extrusionOk="0" h="721" w="90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43" name="Google Shape;1143;p71"/>
          <p:cNvCxnSpPr/>
          <p:nvPr/>
        </p:nvCxnSpPr>
        <p:spPr>
          <a:xfrm>
            <a:off x="2570163" y="2447925"/>
            <a:ext cx="1587" cy="0"/>
          </a:xfrm>
          <a:prstGeom prst="straightConnector1">
            <a:avLst/>
          </a:prstGeom>
          <a:noFill/>
          <a:ln cap="flat" cmpd="sng" w="12700">
            <a:solidFill>
              <a:srgbClr val="CDCDCD"/>
            </a:solidFill>
            <a:prstDash val="solid"/>
            <a:round/>
            <a:headEnd len="sm" w="sm" type="none"/>
            <a:tailEnd len="sm" w="sm" type="none"/>
          </a:ln>
        </p:spPr>
      </p:cxnSp>
      <p:cxnSp>
        <p:nvCxnSpPr>
          <p:cNvPr id="1144" name="Google Shape;1144;p71"/>
          <p:cNvCxnSpPr/>
          <p:nvPr/>
        </p:nvCxnSpPr>
        <p:spPr>
          <a:xfrm>
            <a:off x="2570163" y="2570163"/>
            <a:ext cx="1587" cy="0"/>
          </a:xfrm>
          <a:prstGeom prst="straightConnector1">
            <a:avLst/>
          </a:prstGeom>
          <a:noFill/>
          <a:ln cap="flat" cmpd="sng" w="12700">
            <a:solidFill>
              <a:srgbClr val="CDCDCD"/>
            </a:solidFill>
            <a:prstDash val="solid"/>
            <a:round/>
            <a:headEnd len="sm" w="sm" type="none"/>
            <a:tailEnd len="sm" w="sm" type="none"/>
          </a:ln>
        </p:spPr>
      </p:cxnSp>
      <p:cxnSp>
        <p:nvCxnSpPr>
          <p:cNvPr id="1145" name="Google Shape;1145;p71"/>
          <p:cNvCxnSpPr/>
          <p:nvPr/>
        </p:nvCxnSpPr>
        <p:spPr>
          <a:xfrm>
            <a:off x="2570163" y="2690813"/>
            <a:ext cx="1587" cy="0"/>
          </a:xfrm>
          <a:prstGeom prst="straightConnector1">
            <a:avLst/>
          </a:prstGeom>
          <a:noFill/>
          <a:ln cap="flat" cmpd="sng" w="12700">
            <a:solidFill>
              <a:srgbClr val="CDCDCD"/>
            </a:solidFill>
            <a:prstDash val="solid"/>
            <a:round/>
            <a:headEnd len="sm" w="sm" type="none"/>
            <a:tailEnd len="sm" w="sm" type="none"/>
          </a:ln>
        </p:spPr>
      </p:cxnSp>
      <p:cxnSp>
        <p:nvCxnSpPr>
          <p:cNvPr id="1146" name="Google Shape;1146;p71"/>
          <p:cNvCxnSpPr/>
          <p:nvPr/>
        </p:nvCxnSpPr>
        <p:spPr>
          <a:xfrm>
            <a:off x="2570163" y="2813050"/>
            <a:ext cx="1587" cy="0"/>
          </a:xfrm>
          <a:prstGeom prst="straightConnector1">
            <a:avLst/>
          </a:prstGeom>
          <a:noFill/>
          <a:ln cap="flat" cmpd="sng" w="12700">
            <a:solidFill>
              <a:srgbClr val="CDCDCD"/>
            </a:solidFill>
            <a:prstDash val="solid"/>
            <a:round/>
            <a:headEnd len="sm" w="sm" type="none"/>
            <a:tailEnd len="sm" w="sm" type="none"/>
          </a:ln>
        </p:spPr>
      </p:cxnSp>
      <p:cxnSp>
        <p:nvCxnSpPr>
          <p:cNvPr id="1147" name="Google Shape;1147;p71"/>
          <p:cNvCxnSpPr/>
          <p:nvPr/>
        </p:nvCxnSpPr>
        <p:spPr>
          <a:xfrm>
            <a:off x="2570163" y="2933700"/>
            <a:ext cx="1587" cy="0"/>
          </a:xfrm>
          <a:prstGeom prst="straightConnector1">
            <a:avLst/>
          </a:prstGeom>
          <a:noFill/>
          <a:ln cap="flat" cmpd="sng" w="12700">
            <a:solidFill>
              <a:srgbClr val="CDCDCD"/>
            </a:solidFill>
            <a:prstDash val="solid"/>
            <a:round/>
            <a:headEnd len="sm" w="sm" type="none"/>
            <a:tailEnd len="sm" w="sm" type="none"/>
          </a:ln>
        </p:spPr>
      </p:cxnSp>
      <p:cxnSp>
        <p:nvCxnSpPr>
          <p:cNvPr id="1148" name="Google Shape;1148;p71"/>
          <p:cNvCxnSpPr/>
          <p:nvPr/>
        </p:nvCxnSpPr>
        <p:spPr>
          <a:xfrm>
            <a:off x="2570163" y="3055938"/>
            <a:ext cx="1587" cy="0"/>
          </a:xfrm>
          <a:prstGeom prst="straightConnector1">
            <a:avLst/>
          </a:prstGeom>
          <a:noFill/>
          <a:ln cap="flat" cmpd="sng" w="12700">
            <a:solidFill>
              <a:srgbClr val="CDCDCD"/>
            </a:solidFill>
            <a:prstDash val="solid"/>
            <a:round/>
            <a:headEnd len="sm" w="sm" type="none"/>
            <a:tailEnd len="sm" w="sm" type="none"/>
          </a:ln>
        </p:spPr>
      </p:cxnSp>
      <p:cxnSp>
        <p:nvCxnSpPr>
          <p:cNvPr id="1149" name="Google Shape;1149;p71"/>
          <p:cNvCxnSpPr/>
          <p:nvPr/>
        </p:nvCxnSpPr>
        <p:spPr>
          <a:xfrm>
            <a:off x="2570163" y="3176588"/>
            <a:ext cx="1587" cy="0"/>
          </a:xfrm>
          <a:prstGeom prst="straightConnector1">
            <a:avLst/>
          </a:prstGeom>
          <a:noFill/>
          <a:ln cap="flat" cmpd="sng" w="12700">
            <a:solidFill>
              <a:srgbClr val="CDCDCD"/>
            </a:solidFill>
            <a:prstDash val="solid"/>
            <a:round/>
            <a:headEnd len="sm" w="sm" type="none"/>
            <a:tailEnd len="sm" w="sm" type="none"/>
          </a:ln>
        </p:spPr>
      </p:cxnSp>
      <p:cxnSp>
        <p:nvCxnSpPr>
          <p:cNvPr id="1150" name="Google Shape;1150;p71"/>
          <p:cNvCxnSpPr/>
          <p:nvPr/>
        </p:nvCxnSpPr>
        <p:spPr>
          <a:xfrm>
            <a:off x="2570163" y="3298825"/>
            <a:ext cx="1587" cy="0"/>
          </a:xfrm>
          <a:prstGeom prst="straightConnector1">
            <a:avLst/>
          </a:prstGeom>
          <a:noFill/>
          <a:ln cap="flat" cmpd="sng" w="12700">
            <a:solidFill>
              <a:srgbClr val="CDCDCD"/>
            </a:solidFill>
            <a:prstDash val="solid"/>
            <a:round/>
            <a:headEnd len="sm" w="sm" type="none"/>
            <a:tailEnd len="sm" w="sm" type="none"/>
          </a:ln>
        </p:spPr>
      </p:cxnSp>
      <p:cxnSp>
        <p:nvCxnSpPr>
          <p:cNvPr id="1151" name="Google Shape;1151;p71"/>
          <p:cNvCxnSpPr/>
          <p:nvPr/>
        </p:nvCxnSpPr>
        <p:spPr>
          <a:xfrm>
            <a:off x="2570163" y="3419475"/>
            <a:ext cx="1587" cy="0"/>
          </a:xfrm>
          <a:prstGeom prst="straightConnector1">
            <a:avLst/>
          </a:prstGeom>
          <a:noFill/>
          <a:ln cap="flat" cmpd="sng" w="12700">
            <a:solidFill>
              <a:srgbClr val="CDCDCD"/>
            </a:solidFill>
            <a:prstDash val="solid"/>
            <a:round/>
            <a:headEnd len="sm" w="sm" type="none"/>
            <a:tailEnd len="sm" w="sm" type="none"/>
          </a:ln>
        </p:spPr>
      </p:cxnSp>
      <p:cxnSp>
        <p:nvCxnSpPr>
          <p:cNvPr id="1152" name="Google Shape;1152;p71"/>
          <p:cNvCxnSpPr/>
          <p:nvPr/>
        </p:nvCxnSpPr>
        <p:spPr>
          <a:xfrm>
            <a:off x="2570163" y="3540125"/>
            <a:ext cx="1587" cy="0"/>
          </a:xfrm>
          <a:prstGeom prst="straightConnector1">
            <a:avLst/>
          </a:prstGeom>
          <a:noFill/>
          <a:ln cap="flat" cmpd="sng" w="12700">
            <a:solidFill>
              <a:srgbClr val="CDCDCD"/>
            </a:solidFill>
            <a:prstDash val="solid"/>
            <a:round/>
            <a:headEnd len="sm" w="sm" type="none"/>
            <a:tailEnd len="sm" w="sm" type="none"/>
          </a:ln>
        </p:spPr>
      </p:cxnSp>
      <p:cxnSp>
        <p:nvCxnSpPr>
          <p:cNvPr id="1153" name="Google Shape;1153;p71"/>
          <p:cNvCxnSpPr/>
          <p:nvPr/>
        </p:nvCxnSpPr>
        <p:spPr>
          <a:xfrm>
            <a:off x="5588000"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4" name="Google Shape;1154;p71"/>
          <p:cNvCxnSpPr/>
          <p:nvPr/>
        </p:nvCxnSpPr>
        <p:spPr>
          <a:xfrm>
            <a:off x="5287963"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5" name="Google Shape;1155;p71"/>
          <p:cNvCxnSpPr/>
          <p:nvPr/>
        </p:nvCxnSpPr>
        <p:spPr>
          <a:xfrm>
            <a:off x="4986338"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6" name="Google Shape;1156;p71"/>
          <p:cNvCxnSpPr/>
          <p:nvPr/>
        </p:nvCxnSpPr>
        <p:spPr>
          <a:xfrm>
            <a:off x="4686300"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7" name="Google Shape;1157;p71"/>
          <p:cNvCxnSpPr/>
          <p:nvPr/>
        </p:nvCxnSpPr>
        <p:spPr>
          <a:xfrm>
            <a:off x="4386263"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8" name="Google Shape;1158;p71"/>
          <p:cNvCxnSpPr/>
          <p:nvPr/>
        </p:nvCxnSpPr>
        <p:spPr>
          <a:xfrm>
            <a:off x="4086225"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59" name="Google Shape;1159;p71"/>
          <p:cNvCxnSpPr/>
          <p:nvPr/>
        </p:nvCxnSpPr>
        <p:spPr>
          <a:xfrm>
            <a:off x="3786188"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60" name="Google Shape;1160;p71"/>
          <p:cNvCxnSpPr/>
          <p:nvPr/>
        </p:nvCxnSpPr>
        <p:spPr>
          <a:xfrm>
            <a:off x="3486150"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61" name="Google Shape;1161;p71"/>
          <p:cNvCxnSpPr/>
          <p:nvPr/>
        </p:nvCxnSpPr>
        <p:spPr>
          <a:xfrm>
            <a:off x="3184525" y="3668713"/>
            <a:ext cx="0" cy="1587"/>
          </a:xfrm>
          <a:prstGeom prst="straightConnector1">
            <a:avLst/>
          </a:prstGeom>
          <a:noFill/>
          <a:ln cap="flat" cmpd="sng" w="12700">
            <a:solidFill>
              <a:srgbClr val="CDCDCD"/>
            </a:solidFill>
            <a:prstDash val="solid"/>
            <a:round/>
            <a:headEnd len="sm" w="sm" type="none"/>
            <a:tailEnd len="sm" w="sm" type="none"/>
          </a:ln>
        </p:spPr>
      </p:cxnSp>
      <p:cxnSp>
        <p:nvCxnSpPr>
          <p:cNvPr id="1162" name="Google Shape;1162;p71"/>
          <p:cNvCxnSpPr/>
          <p:nvPr/>
        </p:nvCxnSpPr>
        <p:spPr>
          <a:xfrm>
            <a:off x="2884488" y="3668713"/>
            <a:ext cx="0" cy="1587"/>
          </a:xfrm>
          <a:prstGeom prst="straightConnector1">
            <a:avLst/>
          </a:prstGeom>
          <a:noFill/>
          <a:ln cap="flat" cmpd="sng" w="12700">
            <a:solidFill>
              <a:srgbClr val="CDCDCD"/>
            </a:solidFill>
            <a:prstDash val="solid"/>
            <a:round/>
            <a:headEnd len="sm" w="sm" type="none"/>
            <a:tailEnd len="sm" w="sm" type="none"/>
          </a:ln>
        </p:spPr>
      </p:cxnSp>
      <p:sp>
        <p:nvSpPr>
          <p:cNvPr id="1163" name="Google Shape;1163;p71"/>
          <p:cNvSpPr/>
          <p:nvPr/>
        </p:nvSpPr>
        <p:spPr>
          <a:xfrm>
            <a:off x="2457450" y="2963863"/>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4" name="Google Shape;1164;p71"/>
          <p:cNvSpPr/>
          <p:nvPr/>
        </p:nvSpPr>
        <p:spPr>
          <a:xfrm>
            <a:off x="3994150" y="3638550"/>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65" name="Google Shape;1165;p71"/>
          <p:cNvSpPr/>
          <p:nvPr/>
        </p:nvSpPr>
        <p:spPr>
          <a:xfrm>
            <a:off x="6629400" y="4267200"/>
            <a:ext cx="38100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3300"/>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166" name="Google Shape;1166;p71"/>
          <p:cNvSpPr/>
          <p:nvPr/>
        </p:nvSpPr>
        <p:spPr>
          <a:xfrm>
            <a:off x="3733800" y="3810000"/>
            <a:ext cx="91440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2"/>
                </a:solidFill>
                <a:latin typeface="Arial"/>
                <a:ea typeface="Arial"/>
                <a:cs typeface="Arial"/>
                <a:sym typeface="Arial"/>
              </a:rPr>
              <a:t>100</a:t>
            </a:r>
            <a:endParaRPr b="0" i="0" sz="1400" u="none" cap="none" strike="noStrike">
              <a:solidFill>
                <a:srgbClr val="000000"/>
              </a:solidFill>
              <a:latin typeface="Arial"/>
              <a:ea typeface="Arial"/>
              <a:cs typeface="Arial"/>
              <a:sym typeface="Arial"/>
            </a:endParaRPr>
          </a:p>
        </p:txBody>
      </p:sp>
      <p:sp>
        <p:nvSpPr>
          <p:cNvPr id="1167" name="Google Shape;1167;p71"/>
          <p:cNvSpPr/>
          <p:nvPr/>
        </p:nvSpPr>
        <p:spPr>
          <a:xfrm>
            <a:off x="5410200" y="4267200"/>
            <a:ext cx="99060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3300"/>
                </a:solidFill>
                <a:latin typeface="Arial"/>
                <a:ea typeface="Arial"/>
                <a:cs typeface="Arial"/>
                <a:sym typeface="Arial"/>
              </a:rPr>
              <a:t>3.0</a:t>
            </a:r>
            <a:endParaRPr b="0" i="0" sz="1400" u="none" cap="none" strike="noStrike">
              <a:solidFill>
                <a:srgbClr val="000000"/>
              </a:solidFill>
              <a:latin typeface="Arial"/>
              <a:ea typeface="Arial"/>
              <a:cs typeface="Arial"/>
              <a:sym typeface="Arial"/>
            </a:endParaRPr>
          </a:p>
        </p:txBody>
      </p:sp>
      <p:sp>
        <p:nvSpPr>
          <p:cNvPr id="1168" name="Google Shape;1168;p71"/>
          <p:cNvSpPr/>
          <p:nvPr/>
        </p:nvSpPr>
        <p:spPr>
          <a:xfrm>
            <a:off x="4038600" y="1981200"/>
            <a:ext cx="2101850" cy="1681163"/>
          </a:xfrm>
          <a:custGeom>
            <a:rect b="b" l="l" r="r" t="t"/>
            <a:pathLst>
              <a:path extrusionOk="0" h="721" w="90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69" name="Google Shape;1169;p71"/>
          <p:cNvCxnSpPr/>
          <p:nvPr/>
        </p:nvCxnSpPr>
        <p:spPr>
          <a:xfrm>
            <a:off x="1676400" y="3733800"/>
            <a:ext cx="4572000" cy="0"/>
          </a:xfrm>
          <a:prstGeom prst="straightConnector1">
            <a:avLst/>
          </a:prstGeom>
          <a:noFill/>
          <a:ln cap="flat" cmpd="sng" w="28575">
            <a:solidFill>
              <a:schemeClr val="lt2"/>
            </a:solidFill>
            <a:prstDash val="solid"/>
            <a:round/>
            <a:headEnd len="sm" w="sm" type="none"/>
            <a:tailEnd len="sm" w="sm" type="none"/>
          </a:ln>
        </p:spPr>
      </p:cxnSp>
      <p:sp>
        <p:nvSpPr>
          <p:cNvPr id="1170" name="Google Shape;1170;p71"/>
          <p:cNvSpPr/>
          <p:nvPr/>
        </p:nvSpPr>
        <p:spPr>
          <a:xfrm>
            <a:off x="3886200" y="4267200"/>
            <a:ext cx="479425"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33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71" name="Google Shape;1171;p71"/>
          <p:cNvSpPr/>
          <p:nvPr/>
        </p:nvSpPr>
        <p:spPr>
          <a:xfrm>
            <a:off x="5334000" y="3810000"/>
            <a:ext cx="990600"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2"/>
                </a:solidFill>
                <a:latin typeface="Arial"/>
                <a:ea typeface="Arial"/>
                <a:cs typeface="Arial"/>
                <a:sym typeface="Arial"/>
              </a:rPr>
              <a:t>250</a:t>
            </a:r>
            <a:endParaRPr b="0" i="0" sz="1400" u="none" cap="none" strike="noStrike">
              <a:solidFill>
                <a:srgbClr val="000000"/>
              </a:solidFill>
              <a:latin typeface="Arial"/>
              <a:ea typeface="Arial"/>
              <a:cs typeface="Arial"/>
              <a:sym typeface="Arial"/>
            </a:endParaRPr>
          </a:p>
        </p:txBody>
      </p:sp>
      <p:sp>
        <p:nvSpPr>
          <p:cNvPr id="1172" name="Google Shape;1172;p71"/>
          <p:cNvSpPr/>
          <p:nvPr/>
        </p:nvSpPr>
        <p:spPr>
          <a:xfrm>
            <a:off x="6629400" y="3810000"/>
            <a:ext cx="379413" cy="5159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2"/>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173" name="Google Shape;1173;p71"/>
          <p:cNvSpPr txBox="1"/>
          <p:nvPr/>
        </p:nvSpPr>
        <p:spPr>
          <a:xfrm>
            <a:off x="838200" y="4953000"/>
            <a:ext cx="76962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Arial"/>
                <a:ea typeface="Arial"/>
                <a:cs typeface="Arial"/>
                <a:sym typeface="Arial"/>
              </a:rPr>
              <a:t>Note that the distribution is the same, only the scale has changed.  We can express the problem in original units (x) or in standardized units (z)</a:t>
            </a:r>
            <a:endParaRPr b="0" i="0" sz="1400" u="none" cap="none" strike="noStrike">
              <a:solidFill>
                <a:srgbClr val="000000"/>
              </a:solidFill>
              <a:latin typeface="Arial"/>
              <a:ea typeface="Arial"/>
              <a:cs typeface="Arial"/>
              <a:sym typeface="Arial"/>
            </a:endParaRPr>
          </a:p>
        </p:txBody>
      </p:sp>
      <p:cxnSp>
        <p:nvCxnSpPr>
          <p:cNvPr id="1174" name="Google Shape;1174;p71"/>
          <p:cNvCxnSpPr/>
          <p:nvPr/>
        </p:nvCxnSpPr>
        <p:spPr>
          <a:xfrm>
            <a:off x="4038600" y="1981200"/>
            <a:ext cx="0" cy="1752600"/>
          </a:xfrm>
          <a:prstGeom prst="straightConnector1">
            <a:avLst/>
          </a:prstGeom>
          <a:noFill/>
          <a:ln cap="flat" cmpd="sng" w="12700">
            <a:solidFill>
              <a:schemeClr val="lt2"/>
            </a:solidFill>
            <a:prstDash val="solid"/>
            <a:round/>
            <a:headEnd len="sm" w="sm" type="none"/>
            <a:tailEnd len="sm" w="sm" type="none"/>
          </a:ln>
        </p:spPr>
      </p:cxnSp>
      <p:cxnSp>
        <p:nvCxnSpPr>
          <p:cNvPr id="1175" name="Google Shape;1175;p71"/>
          <p:cNvCxnSpPr/>
          <p:nvPr/>
        </p:nvCxnSpPr>
        <p:spPr>
          <a:xfrm>
            <a:off x="5715000" y="3581400"/>
            <a:ext cx="0" cy="152400"/>
          </a:xfrm>
          <a:prstGeom prst="straightConnector1">
            <a:avLst/>
          </a:prstGeom>
          <a:noFill/>
          <a:ln cap="flat" cmpd="sng" w="28575">
            <a:solidFill>
              <a:schemeClr val="lt2"/>
            </a:solidFill>
            <a:prstDash val="solid"/>
            <a:round/>
            <a:headEnd len="sm" w="sm" type="none"/>
            <a:tailEnd len="sm" w="sm" type="none"/>
          </a:ln>
        </p:spPr>
      </p:cxnSp>
      <p:sp>
        <p:nvSpPr>
          <p:cNvPr id="1176" name="Google Shape;1176;p71"/>
          <p:cNvSpPr txBox="1"/>
          <p:nvPr/>
        </p:nvSpPr>
        <p:spPr>
          <a:xfrm>
            <a:off x="6629400" y="1981200"/>
            <a:ext cx="1371600" cy="1017588"/>
          </a:xfrm>
          <a:prstGeom prst="rect">
            <a:avLst/>
          </a:prstGeom>
          <a:noFill/>
          <a:ln cap="flat" cmpd="sng" w="12700">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μ</a:t>
            </a:r>
            <a:r>
              <a:rPr b="0" i="0" lang="en-US" sz="2400" u="none" cap="none" strike="noStrike">
                <a:solidFill>
                  <a:schemeClr val="lt2"/>
                </a:solidFill>
                <a:latin typeface="Times New Roman"/>
                <a:ea typeface="Times New Roman"/>
                <a:cs typeface="Times New Roman"/>
                <a:sym typeface="Times New Roman"/>
              </a:rPr>
              <a:t> </a:t>
            </a:r>
            <a:r>
              <a:rPr b="0" i="0" lang="en-US" sz="2400" u="none" cap="none" strike="noStrike">
                <a:solidFill>
                  <a:schemeClr val="lt2"/>
                </a:solidFill>
                <a:latin typeface="Arial"/>
                <a:ea typeface="Arial"/>
                <a:cs typeface="Arial"/>
                <a:sym typeface="Arial"/>
              </a:rPr>
              <a:t>=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σ</a:t>
            </a:r>
            <a:r>
              <a:rPr b="0" i="0" lang="en-US" sz="2400" u="none" cap="none" strike="noStrike">
                <a:solidFill>
                  <a:schemeClr val="lt2"/>
                </a:solidFill>
                <a:latin typeface="Times New Roman"/>
                <a:ea typeface="Times New Roman"/>
                <a:cs typeface="Times New Roman"/>
                <a:sym typeface="Times New Roman"/>
              </a:rPr>
              <a:t> </a:t>
            </a:r>
            <a:r>
              <a:rPr b="0" i="0" lang="en-US" sz="2400" u="none" cap="none" strike="noStrike">
                <a:solidFill>
                  <a:schemeClr val="lt2"/>
                </a:solidFill>
                <a:latin typeface="Arial"/>
                <a:ea typeface="Arial"/>
                <a:cs typeface="Arial"/>
                <a:sym typeface="Arial"/>
              </a:rPr>
              <a:t>= 50</a:t>
            </a:r>
            <a:endParaRPr b="0" i="0" sz="2400" u="none" cap="none" strike="noStrike">
              <a:solidFill>
                <a:schemeClr val="lt2"/>
              </a:solidFill>
              <a:latin typeface="Arial"/>
              <a:ea typeface="Arial"/>
              <a:cs typeface="Arial"/>
              <a:sym typeface="Arial"/>
            </a:endParaRPr>
          </a:p>
        </p:txBody>
      </p:sp>
      <p:cxnSp>
        <p:nvCxnSpPr>
          <p:cNvPr id="1177" name="Google Shape;1177;p71"/>
          <p:cNvCxnSpPr/>
          <p:nvPr/>
        </p:nvCxnSpPr>
        <p:spPr>
          <a:xfrm flipH="1">
            <a:off x="4953000" y="2438400"/>
            <a:ext cx="1676400" cy="457200"/>
          </a:xfrm>
          <a:prstGeom prst="straightConnector1">
            <a:avLst/>
          </a:prstGeom>
          <a:noFill/>
          <a:ln cap="flat" cmpd="sng" w="12700">
            <a:solidFill>
              <a:schemeClr val="lt2"/>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cxnSp>
        <p:nvCxnSpPr>
          <p:cNvPr id="1182" name="Google Shape;1182;p72"/>
          <p:cNvCxnSpPr/>
          <p:nvPr/>
        </p:nvCxnSpPr>
        <p:spPr>
          <a:xfrm>
            <a:off x="6553200" y="5105400"/>
            <a:ext cx="0" cy="304800"/>
          </a:xfrm>
          <a:prstGeom prst="straightConnector1">
            <a:avLst/>
          </a:prstGeom>
          <a:noFill/>
          <a:ln cap="flat" cmpd="sng" w="101600">
            <a:solidFill>
              <a:srgbClr val="FF0000"/>
            </a:solidFill>
            <a:prstDash val="solid"/>
            <a:round/>
            <a:headEnd len="sm" w="sm" type="none"/>
            <a:tailEnd len="sm" w="sm" type="none"/>
          </a:ln>
        </p:spPr>
      </p:cxnSp>
      <p:sp>
        <p:nvSpPr>
          <p:cNvPr id="1183" name="Google Shape;1183;p72"/>
          <p:cNvSpPr/>
          <p:nvPr/>
        </p:nvSpPr>
        <p:spPr>
          <a:xfrm>
            <a:off x="5791200" y="4191000"/>
            <a:ext cx="76200" cy="1219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4" name="Google Shape;1184;p72"/>
          <p:cNvSpPr/>
          <p:nvPr/>
        </p:nvSpPr>
        <p:spPr>
          <a:xfrm>
            <a:off x="5780088" y="4191000"/>
            <a:ext cx="812800" cy="1214438"/>
          </a:xfrm>
          <a:custGeom>
            <a:rect b="b" l="l" r="r" t="t"/>
            <a:pathLst>
              <a:path extrusionOk="0" h="765" w="512">
                <a:moveTo>
                  <a:pt x="23" y="19"/>
                </a:moveTo>
                <a:cubicBezTo>
                  <a:pt x="20" y="2"/>
                  <a:pt x="14" y="16"/>
                  <a:pt x="17" y="17"/>
                </a:cubicBezTo>
                <a:cubicBezTo>
                  <a:pt x="20" y="18"/>
                  <a:pt x="35" y="25"/>
                  <a:pt x="43" y="27"/>
                </a:cubicBezTo>
                <a:cubicBezTo>
                  <a:pt x="61" y="29"/>
                  <a:pt x="48" y="21"/>
                  <a:pt x="65" y="27"/>
                </a:cubicBezTo>
                <a:cubicBezTo>
                  <a:pt x="80" y="32"/>
                  <a:pt x="83" y="33"/>
                  <a:pt x="95" y="43"/>
                </a:cubicBezTo>
                <a:cubicBezTo>
                  <a:pt x="123" y="64"/>
                  <a:pt x="138" y="88"/>
                  <a:pt x="167" y="106"/>
                </a:cubicBezTo>
                <a:cubicBezTo>
                  <a:pt x="180" y="144"/>
                  <a:pt x="215" y="179"/>
                  <a:pt x="245" y="208"/>
                </a:cubicBezTo>
                <a:cubicBezTo>
                  <a:pt x="259" y="248"/>
                  <a:pt x="272" y="246"/>
                  <a:pt x="296" y="280"/>
                </a:cubicBezTo>
                <a:cubicBezTo>
                  <a:pt x="304" y="292"/>
                  <a:pt x="315" y="306"/>
                  <a:pt x="327" y="313"/>
                </a:cubicBezTo>
                <a:cubicBezTo>
                  <a:pt x="333" y="317"/>
                  <a:pt x="339" y="340"/>
                  <a:pt x="339" y="340"/>
                </a:cubicBezTo>
                <a:cubicBezTo>
                  <a:pt x="348" y="366"/>
                  <a:pt x="360" y="368"/>
                  <a:pt x="374" y="391"/>
                </a:cubicBezTo>
                <a:cubicBezTo>
                  <a:pt x="386" y="409"/>
                  <a:pt x="416" y="440"/>
                  <a:pt x="431" y="458"/>
                </a:cubicBezTo>
                <a:cubicBezTo>
                  <a:pt x="450" y="482"/>
                  <a:pt x="447" y="510"/>
                  <a:pt x="471" y="526"/>
                </a:cubicBezTo>
                <a:cubicBezTo>
                  <a:pt x="480" y="553"/>
                  <a:pt x="494" y="532"/>
                  <a:pt x="494" y="571"/>
                </a:cubicBezTo>
                <a:cubicBezTo>
                  <a:pt x="494" y="765"/>
                  <a:pt x="512" y="743"/>
                  <a:pt x="326" y="750"/>
                </a:cubicBezTo>
                <a:cubicBezTo>
                  <a:pt x="308" y="752"/>
                  <a:pt x="290" y="757"/>
                  <a:pt x="272" y="756"/>
                </a:cubicBezTo>
                <a:cubicBezTo>
                  <a:pt x="220" y="755"/>
                  <a:pt x="116" y="745"/>
                  <a:pt x="116" y="745"/>
                </a:cubicBezTo>
                <a:cubicBezTo>
                  <a:pt x="75" y="731"/>
                  <a:pt x="60" y="731"/>
                  <a:pt x="19" y="745"/>
                </a:cubicBezTo>
                <a:cubicBezTo>
                  <a:pt x="0" y="646"/>
                  <a:pt x="28" y="594"/>
                  <a:pt x="49" y="513"/>
                </a:cubicBezTo>
                <a:cubicBezTo>
                  <a:pt x="13" y="288"/>
                  <a:pt x="9" y="166"/>
                  <a:pt x="5" y="23"/>
                </a:cubicBezTo>
                <a:cubicBezTo>
                  <a:pt x="4" y="0"/>
                  <a:pt x="44" y="19"/>
                  <a:pt x="23" y="19"/>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85" name="Google Shape;1185;p72"/>
          <p:cNvSpPr txBox="1"/>
          <p:nvPr>
            <p:ph idx="4294967295" type="title"/>
          </p:nvPr>
        </p:nvSpPr>
        <p:spPr>
          <a:xfrm>
            <a:off x="1600200" y="3810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Standard Normal Table</a:t>
            </a:r>
            <a:endParaRPr/>
          </a:p>
        </p:txBody>
      </p:sp>
      <p:sp>
        <p:nvSpPr>
          <p:cNvPr id="1186" name="Google Shape;1186;p72"/>
          <p:cNvSpPr txBox="1"/>
          <p:nvPr>
            <p:ph idx="4294967295" type="body"/>
          </p:nvPr>
        </p:nvSpPr>
        <p:spPr>
          <a:xfrm>
            <a:off x="0" y="1828800"/>
            <a:ext cx="9144000" cy="1981200"/>
          </a:xfrm>
          <a:prstGeom prst="rect">
            <a:avLst/>
          </a:prstGeom>
          <a:noFill/>
          <a:ln>
            <a:noFill/>
          </a:ln>
        </p:spPr>
        <p:txBody>
          <a:bodyPr anchorCtr="0" anchor="t" bIns="42650" lIns="85325" spcFirstLastPara="1" rIns="85325" wrap="square" tIns="42650">
            <a:noAutofit/>
          </a:bodyPr>
          <a:lstStyle/>
          <a:p>
            <a:pPr indent="-102870" lvl="0" marL="0" rtl="0" algn="l">
              <a:lnSpc>
                <a:spcPct val="100000"/>
              </a:lnSpc>
              <a:spcBef>
                <a:spcPts val="0"/>
              </a:spcBef>
              <a:spcAft>
                <a:spcPts val="0"/>
              </a:spcAft>
              <a:buSzPts val="1620"/>
              <a:buChar char="■"/>
            </a:pPr>
            <a:r>
              <a:rPr lang="en-US" sz="2700"/>
              <a:t>  </a:t>
            </a:r>
            <a:r>
              <a:rPr lang="en-US"/>
              <a:t>The Standard Normal table gives the probability from the mean (zero) up to a desired value for z</a:t>
            </a:r>
            <a:endParaRPr/>
          </a:p>
        </p:txBody>
      </p:sp>
      <p:sp>
        <p:nvSpPr>
          <p:cNvPr id="1187" name="Google Shape;1187;p72"/>
          <p:cNvSpPr/>
          <p:nvPr/>
        </p:nvSpPr>
        <p:spPr>
          <a:xfrm>
            <a:off x="4419600" y="4184650"/>
            <a:ext cx="1400175" cy="1149350"/>
          </a:xfrm>
          <a:custGeom>
            <a:rect b="b" l="l" r="r" t="t"/>
            <a:pathLst>
              <a:path extrusionOk="0" h="724" w="882">
                <a:moveTo>
                  <a:pt x="0" y="724"/>
                </a:moveTo>
                <a:lnTo>
                  <a:pt x="95" y="716"/>
                </a:lnTo>
                <a:lnTo>
                  <a:pt x="142" y="708"/>
                </a:lnTo>
                <a:lnTo>
                  <a:pt x="189" y="695"/>
                </a:lnTo>
                <a:lnTo>
                  <a:pt x="237" y="679"/>
                </a:lnTo>
                <a:lnTo>
                  <a:pt x="284" y="657"/>
                </a:lnTo>
                <a:lnTo>
                  <a:pt x="331" y="627"/>
                </a:lnTo>
                <a:lnTo>
                  <a:pt x="426" y="544"/>
                </a:lnTo>
                <a:lnTo>
                  <a:pt x="521" y="426"/>
                </a:lnTo>
                <a:lnTo>
                  <a:pt x="616" y="285"/>
                </a:lnTo>
                <a:lnTo>
                  <a:pt x="663" y="213"/>
                </a:lnTo>
                <a:lnTo>
                  <a:pt x="710" y="146"/>
                </a:lnTo>
                <a:lnTo>
                  <a:pt x="757" y="87"/>
                </a:lnTo>
                <a:lnTo>
                  <a:pt x="805" y="42"/>
                </a:lnTo>
                <a:lnTo>
                  <a:pt x="852" y="13"/>
                </a:lnTo>
                <a:lnTo>
                  <a:pt x="882"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88" name="Google Shape;1188;p72"/>
          <p:cNvCxnSpPr/>
          <p:nvPr/>
        </p:nvCxnSpPr>
        <p:spPr>
          <a:xfrm>
            <a:off x="7340600" y="5268913"/>
            <a:ext cx="0" cy="1587"/>
          </a:xfrm>
          <a:prstGeom prst="straightConnector1">
            <a:avLst/>
          </a:prstGeom>
          <a:noFill/>
          <a:ln cap="flat" cmpd="sng" w="12700">
            <a:solidFill>
              <a:srgbClr val="CDCDCD"/>
            </a:solidFill>
            <a:prstDash val="solid"/>
            <a:round/>
            <a:headEnd len="sm" w="sm" type="none"/>
            <a:tailEnd len="sm" w="sm" type="none"/>
          </a:ln>
        </p:spPr>
      </p:cxnSp>
      <p:sp>
        <p:nvSpPr>
          <p:cNvPr id="1189" name="Google Shape;1189;p72"/>
          <p:cNvSpPr/>
          <p:nvPr/>
        </p:nvSpPr>
        <p:spPr>
          <a:xfrm>
            <a:off x="7467600" y="5334000"/>
            <a:ext cx="33337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190" name="Google Shape;1190;p72"/>
          <p:cNvSpPr/>
          <p:nvPr/>
        </p:nvSpPr>
        <p:spPr>
          <a:xfrm>
            <a:off x="5638800" y="5410200"/>
            <a:ext cx="47942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191" name="Google Shape;1191;p72"/>
          <p:cNvSpPr/>
          <p:nvPr/>
        </p:nvSpPr>
        <p:spPr>
          <a:xfrm>
            <a:off x="6172200" y="5410200"/>
            <a:ext cx="990600"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9933"/>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cxnSp>
        <p:nvCxnSpPr>
          <p:cNvPr id="1192" name="Google Shape;1192;p72"/>
          <p:cNvCxnSpPr/>
          <p:nvPr/>
        </p:nvCxnSpPr>
        <p:spPr>
          <a:xfrm>
            <a:off x="5791200" y="5334000"/>
            <a:ext cx="762000" cy="0"/>
          </a:xfrm>
          <a:prstGeom prst="straightConnector1">
            <a:avLst/>
          </a:prstGeom>
          <a:noFill/>
          <a:ln cap="flat" cmpd="sng" w="50800">
            <a:solidFill>
              <a:srgbClr val="FF0000"/>
            </a:solidFill>
            <a:prstDash val="solid"/>
            <a:round/>
            <a:headEnd len="sm" w="sm" type="none"/>
            <a:tailEnd len="sm" w="sm" type="none"/>
          </a:ln>
        </p:spPr>
      </p:cxnSp>
      <p:cxnSp>
        <p:nvCxnSpPr>
          <p:cNvPr id="1193" name="Google Shape;1193;p72"/>
          <p:cNvCxnSpPr/>
          <p:nvPr/>
        </p:nvCxnSpPr>
        <p:spPr>
          <a:xfrm>
            <a:off x="5791200" y="5334000"/>
            <a:ext cx="762000" cy="0"/>
          </a:xfrm>
          <a:prstGeom prst="straightConnector1">
            <a:avLst/>
          </a:prstGeom>
          <a:noFill/>
          <a:ln cap="flat" cmpd="sng" w="50800">
            <a:solidFill>
              <a:srgbClr val="FF0000"/>
            </a:solidFill>
            <a:prstDash val="solid"/>
            <a:round/>
            <a:headEnd len="sm" w="sm" type="none"/>
            <a:tailEnd len="sm" w="sm" type="none"/>
          </a:ln>
        </p:spPr>
      </p:cxnSp>
      <p:cxnSp>
        <p:nvCxnSpPr>
          <p:cNvPr id="1194" name="Google Shape;1194;p72"/>
          <p:cNvCxnSpPr/>
          <p:nvPr/>
        </p:nvCxnSpPr>
        <p:spPr>
          <a:xfrm>
            <a:off x="5791200" y="5334000"/>
            <a:ext cx="762000" cy="0"/>
          </a:xfrm>
          <a:prstGeom prst="straightConnector1">
            <a:avLst/>
          </a:prstGeom>
          <a:noFill/>
          <a:ln cap="flat" cmpd="sng" w="152400">
            <a:solidFill>
              <a:srgbClr val="FF0000"/>
            </a:solidFill>
            <a:prstDash val="solid"/>
            <a:round/>
            <a:headEnd len="sm" w="sm" type="none"/>
            <a:tailEnd len="sm" w="sm" type="none"/>
          </a:ln>
        </p:spPr>
      </p:cxnSp>
      <p:sp>
        <p:nvSpPr>
          <p:cNvPr id="1195" name="Google Shape;1195;p72"/>
          <p:cNvSpPr txBox="1"/>
          <p:nvPr/>
        </p:nvSpPr>
        <p:spPr>
          <a:xfrm>
            <a:off x="6629400" y="4038600"/>
            <a:ext cx="990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.4772</a:t>
            </a:r>
            <a:endParaRPr b="0" i="0" sz="1400" u="none" cap="none" strike="noStrike">
              <a:solidFill>
                <a:srgbClr val="000000"/>
              </a:solidFill>
              <a:latin typeface="Arial"/>
              <a:ea typeface="Arial"/>
              <a:cs typeface="Arial"/>
              <a:sym typeface="Arial"/>
            </a:endParaRPr>
          </a:p>
        </p:txBody>
      </p:sp>
      <p:cxnSp>
        <p:nvCxnSpPr>
          <p:cNvPr id="1196" name="Google Shape;1196;p72"/>
          <p:cNvCxnSpPr/>
          <p:nvPr/>
        </p:nvCxnSpPr>
        <p:spPr>
          <a:xfrm flipH="1">
            <a:off x="6172200" y="4495800"/>
            <a:ext cx="609600" cy="381000"/>
          </a:xfrm>
          <a:prstGeom prst="straightConnector1">
            <a:avLst/>
          </a:prstGeom>
          <a:noFill/>
          <a:ln cap="flat" cmpd="sng" w="12700">
            <a:solidFill>
              <a:schemeClr val="dk1"/>
            </a:solidFill>
            <a:prstDash val="solid"/>
            <a:round/>
            <a:headEnd len="sm" w="sm" type="none"/>
            <a:tailEnd len="med" w="med" type="triangle"/>
          </a:ln>
        </p:spPr>
      </p:cxnSp>
      <p:sp>
        <p:nvSpPr>
          <p:cNvPr id="1197" name="Google Shape;1197;p72"/>
          <p:cNvSpPr/>
          <p:nvPr/>
        </p:nvSpPr>
        <p:spPr>
          <a:xfrm>
            <a:off x="5832475" y="4187825"/>
            <a:ext cx="1384300" cy="1139825"/>
          </a:xfrm>
          <a:custGeom>
            <a:rect b="b" l="l" r="r" t="t"/>
            <a:pathLst>
              <a:path extrusionOk="0" h="718" w="872">
                <a:moveTo>
                  <a:pt x="872" y="718"/>
                </a:moveTo>
                <a:lnTo>
                  <a:pt x="777" y="710"/>
                </a:lnTo>
                <a:lnTo>
                  <a:pt x="730" y="702"/>
                </a:lnTo>
                <a:lnTo>
                  <a:pt x="683" y="689"/>
                </a:lnTo>
                <a:lnTo>
                  <a:pt x="635" y="673"/>
                </a:lnTo>
                <a:lnTo>
                  <a:pt x="587" y="651"/>
                </a:lnTo>
                <a:lnTo>
                  <a:pt x="540" y="621"/>
                </a:lnTo>
                <a:lnTo>
                  <a:pt x="445" y="538"/>
                </a:lnTo>
                <a:lnTo>
                  <a:pt x="350" y="420"/>
                </a:lnTo>
                <a:lnTo>
                  <a:pt x="256" y="279"/>
                </a:lnTo>
                <a:lnTo>
                  <a:pt x="208" y="207"/>
                </a:lnTo>
                <a:lnTo>
                  <a:pt x="161" y="140"/>
                </a:lnTo>
                <a:lnTo>
                  <a:pt x="114" y="81"/>
                </a:lnTo>
                <a:lnTo>
                  <a:pt x="66" y="36"/>
                </a:lnTo>
                <a:lnTo>
                  <a:pt x="18" y="10"/>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98" name="Google Shape;1198;p72"/>
          <p:cNvSpPr/>
          <p:nvPr/>
        </p:nvSpPr>
        <p:spPr>
          <a:xfrm>
            <a:off x="4114800" y="5410200"/>
            <a:ext cx="3422650" cy="1588"/>
          </a:xfrm>
          <a:custGeom>
            <a:rect b="b" l="l" r="r" t="t"/>
            <a:pathLst>
              <a:path extrusionOk="0" h="1" w="2156">
                <a:moveTo>
                  <a:pt x="0" y="0"/>
                </a:moveTo>
                <a:lnTo>
                  <a:pt x="72" y="1"/>
                </a:lnTo>
                <a:lnTo>
                  <a:pt x="2156" y="1"/>
                </a:lnTo>
              </a:path>
            </a:pathLst>
          </a:custGeom>
          <a:noFill/>
          <a:ln cap="rnd"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99" name="Google Shape;1199;p72"/>
          <p:cNvSpPr/>
          <p:nvPr/>
        </p:nvSpPr>
        <p:spPr>
          <a:xfrm>
            <a:off x="838200" y="4191000"/>
            <a:ext cx="3429000" cy="904875"/>
          </a:xfrm>
          <a:prstGeom prst="rect">
            <a:avLst/>
          </a:prstGeom>
          <a:solidFill>
            <a:srgbClr val="FFFFCD"/>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folHlink"/>
                </a:solidFill>
                <a:latin typeface="Arial"/>
                <a:ea typeface="Arial"/>
                <a:cs typeface="Arial"/>
                <a:sym typeface="Arial"/>
              </a:rPr>
              <a:t>Example:</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Arial"/>
                <a:ea typeface="Arial"/>
                <a:cs typeface="Arial"/>
                <a:sym typeface="Arial"/>
              </a:rPr>
              <a:t>P(0 &lt; z &lt; 2.00) = .4772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73"/>
          <p:cNvSpPr/>
          <p:nvPr/>
        </p:nvSpPr>
        <p:spPr>
          <a:xfrm>
            <a:off x="4038600" y="2743200"/>
            <a:ext cx="2590800" cy="533400"/>
          </a:xfrm>
          <a:prstGeom prst="rect">
            <a:avLst/>
          </a:prstGeom>
          <a:solidFill>
            <a:srgbClr val="B8FA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5" name="Google Shape;1205;p73"/>
          <p:cNvSpPr/>
          <p:nvPr/>
        </p:nvSpPr>
        <p:spPr>
          <a:xfrm>
            <a:off x="3276600" y="3352800"/>
            <a:ext cx="533400" cy="1828800"/>
          </a:xfrm>
          <a:prstGeom prst="rect">
            <a:avLst/>
          </a:prstGeom>
          <a:solidFill>
            <a:srgbClr val="8ED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06" name="Google Shape;1206;p73"/>
          <p:cNvSpPr txBox="1"/>
          <p:nvPr>
            <p:ph idx="4294967295" type="title"/>
          </p:nvPr>
        </p:nvSpPr>
        <p:spPr>
          <a:xfrm>
            <a:off x="1447800" y="304800"/>
            <a:ext cx="6781800"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The Standard Normal Table</a:t>
            </a:r>
            <a:endParaRPr/>
          </a:p>
        </p:txBody>
      </p:sp>
      <p:sp>
        <p:nvSpPr>
          <p:cNvPr id="1207" name="Google Shape;1207;p73"/>
          <p:cNvSpPr txBox="1"/>
          <p:nvPr>
            <p:ph idx="4294967295" type="body"/>
          </p:nvPr>
        </p:nvSpPr>
        <p:spPr>
          <a:xfrm>
            <a:off x="4800600" y="4114800"/>
            <a:ext cx="3657600" cy="16002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380"/>
              <a:buFont typeface="Noto Sans Symbols"/>
              <a:buNone/>
            </a:pPr>
            <a:r>
              <a:rPr lang="en-US" sz="2300"/>
              <a:t>      </a:t>
            </a:r>
            <a:r>
              <a:rPr lang="en-US" sz="2400"/>
              <a:t>The value within the table gives the </a:t>
            </a:r>
            <a:r>
              <a:rPr lang="en-US" sz="2400">
                <a:solidFill>
                  <a:srgbClr val="FF3300"/>
                </a:solidFill>
              </a:rPr>
              <a:t>probability </a:t>
            </a:r>
            <a:r>
              <a:rPr lang="en-US" sz="2400"/>
              <a:t>from z = 0 up to the desired z value</a:t>
            </a:r>
            <a:endParaRPr/>
          </a:p>
        </p:txBody>
      </p:sp>
      <p:pic>
        <p:nvPicPr>
          <p:cNvPr id="1208" name="Google Shape;1208;p73"/>
          <p:cNvPicPr preferRelativeResize="0"/>
          <p:nvPr/>
        </p:nvPicPr>
        <p:blipFill rotWithShape="1">
          <a:blip r:embed="rId3">
            <a:alphaModFix/>
          </a:blip>
          <a:srcRect b="0" l="0" r="0" t="0"/>
          <a:stretch/>
        </p:blipFill>
        <p:spPr>
          <a:xfrm>
            <a:off x="3276600" y="2819400"/>
            <a:ext cx="3679825" cy="2381250"/>
          </a:xfrm>
          <a:prstGeom prst="rect">
            <a:avLst/>
          </a:prstGeom>
          <a:noFill/>
          <a:ln>
            <a:noFill/>
          </a:ln>
        </p:spPr>
      </p:pic>
      <p:cxnSp>
        <p:nvCxnSpPr>
          <p:cNvPr id="1209" name="Google Shape;1209;p73"/>
          <p:cNvCxnSpPr/>
          <p:nvPr/>
        </p:nvCxnSpPr>
        <p:spPr>
          <a:xfrm rot="10800000">
            <a:off x="4876800" y="5029200"/>
            <a:ext cx="457200" cy="76200"/>
          </a:xfrm>
          <a:prstGeom prst="straightConnector1">
            <a:avLst/>
          </a:prstGeom>
          <a:noFill/>
          <a:ln cap="flat" cmpd="sng" w="38100">
            <a:solidFill>
              <a:srgbClr val="FF0000"/>
            </a:solidFill>
            <a:prstDash val="solid"/>
            <a:round/>
            <a:headEnd len="sm" w="sm" type="none"/>
            <a:tailEnd len="med" w="med" type="triangle"/>
          </a:ln>
        </p:spPr>
      </p:cxnSp>
      <p:sp>
        <p:nvSpPr>
          <p:cNvPr id="1210" name="Google Shape;1210;p73"/>
          <p:cNvSpPr txBox="1"/>
          <p:nvPr/>
        </p:nvSpPr>
        <p:spPr>
          <a:xfrm>
            <a:off x="4114800" y="4800600"/>
            <a:ext cx="990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3300"/>
                </a:solidFill>
                <a:latin typeface="Arial"/>
                <a:ea typeface="Arial"/>
                <a:cs typeface="Arial"/>
                <a:sym typeface="Arial"/>
              </a:rPr>
              <a:t>.4772</a:t>
            </a:r>
            <a:endParaRPr b="0" i="0" sz="1400" u="none" cap="none" strike="noStrike">
              <a:solidFill>
                <a:srgbClr val="000000"/>
              </a:solidFill>
              <a:latin typeface="Arial"/>
              <a:ea typeface="Arial"/>
              <a:cs typeface="Arial"/>
              <a:sym typeface="Arial"/>
            </a:endParaRPr>
          </a:p>
        </p:txBody>
      </p:sp>
      <p:sp>
        <p:nvSpPr>
          <p:cNvPr id="1211" name="Google Shape;1211;p73"/>
          <p:cNvSpPr txBox="1"/>
          <p:nvPr/>
        </p:nvSpPr>
        <p:spPr>
          <a:xfrm>
            <a:off x="3200400" y="5638800"/>
            <a:ext cx="685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1212" name="Google Shape;1212;p73"/>
          <p:cNvSpPr txBox="1"/>
          <p:nvPr/>
        </p:nvSpPr>
        <p:spPr>
          <a:xfrm>
            <a:off x="1295400" y="5638800"/>
            <a:ext cx="3505200" cy="466725"/>
          </a:xfrm>
          <a:prstGeom prst="rect">
            <a:avLst/>
          </a:prstGeom>
          <a:solidFill>
            <a:srgbClr val="FFFFCD"/>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Arial"/>
                <a:ea typeface="Arial"/>
                <a:cs typeface="Arial"/>
                <a:sym typeface="Arial"/>
              </a:rPr>
              <a:t>P(0 &lt; z &lt; 2.00) =</a:t>
            </a:r>
            <a:r>
              <a:rPr b="1" i="0" lang="en-US" sz="2400" u="none" cap="none" strike="noStrike">
                <a:solidFill>
                  <a:srgbClr val="FF3300"/>
                </a:solidFill>
                <a:latin typeface="Arial"/>
                <a:ea typeface="Arial"/>
                <a:cs typeface="Arial"/>
                <a:sym typeface="Arial"/>
              </a:rPr>
              <a:t> .4772</a:t>
            </a:r>
            <a:endParaRPr b="0" i="0" sz="1400" u="none" cap="none" strike="noStrike">
              <a:solidFill>
                <a:srgbClr val="000000"/>
              </a:solidFill>
              <a:latin typeface="Arial"/>
              <a:ea typeface="Arial"/>
              <a:cs typeface="Arial"/>
              <a:sym typeface="Arial"/>
            </a:endParaRPr>
          </a:p>
        </p:txBody>
      </p:sp>
      <p:sp>
        <p:nvSpPr>
          <p:cNvPr id="1213" name="Google Shape;1213;p73"/>
          <p:cNvSpPr/>
          <p:nvPr/>
        </p:nvSpPr>
        <p:spPr>
          <a:xfrm>
            <a:off x="381000" y="3429000"/>
            <a:ext cx="2819400" cy="1676400"/>
          </a:xfrm>
          <a:prstGeom prst="rect">
            <a:avLst/>
          </a:prstGeom>
          <a:noFill/>
          <a:ln>
            <a:noFill/>
          </a:ln>
        </p:spPr>
        <p:txBody>
          <a:bodyPr anchorCtr="0" anchor="t" bIns="42650" lIns="85325" spcFirstLastPara="1" rIns="85325" wrap="square" tIns="42650">
            <a:noAutofit/>
          </a:bodyPr>
          <a:lstStyle/>
          <a:p>
            <a:pPr indent="-571500" lvl="0" marL="571500" marR="0" rtl="0" algn="l">
              <a:lnSpc>
                <a:spcPct val="100000"/>
              </a:lnSpc>
              <a:spcBef>
                <a:spcPts val="0"/>
              </a:spcBef>
              <a:spcAft>
                <a:spcPts val="0"/>
              </a:spcAft>
              <a:buClr>
                <a:schemeClr val="folHlink"/>
              </a:buClr>
              <a:buSzPts val="1380"/>
              <a:buFont typeface="Noto Sans Symbols"/>
              <a:buNone/>
            </a:pPr>
            <a:r>
              <a:rPr b="0" i="0" lang="en-US" sz="23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The </a:t>
            </a:r>
            <a:r>
              <a:rPr b="0" i="0" lang="en-US" sz="2400" u="none" cap="none" strike="noStrike">
                <a:solidFill>
                  <a:schemeClr val="folHlink"/>
                </a:solidFill>
                <a:latin typeface="Arial"/>
                <a:ea typeface="Arial"/>
                <a:cs typeface="Arial"/>
                <a:sym typeface="Arial"/>
              </a:rPr>
              <a:t>row </a:t>
            </a:r>
            <a:r>
              <a:rPr b="0" i="0" lang="en-US" sz="2400" u="none" cap="none" strike="noStrike">
                <a:solidFill>
                  <a:schemeClr val="dk1"/>
                </a:solidFill>
                <a:latin typeface="Arial"/>
                <a:ea typeface="Arial"/>
                <a:cs typeface="Arial"/>
                <a:sym typeface="Arial"/>
              </a:rPr>
              <a:t>shows the value of z to the first decimal point</a:t>
            </a:r>
            <a:endParaRPr b="0" i="0" sz="1400" u="none" cap="none" strike="noStrike">
              <a:solidFill>
                <a:srgbClr val="000000"/>
              </a:solidFill>
              <a:latin typeface="Arial"/>
              <a:ea typeface="Arial"/>
              <a:cs typeface="Arial"/>
              <a:sym typeface="Arial"/>
            </a:endParaRPr>
          </a:p>
        </p:txBody>
      </p:sp>
      <p:sp>
        <p:nvSpPr>
          <p:cNvPr id="1214" name="Google Shape;1214;p73"/>
          <p:cNvSpPr/>
          <p:nvPr/>
        </p:nvSpPr>
        <p:spPr>
          <a:xfrm>
            <a:off x="3581400" y="1828800"/>
            <a:ext cx="4800600" cy="990600"/>
          </a:xfrm>
          <a:prstGeom prst="rect">
            <a:avLst/>
          </a:prstGeom>
          <a:noFill/>
          <a:ln>
            <a:noFill/>
          </a:ln>
        </p:spPr>
        <p:txBody>
          <a:bodyPr anchorCtr="0" anchor="t" bIns="42650" lIns="85325" spcFirstLastPara="1" rIns="85325" wrap="square" tIns="42650">
            <a:noAutofit/>
          </a:bodyPr>
          <a:lstStyle/>
          <a:p>
            <a:pPr indent="-571500" lvl="0" marL="571500" marR="0" rtl="0" algn="l">
              <a:lnSpc>
                <a:spcPct val="100000"/>
              </a:lnSpc>
              <a:spcBef>
                <a:spcPts val="0"/>
              </a:spcBef>
              <a:spcAft>
                <a:spcPts val="0"/>
              </a:spcAft>
              <a:buClr>
                <a:schemeClr val="folHlink"/>
              </a:buClr>
              <a:buSzPts val="1380"/>
              <a:buFont typeface="Noto Sans Symbols"/>
              <a:buNone/>
            </a:pPr>
            <a:r>
              <a:rPr b="0" i="0" lang="en-US" sz="23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The </a:t>
            </a:r>
            <a:r>
              <a:rPr b="0" i="0" lang="en-US" sz="2400" u="none" cap="none" strike="noStrike">
                <a:solidFill>
                  <a:srgbClr val="339933"/>
                </a:solidFill>
                <a:latin typeface="Arial"/>
                <a:ea typeface="Arial"/>
                <a:cs typeface="Arial"/>
                <a:sym typeface="Arial"/>
              </a:rPr>
              <a:t>column</a:t>
            </a:r>
            <a:r>
              <a:rPr b="0" i="0" lang="en-US" sz="2400" u="none" cap="none" strike="noStrike">
                <a:solidFill>
                  <a:schemeClr val="hlink"/>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gives the value of z to the second decimal point</a:t>
            </a:r>
            <a:endParaRPr b="0" i="0" sz="1400" u="none" cap="none" strike="noStrike">
              <a:solidFill>
                <a:srgbClr val="000000"/>
              </a:solidFill>
              <a:latin typeface="Arial"/>
              <a:ea typeface="Arial"/>
              <a:cs typeface="Arial"/>
              <a:sym typeface="Arial"/>
            </a:endParaRPr>
          </a:p>
        </p:txBody>
      </p:sp>
      <p:cxnSp>
        <p:nvCxnSpPr>
          <p:cNvPr id="1215" name="Google Shape;1215;p73"/>
          <p:cNvCxnSpPr/>
          <p:nvPr/>
        </p:nvCxnSpPr>
        <p:spPr>
          <a:xfrm>
            <a:off x="4419600" y="3200400"/>
            <a:ext cx="0" cy="1600200"/>
          </a:xfrm>
          <a:prstGeom prst="straightConnector1">
            <a:avLst/>
          </a:prstGeom>
          <a:noFill/>
          <a:ln cap="rnd" cmpd="sng" w="28575">
            <a:solidFill>
              <a:schemeClr val="lt2"/>
            </a:solidFill>
            <a:prstDash val="dot"/>
            <a:round/>
            <a:headEnd len="sm" w="sm" type="none"/>
            <a:tailEnd len="med" w="med" type="triangle"/>
          </a:ln>
        </p:spPr>
      </p:cxnSp>
      <p:cxnSp>
        <p:nvCxnSpPr>
          <p:cNvPr id="1216" name="Google Shape;1216;p73"/>
          <p:cNvCxnSpPr/>
          <p:nvPr/>
        </p:nvCxnSpPr>
        <p:spPr>
          <a:xfrm>
            <a:off x="3810000" y="4953000"/>
            <a:ext cx="381000" cy="0"/>
          </a:xfrm>
          <a:prstGeom prst="straightConnector1">
            <a:avLst/>
          </a:prstGeom>
          <a:noFill/>
          <a:ln cap="rnd" cmpd="sng" w="28575">
            <a:solidFill>
              <a:schemeClr val="lt2"/>
            </a:solidFill>
            <a:prstDash val="dot"/>
            <a:round/>
            <a:headEnd len="sm" w="sm" type="none"/>
            <a:tailEnd len="med" w="med" type="triangle"/>
          </a:ln>
        </p:spPr>
      </p:cxnSp>
      <p:sp>
        <p:nvSpPr>
          <p:cNvPr id="1217" name="Google Shape;1217;p73"/>
          <p:cNvSpPr txBox="1"/>
          <p:nvPr/>
        </p:nvSpPr>
        <p:spPr>
          <a:xfrm>
            <a:off x="3124200" y="4800600"/>
            <a:ext cx="8382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folHlink"/>
                </a:solidFill>
                <a:latin typeface="Arial"/>
                <a:ea typeface="Arial"/>
                <a:cs typeface="Arial"/>
                <a:sym typeface="Arial"/>
              </a:rPr>
              <a:t>2.0</a:t>
            </a:r>
            <a:endParaRPr b="0" i="0" sz="1400" u="none" cap="none" strike="noStrike">
              <a:solidFill>
                <a:srgbClr val="000000"/>
              </a:solidFill>
              <a:latin typeface="Arial"/>
              <a:ea typeface="Arial"/>
              <a:cs typeface="Arial"/>
              <a:sym typeface="Arial"/>
            </a:endParaRPr>
          </a:p>
        </p:txBody>
      </p:sp>
      <p:sp>
        <p:nvSpPr>
          <p:cNvPr id="1218" name="Google Shape;1218;p73"/>
          <p:cNvSpPr txBox="1"/>
          <p:nvPr/>
        </p:nvSpPr>
        <p:spPr>
          <a:xfrm>
            <a:off x="3352800" y="4191000"/>
            <a:ext cx="381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4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40000"/>
              </a:lnSpc>
              <a:spcBef>
                <a:spcPts val="36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40000"/>
              </a:lnSpc>
              <a:spcBef>
                <a:spcPts val="36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74"/>
          <p:cNvSpPr txBox="1"/>
          <p:nvPr>
            <p:ph type="title"/>
          </p:nvPr>
        </p:nvSpPr>
        <p:spPr>
          <a:xfrm>
            <a:off x="1143000" y="152400"/>
            <a:ext cx="6781800" cy="1143000"/>
          </a:xfrm>
          <a:prstGeom prst="rect">
            <a:avLst/>
          </a:prstGeom>
          <a:noFill/>
          <a:ln>
            <a:noFill/>
          </a:ln>
        </p:spPr>
        <p:txBody>
          <a:bodyPr anchorCtr="0" anchor="b" bIns="42650" lIns="85325" spcFirstLastPara="1" rIns="85325" wrap="square" tIns="42650">
            <a:noAutofit/>
          </a:bodyPr>
          <a:lstStyle/>
          <a:p>
            <a:pPr indent="0" lvl="0" marL="0" rtl="0" algn="ctr">
              <a:lnSpc>
                <a:spcPct val="85000"/>
              </a:lnSpc>
              <a:spcBef>
                <a:spcPts val="0"/>
              </a:spcBef>
              <a:spcAft>
                <a:spcPts val="0"/>
              </a:spcAft>
              <a:buSzPts val="1400"/>
              <a:buNone/>
            </a:pPr>
            <a:r>
              <a:rPr lang="en-US"/>
              <a:t>General Procedure for Finding Probabilities</a:t>
            </a:r>
            <a:endParaRPr/>
          </a:p>
        </p:txBody>
      </p:sp>
      <p:sp>
        <p:nvSpPr>
          <p:cNvPr id="1224" name="Google Shape;1224;p74"/>
          <p:cNvSpPr txBox="1"/>
          <p:nvPr>
            <p:ph idx="2" type="body"/>
          </p:nvPr>
        </p:nvSpPr>
        <p:spPr>
          <a:xfrm>
            <a:off x="990600" y="3048000"/>
            <a:ext cx="7162800" cy="3200400"/>
          </a:xfrm>
          <a:prstGeom prst="rect">
            <a:avLst/>
          </a:prstGeom>
          <a:noFill/>
          <a:ln>
            <a:noFill/>
          </a:ln>
        </p:spPr>
        <p:txBody>
          <a:bodyPr anchorCtr="0" anchor="t" bIns="42650" lIns="85325" spcFirstLastPara="1" rIns="85325" wrap="square" tIns="42650">
            <a:noAutofit/>
          </a:bodyPr>
          <a:lstStyle/>
          <a:p>
            <a:pPr indent="-121920" lvl="0" marL="0" rtl="0" algn="l">
              <a:lnSpc>
                <a:spcPct val="95000"/>
              </a:lnSpc>
              <a:spcBef>
                <a:spcPts val="0"/>
              </a:spcBef>
              <a:spcAft>
                <a:spcPts val="0"/>
              </a:spcAft>
              <a:buSzPts val="1920"/>
              <a:buChar char="■"/>
            </a:pPr>
            <a:r>
              <a:rPr lang="en-US" sz="2400">
                <a:solidFill>
                  <a:srgbClr val="F8F8F8"/>
                </a:solidFill>
              </a:rPr>
              <a:t>  </a:t>
            </a:r>
            <a:r>
              <a:rPr lang="en-US"/>
              <a:t>Draw the normal curve for the problem in</a:t>
            </a:r>
            <a:endParaRPr/>
          </a:p>
          <a:p>
            <a:pPr indent="0" lvl="0" marL="0" rtl="0" algn="l">
              <a:lnSpc>
                <a:spcPct val="95000"/>
              </a:lnSpc>
              <a:spcBef>
                <a:spcPts val="560"/>
              </a:spcBef>
              <a:spcAft>
                <a:spcPts val="0"/>
              </a:spcAft>
              <a:buSzPts val="1680"/>
              <a:buFont typeface="Noto Sans Symbols"/>
              <a:buNone/>
            </a:pPr>
            <a:r>
              <a:rPr lang="en-US"/>
              <a:t>              terms of x</a:t>
            </a:r>
            <a:endParaRPr/>
          </a:p>
          <a:p>
            <a:pPr indent="0" lvl="0" marL="0" rtl="0" algn="l">
              <a:lnSpc>
                <a:spcPct val="95000"/>
              </a:lnSpc>
              <a:spcBef>
                <a:spcPts val="560"/>
              </a:spcBef>
              <a:spcAft>
                <a:spcPts val="0"/>
              </a:spcAft>
              <a:buSzPts val="1680"/>
              <a:buNone/>
            </a:pPr>
            <a:r>
              <a:t/>
            </a:r>
            <a:endParaRPr/>
          </a:p>
          <a:p>
            <a:pPr indent="-106679" lvl="0" marL="0" rtl="0" algn="l">
              <a:lnSpc>
                <a:spcPct val="55000"/>
              </a:lnSpc>
              <a:spcBef>
                <a:spcPts val="560"/>
              </a:spcBef>
              <a:spcAft>
                <a:spcPts val="0"/>
              </a:spcAft>
              <a:buSzPts val="1680"/>
              <a:buChar char="■"/>
            </a:pPr>
            <a:r>
              <a:rPr lang="en-US"/>
              <a:t>  Translate x-values to z-values</a:t>
            </a:r>
            <a:endParaRPr/>
          </a:p>
          <a:p>
            <a:pPr indent="0" lvl="0" marL="0" rtl="0" algn="l">
              <a:lnSpc>
                <a:spcPct val="95000"/>
              </a:lnSpc>
              <a:spcBef>
                <a:spcPts val="560"/>
              </a:spcBef>
              <a:spcAft>
                <a:spcPts val="0"/>
              </a:spcAft>
              <a:buSzPts val="1680"/>
              <a:buNone/>
            </a:pPr>
            <a:r>
              <a:t/>
            </a:r>
            <a:endParaRPr/>
          </a:p>
          <a:p>
            <a:pPr indent="-106679" lvl="0" marL="0" rtl="0" algn="l">
              <a:lnSpc>
                <a:spcPct val="95000"/>
              </a:lnSpc>
              <a:spcBef>
                <a:spcPts val="560"/>
              </a:spcBef>
              <a:spcAft>
                <a:spcPts val="0"/>
              </a:spcAft>
              <a:buSzPts val="1680"/>
              <a:buChar char="■"/>
            </a:pPr>
            <a:r>
              <a:rPr lang="en-US"/>
              <a:t>  Use the Standard Normal Table</a:t>
            </a:r>
            <a:endParaRPr sz="3200"/>
          </a:p>
        </p:txBody>
      </p:sp>
      <p:sp>
        <p:nvSpPr>
          <p:cNvPr id="1225" name="Google Shape;1225;p74"/>
          <p:cNvSpPr txBox="1"/>
          <p:nvPr/>
        </p:nvSpPr>
        <p:spPr>
          <a:xfrm>
            <a:off x="1066800" y="1828800"/>
            <a:ext cx="70104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folHlink"/>
                </a:solidFill>
                <a:latin typeface="Arial"/>
                <a:ea typeface="Arial"/>
                <a:cs typeface="Arial"/>
                <a:sym typeface="Arial"/>
              </a:rPr>
              <a:t>To find  P(a &lt; x &lt; b)  when  x  is distributed normally: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75"/>
          <p:cNvSpPr/>
          <p:nvPr/>
        </p:nvSpPr>
        <p:spPr>
          <a:xfrm>
            <a:off x="6505575" y="2892425"/>
            <a:ext cx="311150" cy="1654175"/>
          </a:xfrm>
          <a:custGeom>
            <a:rect b="b" l="l" r="r" t="t"/>
            <a:pathLst>
              <a:path extrusionOk="0" h="1042" w="196">
                <a:moveTo>
                  <a:pt x="2" y="1040"/>
                </a:moveTo>
                <a:lnTo>
                  <a:pt x="0" y="0"/>
                </a:lnTo>
                <a:lnTo>
                  <a:pt x="30" y="2"/>
                </a:lnTo>
                <a:lnTo>
                  <a:pt x="66" y="18"/>
                </a:lnTo>
                <a:lnTo>
                  <a:pt x="102" y="51"/>
                </a:lnTo>
                <a:lnTo>
                  <a:pt x="138" y="85"/>
                </a:lnTo>
                <a:lnTo>
                  <a:pt x="174" y="136"/>
                </a:lnTo>
                <a:lnTo>
                  <a:pt x="196" y="158"/>
                </a:lnTo>
                <a:lnTo>
                  <a:pt x="196" y="1042"/>
                </a:lnTo>
                <a:lnTo>
                  <a:pt x="2" y="104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1" name="Google Shape;1231;p75"/>
          <p:cNvSpPr/>
          <p:nvPr/>
        </p:nvSpPr>
        <p:spPr>
          <a:xfrm>
            <a:off x="5562600" y="5334000"/>
            <a:ext cx="2590800" cy="12192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2" name="Google Shape;1232;p75"/>
          <p:cNvSpPr txBox="1"/>
          <p:nvPr>
            <p:ph idx="4294967295" type="title"/>
          </p:nvPr>
        </p:nvSpPr>
        <p:spPr>
          <a:xfrm>
            <a:off x="1143000" y="152400"/>
            <a:ext cx="6781800" cy="1143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Z Table example</a:t>
            </a:r>
            <a:endParaRPr/>
          </a:p>
        </p:txBody>
      </p:sp>
      <p:sp>
        <p:nvSpPr>
          <p:cNvPr id="1233" name="Google Shape;1233;p75"/>
          <p:cNvSpPr txBox="1"/>
          <p:nvPr>
            <p:ph idx="4294967295" type="body"/>
          </p:nvPr>
        </p:nvSpPr>
        <p:spPr>
          <a:xfrm>
            <a:off x="762000" y="1600200"/>
            <a:ext cx="8077200" cy="9906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80"/>
              <a:buChar char="■"/>
            </a:pPr>
            <a:r>
              <a:rPr lang="en-US"/>
              <a:t>Suppose  x  is normal with mean 8.0 and standard deviation 5.0.  Find P(8 &lt; x &lt; 8.6)</a:t>
            </a:r>
            <a:endParaRPr/>
          </a:p>
          <a:p>
            <a:pPr indent="-468630" lvl="0" marL="571500" rtl="0" algn="l">
              <a:lnSpc>
                <a:spcPct val="90000"/>
              </a:lnSpc>
              <a:spcBef>
                <a:spcPts val="540"/>
              </a:spcBef>
              <a:spcAft>
                <a:spcPts val="0"/>
              </a:spcAft>
              <a:buSzPts val="1620"/>
              <a:buNone/>
            </a:pPr>
            <a:r>
              <a:t/>
            </a:r>
            <a:endParaRPr sz="2700"/>
          </a:p>
        </p:txBody>
      </p:sp>
      <p:sp>
        <p:nvSpPr>
          <p:cNvPr id="1234" name="Google Shape;1234;p75"/>
          <p:cNvSpPr txBox="1"/>
          <p:nvPr/>
        </p:nvSpPr>
        <p:spPr>
          <a:xfrm>
            <a:off x="5638800" y="5410200"/>
            <a:ext cx="2590800" cy="1004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P(8 &lt; x &lt; 8.6)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a:t>
            </a:r>
            <a:r>
              <a:rPr b="0" i="0" lang="en-US" sz="2400" u="none" cap="none" strike="noStrike">
                <a:solidFill>
                  <a:schemeClr val="folHlink"/>
                </a:solidFill>
                <a:latin typeface="Arial"/>
                <a:ea typeface="Arial"/>
                <a:cs typeface="Arial"/>
                <a:sym typeface="Arial"/>
              </a:rPr>
              <a:t>P(0 &lt; z &lt; 0.12)</a:t>
            </a:r>
            <a:endParaRPr b="0" i="0" sz="1400" u="none" cap="none" strike="noStrike">
              <a:solidFill>
                <a:srgbClr val="000000"/>
              </a:solidFill>
              <a:latin typeface="Arial"/>
              <a:ea typeface="Arial"/>
              <a:cs typeface="Arial"/>
              <a:sym typeface="Arial"/>
            </a:endParaRPr>
          </a:p>
        </p:txBody>
      </p:sp>
      <p:sp>
        <p:nvSpPr>
          <p:cNvPr id="1235" name="Google Shape;1235;p75"/>
          <p:cNvSpPr/>
          <p:nvPr/>
        </p:nvSpPr>
        <p:spPr>
          <a:xfrm>
            <a:off x="6499225" y="2895600"/>
            <a:ext cx="6350" cy="1644650"/>
          </a:xfrm>
          <a:custGeom>
            <a:rect b="b" l="l" r="r" t="t"/>
            <a:pathLst>
              <a:path extrusionOk="0" h="1036" w="4">
                <a:moveTo>
                  <a:pt x="0" y="0"/>
                </a:moveTo>
                <a:lnTo>
                  <a:pt x="4" y="1036"/>
                </a:ln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6" name="Google Shape;1236;p75"/>
          <p:cNvSpPr/>
          <p:nvPr/>
        </p:nvSpPr>
        <p:spPr>
          <a:xfrm>
            <a:off x="6513513" y="289560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7" name="Google Shape;1237;p75"/>
          <p:cNvSpPr/>
          <p:nvPr/>
        </p:nvSpPr>
        <p:spPr>
          <a:xfrm>
            <a:off x="4876800" y="289560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38" name="Google Shape;1238;p75"/>
          <p:cNvSpPr/>
          <p:nvPr/>
        </p:nvSpPr>
        <p:spPr>
          <a:xfrm>
            <a:off x="4859338" y="455136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39" name="Google Shape;1239;p75"/>
          <p:cNvCxnSpPr/>
          <p:nvPr/>
        </p:nvCxnSpPr>
        <p:spPr>
          <a:xfrm>
            <a:off x="4862513" y="2932113"/>
            <a:ext cx="1587" cy="0"/>
          </a:xfrm>
          <a:prstGeom prst="straightConnector1">
            <a:avLst/>
          </a:prstGeom>
          <a:noFill/>
          <a:ln cap="flat" cmpd="sng" w="25400">
            <a:solidFill>
              <a:srgbClr val="CDCDCD"/>
            </a:solidFill>
            <a:prstDash val="solid"/>
            <a:round/>
            <a:headEnd len="sm" w="sm" type="none"/>
            <a:tailEnd len="sm" w="sm" type="none"/>
          </a:ln>
        </p:spPr>
      </p:cxnSp>
      <p:cxnSp>
        <p:nvCxnSpPr>
          <p:cNvPr id="1240" name="Google Shape;1240;p75"/>
          <p:cNvCxnSpPr/>
          <p:nvPr/>
        </p:nvCxnSpPr>
        <p:spPr>
          <a:xfrm>
            <a:off x="4862513" y="3082925"/>
            <a:ext cx="1587" cy="0"/>
          </a:xfrm>
          <a:prstGeom prst="straightConnector1">
            <a:avLst/>
          </a:prstGeom>
          <a:noFill/>
          <a:ln cap="flat" cmpd="sng" w="25400">
            <a:solidFill>
              <a:srgbClr val="CDCDCD"/>
            </a:solidFill>
            <a:prstDash val="solid"/>
            <a:round/>
            <a:headEnd len="sm" w="sm" type="none"/>
            <a:tailEnd len="sm" w="sm" type="none"/>
          </a:ln>
        </p:spPr>
      </p:cxnSp>
      <p:sp>
        <p:nvSpPr>
          <p:cNvPr id="1241" name="Google Shape;1241;p75"/>
          <p:cNvSpPr/>
          <p:nvPr/>
        </p:nvSpPr>
        <p:spPr>
          <a:xfrm>
            <a:off x="2511425" y="3259138"/>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2" name="Google Shape;1242;p75"/>
          <p:cNvSpPr/>
          <p:nvPr/>
        </p:nvSpPr>
        <p:spPr>
          <a:xfrm>
            <a:off x="8153400" y="49530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243" name="Google Shape;1243;p75"/>
          <p:cNvSpPr/>
          <p:nvPr/>
        </p:nvSpPr>
        <p:spPr>
          <a:xfrm>
            <a:off x="6526213" y="484346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44" name="Google Shape;1244;p75"/>
          <p:cNvSpPr/>
          <p:nvPr/>
        </p:nvSpPr>
        <p:spPr>
          <a:xfrm>
            <a:off x="6553200" y="495300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0.12</a:t>
            </a:r>
            <a:endParaRPr b="1" i="0" sz="2400" u="none" cap="none" strike="noStrike">
              <a:solidFill>
                <a:schemeClr val="folHlink"/>
              </a:solidFill>
              <a:latin typeface="Arial"/>
              <a:ea typeface="Arial"/>
              <a:cs typeface="Arial"/>
              <a:sym typeface="Arial"/>
            </a:endParaRPr>
          </a:p>
        </p:txBody>
      </p:sp>
      <p:sp>
        <p:nvSpPr>
          <p:cNvPr id="1245" name="Google Shape;1245;p75"/>
          <p:cNvSpPr/>
          <p:nvPr/>
        </p:nvSpPr>
        <p:spPr>
          <a:xfrm>
            <a:off x="6248400" y="495300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 0</a:t>
            </a:r>
            <a:endParaRPr b="1" i="0" sz="2400" u="none" cap="none" strike="noStrike">
              <a:solidFill>
                <a:schemeClr val="folHlink"/>
              </a:solidFill>
              <a:latin typeface="Arial"/>
              <a:ea typeface="Arial"/>
              <a:cs typeface="Arial"/>
              <a:sym typeface="Arial"/>
            </a:endParaRPr>
          </a:p>
        </p:txBody>
      </p:sp>
      <p:sp>
        <p:nvSpPr>
          <p:cNvPr id="1246" name="Google Shape;1246;p75"/>
          <p:cNvSpPr/>
          <p:nvPr/>
        </p:nvSpPr>
        <p:spPr>
          <a:xfrm>
            <a:off x="8153400" y="45720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47" name="Google Shape;1247;p75"/>
          <p:cNvSpPr/>
          <p:nvPr/>
        </p:nvSpPr>
        <p:spPr>
          <a:xfrm>
            <a:off x="6629400" y="45720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8.6</a:t>
            </a:r>
            <a:endParaRPr b="1" i="0" sz="2400" u="none" cap="none" strike="noStrike">
              <a:solidFill>
                <a:schemeClr val="dk1"/>
              </a:solidFill>
              <a:latin typeface="Arial"/>
              <a:ea typeface="Arial"/>
              <a:cs typeface="Arial"/>
              <a:sym typeface="Arial"/>
            </a:endParaRPr>
          </a:p>
        </p:txBody>
      </p:sp>
      <p:sp>
        <p:nvSpPr>
          <p:cNvPr id="1248" name="Google Shape;1248;p75"/>
          <p:cNvSpPr/>
          <p:nvPr/>
        </p:nvSpPr>
        <p:spPr>
          <a:xfrm>
            <a:off x="6248400" y="457200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8</a:t>
            </a:r>
            <a:endParaRPr b="1" i="0" sz="2400" u="none" cap="none" strike="noStrike">
              <a:solidFill>
                <a:schemeClr val="dk1"/>
              </a:solidFill>
              <a:latin typeface="Arial"/>
              <a:ea typeface="Arial"/>
              <a:cs typeface="Arial"/>
              <a:sym typeface="Arial"/>
            </a:endParaRPr>
          </a:p>
        </p:txBody>
      </p:sp>
      <p:pic>
        <p:nvPicPr>
          <p:cNvPr id="1249" name="Google Shape;1249;p75"/>
          <p:cNvPicPr preferRelativeResize="0"/>
          <p:nvPr/>
        </p:nvPicPr>
        <p:blipFill rotWithShape="1">
          <a:blip r:embed="rId3">
            <a:alphaModFix/>
          </a:blip>
          <a:srcRect b="0" l="0" r="0" t="0"/>
          <a:stretch/>
        </p:blipFill>
        <p:spPr>
          <a:xfrm>
            <a:off x="838200" y="3657600"/>
            <a:ext cx="3167063" cy="849313"/>
          </a:xfrm>
          <a:prstGeom prst="rect">
            <a:avLst/>
          </a:prstGeom>
          <a:solidFill>
            <a:srgbClr val="FFFFCD"/>
          </a:solidFill>
          <a:ln cap="flat" cmpd="sng" w="9525">
            <a:solidFill>
              <a:schemeClr val="dk1"/>
            </a:solidFill>
            <a:prstDash val="solid"/>
            <a:miter lim="800000"/>
            <a:headEnd len="sm" w="sm" type="none"/>
            <a:tailEnd len="sm" w="sm" type="none"/>
          </a:ln>
        </p:spPr>
      </p:pic>
      <p:pic>
        <p:nvPicPr>
          <p:cNvPr id="1250" name="Google Shape;1250;p75"/>
          <p:cNvPicPr preferRelativeResize="0"/>
          <p:nvPr/>
        </p:nvPicPr>
        <p:blipFill rotWithShape="1">
          <a:blip r:embed="rId4">
            <a:alphaModFix/>
          </a:blip>
          <a:srcRect b="0" l="0" r="0" t="0"/>
          <a:stretch/>
        </p:blipFill>
        <p:spPr>
          <a:xfrm>
            <a:off x="609600" y="4876800"/>
            <a:ext cx="3971925" cy="849313"/>
          </a:xfrm>
          <a:prstGeom prst="rect">
            <a:avLst/>
          </a:prstGeom>
          <a:solidFill>
            <a:srgbClr val="FFFFCD"/>
          </a:solidFill>
          <a:ln cap="flat" cmpd="sng" w="9525">
            <a:solidFill>
              <a:schemeClr val="dk1"/>
            </a:solidFill>
            <a:prstDash val="solid"/>
            <a:miter lim="800000"/>
            <a:headEnd len="sm" w="sm" type="none"/>
            <a:tailEnd len="sm" w="sm" type="none"/>
          </a:ln>
        </p:spPr>
      </p:pic>
      <p:sp>
        <p:nvSpPr>
          <p:cNvPr id="1251" name="Google Shape;1251;p75"/>
          <p:cNvSpPr txBox="1"/>
          <p:nvPr/>
        </p:nvSpPr>
        <p:spPr>
          <a:xfrm>
            <a:off x="533400" y="2971800"/>
            <a:ext cx="3124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Calculate z-values: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cxnSp>
        <p:nvCxnSpPr>
          <p:cNvPr id="188" name="Google Shape;188;p22"/>
          <p:cNvCxnSpPr/>
          <p:nvPr/>
        </p:nvCxnSpPr>
        <p:spPr>
          <a:xfrm>
            <a:off x="5257800" y="3810000"/>
            <a:ext cx="0" cy="2133600"/>
          </a:xfrm>
          <a:prstGeom prst="straightConnector1">
            <a:avLst/>
          </a:prstGeom>
          <a:noFill/>
          <a:ln cap="flat" cmpd="sng" w="19050">
            <a:solidFill>
              <a:schemeClr val="dk1"/>
            </a:solidFill>
            <a:prstDash val="solid"/>
            <a:round/>
            <a:headEnd len="sm" w="sm" type="none"/>
            <a:tailEnd len="sm" w="sm" type="none"/>
          </a:ln>
        </p:spPr>
      </p:cxnSp>
      <p:cxnSp>
        <p:nvCxnSpPr>
          <p:cNvPr id="189" name="Google Shape;189;p22"/>
          <p:cNvCxnSpPr/>
          <p:nvPr/>
        </p:nvCxnSpPr>
        <p:spPr>
          <a:xfrm rot="10800000">
            <a:off x="5257800" y="5257800"/>
            <a:ext cx="304800" cy="0"/>
          </a:xfrm>
          <a:prstGeom prst="straightConnector1">
            <a:avLst/>
          </a:prstGeom>
          <a:noFill/>
          <a:ln cap="flat" cmpd="sng" w="19050">
            <a:solidFill>
              <a:schemeClr val="dk1"/>
            </a:solidFill>
            <a:prstDash val="solid"/>
            <a:round/>
            <a:headEnd len="sm" w="sm" type="none"/>
            <a:tailEnd len="sm" w="sm" type="none"/>
          </a:ln>
        </p:spPr>
      </p:cxnSp>
      <p:cxnSp>
        <p:nvCxnSpPr>
          <p:cNvPr id="190" name="Google Shape;190;p22"/>
          <p:cNvCxnSpPr/>
          <p:nvPr/>
        </p:nvCxnSpPr>
        <p:spPr>
          <a:xfrm rot="10800000">
            <a:off x="5257800" y="5943600"/>
            <a:ext cx="304800" cy="0"/>
          </a:xfrm>
          <a:prstGeom prst="straightConnector1">
            <a:avLst/>
          </a:prstGeom>
          <a:noFill/>
          <a:ln cap="flat" cmpd="sng" w="19050">
            <a:solidFill>
              <a:schemeClr val="dk1"/>
            </a:solidFill>
            <a:prstDash val="solid"/>
            <a:round/>
            <a:headEnd len="sm" w="sm" type="none"/>
            <a:tailEnd len="sm" w="sm" type="none"/>
          </a:ln>
        </p:spPr>
      </p:cxnSp>
      <p:cxnSp>
        <p:nvCxnSpPr>
          <p:cNvPr id="191" name="Google Shape;191;p22"/>
          <p:cNvCxnSpPr/>
          <p:nvPr/>
        </p:nvCxnSpPr>
        <p:spPr>
          <a:xfrm rot="10800000">
            <a:off x="1600200" y="5257800"/>
            <a:ext cx="304800" cy="0"/>
          </a:xfrm>
          <a:prstGeom prst="straightConnector1">
            <a:avLst/>
          </a:prstGeom>
          <a:noFill/>
          <a:ln cap="flat" cmpd="sng" w="19050">
            <a:solidFill>
              <a:schemeClr val="dk1"/>
            </a:solidFill>
            <a:prstDash val="solid"/>
            <a:round/>
            <a:headEnd len="sm" w="sm" type="none"/>
            <a:tailEnd len="sm" w="sm" type="none"/>
          </a:ln>
        </p:spPr>
      </p:cxnSp>
      <p:cxnSp>
        <p:nvCxnSpPr>
          <p:cNvPr id="192" name="Google Shape;192;p22"/>
          <p:cNvCxnSpPr/>
          <p:nvPr/>
        </p:nvCxnSpPr>
        <p:spPr>
          <a:xfrm rot="10800000">
            <a:off x="1600200" y="5943600"/>
            <a:ext cx="304800" cy="0"/>
          </a:xfrm>
          <a:prstGeom prst="straightConnector1">
            <a:avLst/>
          </a:prstGeom>
          <a:noFill/>
          <a:ln cap="flat" cmpd="sng" w="19050">
            <a:solidFill>
              <a:schemeClr val="dk1"/>
            </a:solidFill>
            <a:prstDash val="solid"/>
            <a:round/>
            <a:headEnd len="sm" w="sm" type="none"/>
            <a:tailEnd len="sm" w="sm" type="none"/>
          </a:ln>
        </p:spPr>
      </p:cxnSp>
      <p:cxnSp>
        <p:nvCxnSpPr>
          <p:cNvPr id="193" name="Google Shape;193;p22"/>
          <p:cNvCxnSpPr/>
          <p:nvPr/>
        </p:nvCxnSpPr>
        <p:spPr>
          <a:xfrm rot="10800000">
            <a:off x="1600200" y="4572000"/>
            <a:ext cx="304800" cy="0"/>
          </a:xfrm>
          <a:prstGeom prst="straightConnector1">
            <a:avLst/>
          </a:prstGeom>
          <a:noFill/>
          <a:ln cap="flat" cmpd="sng" w="19050">
            <a:solidFill>
              <a:schemeClr val="dk1"/>
            </a:solidFill>
            <a:prstDash val="solid"/>
            <a:round/>
            <a:headEnd len="sm" w="sm" type="none"/>
            <a:tailEnd len="sm" w="sm" type="none"/>
          </a:ln>
        </p:spPr>
      </p:cxnSp>
      <p:cxnSp>
        <p:nvCxnSpPr>
          <p:cNvPr id="194" name="Google Shape;194;p22"/>
          <p:cNvCxnSpPr/>
          <p:nvPr/>
        </p:nvCxnSpPr>
        <p:spPr>
          <a:xfrm>
            <a:off x="2438400" y="2590800"/>
            <a:ext cx="0" cy="228600"/>
          </a:xfrm>
          <a:prstGeom prst="straightConnector1">
            <a:avLst/>
          </a:prstGeom>
          <a:noFill/>
          <a:ln cap="flat" cmpd="sng" w="19050">
            <a:solidFill>
              <a:schemeClr val="dk1"/>
            </a:solidFill>
            <a:prstDash val="solid"/>
            <a:round/>
            <a:headEnd len="sm" w="sm" type="none"/>
            <a:tailEnd len="sm" w="sm" type="none"/>
          </a:ln>
        </p:spPr>
      </p:cxnSp>
      <p:cxnSp>
        <p:nvCxnSpPr>
          <p:cNvPr id="195" name="Google Shape;195;p22"/>
          <p:cNvCxnSpPr/>
          <p:nvPr/>
        </p:nvCxnSpPr>
        <p:spPr>
          <a:xfrm>
            <a:off x="6248400" y="2590800"/>
            <a:ext cx="0" cy="228600"/>
          </a:xfrm>
          <a:prstGeom prst="straightConnector1">
            <a:avLst/>
          </a:prstGeom>
          <a:noFill/>
          <a:ln cap="flat" cmpd="sng" w="19050">
            <a:solidFill>
              <a:schemeClr val="dk1"/>
            </a:solidFill>
            <a:prstDash val="solid"/>
            <a:round/>
            <a:headEnd len="sm" w="sm" type="none"/>
            <a:tailEnd len="sm" w="sm" type="none"/>
          </a:ln>
        </p:spPr>
      </p:cxnSp>
      <p:sp>
        <p:nvSpPr>
          <p:cNvPr id="196" name="Google Shape;196;p22"/>
          <p:cNvSpPr/>
          <p:nvPr/>
        </p:nvSpPr>
        <p:spPr>
          <a:xfrm>
            <a:off x="457200" y="533400"/>
            <a:ext cx="824865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 name="Google Shape;197;p22"/>
          <p:cNvSpPr/>
          <p:nvPr/>
        </p:nvSpPr>
        <p:spPr>
          <a:xfrm>
            <a:off x="1524000" y="457200"/>
            <a:ext cx="7045325" cy="698500"/>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sp>
        <p:nvSpPr>
          <p:cNvPr id="198" name="Google Shape;198;p22"/>
          <p:cNvSpPr/>
          <p:nvPr/>
        </p:nvSpPr>
        <p:spPr>
          <a:xfrm>
            <a:off x="5105400" y="2743200"/>
            <a:ext cx="2209800" cy="1196975"/>
          </a:xfrm>
          <a:prstGeom prst="rect">
            <a:avLst/>
          </a:prstGeom>
          <a:solidFill>
            <a:srgbClr val="FFFF99"/>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Continuous</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cxnSp>
        <p:nvCxnSpPr>
          <p:cNvPr id="199" name="Google Shape;199;p22"/>
          <p:cNvCxnSpPr/>
          <p:nvPr/>
        </p:nvCxnSpPr>
        <p:spPr>
          <a:xfrm>
            <a:off x="2438400" y="2590800"/>
            <a:ext cx="3810000" cy="0"/>
          </a:xfrm>
          <a:prstGeom prst="straightConnector1">
            <a:avLst/>
          </a:prstGeom>
          <a:noFill/>
          <a:ln cap="flat" cmpd="sng" w="19050">
            <a:solidFill>
              <a:schemeClr val="dk1"/>
            </a:solidFill>
            <a:prstDash val="solid"/>
            <a:round/>
            <a:headEnd len="sm" w="sm" type="none"/>
            <a:tailEnd len="sm" w="sm" type="none"/>
          </a:ln>
        </p:spPr>
      </p:cxnSp>
      <p:cxnSp>
        <p:nvCxnSpPr>
          <p:cNvPr id="200" name="Google Shape;200;p22"/>
          <p:cNvCxnSpPr/>
          <p:nvPr/>
        </p:nvCxnSpPr>
        <p:spPr>
          <a:xfrm>
            <a:off x="1600200" y="3810000"/>
            <a:ext cx="0" cy="2133600"/>
          </a:xfrm>
          <a:prstGeom prst="straightConnector1">
            <a:avLst/>
          </a:prstGeom>
          <a:noFill/>
          <a:ln cap="flat" cmpd="sng" w="19050">
            <a:solidFill>
              <a:schemeClr val="dk1"/>
            </a:solidFill>
            <a:prstDash val="solid"/>
            <a:round/>
            <a:headEnd len="sm" w="sm" type="none"/>
            <a:tailEnd len="sm" w="sm" type="none"/>
          </a:ln>
        </p:spPr>
      </p:cxnSp>
      <p:cxnSp>
        <p:nvCxnSpPr>
          <p:cNvPr id="201" name="Google Shape;201;p22"/>
          <p:cNvCxnSpPr/>
          <p:nvPr/>
        </p:nvCxnSpPr>
        <p:spPr>
          <a:xfrm>
            <a:off x="4343400" y="2438400"/>
            <a:ext cx="0" cy="152400"/>
          </a:xfrm>
          <a:prstGeom prst="straightConnector1">
            <a:avLst/>
          </a:prstGeom>
          <a:noFill/>
          <a:ln cap="flat" cmpd="sng" w="19050">
            <a:solidFill>
              <a:schemeClr val="dk1"/>
            </a:solidFill>
            <a:prstDash val="solid"/>
            <a:round/>
            <a:headEnd len="sm" w="sm" type="none"/>
            <a:tailEnd len="sm" w="sm" type="none"/>
          </a:ln>
        </p:spPr>
      </p:cxnSp>
      <p:sp>
        <p:nvSpPr>
          <p:cNvPr id="202" name="Google Shape;202;p22"/>
          <p:cNvSpPr/>
          <p:nvPr/>
        </p:nvSpPr>
        <p:spPr>
          <a:xfrm>
            <a:off x="1828800" y="4343400"/>
            <a:ext cx="1676400" cy="466725"/>
          </a:xfrm>
          <a:prstGeom prst="rect">
            <a:avLst/>
          </a:prstGeom>
          <a:solidFill>
            <a:srgbClr val="BBD7FF"/>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66"/>
                </a:solidFill>
                <a:latin typeface="Arial"/>
                <a:ea typeface="Arial"/>
                <a:cs typeface="Arial"/>
                <a:sym typeface="Arial"/>
              </a:rPr>
              <a:t>Binomial</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a:off x="1828800" y="5715000"/>
            <a:ext cx="2590800" cy="466725"/>
          </a:xfrm>
          <a:prstGeom prst="rect">
            <a:avLst/>
          </a:prstGeom>
          <a:solidFill>
            <a:srgbClr val="BBD7FF"/>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Hypergeometric</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a:off x="1828800" y="5029200"/>
            <a:ext cx="1447800" cy="466725"/>
          </a:xfrm>
          <a:prstGeom prst="rect">
            <a:avLst/>
          </a:prstGeom>
          <a:solidFill>
            <a:srgbClr val="BBD7FF"/>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Poisson</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a:off x="3276600" y="1600200"/>
            <a:ext cx="2286000" cy="831850"/>
          </a:xfrm>
          <a:prstGeom prst="rect">
            <a:avLst/>
          </a:prstGeom>
          <a:solidFill>
            <a:srgbClr val="FDE0BD"/>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a:off x="1447800" y="2743200"/>
            <a:ext cx="2209800" cy="1196975"/>
          </a:xfrm>
          <a:prstGeom prst="rect">
            <a:avLst/>
          </a:prstGeom>
          <a:solidFill>
            <a:srgbClr val="BBD7FF"/>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Discrete</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cxnSp>
        <p:nvCxnSpPr>
          <p:cNvPr id="207" name="Google Shape;207;p22"/>
          <p:cNvCxnSpPr/>
          <p:nvPr/>
        </p:nvCxnSpPr>
        <p:spPr>
          <a:xfrm rot="10800000">
            <a:off x="5257800" y="4572000"/>
            <a:ext cx="304800" cy="0"/>
          </a:xfrm>
          <a:prstGeom prst="straightConnector1">
            <a:avLst/>
          </a:prstGeom>
          <a:noFill/>
          <a:ln cap="flat" cmpd="sng" w="19050">
            <a:solidFill>
              <a:schemeClr val="dk1"/>
            </a:solidFill>
            <a:prstDash val="solid"/>
            <a:round/>
            <a:headEnd len="sm" w="sm" type="none"/>
            <a:tailEnd len="sm" w="sm" type="none"/>
          </a:ln>
        </p:spPr>
      </p:cxnSp>
      <p:sp>
        <p:nvSpPr>
          <p:cNvPr id="208" name="Google Shape;208;p22"/>
          <p:cNvSpPr/>
          <p:nvPr/>
        </p:nvSpPr>
        <p:spPr>
          <a:xfrm>
            <a:off x="5486400" y="4343400"/>
            <a:ext cx="1676400" cy="466725"/>
          </a:xfrm>
          <a:prstGeom prst="rect">
            <a:avLst/>
          </a:prstGeom>
          <a:solidFill>
            <a:srgbClr val="FFFF99"/>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Normal</a:t>
            </a:r>
            <a:endParaRPr b="0" i="0" sz="1400" u="none" cap="none" strike="noStrike">
              <a:solidFill>
                <a:srgbClr val="000000"/>
              </a:solidFill>
              <a:latin typeface="Arial"/>
              <a:ea typeface="Arial"/>
              <a:cs typeface="Arial"/>
              <a:sym typeface="Arial"/>
            </a:endParaRPr>
          </a:p>
        </p:txBody>
      </p:sp>
      <p:sp>
        <p:nvSpPr>
          <p:cNvPr id="209" name="Google Shape;209;p22"/>
          <p:cNvSpPr/>
          <p:nvPr/>
        </p:nvSpPr>
        <p:spPr>
          <a:xfrm>
            <a:off x="5486400" y="5029200"/>
            <a:ext cx="1676400" cy="466725"/>
          </a:xfrm>
          <a:prstGeom prst="rect">
            <a:avLst/>
          </a:prstGeom>
          <a:solidFill>
            <a:srgbClr val="FFFF99"/>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Uniform</a:t>
            </a:r>
            <a:endParaRPr b="0" i="0" sz="1400" u="none" cap="none" strike="noStrike">
              <a:solidFill>
                <a:srgbClr val="000000"/>
              </a:solidFill>
              <a:latin typeface="Arial"/>
              <a:ea typeface="Arial"/>
              <a:cs typeface="Arial"/>
              <a:sym typeface="Arial"/>
            </a:endParaRPr>
          </a:p>
        </p:txBody>
      </p:sp>
      <p:sp>
        <p:nvSpPr>
          <p:cNvPr id="210" name="Google Shape;210;p22"/>
          <p:cNvSpPr/>
          <p:nvPr/>
        </p:nvSpPr>
        <p:spPr>
          <a:xfrm>
            <a:off x="5486400" y="5715000"/>
            <a:ext cx="1981200" cy="466725"/>
          </a:xfrm>
          <a:prstGeom prst="rect">
            <a:avLst/>
          </a:prstGeom>
          <a:solidFill>
            <a:srgbClr val="FFFF99"/>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Exponential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76"/>
          <p:cNvSpPr txBox="1"/>
          <p:nvPr>
            <p:ph idx="4294967295" type="title"/>
          </p:nvPr>
        </p:nvSpPr>
        <p:spPr>
          <a:xfrm>
            <a:off x="1143000" y="152400"/>
            <a:ext cx="6781800" cy="1143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Z Table example</a:t>
            </a:r>
            <a:endParaRPr/>
          </a:p>
        </p:txBody>
      </p:sp>
      <p:sp>
        <p:nvSpPr>
          <p:cNvPr id="1257" name="Google Shape;1257;p76"/>
          <p:cNvSpPr txBox="1"/>
          <p:nvPr>
            <p:ph idx="4294967295" type="body"/>
          </p:nvPr>
        </p:nvSpPr>
        <p:spPr>
          <a:xfrm>
            <a:off x="762000" y="1600200"/>
            <a:ext cx="8077200" cy="990600"/>
          </a:xfrm>
          <a:prstGeom prst="rect">
            <a:avLst/>
          </a:prstGeom>
          <a:noFill/>
          <a:ln>
            <a:noFill/>
          </a:ln>
        </p:spPr>
        <p:txBody>
          <a:bodyPr anchorCtr="0" anchor="t" bIns="42650" lIns="85325" spcFirstLastPara="1" rIns="85325" wrap="square" tIns="42650">
            <a:noAutofit/>
          </a:bodyPr>
          <a:lstStyle/>
          <a:p>
            <a:pPr indent="-571500" lvl="0" marL="571500" rtl="0" algn="l">
              <a:lnSpc>
                <a:spcPct val="100000"/>
              </a:lnSpc>
              <a:spcBef>
                <a:spcPts val="0"/>
              </a:spcBef>
              <a:spcAft>
                <a:spcPts val="0"/>
              </a:spcAft>
              <a:buSzPts val="1620"/>
              <a:buChar char="■"/>
            </a:pPr>
            <a:r>
              <a:rPr lang="en-US" sz="2700"/>
              <a:t>Suppose  x  is normal with mean 8.0 and standard deviation 5.0.  Find P(8 &lt; x &lt; 8.6)</a:t>
            </a:r>
            <a:endParaRPr/>
          </a:p>
          <a:p>
            <a:pPr indent="-468630" lvl="0" marL="571500" rtl="0" algn="l">
              <a:lnSpc>
                <a:spcPct val="90000"/>
              </a:lnSpc>
              <a:spcBef>
                <a:spcPts val="540"/>
              </a:spcBef>
              <a:spcAft>
                <a:spcPts val="0"/>
              </a:spcAft>
              <a:buSzPts val="1620"/>
              <a:buNone/>
            </a:pPr>
            <a:r>
              <a:t/>
            </a:r>
            <a:endParaRPr sz="2700"/>
          </a:p>
        </p:txBody>
      </p:sp>
      <p:sp>
        <p:nvSpPr>
          <p:cNvPr id="1258" name="Google Shape;1258;p76"/>
          <p:cNvSpPr txBox="1"/>
          <p:nvPr/>
        </p:nvSpPr>
        <p:spPr>
          <a:xfrm>
            <a:off x="5334000" y="5334000"/>
            <a:ext cx="2590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a:t>
            </a:r>
            <a:r>
              <a:rPr b="0" i="0" lang="en-US" sz="2400" u="none" cap="none" strike="noStrike">
                <a:solidFill>
                  <a:schemeClr val="folHlink"/>
                </a:solidFill>
                <a:latin typeface="Arial"/>
                <a:ea typeface="Arial"/>
                <a:cs typeface="Arial"/>
                <a:sym typeface="Arial"/>
              </a:rPr>
              <a:t>P(0 &lt; z &lt; 0.12)</a:t>
            </a:r>
            <a:endParaRPr b="0" i="0" sz="1400" u="none" cap="none" strike="noStrike">
              <a:solidFill>
                <a:srgbClr val="000000"/>
              </a:solidFill>
              <a:latin typeface="Arial"/>
              <a:ea typeface="Arial"/>
              <a:cs typeface="Arial"/>
              <a:sym typeface="Arial"/>
            </a:endParaRPr>
          </a:p>
        </p:txBody>
      </p:sp>
      <p:sp>
        <p:nvSpPr>
          <p:cNvPr id="1259" name="Google Shape;1259;p76"/>
          <p:cNvSpPr/>
          <p:nvPr/>
        </p:nvSpPr>
        <p:spPr>
          <a:xfrm>
            <a:off x="6472238" y="4476750"/>
            <a:ext cx="320675" cy="242888"/>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0" name="Google Shape;1260;p76"/>
          <p:cNvSpPr/>
          <p:nvPr/>
        </p:nvSpPr>
        <p:spPr>
          <a:xfrm>
            <a:off x="6432550" y="3060700"/>
            <a:ext cx="366713" cy="1625600"/>
          </a:xfrm>
          <a:custGeom>
            <a:rect b="b" l="l" r="r" t="t"/>
            <a:pathLst>
              <a:path extrusionOk="0" h="1024" w="231">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21" y="127"/>
                  <a:pt x="221" y="136"/>
                </a:cubicBezTo>
                <a:cubicBezTo>
                  <a:pt x="221" y="163"/>
                  <a:pt x="213" y="216"/>
                  <a:pt x="213" y="216"/>
                </a:cubicBezTo>
                <a:cubicBezTo>
                  <a:pt x="215" y="282"/>
                  <a:pt x="217" y="319"/>
                  <a:pt x="225" y="376"/>
                </a:cubicBezTo>
                <a:cubicBezTo>
                  <a:pt x="224" y="399"/>
                  <a:pt x="224" y="421"/>
                  <a:pt x="221" y="444"/>
                </a:cubicBezTo>
                <a:cubicBezTo>
                  <a:pt x="220" y="452"/>
                  <a:pt x="213" y="468"/>
                  <a:pt x="213" y="468"/>
                </a:cubicBezTo>
                <a:cubicBezTo>
                  <a:pt x="207" y="564"/>
                  <a:pt x="209" y="508"/>
                  <a:pt x="209" y="636"/>
                </a:cubicBezTo>
                <a:cubicBezTo>
                  <a:pt x="213" y="623"/>
                  <a:pt x="222" y="582"/>
                  <a:pt x="221" y="596"/>
                </a:cubicBezTo>
                <a:cubicBezTo>
                  <a:pt x="208" y="724"/>
                  <a:pt x="231" y="865"/>
                  <a:pt x="173" y="980"/>
                </a:cubicBezTo>
                <a:cubicBezTo>
                  <a:pt x="151" y="1024"/>
                  <a:pt x="74" y="983"/>
                  <a:pt x="25" y="984"/>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61" name="Google Shape;1261;p76"/>
          <p:cNvCxnSpPr/>
          <p:nvPr/>
        </p:nvCxnSpPr>
        <p:spPr>
          <a:xfrm>
            <a:off x="6783388" y="3321050"/>
            <a:ext cx="0" cy="1371600"/>
          </a:xfrm>
          <a:prstGeom prst="straightConnector1">
            <a:avLst/>
          </a:prstGeom>
          <a:noFill/>
          <a:ln cap="flat" cmpd="sng" w="63500">
            <a:solidFill>
              <a:srgbClr val="FF0000"/>
            </a:solidFill>
            <a:prstDash val="solid"/>
            <a:round/>
            <a:headEnd len="sm" w="sm" type="none"/>
            <a:tailEnd len="sm" w="sm" type="none"/>
          </a:ln>
        </p:spPr>
      </p:cxnSp>
      <p:cxnSp>
        <p:nvCxnSpPr>
          <p:cNvPr id="1262" name="Google Shape;1262;p76"/>
          <p:cNvCxnSpPr/>
          <p:nvPr/>
        </p:nvCxnSpPr>
        <p:spPr>
          <a:xfrm>
            <a:off x="6478588" y="3092450"/>
            <a:ext cx="0" cy="1600200"/>
          </a:xfrm>
          <a:prstGeom prst="straightConnector1">
            <a:avLst/>
          </a:prstGeom>
          <a:noFill/>
          <a:ln cap="flat" cmpd="sng" w="31750">
            <a:solidFill>
              <a:schemeClr val="dk1"/>
            </a:solidFill>
            <a:prstDash val="solid"/>
            <a:round/>
            <a:headEnd len="sm" w="sm" type="none"/>
            <a:tailEnd len="sm" w="sm" type="none"/>
          </a:ln>
        </p:spPr>
      </p:cxnSp>
      <p:sp>
        <p:nvSpPr>
          <p:cNvPr id="1263" name="Google Shape;1263;p76"/>
          <p:cNvSpPr/>
          <p:nvPr/>
        </p:nvSpPr>
        <p:spPr>
          <a:xfrm>
            <a:off x="6513513" y="304800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4" name="Google Shape;1264;p76"/>
          <p:cNvSpPr/>
          <p:nvPr/>
        </p:nvSpPr>
        <p:spPr>
          <a:xfrm>
            <a:off x="4876800" y="304800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5" name="Google Shape;1265;p76"/>
          <p:cNvSpPr/>
          <p:nvPr/>
        </p:nvSpPr>
        <p:spPr>
          <a:xfrm>
            <a:off x="4859338" y="470376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6" name="Google Shape;1266;p76"/>
          <p:cNvSpPr/>
          <p:nvPr/>
        </p:nvSpPr>
        <p:spPr>
          <a:xfrm>
            <a:off x="2511425" y="3411538"/>
            <a:ext cx="92075" cy="184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67" name="Google Shape;1267;p76"/>
          <p:cNvSpPr/>
          <p:nvPr/>
        </p:nvSpPr>
        <p:spPr>
          <a:xfrm>
            <a:off x="8153400" y="46482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268" name="Google Shape;1268;p76"/>
          <p:cNvSpPr/>
          <p:nvPr/>
        </p:nvSpPr>
        <p:spPr>
          <a:xfrm>
            <a:off x="6629400" y="472440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0.12</a:t>
            </a:r>
            <a:endParaRPr b="1" i="0" sz="2400" u="none" cap="none" strike="noStrike">
              <a:solidFill>
                <a:schemeClr val="folHlink"/>
              </a:solidFill>
              <a:latin typeface="Arial"/>
              <a:ea typeface="Arial"/>
              <a:cs typeface="Arial"/>
              <a:sym typeface="Arial"/>
            </a:endParaRPr>
          </a:p>
        </p:txBody>
      </p:sp>
      <p:sp>
        <p:nvSpPr>
          <p:cNvPr id="1269" name="Google Shape;1269;p76"/>
          <p:cNvSpPr/>
          <p:nvPr/>
        </p:nvSpPr>
        <p:spPr>
          <a:xfrm>
            <a:off x="6248400" y="472440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folHlink"/>
                </a:solidFill>
                <a:latin typeface="Arial"/>
                <a:ea typeface="Arial"/>
                <a:cs typeface="Arial"/>
                <a:sym typeface="Arial"/>
              </a:rPr>
              <a:t> 0</a:t>
            </a:r>
            <a:endParaRPr b="1" i="0" sz="2400" u="none" cap="none" strike="noStrike">
              <a:solidFill>
                <a:schemeClr val="folHlink"/>
              </a:solidFill>
              <a:latin typeface="Arial"/>
              <a:ea typeface="Arial"/>
              <a:cs typeface="Arial"/>
              <a:sym typeface="Arial"/>
            </a:endParaRPr>
          </a:p>
        </p:txBody>
      </p:sp>
      <p:sp>
        <p:nvSpPr>
          <p:cNvPr id="1270" name="Google Shape;1270;p76"/>
          <p:cNvSpPr/>
          <p:nvPr/>
        </p:nvSpPr>
        <p:spPr>
          <a:xfrm>
            <a:off x="2205038" y="4476750"/>
            <a:ext cx="320675" cy="242888"/>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1" name="Google Shape;1271;p76"/>
          <p:cNvSpPr/>
          <p:nvPr/>
        </p:nvSpPr>
        <p:spPr>
          <a:xfrm>
            <a:off x="2165350" y="3060700"/>
            <a:ext cx="366713" cy="1625600"/>
          </a:xfrm>
          <a:custGeom>
            <a:rect b="b" l="l" r="r" t="t"/>
            <a:pathLst>
              <a:path extrusionOk="0" h="1024" w="231">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21" y="127"/>
                  <a:pt x="221" y="136"/>
                </a:cubicBezTo>
                <a:cubicBezTo>
                  <a:pt x="221" y="163"/>
                  <a:pt x="213" y="216"/>
                  <a:pt x="213" y="216"/>
                </a:cubicBezTo>
                <a:cubicBezTo>
                  <a:pt x="215" y="282"/>
                  <a:pt x="217" y="319"/>
                  <a:pt x="225" y="376"/>
                </a:cubicBezTo>
                <a:cubicBezTo>
                  <a:pt x="224" y="399"/>
                  <a:pt x="224" y="421"/>
                  <a:pt x="221" y="444"/>
                </a:cubicBezTo>
                <a:cubicBezTo>
                  <a:pt x="220" y="452"/>
                  <a:pt x="213" y="468"/>
                  <a:pt x="213" y="468"/>
                </a:cubicBezTo>
                <a:cubicBezTo>
                  <a:pt x="207" y="564"/>
                  <a:pt x="209" y="508"/>
                  <a:pt x="209" y="636"/>
                </a:cubicBezTo>
                <a:cubicBezTo>
                  <a:pt x="213" y="623"/>
                  <a:pt x="222" y="582"/>
                  <a:pt x="221" y="596"/>
                </a:cubicBezTo>
                <a:cubicBezTo>
                  <a:pt x="208" y="724"/>
                  <a:pt x="231" y="865"/>
                  <a:pt x="173" y="980"/>
                </a:cubicBezTo>
                <a:cubicBezTo>
                  <a:pt x="151" y="1024"/>
                  <a:pt x="74" y="983"/>
                  <a:pt x="25" y="984"/>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72" name="Google Shape;1272;p76"/>
          <p:cNvCxnSpPr/>
          <p:nvPr/>
        </p:nvCxnSpPr>
        <p:spPr>
          <a:xfrm>
            <a:off x="2516188" y="3321050"/>
            <a:ext cx="0" cy="1371600"/>
          </a:xfrm>
          <a:prstGeom prst="straightConnector1">
            <a:avLst/>
          </a:prstGeom>
          <a:noFill/>
          <a:ln cap="flat" cmpd="sng" w="63500">
            <a:solidFill>
              <a:srgbClr val="FF0000"/>
            </a:solidFill>
            <a:prstDash val="solid"/>
            <a:round/>
            <a:headEnd len="sm" w="sm" type="none"/>
            <a:tailEnd len="sm" w="sm" type="none"/>
          </a:ln>
        </p:spPr>
      </p:cxnSp>
      <p:cxnSp>
        <p:nvCxnSpPr>
          <p:cNvPr id="1273" name="Google Shape;1273;p76"/>
          <p:cNvCxnSpPr/>
          <p:nvPr/>
        </p:nvCxnSpPr>
        <p:spPr>
          <a:xfrm>
            <a:off x="2211388" y="3092450"/>
            <a:ext cx="0" cy="1600200"/>
          </a:xfrm>
          <a:prstGeom prst="straightConnector1">
            <a:avLst/>
          </a:prstGeom>
          <a:noFill/>
          <a:ln cap="flat" cmpd="sng" w="31750">
            <a:solidFill>
              <a:schemeClr val="dk1"/>
            </a:solidFill>
            <a:prstDash val="solid"/>
            <a:round/>
            <a:headEnd len="sm" w="sm" type="none"/>
            <a:tailEnd len="sm" w="sm" type="none"/>
          </a:ln>
        </p:spPr>
      </p:cxnSp>
      <p:sp>
        <p:nvSpPr>
          <p:cNvPr id="1274" name="Google Shape;1274;p76"/>
          <p:cNvSpPr/>
          <p:nvPr/>
        </p:nvSpPr>
        <p:spPr>
          <a:xfrm>
            <a:off x="2246313" y="304800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5" name="Google Shape;1275;p76"/>
          <p:cNvSpPr/>
          <p:nvPr/>
        </p:nvSpPr>
        <p:spPr>
          <a:xfrm>
            <a:off x="609600" y="304800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6" name="Google Shape;1276;p76"/>
          <p:cNvSpPr/>
          <p:nvPr/>
        </p:nvSpPr>
        <p:spPr>
          <a:xfrm>
            <a:off x="592138" y="470376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77" name="Google Shape;1277;p76"/>
          <p:cNvSpPr/>
          <p:nvPr/>
        </p:nvSpPr>
        <p:spPr>
          <a:xfrm>
            <a:off x="3810000" y="46482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1278" name="Google Shape;1278;p76"/>
          <p:cNvSpPr/>
          <p:nvPr/>
        </p:nvSpPr>
        <p:spPr>
          <a:xfrm>
            <a:off x="2362200" y="47244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8.6</a:t>
            </a:r>
            <a:endParaRPr b="1" i="0" sz="2400" u="none" cap="none" strike="noStrike">
              <a:solidFill>
                <a:schemeClr val="dk1"/>
              </a:solidFill>
              <a:latin typeface="Arial"/>
              <a:ea typeface="Arial"/>
              <a:cs typeface="Arial"/>
              <a:sym typeface="Arial"/>
            </a:endParaRPr>
          </a:p>
        </p:txBody>
      </p:sp>
      <p:sp>
        <p:nvSpPr>
          <p:cNvPr id="1279" name="Google Shape;1279;p76"/>
          <p:cNvSpPr/>
          <p:nvPr/>
        </p:nvSpPr>
        <p:spPr>
          <a:xfrm>
            <a:off x="1981200" y="472440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8</a:t>
            </a:r>
            <a:endParaRPr b="1" i="0" sz="2400" u="none" cap="none" strike="noStrike">
              <a:solidFill>
                <a:schemeClr val="dk1"/>
              </a:solidFill>
              <a:latin typeface="Arial"/>
              <a:ea typeface="Arial"/>
              <a:cs typeface="Arial"/>
              <a:sym typeface="Arial"/>
            </a:endParaRPr>
          </a:p>
        </p:txBody>
      </p:sp>
      <p:sp>
        <p:nvSpPr>
          <p:cNvPr id="1280" name="Google Shape;1280;p76"/>
          <p:cNvSpPr txBox="1"/>
          <p:nvPr/>
        </p:nvSpPr>
        <p:spPr>
          <a:xfrm>
            <a:off x="1066800" y="5334000"/>
            <a:ext cx="2590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P(8 &lt; x &lt; 8.6)</a:t>
            </a:r>
            <a:endParaRPr b="0" i="0" sz="1400" u="none" cap="none" strike="noStrike">
              <a:solidFill>
                <a:srgbClr val="000000"/>
              </a:solidFill>
              <a:latin typeface="Arial"/>
              <a:ea typeface="Arial"/>
              <a:cs typeface="Arial"/>
              <a:sym typeface="Arial"/>
            </a:endParaRPr>
          </a:p>
        </p:txBody>
      </p:sp>
      <p:sp>
        <p:nvSpPr>
          <p:cNvPr id="1281" name="Google Shape;1281;p76"/>
          <p:cNvSpPr txBox="1"/>
          <p:nvPr/>
        </p:nvSpPr>
        <p:spPr>
          <a:xfrm>
            <a:off x="2743200" y="3048000"/>
            <a:ext cx="1219200"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Noto Sans Symbols"/>
              <a:buChar char="μ"/>
            </a:pPr>
            <a:r>
              <a:rPr b="0" i="0" lang="en-US" sz="2400" u="none" cap="none" strike="noStrike">
                <a:solidFill>
                  <a:schemeClr val="dk1"/>
                </a:solidFill>
                <a:latin typeface="Arial"/>
                <a:ea typeface="Arial"/>
                <a:cs typeface="Arial"/>
                <a:sym typeface="Arial"/>
              </a:rPr>
              <a:t> = 8</a:t>
            </a:r>
            <a:endParaRPr b="0" i="0" sz="1400" u="none" cap="none" strike="noStrike">
              <a:solidFill>
                <a:srgbClr val="000000"/>
              </a:solidFill>
              <a:latin typeface="Arial"/>
              <a:ea typeface="Arial"/>
              <a:cs typeface="Arial"/>
              <a:sym typeface="Arial"/>
            </a:endParaRPr>
          </a:p>
          <a:p>
            <a:pPr indent="0" lvl="0" marL="0" marR="0" rtl="0" algn="ctr">
              <a:lnSpc>
                <a:spcPct val="50000"/>
              </a:lnSpc>
              <a:spcBef>
                <a:spcPts val="120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σ = 5</a:t>
            </a:r>
            <a:endParaRPr b="0" i="0" sz="1400" u="none" cap="none" strike="noStrike">
              <a:solidFill>
                <a:srgbClr val="000000"/>
              </a:solidFill>
              <a:latin typeface="Arial"/>
              <a:ea typeface="Arial"/>
              <a:cs typeface="Arial"/>
              <a:sym typeface="Arial"/>
            </a:endParaRPr>
          </a:p>
        </p:txBody>
      </p:sp>
      <p:sp>
        <p:nvSpPr>
          <p:cNvPr id="1282" name="Google Shape;1282;p76"/>
          <p:cNvSpPr txBox="1"/>
          <p:nvPr/>
        </p:nvSpPr>
        <p:spPr>
          <a:xfrm>
            <a:off x="7010400" y="3048000"/>
            <a:ext cx="1219200"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2400"/>
              <a:buFont typeface="Noto Sans Symbols"/>
              <a:buChar char="μ"/>
            </a:pPr>
            <a:r>
              <a:rPr b="0" i="0" lang="en-US" sz="2400" u="none" cap="none" strike="noStrike">
                <a:solidFill>
                  <a:schemeClr val="folHlink"/>
                </a:solidFill>
                <a:latin typeface="Arial"/>
                <a:ea typeface="Arial"/>
                <a:cs typeface="Arial"/>
                <a:sym typeface="Arial"/>
              </a:rPr>
              <a:t> = 0</a:t>
            </a:r>
            <a:endParaRPr b="0" i="0" sz="1400" u="none" cap="none" strike="noStrike">
              <a:solidFill>
                <a:srgbClr val="000000"/>
              </a:solidFill>
              <a:latin typeface="Arial"/>
              <a:ea typeface="Arial"/>
              <a:cs typeface="Arial"/>
              <a:sym typeface="Arial"/>
            </a:endParaRPr>
          </a:p>
          <a:p>
            <a:pPr indent="0" lvl="0" marL="0" marR="0" rtl="0" algn="ctr">
              <a:lnSpc>
                <a:spcPct val="50000"/>
              </a:lnSpc>
              <a:spcBef>
                <a:spcPts val="1200"/>
              </a:spcBef>
              <a:spcAft>
                <a:spcPts val="0"/>
              </a:spcAft>
              <a:buClr>
                <a:schemeClr val="folHlink"/>
              </a:buClr>
              <a:buSzPts val="2400"/>
              <a:buFont typeface="Noto Sans Symbols"/>
              <a:buNone/>
            </a:pPr>
            <a:r>
              <a:rPr b="0" i="0" lang="en-US" sz="2400" u="none" cap="none" strike="noStrike">
                <a:solidFill>
                  <a:schemeClr val="folHlink"/>
                </a:solidFill>
                <a:latin typeface="Arial"/>
                <a:ea typeface="Arial"/>
                <a:cs typeface="Arial"/>
                <a:sym typeface="Arial"/>
              </a:rPr>
              <a:t>σ = 1</a:t>
            </a:r>
            <a:endParaRPr b="0" i="0" sz="1400" u="none" cap="none" strike="noStrike">
              <a:solidFill>
                <a:srgbClr val="000000"/>
              </a:solidFill>
              <a:latin typeface="Arial"/>
              <a:ea typeface="Arial"/>
              <a:cs typeface="Arial"/>
              <a:sym typeface="Arial"/>
            </a:endParaRPr>
          </a:p>
        </p:txBody>
      </p:sp>
      <p:grpSp>
        <p:nvGrpSpPr>
          <p:cNvPr id="1283" name="Google Shape;1283;p76"/>
          <p:cNvGrpSpPr/>
          <p:nvPr/>
        </p:nvGrpSpPr>
        <p:grpSpPr>
          <a:xfrm>
            <a:off x="3810000" y="3048000"/>
            <a:ext cx="1903413" cy="612775"/>
            <a:chOff x="1825" y="2398"/>
            <a:chExt cx="1728" cy="793"/>
          </a:xfrm>
        </p:grpSpPr>
        <p:sp>
          <p:nvSpPr>
            <p:cNvPr id="1284" name="Google Shape;1284;p76"/>
            <p:cNvSpPr/>
            <p:nvPr/>
          </p:nvSpPr>
          <p:spPr>
            <a:xfrm>
              <a:off x="1827" y="2432"/>
              <a:ext cx="1726" cy="759"/>
            </a:xfrm>
            <a:custGeom>
              <a:rect b="b" l="l" r="r" t="t"/>
              <a:pathLst>
                <a:path extrusionOk="0" h="759" w="1726">
                  <a:moveTo>
                    <a:pt x="7" y="425"/>
                  </a:moveTo>
                  <a:lnTo>
                    <a:pt x="0" y="386"/>
                  </a:lnTo>
                  <a:lnTo>
                    <a:pt x="52" y="320"/>
                  </a:lnTo>
                  <a:lnTo>
                    <a:pt x="86" y="282"/>
                  </a:lnTo>
                  <a:lnTo>
                    <a:pt x="122" y="255"/>
                  </a:lnTo>
                  <a:lnTo>
                    <a:pt x="151" y="227"/>
                  </a:lnTo>
                  <a:lnTo>
                    <a:pt x="190" y="200"/>
                  </a:lnTo>
                  <a:lnTo>
                    <a:pt x="224" y="175"/>
                  </a:lnTo>
                  <a:lnTo>
                    <a:pt x="269" y="153"/>
                  </a:lnTo>
                  <a:lnTo>
                    <a:pt x="304" y="134"/>
                  </a:lnTo>
                  <a:lnTo>
                    <a:pt x="341" y="113"/>
                  </a:lnTo>
                  <a:lnTo>
                    <a:pt x="394" y="93"/>
                  </a:lnTo>
                  <a:lnTo>
                    <a:pt x="443" y="75"/>
                  </a:lnTo>
                  <a:lnTo>
                    <a:pt x="502" y="57"/>
                  </a:lnTo>
                  <a:lnTo>
                    <a:pt x="581" y="34"/>
                  </a:lnTo>
                  <a:lnTo>
                    <a:pt x="646" y="20"/>
                  </a:lnTo>
                  <a:lnTo>
                    <a:pt x="700" y="14"/>
                  </a:lnTo>
                  <a:lnTo>
                    <a:pt x="778" y="6"/>
                  </a:lnTo>
                  <a:lnTo>
                    <a:pt x="837" y="0"/>
                  </a:lnTo>
                  <a:lnTo>
                    <a:pt x="896" y="2"/>
                  </a:lnTo>
                  <a:lnTo>
                    <a:pt x="958" y="4"/>
                  </a:lnTo>
                  <a:lnTo>
                    <a:pt x="1021" y="14"/>
                  </a:lnTo>
                  <a:lnTo>
                    <a:pt x="1076" y="22"/>
                  </a:lnTo>
                  <a:lnTo>
                    <a:pt x="1132" y="36"/>
                  </a:lnTo>
                  <a:lnTo>
                    <a:pt x="1185" y="57"/>
                  </a:lnTo>
                  <a:lnTo>
                    <a:pt x="1236" y="79"/>
                  </a:lnTo>
                  <a:lnTo>
                    <a:pt x="1290" y="108"/>
                  </a:lnTo>
                  <a:lnTo>
                    <a:pt x="1342" y="147"/>
                  </a:lnTo>
                  <a:lnTo>
                    <a:pt x="1382" y="181"/>
                  </a:lnTo>
                  <a:lnTo>
                    <a:pt x="1426" y="225"/>
                  </a:lnTo>
                  <a:lnTo>
                    <a:pt x="1457" y="258"/>
                  </a:lnTo>
                  <a:lnTo>
                    <a:pt x="1472" y="277"/>
                  </a:lnTo>
                  <a:lnTo>
                    <a:pt x="1582" y="46"/>
                  </a:lnTo>
                  <a:lnTo>
                    <a:pt x="1594" y="94"/>
                  </a:lnTo>
                  <a:lnTo>
                    <a:pt x="1594" y="147"/>
                  </a:lnTo>
                  <a:lnTo>
                    <a:pt x="1596" y="197"/>
                  </a:lnTo>
                  <a:lnTo>
                    <a:pt x="1600" y="247"/>
                  </a:lnTo>
                  <a:lnTo>
                    <a:pt x="1605" y="300"/>
                  </a:lnTo>
                  <a:lnTo>
                    <a:pt x="1615" y="354"/>
                  </a:lnTo>
                  <a:lnTo>
                    <a:pt x="1624" y="398"/>
                  </a:lnTo>
                  <a:lnTo>
                    <a:pt x="1637" y="450"/>
                  </a:lnTo>
                  <a:lnTo>
                    <a:pt x="1651" y="499"/>
                  </a:lnTo>
                  <a:lnTo>
                    <a:pt x="1671" y="561"/>
                  </a:lnTo>
                  <a:lnTo>
                    <a:pt x="1706" y="627"/>
                  </a:lnTo>
                  <a:lnTo>
                    <a:pt x="1725" y="698"/>
                  </a:lnTo>
                  <a:lnTo>
                    <a:pt x="1685" y="685"/>
                  </a:lnTo>
                  <a:lnTo>
                    <a:pt x="1646" y="676"/>
                  </a:lnTo>
                  <a:lnTo>
                    <a:pt x="1601" y="667"/>
                  </a:lnTo>
                  <a:lnTo>
                    <a:pt x="1559" y="663"/>
                  </a:lnTo>
                  <a:lnTo>
                    <a:pt x="1534" y="664"/>
                  </a:lnTo>
                  <a:lnTo>
                    <a:pt x="1507" y="666"/>
                  </a:lnTo>
                  <a:lnTo>
                    <a:pt x="1469" y="671"/>
                  </a:lnTo>
                  <a:lnTo>
                    <a:pt x="1434" y="681"/>
                  </a:lnTo>
                  <a:lnTo>
                    <a:pt x="1403" y="690"/>
                  </a:lnTo>
                  <a:lnTo>
                    <a:pt x="1367" y="707"/>
                  </a:lnTo>
                  <a:lnTo>
                    <a:pt x="1330" y="723"/>
                  </a:lnTo>
                  <a:lnTo>
                    <a:pt x="1277" y="758"/>
                  </a:lnTo>
                  <a:lnTo>
                    <a:pt x="1259" y="687"/>
                  </a:lnTo>
                  <a:lnTo>
                    <a:pt x="1362" y="500"/>
                  </a:lnTo>
                  <a:lnTo>
                    <a:pt x="1345" y="482"/>
                  </a:lnTo>
                  <a:lnTo>
                    <a:pt x="1286" y="434"/>
                  </a:lnTo>
                  <a:lnTo>
                    <a:pt x="1237" y="396"/>
                  </a:lnTo>
                  <a:lnTo>
                    <a:pt x="1172" y="350"/>
                  </a:lnTo>
                  <a:lnTo>
                    <a:pt x="1131" y="328"/>
                  </a:lnTo>
                  <a:lnTo>
                    <a:pt x="1092" y="305"/>
                  </a:lnTo>
                  <a:lnTo>
                    <a:pt x="1036" y="277"/>
                  </a:lnTo>
                  <a:lnTo>
                    <a:pt x="982" y="251"/>
                  </a:lnTo>
                  <a:lnTo>
                    <a:pt x="921" y="232"/>
                  </a:lnTo>
                  <a:lnTo>
                    <a:pt x="868" y="219"/>
                  </a:lnTo>
                  <a:lnTo>
                    <a:pt x="811" y="209"/>
                  </a:lnTo>
                  <a:lnTo>
                    <a:pt x="753" y="197"/>
                  </a:lnTo>
                  <a:lnTo>
                    <a:pt x="707" y="195"/>
                  </a:lnTo>
                  <a:lnTo>
                    <a:pt x="647" y="196"/>
                  </a:lnTo>
                  <a:lnTo>
                    <a:pt x="587" y="201"/>
                  </a:lnTo>
                  <a:lnTo>
                    <a:pt x="531" y="204"/>
                  </a:lnTo>
                  <a:lnTo>
                    <a:pt x="470" y="211"/>
                  </a:lnTo>
                  <a:lnTo>
                    <a:pt x="401" y="222"/>
                  </a:lnTo>
                  <a:lnTo>
                    <a:pt x="334" y="232"/>
                  </a:lnTo>
                  <a:lnTo>
                    <a:pt x="273" y="254"/>
                  </a:lnTo>
                  <a:lnTo>
                    <a:pt x="231" y="266"/>
                  </a:lnTo>
                  <a:lnTo>
                    <a:pt x="189" y="284"/>
                  </a:lnTo>
                  <a:lnTo>
                    <a:pt x="158" y="301"/>
                  </a:lnTo>
                  <a:lnTo>
                    <a:pt x="126" y="322"/>
                  </a:lnTo>
                  <a:lnTo>
                    <a:pt x="97" y="343"/>
                  </a:lnTo>
                  <a:lnTo>
                    <a:pt x="7" y="425"/>
                  </a:lnTo>
                </a:path>
              </a:pathLst>
            </a:custGeom>
            <a:solidFill>
              <a:srgbClr val="66F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85" name="Google Shape;1285;p76"/>
            <p:cNvSpPr/>
            <p:nvPr/>
          </p:nvSpPr>
          <p:spPr>
            <a:xfrm>
              <a:off x="1825" y="2398"/>
              <a:ext cx="1708" cy="718"/>
            </a:xfrm>
            <a:custGeom>
              <a:rect b="b" l="l" r="r" t="t"/>
              <a:pathLst>
                <a:path extrusionOk="0" h="718" w="1708">
                  <a:moveTo>
                    <a:pt x="0" y="421"/>
                  </a:moveTo>
                  <a:lnTo>
                    <a:pt x="57" y="326"/>
                  </a:lnTo>
                  <a:lnTo>
                    <a:pt x="84" y="296"/>
                  </a:lnTo>
                  <a:lnTo>
                    <a:pt x="117" y="264"/>
                  </a:lnTo>
                  <a:lnTo>
                    <a:pt x="146" y="239"/>
                  </a:lnTo>
                  <a:lnTo>
                    <a:pt x="183" y="210"/>
                  </a:lnTo>
                  <a:lnTo>
                    <a:pt x="219" y="183"/>
                  </a:lnTo>
                  <a:lnTo>
                    <a:pt x="263" y="156"/>
                  </a:lnTo>
                  <a:lnTo>
                    <a:pt x="299" y="137"/>
                  </a:lnTo>
                  <a:lnTo>
                    <a:pt x="336" y="117"/>
                  </a:lnTo>
                  <a:lnTo>
                    <a:pt x="388" y="95"/>
                  </a:lnTo>
                  <a:lnTo>
                    <a:pt x="438" y="79"/>
                  </a:lnTo>
                  <a:lnTo>
                    <a:pt x="496" y="61"/>
                  </a:lnTo>
                  <a:lnTo>
                    <a:pt x="575" y="37"/>
                  </a:lnTo>
                  <a:lnTo>
                    <a:pt x="640" y="23"/>
                  </a:lnTo>
                  <a:lnTo>
                    <a:pt x="694" y="16"/>
                  </a:lnTo>
                  <a:lnTo>
                    <a:pt x="771" y="6"/>
                  </a:lnTo>
                  <a:lnTo>
                    <a:pt x="831" y="0"/>
                  </a:lnTo>
                  <a:lnTo>
                    <a:pt x="889" y="1"/>
                  </a:lnTo>
                  <a:lnTo>
                    <a:pt x="951" y="2"/>
                  </a:lnTo>
                  <a:lnTo>
                    <a:pt x="1013" y="10"/>
                  </a:lnTo>
                  <a:lnTo>
                    <a:pt x="1069" y="17"/>
                  </a:lnTo>
                  <a:lnTo>
                    <a:pt x="1124" y="30"/>
                  </a:lnTo>
                  <a:lnTo>
                    <a:pt x="1176" y="49"/>
                  </a:lnTo>
                  <a:lnTo>
                    <a:pt x="1228" y="69"/>
                  </a:lnTo>
                  <a:lnTo>
                    <a:pt x="1280" y="96"/>
                  </a:lnTo>
                  <a:lnTo>
                    <a:pt x="1332" y="132"/>
                  </a:lnTo>
                  <a:lnTo>
                    <a:pt x="1371" y="164"/>
                  </a:lnTo>
                  <a:lnTo>
                    <a:pt x="1414" y="205"/>
                  </a:lnTo>
                  <a:lnTo>
                    <a:pt x="1445" y="236"/>
                  </a:lnTo>
                  <a:lnTo>
                    <a:pt x="1488" y="281"/>
                  </a:lnTo>
                  <a:lnTo>
                    <a:pt x="1583" y="78"/>
                  </a:lnTo>
                  <a:lnTo>
                    <a:pt x="1582" y="129"/>
                  </a:lnTo>
                  <a:lnTo>
                    <a:pt x="1583" y="176"/>
                  </a:lnTo>
                  <a:lnTo>
                    <a:pt x="1587" y="224"/>
                  </a:lnTo>
                  <a:lnTo>
                    <a:pt x="1592" y="274"/>
                  </a:lnTo>
                  <a:lnTo>
                    <a:pt x="1601" y="326"/>
                  </a:lnTo>
                  <a:lnTo>
                    <a:pt x="1609" y="368"/>
                  </a:lnTo>
                  <a:lnTo>
                    <a:pt x="1622" y="417"/>
                  </a:lnTo>
                  <a:lnTo>
                    <a:pt x="1635" y="464"/>
                  </a:lnTo>
                  <a:lnTo>
                    <a:pt x="1655" y="523"/>
                  </a:lnTo>
                  <a:lnTo>
                    <a:pt x="1674" y="576"/>
                  </a:lnTo>
                  <a:lnTo>
                    <a:pt x="1689" y="611"/>
                  </a:lnTo>
                  <a:lnTo>
                    <a:pt x="1707" y="656"/>
                  </a:lnTo>
                  <a:lnTo>
                    <a:pt x="1668" y="643"/>
                  </a:lnTo>
                  <a:lnTo>
                    <a:pt x="1628" y="634"/>
                  </a:lnTo>
                  <a:lnTo>
                    <a:pt x="1583" y="626"/>
                  </a:lnTo>
                  <a:lnTo>
                    <a:pt x="1542" y="623"/>
                  </a:lnTo>
                  <a:lnTo>
                    <a:pt x="1516" y="623"/>
                  </a:lnTo>
                  <a:lnTo>
                    <a:pt x="1491" y="626"/>
                  </a:lnTo>
                  <a:lnTo>
                    <a:pt x="1452" y="632"/>
                  </a:lnTo>
                  <a:lnTo>
                    <a:pt x="1417" y="641"/>
                  </a:lnTo>
                  <a:lnTo>
                    <a:pt x="1386" y="650"/>
                  </a:lnTo>
                  <a:lnTo>
                    <a:pt x="1350" y="668"/>
                  </a:lnTo>
                  <a:lnTo>
                    <a:pt x="1313" y="684"/>
                  </a:lnTo>
                  <a:lnTo>
                    <a:pt x="1260" y="717"/>
                  </a:lnTo>
                  <a:lnTo>
                    <a:pt x="1381" y="493"/>
                  </a:lnTo>
                  <a:lnTo>
                    <a:pt x="1332" y="453"/>
                  </a:lnTo>
                  <a:lnTo>
                    <a:pt x="1274" y="408"/>
                  </a:lnTo>
                  <a:lnTo>
                    <a:pt x="1224" y="372"/>
                  </a:lnTo>
                  <a:lnTo>
                    <a:pt x="1160" y="330"/>
                  </a:lnTo>
                  <a:lnTo>
                    <a:pt x="1119" y="308"/>
                  </a:lnTo>
                  <a:lnTo>
                    <a:pt x="1081" y="287"/>
                  </a:lnTo>
                  <a:lnTo>
                    <a:pt x="1026" y="261"/>
                  </a:lnTo>
                  <a:lnTo>
                    <a:pt x="972" y="238"/>
                  </a:lnTo>
                  <a:lnTo>
                    <a:pt x="911" y="220"/>
                  </a:lnTo>
                  <a:lnTo>
                    <a:pt x="859" y="209"/>
                  </a:lnTo>
                  <a:lnTo>
                    <a:pt x="802" y="200"/>
                  </a:lnTo>
                  <a:lnTo>
                    <a:pt x="744" y="190"/>
                  </a:lnTo>
                  <a:lnTo>
                    <a:pt x="699" y="189"/>
                  </a:lnTo>
                  <a:lnTo>
                    <a:pt x="640" y="191"/>
                  </a:lnTo>
                  <a:lnTo>
                    <a:pt x="579" y="196"/>
                  </a:lnTo>
                  <a:lnTo>
                    <a:pt x="523" y="200"/>
                  </a:lnTo>
                  <a:lnTo>
                    <a:pt x="462" y="208"/>
                  </a:lnTo>
                  <a:lnTo>
                    <a:pt x="393" y="218"/>
                  </a:lnTo>
                  <a:lnTo>
                    <a:pt x="327" y="230"/>
                  </a:lnTo>
                  <a:lnTo>
                    <a:pt x="267" y="252"/>
                  </a:lnTo>
                  <a:lnTo>
                    <a:pt x="224" y="263"/>
                  </a:lnTo>
                  <a:lnTo>
                    <a:pt x="182" y="281"/>
                  </a:lnTo>
                  <a:lnTo>
                    <a:pt x="148" y="299"/>
                  </a:lnTo>
                  <a:lnTo>
                    <a:pt x="117" y="317"/>
                  </a:lnTo>
                  <a:lnTo>
                    <a:pt x="91" y="340"/>
                  </a:lnTo>
                  <a:lnTo>
                    <a:pt x="0" y="421"/>
                  </a:lnTo>
                </a:path>
              </a:pathLst>
            </a:custGeom>
            <a:solidFill>
              <a:srgbClr val="66F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77"/>
          <p:cNvSpPr/>
          <p:nvPr/>
        </p:nvSpPr>
        <p:spPr>
          <a:xfrm>
            <a:off x="6288088" y="4997450"/>
            <a:ext cx="320675" cy="242888"/>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1" name="Google Shape;1291;p77"/>
          <p:cNvSpPr/>
          <p:nvPr/>
        </p:nvSpPr>
        <p:spPr>
          <a:xfrm>
            <a:off x="6248400" y="3581400"/>
            <a:ext cx="366713" cy="1625600"/>
          </a:xfrm>
          <a:custGeom>
            <a:rect b="b" l="l" r="r" t="t"/>
            <a:pathLst>
              <a:path extrusionOk="0" h="1024" w="231">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21" y="127"/>
                  <a:pt x="221" y="136"/>
                </a:cubicBezTo>
                <a:cubicBezTo>
                  <a:pt x="221" y="163"/>
                  <a:pt x="213" y="216"/>
                  <a:pt x="213" y="216"/>
                </a:cubicBezTo>
                <a:cubicBezTo>
                  <a:pt x="215" y="282"/>
                  <a:pt x="217" y="319"/>
                  <a:pt x="225" y="376"/>
                </a:cubicBezTo>
                <a:cubicBezTo>
                  <a:pt x="224" y="399"/>
                  <a:pt x="224" y="421"/>
                  <a:pt x="221" y="444"/>
                </a:cubicBezTo>
                <a:cubicBezTo>
                  <a:pt x="220" y="452"/>
                  <a:pt x="213" y="468"/>
                  <a:pt x="213" y="468"/>
                </a:cubicBezTo>
                <a:cubicBezTo>
                  <a:pt x="207" y="564"/>
                  <a:pt x="209" y="508"/>
                  <a:pt x="209" y="636"/>
                </a:cubicBezTo>
                <a:cubicBezTo>
                  <a:pt x="213" y="623"/>
                  <a:pt x="222" y="582"/>
                  <a:pt x="221" y="596"/>
                </a:cubicBezTo>
                <a:cubicBezTo>
                  <a:pt x="208" y="724"/>
                  <a:pt x="231" y="865"/>
                  <a:pt x="173" y="980"/>
                </a:cubicBezTo>
                <a:cubicBezTo>
                  <a:pt x="151" y="1024"/>
                  <a:pt x="74" y="983"/>
                  <a:pt x="25" y="984"/>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92" name="Google Shape;1292;p77"/>
          <p:cNvCxnSpPr/>
          <p:nvPr/>
        </p:nvCxnSpPr>
        <p:spPr>
          <a:xfrm>
            <a:off x="6599238" y="3841750"/>
            <a:ext cx="0" cy="1371600"/>
          </a:xfrm>
          <a:prstGeom prst="straightConnector1">
            <a:avLst/>
          </a:prstGeom>
          <a:noFill/>
          <a:ln cap="flat" cmpd="sng" w="63500">
            <a:solidFill>
              <a:srgbClr val="FF0000"/>
            </a:solidFill>
            <a:prstDash val="solid"/>
            <a:round/>
            <a:headEnd len="sm" w="sm" type="none"/>
            <a:tailEnd len="sm" w="sm" type="none"/>
          </a:ln>
        </p:spPr>
      </p:cxnSp>
      <p:cxnSp>
        <p:nvCxnSpPr>
          <p:cNvPr id="1293" name="Google Shape;1293;p77"/>
          <p:cNvCxnSpPr/>
          <p:nvPr/>
        </p:nvCxnSpPr>
        <p:spPr>
          <a:xfrm>
            <a:off x="6294438" y="3613150"/>
            <a:ext cx="0" cy="1600200"/>
          </a:xfrm>
          <a:prstGeom prst="straightConnector1">
            <a:avLst/>
          </a:prstGeom>
          <a:noFill/>
          <a:ln cap="flat" cmpd="sng" w="31750">
            <a:solidFill>
              <a:schemeClr val="dk1"/>
            </a:solidFill>
            <a:prstDash val="solid"/>
            <a:round/>
            <a:headEnd len="sm" w="sm" type="none"/>
            <a:tailEnd len="sm" w="sm" type="none"/>
          </a:ln>
        </p:spPr>
      </p:cxnSp>
      <p:sp>
        <p:nvSpPr>
          <p:cNvPr id="1294" name="Google Shape;1294;p77"/>
          <p:cNvSpPr/>
          <p:nvPr/>
        </p:nvSpPr>
        <p:spPr>
          <a:xfrm>
            <a:off x="6329363" y="356870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5" name="Google Shape;1295;p77"/>
          <p:cNvSpPr/>
          <p:nvPr/>
        </p:nvSpPr>
        <p:spPr>
          <a:xfrm>
            <a:off x="4692650" y="356870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6" name="Google Shape;1296;p77"/>
          <p:cNvSpPr/>
          <p:nvPr/>
        </p:nvSpPr>
        <p:spPr>
          <a:xfrm>
            <a:off x="4675188" y="522446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7" name="Google Shape;1297;p77"/>
          <p:cNvSpPr/>
          <p:nvPr/>
        </p:nvSpPr>
        <p:spPr>
          <a:xfrm>
            <a:off x="7970838" y="521335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298" name="Google Shape;1298;p77"/>
          <p:cNvSpPr/>
          <p:nvPr/>
        </p:nvSpPr>
        <p:spPr>
          <a:xfrm>
            <a:off x="6342063" y="551656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99" name="Google Shape;1299;p77"/>
          <p:cNvSpPr/>
          <p:nvPr/>
        </p:nvSpPr>
        <p:spPr>
          <a:xfrm>
            <a:off x="7832725" y="331946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0" name="Google Shape;1300;p77"/>
          <p:cNvSpPr/>
          <p:nvPr/>
        </p:nvSpPr>
        <p:spPr>
          <a:xfrm>
            <a:off x="6446838" y="582295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0.12</a:t>
            </a:r>
            <a:endParaRPr b="1" i="0" sz="2400" u="none" cap="none" strike="noStrike">
              <a:solidFill>
                <a:srgbClr val="339933"/>
              </a:solidFill>
              <a:latin typeface="Arial"/>
              <a:ea typeface="Arial"/>
              <a:cs typeface="Arial"/>
              <a:sym typeface="Arial"/>
            </a:endParaRPr>
          </a:p>
        </p:txBody>
      </p:sp>
      <p:sp>
        <p:nvSpPr>
          <p:cNvPr id="1301" name="Google Shape;1301;p77"/>
          <p:cNvSpPr/>
          <p:nvPr/>
        </p:nvSpPr>
        <p:spPr>
          <a:xfrm>
            <a:off x="989013" y="2736850"/>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2" name="Google Shape;1302;p77"/>
          <p:cNvSpPr/>
          <p:nvPr/>
        </p:nvSpPr>
        <p:spPr>
          <a:xfrm>
            <a:off x="1903413" y="2736850"/>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3" name="Google Shape;1303;p77"/>
          <p:cNvSpPr/>
          <p:nvPr/>
        </p:nvSpPr>
        <p:spPr>
          <a:xfrm>
            <a:off x="2876550" y="2736850"/>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4" name="Google Shape;1304;p77"/>
          <p:cNvSpPr/>
          <p:nvPr/>
        </p:nvSpPr>
        <p:spPr>
          <a:xfrm>
            <a:off x="388938" y="2736850"/>
            <a:ext cx="590550"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5" name="Google Shape;1305;p77"/>
          <p:cNvSpPr/>
          <p:nvPr/>
        </p:nvSpPr>
        <p:spPr>
          <a:xfrm>
            <a:off x="474663" y="2809875"/>
            <a:ext cx="339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306" name="Google Shape;1306;p77"/>
          <p:cNvSpPr/>
          <p:nvPr/>
        </p:nvSpPr>
        <p:spPr>
          <a:xfrm>
            <a:off x="388938" y="3379788"/>
            <a:ext cx="590550" cy="1587"/>
          </a:xfrm>
          <a:prstGeom prst="rect">
            <a:avLst/>
          </a:prstGeom>
          <a:solidFill>
            <a:srgbClr val="A64C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7" name="Google Shape;1307;p77"/>
          <p:cNvSpPr/>
          <p:nvPr/>
        </p:nvSpPr>
        <p:spPr>
          <a:xfrm>
            <a:off x="1006475" y="2736850"/>
            <a:ext cx="887413"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08" name="Google Shape;1308;p77"/>
          <p:cNvSpPr/>
          <p:nvPr/>
        </p:nvSpPr>
        <p:spPr>
          <a:xfrm>
            <a:off x="1108075" y="2809875"/>
            <a:ext cx="6223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.00</a:t>
            </a:r>
            <a:endParaRPr b="0" i="0" sz="1400" u="none" cap="none" strike="noStrike">
              <a:solidFill>
                <a:srgbClr val="000000"/>
              </a:solidFill>
              <a:latin typeface="Arial"/>
              <a:ea typeface="Arial"/>
              <a:cs typeface="Arial"/>
              <a:sym typeface="Arial"/>
            </a:endParaRPr>
          </a:p>
        </p:txBody>
      </p:sp>
      <p:sp>
        <p:nvSpPr>
          <p:cNvPr id="1309" name="Google Shape;1309;p77"/>
          <p:cNvSpPr/>
          <p:nvPr/>
        </p:nvSpPr>
        <p:spPr>
          <a:xfrm>
            <a:off x="1006475" y="3379788"/>
            <a:ext cx="887413" cy="1587"/>
          </a:xfrm>
          <a:prstGeom prst="rect">
            <a:avLst/>
          </a:prstGeom>
          <a:solidFill>
            <a:srgbClr val="A64C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0" name="Google Shape;1310;p77"/>
          <p:cNvSpPr/>
          <p:nvPr/>
        </p:nvSpPr>
        <p:spPr>
          <a:xfrm>
            <a:off x="1919288" y="2736850"/>
            <a:ext cx="947737"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1" name="Google Shape;1311;p77"/>
          <p:cNvSpPr/>
          <p:nvPr/>
        </p:nvSpPr>
        <p:spPr>
          <a:xfrm>
            <a:off x="2052638" y="2809875"/>
            <a:ext cx="6223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312" name="Google Shape;1312;p77"/>
          <p:cNvSpPr/>
          <p:nvPr/>
        </p:nvSpPr>
        <p:spPr>
          <a:xfrm>
            <a:off x="1919288" y="3379788"/>
            <a:ext cx="947737" cy="1587"/>
          </a:xfrm>
          <a:prstGeom prst="rect">
            <a:avLst/>
          </a:prstGeom>
          <a:solidFill>
            <a:srgbClr val="A64C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3" name="Google Shape;1313;p77"/>
          <p:cNvSpPr/>
          <p:nvPr/>
        </p:nvSpPr>
        <p:spPr>
          <a:xfrm>
            <a:off x="2894013" y="2736850"/>
            <a:ext cx="944562" cy="642938"/>
          </a:xfrm>
          <a:prstGeom prst="rect">
            <a:avLst/>
          </a:prstGeom>
          <a:solidFill>
            <a:srgbClr val="9696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4" name="Google Shape;1314;p77"/>
          <p:cNvSpPr/>
          <p:nvPr/>
        </p:nvSpPr>
        <p:spPr>
          <a:xfrm>
            <a:off x="385763" y="3389313"/>
            <a:ext cx="593725"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5" name="Google Shape;1315;p77"/>
          <p:cNvSpPr/>
          <p:nvPr/>
        </p:nvSpPr>
        <p:spPr>
          <a:xfrm>
            <a:off x="989013" y="3389313"/>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6" name="Google Shape;1316;p77"/>
          <p:cNvSpPr/>
          <p:nvPr/>
        </p:nvSpPr>
        <p:spPr>
          <a:xfrm>
            <a:off x="1006475" y="3389313"/>
            <a:ext cx="887413"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7" name="Google Shape;1317;p77"/>
          <p:cNvSpPr/>
          <p:nvPr/>
        </p:nvSpPr>
        <p:spPr>
          <a:xfrm>
            <a:off x="1903413" y="3389313"/>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8" name="Google Shape;1318;p77"/>
          <p:cNvSpPr/>
          <p:nvPr/>
        </p:nvSpPr>
        <p:spPr>
          <a:xfrm>
            <a:off x="1919288" y="3389313"/>
            <a:ext cx="947737"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19" name="Google Shape;1319;p77"/>
          <p:cNvSpPr/>
          <p:nvPr/>
        </p:nvSpPr>
        <p:spPr>
          <a:xfrm>
            <a:off x="2876550" y="3389313"/>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0" name="Google Shape;1320;p77"/>
          <p:cNvSpPr/>
          <p:nvPr/>
        </p:nvSpPr>
        <p:spPr>
          <a:xfrm>
            <a:off x="2894013" y="3389313"/>
            <a:ext cx="944562"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1" name="Google Shape;1321;p77"/>
          <p:cNvSpPr/>
          <p:nvPr/>
        </p:nvSpPr>
        <p:spPr>
          <a:xfrm>
            <a:off x="989013" y="3406775"/>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2" name="Google Shape;1322;p77"/>
          <p:cNvSpPr/>
          <p:nvPr/>
        </p:nvSpPr>
        <p:spPr>
          <a:xfrm>
            <a:off x="1903413" y="3406775"/>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3" name="Google Shape;1323;p77"/>
          <p:cNvSpPr/>
          <p:nvPr/>
        </p:nvSpPr>
        <p:spPr>
          <a:xfrm>
            <a:off x="2876550" y="3406775"/>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4" name="Google Shape;1324;p77"/>
          <p:cNvSpPr/>
          <p:nvPr/>
        </p:nvSpPr>
        <p:spPr>
          <a:xfrm>
            <a:off x="388938" y="3406775"/>
            <a:ext cx="590550"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25" name="Google Shape;1325;p77"/>
          <p:cNvSpPr/>
          <p:nvPr/>
        </p:nvSpPr>
        <p:spPr>
          <a:xfrm>
            <a:off x="349250" y="3479800"/>
            <a:ext cx="6223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0.0</a:t>
            </a:r>
            <a:endParaRPr b="0" i="0" sz="1400" u="none" cap="none" strike="noStrike">
              <a:solidFill>
                <a:srgbClr val="000000"/>
              </a:solidFill>
              <a:latin typeface="Arial"/>
              <a:ea typeface="Arial"/>
              <a:cs typeface="Arial"/>
              <a:sym typeface="Arial"/>
            </a:endParaRPr>
          </a:p>
        </p:txBody>
      </p:sp>
      <p:sp>
        <p:nvSpPr>
          <p:cNvPr id="1326" name="Google Shape;1326;p77"/>
          <p:cNvSpPr/>
          <p:nvPr/>
        </p:nvSpPr>
        <p:spPr>
          <a:xfrm>
            <a:off x="958850" y="3473450"/>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.0000</a:t>
            </a:r>
            <a:endParaRPr b="0" i="0" sz="1400" u="none" cap="none" strike="noStrike">
              <a:solidFill>
                <a:srgbClr val="000000"/>
              </a:solidFill>
              <a:latin typeface="Arial"/>
              <a:ea typeface="Arial"/>
              <a:cs typeface="Arial"/>
              <a:sym typeface="Arial"/>
            </a:endParaRPr>
          </a:p>
        </p:txBody>
      </p:sp>
      <p:sp>
        <p:nvSpPr>
          <p:cNvPr id="1327" name="Google Shape;1327;p77"/>
          <p:cNvSpPr/>
          <p:nvPr/>
        </p:nvSpPr>
        <p:spPr>
          <a:xfrm>
            <a:off x="1874838" y="3479800"/>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.0040</a:t>
            </a:r>
            <a:endParaRPr b="0" i="0" sz="1400" u="none" cap="none" strike="noStrike">
              <a:solidFill>
                <a:srgbClr val="000000"/>
              </a:solidFill>
              <a:latin typeface="Arial"/>
              <a:ea typeface="Arial"/>
              <a:cs typeface="Arial"/>
              <a:sym typeface="Arial"/>
            </a:endParaRPr>
          </a:p>
        </p:txBody>
      </p:sp>
      <p:sp>
        <p:nvSpPr>
          <p:cNvPr id="1328" name="Google Shape;1328;p77"/>
          <p:cNvSpPr/>
          <p:nvPr/>
        </p:nvSpPr>
        <p:spPr>
          <a:xfrm>
            <a:off x="2843213" y="3479800"/>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.0080</a:t>
            </a:r>
            <a:endParaRPr b="0" i="0" sz="1400" u="none" cap="none" strike="noStrike">
              <a:solidFill>
                <a:srgbClr val="000000"/>
              </a:solidFill>
              <a:latin typeface="Arial"/>
              <a:ea typeface="Arial"/>
              <a:cs typeface="Arial"/>
              <a:sym typeface="Arial"/>
            </a:endParaRPr>
          </a:p>
        </p:txBody>
      </p:sp>
      <p:sp>
        <p:nvSpPr>
          <p:cNvPr id="1329" name="Google Shape;1329;p77"/>
          <p:cNvSpPr/>
          <p:nvPr/>
        </p:nvSpPr>
        <p:spPr>
          <a:xfrm>
            <a:off x="385763" y="4051300"/>
            <a:ext cx="593725"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0" name="Google Shape;1330;p77"/>
          <p:cNvSpPr/>
          <p:nvPr/>
        </p:nvSpPr>
        <p:spPr>
          <a:xfrm>
            <a:off x="989013" y="4051300"/>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1" name="Google Shape;1331;p77"/>
          <p:cNvSpPr/>
          <p:nvPr/>
        </p:nvSpPr>
        <p:spPr>
          <a:xfrm>
            <a:off x="1006475" y="4051300"/>
            <a:ext cx="887413"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2" name="Google Shape;1332;p77"/>
          <p:cNvSpPr/>
          <p:nvPr/>
        </p:nvSpPr>
        <p:spPr>
          <a:xfrm>
            <a:off x="1903413" y="4051300"/>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3" name="Google Shape;1333;p77"/>
          <p:cNvSpPr/>
          <p:nvPr/>
        </p:nvSpPr>
        <p:spPr>
          <a:xfrm>
            <a:off x="1919288" y="4051300"/>
            <a:ext cx="947737"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4" name="Google Shape;1334;p77"/>
          <p:cNvSpPr/>
          <p:nvPr/>
        </p:nvSpPr>
        <p:spPr>
          <a:xfrm>
            <a:off x="2876550" y="4051300"/>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5" name="Google Shape;1335;p77"/>
          <p:cNvSpPr/>
          <p:nvPr/>
        </p:nvSpPr>
        <p:spPr>
          <a:xfrm>
            <a:off x="2894013" y="4051300"/>
            <a:ext cx="944562"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6" name="Google Shape;1336;p77"/>
          <p:cNvSpPr/>
          <p:nvPr/>
        </p:nvSpPr>
        <p:spPr>
          <a:xfrm>
            <a:off x="989013" y="4067175"/>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7" name="Google Shape;1337;p77"/>
          <p:cNvSpPr/>
          <p:nvPr/>
        </p:nvSpPr>
        <p:spPr>
          <a:xfrm>
            <a:off x="1903413" y="4067175"/>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8" name="Google Shape;1338;p77"/>
          <p:cNvSpPr/>
          <p:nvPr/>
        </p:nvSpPr>
        <p:spPr>
          <a:xfrm>
            <a:off x="2876550" y="4067175"/>
            <a:ext cx="6350" cy="642938"/>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39" name="Google Shape;1339;p77"/>
          <p:cNvSpPr/>
          <p:nvPr/>
        </p:nvSpPr>
        <p:spPr>
          <a:xfrm>
            <a:off x="388938" y="4067175"/>
            <a:ext cx="590550" cy="635000"/>
          </a:xfrm>
          <a:prstGeom prst="rect">
            <a:avLst/>
          </a:prstGeom>
          <a:solidFill>
            <a:srgbClr val="9696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0" name="Google Shape;1340;p77"/>
          <p:cNvSpPr/>
          <p:nvPr/>
        </p:nvSpPr>
        <p:spPr>
          <a:xfrm>
            <a:off x="388938" y="4710113"/>
            <a:ext cx="590550" cy="1587"/>
          </a:xfrm>
          <a:prstGeom prst="rect">
            <a:avLst/>
          </a:prstGeom>
          <a:solidFill>
            <a:srgbClr val="A64C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1" name="Google Shape;1341;p77"/>
          <p:cNvSpPr/>
          <p:nvPr/>
        </p:nvSpPr>
        <p:spPr>
          <a:xfrm>
            <a:off x="930275" y="4140200"/>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.0398</a:t>
            </a:r>
            <a:endParaRPr b="0" i="0" sz="1400" u="none" cap="none" strike="noStrike">
              <a:solidFill>
                <a:srgbClr val="000000"/>
              </a:solidFill>
              <a:latin typeface="Arial"/>
              <a:ea typeface="Arial"/>
              <a:cs typeface="Arial"/>
              <a:sym typeface="Arial"/>
            </a:endParaRPr>
          </a:p>
        </p:txBody>
      </p:sp>
      <p:sp>
        <p:nvSpPr>
          <p:cNvPr id="1342" name="Google Shape;1342;p77"/>
          <p:cNvSpPr/>
          <p:nvPr/>
        </p:nvSpPr>
        <p:spPr>
          <a:xfrm>
            <a:off x="1873250" y="4159250"/>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.0438</a:t>
            </a:r>
            <a:endParaRPr b="0" i="0" sz="1400" u="none" cap="none" strike="noStrike">
              <a:solidFill>
                <a:srgbClr val="000000"/>
              </a:solidFill>
              <a:latin typeface="Arial"/>
              <a:ea typeface="Arial"/>
              <a:cs typeface="Arial"/>
              <a:sym typeface="Arial"/>
            </a:endParaRPr>
          </a:p>
        </p:txBody>
      </p:sp>
      <p:sp>
        <p:nvSpPr>
          <p:cNvPr id="1343" name="Google Shape;1343;p77"/>
          <p:cNvSpPr/>
          <p:nvPr/>
        </p:nvSpPr>
        <p:spPr>
          <a:xfrm>
            <a:off x="2894013" y="4067175"/>
            <a:ext cx="944562" cy="64293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4" name="Google Shape;1344;p77"/>
          <p:cNvSpPr/>
          <p:nvPr/>
        </p:nvSpPr>
        <p:spPr>
          <a:xfrm>
            <a:off x="385763" y="4719638"/>
            <a:ext cx="593725"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5" name="Google Shape;1345;p77"/>
          <p:cNvSpPr/>
          <p:nvPr/>
        </p:nvSpPr>
        <p:spPr>
          <a:xfrm>
            <a:off x="989013" y="4719638"/>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6" name="Google Shape;1346;p77"/>
          <p:cNvSpPr/>
          <p:nvPr/>
        </p:nvSpPr>
        <p:spPr>
          <a:xfrm>
            <a:off x="1006475" y="4719638"/>
            <a:ext cx="887413"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7" name="Google Shape;1347;p77"/>
          <p:cNvSpPr/>
          <p:nvPr/>
        </p:nvSpPr>
        <p:spPr>
          <a:xfrm>
            <a:off x="1903413" y="4719638"/>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8" name="Google Shape;1348;p77"/>
          <p:cNvSpPr/>
          <p:nvPr/>
        </p:nvSpPr>
        <p:spPr>
          <a:xfrm>
            <a:off x="1919288" y="4719638"/>
            <a:ext cx="947737"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49" name="Google Shape;1349;p77"/>
          <p:cNvSpPr/>
          <p:nvPr/>
        </p:nvSpPr>
        <p:spPr>
          <a:xfrm>
            <a:off x="2876550" y="4719638"/>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0" name="Google Shape;1350;p77"/>
          <p:cNvSpPr/>
          <p:nvPr/>
        </p:nvSpPr>
        <p:spPr>
          <a:xfrm>
            <a:off x="2894013" y="4719638"/>
            <a:ext cx="944562"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1" name="Google Shape;1351;p77"/>
          <p:cNvSpPr/>
          <p:nvPr/>
        </p:nvSpPr>
        <p:spPr>
          <a:xfrm>
            <a:off x="989013" y="47371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2" name="Google Shape;1352;p77"/>
          <p:cNvSpPr/>
          <p:nvPr/>
        </p:nvSpPr>
        <p:spPr>
          <a:xfrm>
            <a:off x="1903413" y="47371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3" name="Google Shape;1353;p77"/>
          <p:cNvSpPr/>
          <p:nvPr/>
        </p:nvSpPr>
        <p:spPr>
          <a:xfrm>
            <a:off x="2876550" y="47371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4" name="Google Shape;1354;p77"/>
          <p:cNvSpPr/>
          <p:nvPr/>
        </p:nvSpPr>
        <p:spPr>
          <a:xfrm>
            <a:off x="388938" y="4737100"/>
            <a:ext cx="590550"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55" name="Google Shape;1355;p77"/>
          <p:cNvSpPr/>
          <p:nvPr/>
        </p:nvSpPr>
        <p:spPr>
          <a:xfrm>
            <a:off x="349250" y="4810125"/>
            <a:ext cx="6223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356" name="Google Shape;1356;p77"/>
          <p:cNvSpPr/>
          <p:nvPr/>
        </p:nvSpPr>
        <p:spPr>
          <a:xfrm>
            <a:off x="930275" y="48101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.0793</a:t>
            </a:r>
            <a:endParaRPr b="0" i="0" sz="1400" u="none" cap="none" strike="noStrike">
              <a:solidFill>
                <a:srgbClr val="000000"/>
              </a:solidFill>
              <a:latin typeface="Arial"/>
              <a:ea typeface="Arial"/>
              <a:cs typeface="Arial"/>
              <a:sym typeface="Arial"/>
            </a:endParaRPr>
          </a:p>
        </p:txBody>
      </p:sp>
      <p:sp>
        <p:nvSpPr>
          <p:cNvPr id="1357" name="Google Shape;1357;p77"/>
          <p:cNvSpPr/>
          <p:nvPr/>
        </p:nvSpPr>
        <p:spPr>
          <a:xfrm>
            <a:off x="1874838" y="48101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.0832</a:t>
            </a:r>
            <a:endParaRPr b="0" i="0" sz="1400" u="none" cap="none" strike="noStrike">
              <a:solidFill>
                <a:srgbClr val="000000"/>
              </a:solidFill>
              <a:latin typeface="Arial"/>
              <a:ea typeface="Arial"/>
              <a:cs typeface="Arial"/>
              <a:sym typeface="Arial"/>
            </a:endParaRPr>
          </a:p>
        </p:txBody>
      </p:sp>
      <p:sp>
        <p:nvSpPr>
          <p:cNvPr id="1358" name="Google Shape;1358;p77"/>
          <p:cNvSpPr/>
          <p:nvPr/>
        </p:nvSpPr>
        <p:spPr>
          <a:xfrm>
            <a:off x="2843213" y="48101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.0871</a:t>
            </a:r>
            <a:endParaRPr b="0" i="0" sz="1400" u="none" cap="none" strike="noStrike">
              <a:solidFill>
                <a:srgbClr val="000000"/>
              </a:solidFill>
              <a:latin typeface="Arial"/>
              <a:ea typeface="Arial"/>
              <a:cs typeface="Arial"/>
              <a:sym typeface="Arial"/>
            </a:endParaRPr>
          </a:p>
        </p:txBody>
      </p:sp>
      <p:sp>
        <p:nvSpPr>
          <p:cNvPr id="1359" name="Google Shape;1359;p77"/>
          <p:cNvSpPr/>
          <p:nvPr/>
        </p:nvSpPr>
        <p:spPr>
          <a:xfrm>
            <a:off x="385763" y="5381625"/>
            <a:ext cx="593725"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0" name="Google Shape;1360;p77"/>
          <p:cNvSpPr/>
          <p:nvPr/>
        </p:nvSpPr>
        <p:spPr>
          <a:xfrm>
            <a:off x="989013" y="5381625"/>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1" name="Google Shape;1361;p77"/>
          <p:cNvSpPr/>
          <p:nvPr/>
        </p:nvSpPr>
        <p:spPr>
          <a:xfrm>
            <a:off x="1006475" y="5381625"/>
            <a:ext cx="887413"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2" name="Google Shape;1362;p77"/>
          <p:cNvSpPr/>
          <p:nvPr/>
        </p:nvSpPr>
        <p:spPr>
          <a:xfrm>
            <a:off x="1903413" y="5381625"/>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3" name="Google Shape;1363;p77"/>
          <p:cNvSpPr/>
          <p:nvPr/>
        </p:nvSpPr>
        <p:spPr>
          <a:xfrm>
            <a:off x="1919288" y="5381625"/>
            <a:ext cx="947737"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4" name="Google Shape;1364;p77"/>
          <p:cNvSpPr/>
          <p:nvPr/>
        </p:nvSpPr>
        <p:spPr>
          <a:xfrm>
            <a:off x="2876550" y="5381625"/>
            <a:ext cx="6350"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5" name="Google Shape;1365;p77"/>
          <p:cNvSpPr/>
          <p:nvPr/>
        </p:nvSpPr>
        <p:spPr>
          <a:xfrm>
            <a:off x="2894013" y="5381625"/>
            <a:ext cx="944562" cy="635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6" name="Google Shape;1366;p77"/>
          <p:cNvSpPr/>
          <p:nvPr/>
        </p:nvSpPr>
        <p:spPr>
          <a:xfrm>
            <a:off x="989013" y="53975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7" name="Google Shape;1367;p77"/>
          <p:cNvSpPr/>
          <p:nvPr/>
        </p:nvSpPr>
        <p:spPr>
          <a:xfrm>
            <a:off x="1903413" y="53975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8" name="Google Shape;1368;p77"/>
          <p:cNvSpPr/>
          <p:nvPr/>
        </p:nvSpPr>
        <p:spPr>
          <a:xfrm>
            <a:off x="2876550" y="5397500"/>
            <a:ext cx="6350" cy="635000"/>
          </a:xfrm>
          <a:prstGeom prst="rect">
            <a:avLst/>
          </a:prstGeom>
          <a:solidFill>
            <a:srgbClr val="D989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69" name="Google Shape;1369;p77"/>
          <p:cNvSpPr/>
          <p:nvPr/>
        </p:nvSpPr>
        <p:spPr>
          <a:xfrm>
            <a:off x="388938" y="5397500"/>
            <a:ext cx="590550" cy="635000"/>
          </a:xfrm>
          <a:prstGeom prst="rect">
            <a:avLst/>
          </a:prstGeom>
          <a:solidFill>
            <a:srgbClr val="A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0" name="Google Shape;1370;p77"/>
          <p:cNvSpPr/>
          <p:nvPr/>
        </p:nvSpPr>
        <p:spPr>
          <a:xfrm>
            <a:off x="349250" y="5470525"/>
            <a:ext cx="622300"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371" name="Google Shape;1371;p77"/>
          <p:cNvSpPr/>
          <p:nvPr/>
        </p:nvSpPr>
        <p:spPr>
          <a:xfrm>
            <a:off x="930275" y="54705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.1179</a:t>
            </a:r>
            <a:endParaRPr b="0" i="0" sz="1400" u="none" cap="none" strike="noStrike">
              <a:solidFill>
                <a:srgbClr val="000000"/>
              </a:solidFill>
              <a:latin typeface="Arial"/>
              <a:ea typeface="Arial"/>
              <a:cs typeface="Arial"/>
              <a:sym typeface="Arial"/>
            </a:endParaRPr>
          </a:p>
        </p:txBody>
      </p:sp>
      <p:sp>
        <p:nvSpPr>
          <p:cNvPr id="1372" name="Google Shape;1372;p77"/>
          <p:cNvSpPr/>
          <p:nvPr/>
        </p:nvSpPr>
        <p:spPr>
          <a:xfrm>
            <a:off x="1874838" y="54705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.1217</a:t>
            </a:r>
            <a:endParaRPr b="0" i="0" sz="1400" u="none" cap="none" strike="noStrike">
              <a:solidFill>
                <a:srgbClr val="000000"/>
              </a:solidFill>
              <a:latin typeface="Arial"/>
              <a:ea typeface="Arial"/>
              <a:cs typeface="Arial"/>
              <a:sym typeface="Arial"/>
            </a:endParaRPr>
          </a:p>
        </p:txBody>
      </p:sp>
      <p:sp>
        <p:nvSpPr>
          <p:cNvPr id="1373" name="Google Shape;1373;p77"/>
          <p:cNvSpPr/>
          <p:nvPr/>
        </p:nvSpPr>
        <p:spPr>
          <a:xfrm>
            <a:off x="2843213" y="5470525"/>
            <a:ext cx="974725" cy="4699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.1255</a:t>
            </a:r>
            <a:endParaRPr b="0" i="0" sz="1400" u="none" cap="none" strike="noStrike">
              <a:solidFill>
                <a:srgbClr val="000000"/>
              </a:solidFill>
              <a:latin typeface="Arial"/>
              <a:ea typeface="Arial"/>
              <a:cs typeface="Arial"/>
              <a:sym typeface="Arial"/>
            </a:endParaRPr>
          </a:p>
        </p:txBody>
      </p:sp>
      <p:sp>
        <p:nvSpPr>
          <p:cNvPr id="1374" name="Google Shape;1374;p77"/>
          <p:cNvSpPr txBox="1"/>
          <p:nvPr>
            <p:ph type="title"/>
          </p:nvPr>
        </p:nvSpPr>
        <p:spPr>
          <a:xfrm>
            <a:off x="1143000" y="304800"/>
            <a:ext cx="7848600" cy="1143000"/>
          </a:xfrm>
          <a:prstGeom prst="rect">
            <a:avLst/>
          </a:prstGeom>
          <a:noFill/>
          <a:ln>
            <a:noFill/>
          </a:ln>
        </p:spPr>
        <p:txBody>
          <a:bodyPr anchorCtr="1" anchor="ctr" bIns="44450" lIns="90475" spcFirstLastPara="1" rIns="90475" wrap="square" tIns="44450">
            <a:noAutofit/>
          </a:bodyPr>
          <a:lstStyle/>
          <a:p>
            <a:pPr indent="0" lvl="0" marL="0" rtl="0" algn="ctr">
              <a:lnSpc>
                <a:spcPct val="95000"/>
              </a:lnSpc>
              <a:spcBef>
                <a:spcPts val="0"/>
              </a:spcBef>
              <a:spcAft>
                <a:spcPts val="0"/>
              </a:spcAft>
              <a:buSzPts val="1400"/>
              <a:buNone/>
            </a:pPr>
            <a:r>
              <a:rPr lang="en-US" sz="4000"/>
              <a:t>Solution: Finding P(0 &lt; z &lt; 0.12)</a:t>
            </a:r>
            <a:endParaRPr/>
          </a:p>
        </p:txBody>
      </p:sp>
      <p:sp>
        <p:nvSpPr>
          <p:cNvPr id="1375" name="Google Shape;1375;p77"/>
          <p:cNvSpPr/>
          <p:nvPr/>
        </p:nvSpPr>
        <p:spPr>
          <a:xfrm>
            <a:off x="7010400" y="2895600"/>
            <a:ext cx="1206500" cy="454025"/>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sp>
        <p:nvSpPr>
          <p:cNvPr id="1376" name="Google Shape;1376;p77"/>
          <p:cNvSpPr/>
          <p:nvPr/>
        </p:nvSpPr>
        <p:spPr>
          <a:xfrm>
            <a:off x="3016250" y="2741613"/>
            <a:ext cx="1130300" cy="623887"/>
          </a:xfrm>
          <a:prstGeom prst="rect">
            <a:avLst/>
          </a:prstGeom>
          <a:noFill/>
          <a:ln>
            <a:noFill/>
          </a:ln>
        </p:spPr>
        <p:txBody>
          <a:bodyPr anchorCtr="0" anchor="t" bIns="92075" lIns="92075" spcFirstLastPara="1" rIns="92075" wrap="square" tIns="9207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FF00"/>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377" name="Google Shape;1377;p77"/>
          <p:cNvSpPr/>
          <p:nvPr/>
        </p:nvSpPr>
        <p:spPr>
          <a:xfrm>
            <a:off x="304800" y="4191000"/>
            <a:ext cx="1066800" cy="473075"/>
          </a:xfrm>
          <a:prstGeom prst="rect">
            <a:avLst/>
          </a:prstGeom>
          <a:noFill/>
          <a:ln>
            <a:noFill/>
          </a:ln>
        </p:spPr>
        <p:txBody>
          <a:bodyPr anchorCtr="0" anchor="ctr" bIns="0" lIns="92075" spcFirstLastPara="1" rIns="92075"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FF00"/>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378" name="Google Shape;1378;p77"/>
          <p:cNvSpPr/>
          <p:nvPr/>
        </p:nvSpPr>
        <p:spPr>
          <a:xfrm>
            <a:off x="2863850" y="4159250"/>
            <a:ext cx="1054100" cy="500063"/>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FF0000"/>
                </a:solidFill>
                <a:latin typeface="Arial"/>
                <a:ea typeface="Arial"/>
                <a:cs typeface="Arial"/>
                <a:sym typeface="Arial"/>
              </a:rPr>
              <a:t>.</a:t>
            </a:r>
            <a:r>
              <a:rPr b="0" i="0" lang="en-US" sz="2400" u="none" cap="none" strike="noStrike">
                <a:solidFill>
                  <a:srgbClr val="FF0000"/>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sp>
        <p:nvSpPr>
          <p:cNvPr id="1379" name="Google Shape;1379;p77"/>
          <p:cNvSpPr/>
          <p:nvPr/>
        </p:nvSpPr>
        <p:spPr>
          <a:xfrm>
            <a:off x="381000" y="1905000"/>
            <a:ext cx="4070350" cy="7826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Standard Normal Probability </a:t>
            </a:r>
            <a:endParaRPr b="0" i="0" sz="1400" u="none" cap="none" strike="noStrike">
              <a:solidFill>
                <a:srgbClr val="000000"/>
              </a:solidFill>
              <a:latin typeface="Arial"/>
              <a:ea typeface="Arial"/>
              <a:cs typeface="Arial"/>
              <a:sym typeface="Arial"/>
            </a:endParaRPr>
          </a:p>
          <a:p>
            <a:pPr indent="0" lvl="0" marL="0" marR="0" rtl="0" algn="l">
              <a:lnSpc>
                <a:spcPct val="4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Table (Portion)</a:t>
            </a:r>
            <a:endParaRPr b="0" i="0" sz="2400" u="none" cap="none" strike="noStrike">
              <a:solidFill>
                <a:schemeClr val="dk1"/>
              </a:solidFill>
              <a:latin typeface="Times New Roman"/>
              <a:ea typeface="Times New Roman"/>
              <a:cs typeface="Times New Roman"/>
              <a:sym typeface="Times New Roman"/>
            </a:endParaRPr>
          </a:p>
        </p:txBody>
      </p:sp>
      <p:sp>
        <p:nvSpPr>
          <p:cNvPr id="1380" name="Google Shape;1380;p77"/>
          <p:cNvSpPr/>
          <p:nvPr/>
        </p:nvSpPr>
        <p:spPr>
          <a:xfrm>
            <a:off x="6065838" y="544195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0.00</a:t>
            </a:r>
            <a:endParaRPr b="1" i="0" sz="2400" u="none" cap="none" strike="noStrike">
              <a:solidFill>
                <a:schemeClr val="dk1"/>
              </a:solidFill>
              <a:latin typeface="Arial"/>
              <a:ea typeface="Arial"/>
              <a:cs typeface="Arial"/>
              <a:sym typeface="Arial"/>
            </a:endParaRPr>
          </a:p>
        </p:txBody>
      </p:sp>
      <p:cxnSp>
        <p:nvCxnSpPr>
          <p:cNvPr id="1381" name="Google Shape;1381;p77"/>
          <p:cNvCxnSpPr/>
          <p:nvPr/>
        </p:nvCxnSpPr>
        <p:spPr>
          <a:xfrm rot="10800000">
            <a:off x="6294438" y="5213350"/>
            <a:ext cx="0" cy="228600"/>
          </a:xfrm>
          <a:prstGeom prst="straightConnector1">
            <a:avLst/>
          </a:prstGeom>
          <a:noFill/>
          <a:ln cap="flat" cmpd="sng" w="12700">
            <a:solidFill>
              <a:schemeClr val="dk1"/>
            </a:solidFill>
            <a:prstDash val="solid"/>
            <a:round/>
            <a:headEnd len="sm" w="sm" type="none"/>
            <a:tailEnd len="med" w="med" type="triangle"/>
          </a:ln>
        </p:spPr>
      </p:cxnSp>
      <p:cxnSp>
        <p:nvCxnSpPr>
          <p:cNvPr id="1382" name="Google Shape;1382;p77"/>
          <p:cNvCxnSpPr/>
          <p:nvPr/>
        </p:nvCxnSpPr>
        <p:spPr>
          <a:xfrm rot="10800000">
            <a:off x="6675438" y="5213350"/>
            <a:ext cx="0" cy="685800"/>
          </a:xfrm>
          <a:prstGeom prst="straightConnector1">
            <a:avLst/>
          </a:prstGeom>
          <a:noFill/>
          <a:ln cap="flat" cmpd="sng" w="12700">
            <a:solidFill>
              <a:schemeClr val="dk1"/>
            </a:solidFill>
            <a:prstDash val="solid"/>
            <a:round/>
            <a:headEnd len="sm" w="sm" type="none"/>
            <a:tailEnd len="med" w="med" type="triangle"/>
          </a:ln>
        </p:spPr>
      </p:cxnSp>
      <p:cxnSp>
        <p:nvCxnSpPr>
          <p:cNvPr id="1383" name="Google Shape;1383;p77"/>
          <p:cNvCxnSpPr/>
          <p:nvPr/>
        </p:nvCxnSpPr>
        <p:spPr>
          <a:xfrm flipH="1">
            <a:off x="6477000" y="3352800"/>
            <a:ext cx="762000" cy="838200"/>
          </a:xfrm>
          <a:prstGeom prst="straightConnector1">
            <a:avLst/>
          </a:prstGeom>
          <a:noFill/>
          <a:ln cap="flat" cmpd="sng" w="12700">
            <a:solidFill>
              <a:schemeClr val="dk1"/>
            </a:solidFill>
            <a:prstDash val="solid"/>
            <a:round/>
            <a:headEnd len="sm" w="sm" type="none"/>
            <a:tailEnd len="med" w="med" type="triangle"/>
          </a:ln>
        </p:spPr>
      </p:cxnSp>
      <p:sp>
        <p:nvSpPr>
          <p:cNvPr id="1384" name="Google Shape;1384;p77"/>
          <p:cNvSpPr/>
          <p:nvPr/>
        </p:nvSpPr>
        <p:spPr>
          <a:xfrm>
            <a:off x="6423025" y="2362200"/>
            <a:ext cx="246062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folHlink"/>
                </a:solidFill>
                <a:latin typeface="Arial"/>
                <a:ea typeface="Arial"/>
                <a:cs typeface="Arial"/>
                <a:sym typeface="Arial"/>
              </a:rPr>
              <a:t>= P(0 &lt; z &lt; 0.12)</a:t>
            </a:r>
            <a:endParaRPr b="0" i="0" sz="1400" u="none" cap="none" strike="noStrike">
              <a:solidFill>
                <a:srgbClr val="000000"/>
              </a:solidFill>
              <a:latin typeface="Arial"/>
              <a:ea typeface="Arial"/>
              <a:cs typeface="Arial"/>
              <a:sym typeface="Arial"/>
            </a:endParaRPr>
          </a:p>
        </p:txBody>
      </p:sp>
      <p:sp>
        <p:nvSpPr>
          <p:cNvPr id="1385" name="Google Shape;1385;p77"/>
          <p:cNvSpPr/>
          <p:nvPr/>
        </p:nvSpPr>
        <p:spPr>
          <a:xfrm>
            <a:off x="6629400" y="1981200"/>
            <a:ext cx="202882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P(8 &lt; x &lt; 8.6)</a:t>
            </a:r>
            <a:endParaRPr b="0" i="0" sz="1400" u="none" cap="none" strike="noStrike">
              <a:solidFill>
                <a:srgbClr val="000000"/>
              </a:solidFill>
              <a:latin typeface="Arial"/>
              <a:ea typeface="Arial"/>
              <a:cs typeface="Arial"/>
              <a:sym typeface="Arial"/>
            </a:endParaRPr>
          </a:p>
        </p:txBody>
      </p:sp>
      <p:sp>
        <p:nvSpPr>
          <p:cNvPr id="1386" name="Google Shape;1386;p77"/>
          <p:cNvSpPr/>
          <p:nvPr/>
        </p:nvSpPr>
        <p:spPr>
          <a:xfrm>
            <a:off x="6400800" y="1905000"/>
            <a:ext cx="2514600" cy="1447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78"/>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Finding Normal Probabilities</a:t>
            </a:r>
            <a:endParaRPr/>
          </a:p>
        </p:txBody>
      </p:sp>
      <p:sp>
        <p:nvSpPr>
          <p:cNvPr id="1392" name="Google Shape;1392;p78"/>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Char char="■"/>
            </a:pPr>
            <a:r>
              <a:rPr lang="en-US" sz="3400"/>
              <a:t>Suppose  x  is normal with mean 8.0 and standard deviation 5.0.  </a:t>
            </a:r>
            <a:endParaRPr/>
          </a:p>
          <a:p>
            <a:pPr indent="-320675" lvl="0" marL="320675" rtl="0" algn="l">
              <a:lnSpc>
                <a:spcPct val="100000"/>
              </a:lnSpc>
              <a:spcBef>
                <a:spcPts val="680"/>
              </a:spcBef>
              <a:spcAft>
                <a:spcPts val="0"/>
              </a:spcAft>
              <a:buSzPts val="2040"/>
              <a:buChar char="■"/>
            </a:pPr>
            <a:r>
              <a:rPr lang="en-US" sz="3400">
                <a:solidFill>
                  <a:schemeClr val="folHlink"/>
                </a:solidFill>
              </a:rPr>
              <a:t>Now Find P(x &lt; 8.6)</a:t>
            </a:r>
            <a:endParaRPr/>
          </a:p>
        </p:txBody>
      </p:sp>
      <p:sp>
        <p:nvSpPr>
          <p:cNvPr id="1393" name="Google Shape;1393;p78"/>
          <p:cNvSpPr/>
          <p:nvPr/>
        </p:nvSpPr>
        <p:spPr>
          <a:xfrm>
            <a:off x="3467100" y="3924300"/>
            <a:ext cx="1562100" cy="1657350"/>
          </a:xfrm>
          <a:custGeom>
            <a:rect b="b" l="l" r="r" t="t"/>
            <a:pathLst>
              <a:path extrusionOk="0" h="1044" w="984">
                <a:moveTo>
                  <a:pt x="984" y="1032"/>
                </a:moveTo>
                <a:lnTo>
                  <a:pt x="981" y="0"/>
                </a:lnTo>
                <a:lnTo>
                  <a:pt x="888" y="72"/>
                </a:lnTo>
                <a:lnTo>
                  <a:pt x="792" y="168"/>
                </a:lnTo>
                <a:lnTo>
                  <a:pt x="726" y="304"/>
                </a:lnTo>
                <a:lnTo>
                  <a:pt x="638" y="452"/>
                </a:lnTo>
                <a:lnTo>
                  <a:pt x="586" y="552"/>
                </a:lnTo>
                <a:lnTo>
                  <a:pt x="522" y="657"/>
                </a:lnTo>
                <a:lnTo>
                  <a:pt x="456" y="744"/>
                </a:lnTo>
                <a:lnTo>
                  <a:pt x="360" y="852"/>
                </a:lnTo>
                <a:lnTo>
                  <a:pt x="204" y="948"/>
                </a:lnTo>
                <a:lnTo>
                  <a:pt x="0" y="984"/>
                </a:lnTo>
                <a:lnTo>
                  <a:pt x="3" y="1044"/>
                </a:lnTo>
                <a:lnTo>
                  <a:pt x="984" y="1032"/>
                </a:ln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4" name="Google Shape;1394;p78"/>
          <p:cNvSpPr/>
          <p:nvPr/>
        </p:nvSpPr>
        <p:spPr>
          <a:xfrm>
            <a:off x="5022850" y="5346700"/>
            <a:ext cx="320675" cy="242888"/>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5" name="Google Shape;1395;p78"/>
          <p:cNvSpPr/>
          <p:nvPr/>
        </p:nvSpPr>
        <p:spPr>
          <a:xfrm>
            <a:off x="4983163" y="3930650"/>
            <a:ext cx="366712" cy="1625600"/>
          </a:xfrm>
          <a:custGeom>
            <a:rect b="b" l="l" r="r" t="t"/>
            <a:pathLst>
              <a:path extrusionOk="0" h="1024" w="231">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27" y="134"/>
                  <a:pt x="227" y="143"/>
                </a:cubicBezTo>
                <a:cubicBezTo>
                  <a:pt x="227" y="170"/>
                  <a:pt x="213" y="216"/>
                  <a:pt x="213" y="216"/>
                </a:cubicBezTo>
                <a:cubicBezTo>
                  <a:pt x="215" y="282"/>
                  <a:pt x="217" y="319"/>
                  <a:pt x="225" y="376"/>
                </a:cubicBezTo>
                <a:cubicBezTo>
                  <a:pt x="224" y="399"/>
                  <a:pt x="224" y="421"/>
                  <a:pt x="221" y="444"/>
                </a:cubicBezTo>
                <a:cubicBezTo>
                  <a:pt x="220" y="452"/>
                  <a:pt x="213" y="468"/>
                  <a:pt x="213" y="468"/>
                </a:cubicBezTo>
                <a:cubicBezTo>
                  <a:pt x="207" y="564"/>
                  <a:pt x="209" y="508"/>
                  <a:pt x="209" y="636"/>
                </a:cubicBezTo>
                <a:cubicBezTo>
                  <a:pt x="213" y="623"/>
                  <a:pt x="222" y="582"/>
                  <a:pt x="221" y="596"/>
                </a:cubicBezTo>
                <a:cubicBezTo>
                  <a:pt x="208" y="724"/>
                  <a:pt x="231" y="865"/>
                  <a:pt x="173" y="980"/>
                </a:cubicBezTo>
                <a:cubicBezTo>
                  <a:pt x="151" y="1024"/>
                  <a:pt x="74" y="983"/>
                  <a:pt x="25" y="984"/>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396" name="Google Shape;1396;p78"/>
          <p:cNvCxnSpPr/>
          <p:nvPr/>
        </p:nvCxnSpPr>
        <p:spPr>
          <a:xfrm>
            <a:off x="5334000" y="4191000"/>
            <a:ext cx="0" cy="1371600"/>
          </a:xfrm>
          <a:prstGeom prst="straightConnector1">
            <a:avLst/>
          </a:prstGeom>
          <a:noFill/>
          <a:ln cap="flat" cmpd="sng" w="63500">
            <a:solidFill>
              <a:srgbClr val="FF0000"/>
            </a:solidFill>
            <a:prstDash val="solid"/>
            <a:round/>
            <a:headEnd len="sm" w="sm" type="none"/>
            <a:tailEnd len="sm" w="sm" type="none"/>
          </a:ln>
        </p:spPr>
      </p:cxnSp>
      <p:cxnSp>
        <p:nvCxnSpPr>
          <p:cNvPr id="1397" name="Google Shape;1397;p78"/>
          <p:cNvCxnSpPr/>
          <p:nvPr/>
        </p:nvCxnSpPr>
        <p:spPr>
          <a:xfrm>
            <a:off x="5029200" y="3962400"/>
            <a:ext cx="0" cy="1600200"/>
          </a:xfrm>
          <a:prstGeom prst="straightConnector1">
            <a:avLst/>
          </a:prstGeom>
          <a:noFill/>
          <a:ln cap="flat" cmpd="sng" w="31750">
            <a:solidFill>
              <a:schemeClr val="dk1"/>
            </a:solidFill>
            <a:prstDash val="solid"/>
            <a:round/>
            <a:headEnd len="sm" w="sm" type="none"/>
            <a:tailEnd len="sm" w="sm" type="none"/>
          </a:ln>
        </p:spPr>
      </p:cxnSp>
      <p:sp>
        <p:nvSpPr>
          <p:cNvPr id="1398" name="Google Shape;1398;p78"/>
          <p:cNvSpPr/>
          <p:nvPr/>
        </p:nvSpPr>
        <p:spPr>
          <a:xfrm>
            <a:off x="5064125" y="391795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9" name="Google Shape;1399;p78"/>
          <p:cNvSpPr/>
          <p:nvPr/>
        </p:nvSpPr>
        <p:spPr>
          <a:xfrm>
            <a:off x="3427413" y="391795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0" name="Google Shape;1400;p78"/>
          <p:cNvSpPr/>
          <p:nvPr/>
        </p:nvSpPr>
        <p:spPr>
          <a:xfrm>
            <a:off x="3409950" y="55737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1" name="Google Shape;1401;p78"/>
          <p:cNvSpPr/>
          <p:nvPr/>
        </p:nvSpPr>
        <p:spPr>
          <a:xfrm>
            <a:off x="6705600" y="55626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402" name="Google Shape;1402;p78"/>
          <p:cNvSpPr/>
          <p:nvPr/>
        </p:nvSpPr>
        <p:spPr>
          <a:xfrm>
            <a:off x="6567488" y="38211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03" name="Google Shape;1403;p78"/>
          <p:cNvSpPr/>
          <p:nvPr/>
        </p:nvSpPr>
        <p:spPr>
          <a:xfrm>
            <a:off x="5181600" y="61722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8.6</a:t>
            </a:r>
            <a:endParaRPr b="1" i="0" sz="2400" u="none" cap="none" strike="noStrike">
              <a:solidFill>
                <a:srgbClr val="339933"/>
              </a:solidFill>
              <a:latin typeface="Arial"/>
              <a:ea typeface="Arial"/>
              <a:cs typeface="Arial"/>
              <a:sym typeface="Arial"/>
            </a:endParaRPr>
          </a:p>
        </p:txBody>
      </p:sp>
      <p:sp>
        <p:nvSpPr>
          <p:cNvPr id="1404" name="Google Shape;1404;p78"/>
          <p:cNvSpPr/>
          <p:nvPr/>
        </p:nvSpPr>
        <p:spPr>
          <a:xfrm>
            <a:off x="4800600" y="57912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8.0</a:t>
            </a:r>
            <a:endParaRPr b="1" i="0" sz="2400" u="none" cap="none" strike="noStrike">
              <a:solidFill>
                <a:schemeClr val="dk1"/>
              </a:solidFill>
              <a:latin typeface="Arial"/>
              <a:ea typeface="Arial"/>
              <a:cs typeface="Arial"/>
              <a:sym typeface="Arial"/>
            </a:endParaRPr>
          </a:p>
        </p:txBody>
      </p:sp>
      <p:cxnSp>
        <p:nvCxnSpPr>
          <p:cNvPr id="1405" name="Google Shape;1405;p78"/>
          <p:cNvCxnSpPr/>
          <p:nvPr/>
        </p:nvCxnSpPr>
        <p:spPr>
          <a:xfrm rot="10800000">
            <a:off x="5029200" y="5562600"/>
            <a:ext cx="0" cy="228600"/>
          </a:xfrm>
          <a:prstGeom prst="straightConnector1">
            <a:avLst/>
          </a:prstGeom>
          <a:noFill/>
          <a:ln cap="flat" cmpd="sng" w="12700">
            <a:solidFill>
              <a:schemeClr val="dk1"/>
            </a:solidFill>
            <a:prstDash val="solid"/>
            <a:round/>
            <a:headEnd len="sm" w="sm" type="none"/>
            <a:tailEnd len="med" w="med" type="triangle"/>
          </a:ln>
        </p:spPr>
      </p:cxnSp>
      <p:cxnSp>
        <p:nvCxnSpPr>
          <p:cNvPr id="1406" name="Google Shape;1406;p78"/>
          <p:cNvCxnSpPr/>
          <p:nvPr/>
        </p:nvCxnSpPr>
        <p:spPr>
          <a:xfrm rot="10800000">
            <a:off x="5410200" y="5562600"/>
            <a:ext cx="0" cy="6858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79"/>
          <p:cNvSpPr/>
          <p:nvPr/>
        </p:nvSpPr>
        <p:spPr>
          <a:xfrm>
            <a:off x="2667000" y="5486400"/>
            <a:ext cx="838200" cy="533400"/>
          </a:xfrm>
          <a:prstGeom prst="rect">
            <a:avLst/>
          </a:prstGeom>
          <a:solidFill>
            <a:srgbClr val="B8FAC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2" name="Google Shape;1412;p79"/>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Finding Normal Probabilities</a:t>
            </a:r>
            <a:endParaRPr/>
          </a:p>
        </p:txBody>
      </p:sp>
      <p:sp>
        <p:nvSpPr>
          <p:cNvPr id="1413" name="Google Shape;1413;p79"/>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Char char="■"/>
            </a:pPr>
            <a:r>
              <a:rPr lang="en-US" sz="3400"/>
              <a:t>Suppose  x  is normal with mean 8.0 and standard deviation 5.0.  </a:t>
            </a:r>
            <a:endParaRPr/>
          </a:p>
          <a:p>
            <a:pPr indent="-320675" lvl="0" marL="320675" rtl="0" algn="l">
              <a:lnSpc>
                <a:spcPct val="100000"/>
              </a:lnSpc>
              <a:spcBef>
                <a:spcPts val="680"/>
              </a:spcBef>
              <a:spcAft>
                <a:spcPts val="0"/>
              </a:spcAft>
              <a:buSzPts val="2040"/>
              <a:buChar char="■"/>
            </a:pPr>
            <a:r>
              <a:rPr lang="en-US" sz="3400">
                <a:solidFill>
                  <a:schemeClr val="folHlink"/>
                </a:solidFill>
              </a:rPr>
              <a:t>Now Find P(x &lt; 8.6)</a:t>
            </a:r>
            <a:endParaRPr/>
          </a:p>
        </p:txBody>
      </p:sp>
      <p:sp>
        <p:nvSpPr>
          <p:cNvPr id="1414" name="Google Shape;1414;p79"/>
          <p:cNvSpPr/>
          <p:nvPr/>
        </p:nvSpPr>
        <p:spPr>
          <a:xfrm>
            <a:off x="5295900" y="4086225"/>
            <a:ext cx="1562100" cy="1647825"/>
          </a:xfrm>
          <a:custGeom>
            <a:rect b="b" l="l" r="r" t="t"/>
            <a:pathLst>
              <a:path extrusionOk="0" h="1038" w="984">
                <a:moveTo>
                  <a:pt x="984" y="1026"/>
                </a:moveTo>
                <a:lnTo>
                  <a:pt x="978" y="0"/>
                </a:lnTo>
                <a:lnTo>
                  <a:pt x="886" y="54"/>
                </a:lnTo>
                <a:lnTo>
                  <a:pt x="796" y="170"/>
                </a:lnTo>
                <a:lnTo>
                  <a:pt x="714" y="322"/>
                </a:lnTo>
                <a:lnTo>
                  <a:pt x="636" y="466"/>
                </a:lnTo>
                <a:lnTo>
                  <a:pt x="588" y="544"/>
                </a:lnTo>
                <a:lnTo>
                  <a:pt x="522" y="644"/>
                </a:lnTo>
                <a:lnTo>
                  <a:pt x="456" y="738"/>
                </a:lnTo>
                <a:lnTo>
                  <a:pt x="360" y="846"/>
                </a:lnTo>
                <a:lnTo>
                  <a:pt x="204" y="942"/>
                </a:lnTo>
                <a:lnTo>
                  <a:pt x="0" y="978"/>
                </a:lnTo>
                <a:lnTo>
                  <a:pt x="12" y="1038"/>
                </a:lnTo>
                <a:lnTo>
                  <a:pt x="984" y="1026"/>
                </a:ln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5" name="Google Shape;1415;p79"/>
          <p:cNvSpPr/>
          <p:nvPr/>
        </p:nvSpPr>
        <p:spPr>
          <a:xfrm>
            <a:off x="6851650" y="5499100"/>
            <a:ext cx="320675" cy="242888"/>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16" name="Google Shape;1416;p79"/>
          <p:cNvSpPr/>
          <p:nvPr/>
        </p:nvSpPr>
        <p:spPr>
          <a:xfrm>
            <a:off x="6811963" y="4083050"/>
            <a:ext cx="366712" cy="1625600"/>
          </a:xfrm>
          <a:custGeom>
            <a:rect b="b" l="l" r="r" t="t"/>
            <a:pathLst>
              <a:path extrusionOk="0" h="1024" w="231">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30" y="128"/>
                  <a:pt x="230" y="137"/>
                </a:cubicBezTo>
                <a:cubicBezTo>
                  <a:pt x="230" y="164"/>
                  <a:pt x="213" y="216"/>
                  <a:pt x="213" y="216"/>
                </a:cubicBezTo>
                <a:cubicBezTo>
                  <a:pt x="215" y="282"/>
                  <a:pt x="217" y="319"/>
                  <a:pt x="225" y="376"/>
                </a:cubicBezTo>
                <a:cubicBezTo>
                  <a:pt x="224" y="399"/>
                  <a:pt x="224" y="421"/>
                  <a:pt x="221" y="444"/>
                </a:cubicBezTo>
                <a:cubicBezTo>
                  <a:pt x="220" y="452"/>
                  <a:pt x="213" y="468"/>
                  <a:pt x="213" y="468"/>
                </a:cubicBezTo>
                <a:cubicBezTo>
                  <a:pt x="207" y="564"/>
                  <a:pt x="209" y="508"/>
                  <a:pt x="209" y="636"/>
                </a:cubicBezTo>
                <a:cubicBezTo>
                  <a:pt x="213" y="623"/>
                  <a:pt x="222" y="582"/>
                  <a:pt x="221" y="596"/>
                </a:cubicBezTo>
                <a:cubicBezTo>
                  <a:pt x="208" y="724"/>
                  <a:pt x="231" y="865"/>
                  <a:pt x="173" y="980"/>
                </a:cubicBezTo>
                <a:cubicBezTo>
                  <a:pt x="151" y="1024"/>
                  <a:pt x="74" y="983"/>
                  <a:pt x="25" y="984"/>
                </a:cubicBez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17" name="Google Shape;1417;p79"/>
          <p:cNvCxnSpPr/>
          <p:nvPr/>
        </p:nvCxnSpPr>
        <p:spPr>
          <a:xfrm>
            <a:off x="7162800" y="4343400"/>
            <a:ext cx="0" cy="1371600"/>
          </a:xfrm>
          <a:prstGeom prst="straightConnector1">
            <a:avLst/>
          </a:prstGeom>
          <a:noFill/>
          <a:ln cap="flat" cmpd="sng" w="63500">
            <a:solidFill>
              <a:srgbClr val="FF0000"/>
            </a:solidFill>
            <a:prstDash val="solid"/>
            <a:round/>
            <a:headEnd len="sm" w="sm" type="none"/>
            <a:tailEnd len="sm" w="sm" type="none"/>
          </a:ln>
        </p:spPr>
      </p:cxnSp>
      <p:cxnSp>
        <p:nvCxnSpPr>
          <p:cNvPr id="1418" name="Google Shape;1418;p79"/>
          <p:cNvCxnSpPr/>
          <p:nvPr/>
        </p:nvCxnSpPr>
        <p:spPr>
          <a:xfrm>
            <a:off x="6858000" y="4114800"/>
            <a:ext cx="0" cy="1600200"/>
          </a:xfrm>
          <a:prstGeom prst="straightConnector1">
            <a:avLst/>
          </a:prstGeom>
          <a:noFill/>
          <a:ln cap="flat" cmpd="sng" w="31750">
            <a:solidFill>
              <a:schemeClr val="dk1"/>
            </a:solidFill>
            <a:prstDash val="solid"/>
            <a:round/>
            <a:headEnd len="sm" w="sm" type="none"/>
            <a:tailEnd len="sm" w="sm" type="none"/>
          </a:ln>
        </p:spPr>
      </p:cxnSp>
      <p:sp>
        <p:nvSpPr>
          <p:cNvPr id="1419" name="Google Shape;1419;p79"/>
          <p:cNvSpPr/>
          <p:nvPr/>
        </p:nvSpPr>
        <p:spPr>
          <a:xfrm>
            <a:off x="6892925" y="407035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0" name="Google Shape;1420;p79"/>
          <p:cNvSpPr/>
          <p:nvPr/>
        </p:nvSpPr>
        <p:spPr>
          <a:xfrm>
            <a:off x="5256213" y="407035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1" name="Google Shape;1421;p79"/>
          <p:cNvSpPr/>
          <p:nvPr/>
        </p:nvSpPr>
        <p:spPr>
          <a:xfrm>
            <a:off x="5238750" y="57261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22" name="Google Shape;1422;p79"/>
          <p:cNvCxnSpPr/>
          <p:nvPr/>
        </p:nvCxnSpPr>
        <p:spPr>
          <a:xfrm>
            <a:off x="8526463" y="5661025"/>
            <a:ext cx="0" cy="1588"/>
          </a:xfrm>
          <a:prstGeom prst="straightConnector1">
            <a:avLst/>
          </a:prstGeom>
          <a:noFill/>
          <a:ln cap="flat" cmpd="sng" w="25400">
            <a:solidFill>
              <a:srgbClr val="CDCDCD"/>
            </a:solidFill>
            <a:prstDash val="solid"/>
            <a:round/>
            <a:headEnd len="sm" w="sm" type="none"/>
            <a:tailEnd len="sm" w="sm" type="none"/>
          </a:ln>
        </p:spPr>
      </p:cxnSp>
      <p:sp>
        <p:nvSpPr>
          <p:cNvPr id="1423" name="Google Shape;1423;p79"/>
          <p:cNvSpPr/>
          <p:nvPr/>
        </p:nvSpPr>
        <p:spPr>
          <a:xfrm>
            <a:off x="8534400" y="57150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424" name="Google Shape;1424;p79"/>
          <p:cNvSpPr/>
          <p:nvPr/>
        </p:nvSpPr>
        <p:spPr>
          <a:xfrm>
            <a:off x="6905625" y="60182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5" name="Google Shape;1425;p79"/>
          <p:cNvSpPr/>
          <p:nvPr/>
        </p:nvSpPr>
        <p:spPr>
          <a:xfrm>
            <a:off x="8396288" y="39735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26" name="Google Shape;1426;p79"/>
          <p:cNvSpPr/>
          <p:nvPr/>
        </p:nvSpPr>
        <p:spPr>
          <a:xfrm>
            <a:off x="7010400" y="632460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0.12</a:t>
            </a:r>
            <a:endParaRPr b="1" i="0" sz="2400" u="none" cap="none" strike="noStrike">
              <a:solidFill>
                <a:srgbClr val="339933"/>
              </a:solidFill>
              <a:latin typeface="Arial"/>
              <a:ea typeface="Arial"/>
              <a:cs typeface="Arial"/>
              <a:sym typeface="Arial"/>
            </a:endParaRPr>
          </a:p>
        </p:txBody>
      </p:sp>
      <p:sp>
        <p:nvSpPr>
          <p:cNvPr id="1427" name="Google Shape;1427;p79"/>
          <p:cNvSpPr/>
          <p:nvPr/>
        </p:nvSpPr>
        <p:spPr>
          <a:xfrm>
            <a:off x="7543800" y="3733800"/>
            <a:ext cx="1206500" cy="454025"/>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cxnSp>
        <p:nvCxnSpPr>
          <p:cNvPr id="1428" name="Google Shape;1428;p79"/>
          <p:cNvCxnSpPr/>
          <p:nvPr/>
        </p:nvCxnSpPr>
        <p:spPr>
          <a:xfrm>
            <a:off x="5943600" y="4267200"/>
            <a:ext cx="533400" cy="762000"/>
          </a:xfrm>
          <a:prstGeom prst="straightConnector1">
            <a:avLst/>
          </a:prstGeom>
          <a:noFill/>
          <a:ln cap="flat" cmpd="sng" w="12700">
            <a:solidFill>
              <a:schemeClr val="dk1"/>
            </a:solidFill>
            <a:prstDash val="solid"/>
            <a:round/>
            <a:headEnd len="sm" w="sm" type="none"/>
            <a:tailEnd len="med" w="med" type="triangle"/>
          </a:ln>
        </p:spPr>
      </p:cxnSp>
      <p:sp>
        <p:nvSpPr>
          <p:cNvPr id="1429" name="Google Shape;1429;p79"/>
          <p:cNvSpPr/>
          <p:nvPr/>
        </p:nvSpPr>
        <p:spPr>
          <a:xfrm>
            <a:off x="6629400" y="594360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0.00</a:t>
            </a:r>
            <a:endParaRPr b="1" i="0" sz="2400" u="none" cap="none" strike="noStrike">
              <a:solidFill>
                <a:schemeClr val="dk1"/>
              </a:solidFill>
              <a:latin typeface="Arial"/>
              <a:ea typeface="Arial"/>
              <a:cs typeface="Arial"/>
              <a:sym typeface="Arial"/>
            </a:endParaRPr>
          </a:p>
        </p:txBody>
      </p:sp>
      <p:cxnSp>
        <p:nvCxnSpPr>
          <p:cNvPr id="1430" name="Google Shape;1430;p79"/>
          <p:cNvCxnSpPr/>
          <p:nvPr/>
        </p:nvCxnSpPr>
        <p:spPr>
          <a:xfrm rot="10800000">
            <a:off x="6858000" y="5715000"/>
            <a:ext cx="0" cy="228600"/>
          </a:xfrm>
          <a:prstGeom prst="straightConnector1">
            <a:avLst/>
          </a:prstGeom>
          <a:noFill/>
          <a:ln cap="flat" cmpd="sng" w="12700">
            <a:solidFill>
              <a:schemeClr val="dk1"/>
            </a:solidFill>
            <a:prstDash val="solid"/>
            <a:round/>
            <a:headEnd len="sm" w="sm" type="none"/>
            <a:tailEnd len="med" w="med" type="triangle"/>
          </a:ln>
        </p:spPr>
      </p:cxnSp>
      <p:cxnSp>
        <p:nvCxnSpPr>
          <p:cNvPr id="1431" name="Google Shape;1431;p79"/>
          <p:cNvCxnSpPr/>
          <p:nvPr/>
        </p:nvCxnSpPr>
        <p:spPr>
          <a:xfrm rot="10800000">
            <a:off x="7239000" y="5715000"/>
            <a:ext cx="0" cy="685800"/>
          </a:xfrm>
          <a:prstGeom prst="straightConnector1">
            <a:avLst/>
          </a:prstGeom>
          <a:noFill/>
          <a:ln cap="flat" cmpd="sng" w="12700">
            <a:solidFill>
              <a:schemeClr val="dk1"/>
            </a:solidFill>
            <a:prstDash val="solid"/>
            <a:round/>
            <a:headEnd len="sm" w="sm" type="none"/>
            <a:tailEnd len="med" w="med" type="triangle"/>
          </a:ln>
        </p:spPr>
      </p:cxnSp>
      <p:sp>
        <p:nvSpPr>
          <p:cNvPr id="1432" name="Google Shape;1432;p79"/>
          <p:cNvSpPr/>
          <p:nvPr/>
        </p:nvSpPr>
        <p:spPr>
          <a:xfrm>
            <a:off x="5105400" y="3810000"/>
            <a:ext cx="1206500" cy="454025"/>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.5000</a:t>
            </a:r>
            <a:endParaRPr b="0" i="0" sz="1400" u="none" cap="none" strike="noStrike">
              <a:solidFill>
                <a:srgbClr val="000000"/>
              </a:solidFill>
              <a:latin typeface="Arial"/>
              <a:ea typeface="Arial"/>
              <a:cs typeface="Arial"/>
              <a:sym typeface="Arial"/>
            </a:endParaRPr>
          </a:p>
        </p:txBody>
      </p:sp>
      <p:cxnSp>
        <p:nvCxnSpPr>
          <p:cNvPr id="1433" name="Google Shape;1433;p79"/>
          <p:cNvCxnSpPr/>
          <p:nvPr/>
        </p:nvCxnSpPr>
        <p:spPr>
          <a:xfrm flipH="1">
            <a:off x="7086600" y="4191000"/>
            <a:ext cx="685800" cy="685800"/>
          </a:xfrm>
          <a:prstGeom prst="straightConnector1">
            <a:avLst/>
          </a:prstGeom>
          <a:noFill/>
          <a:ln cap="flat" cmpd="sng" w="12700">
            <a:solidFill>
              <a:schemeClr val="dk1"/>
            </a:solidFill>
            <a:prstDash val="solid"/>
            <a:round/>
            <a:headEnd len="sm" w="sm" type="none"/>
            <a:tailEnd len="med" w="med" type="triangle"/>
          </a:ln>
        </p:spPr>
      </p:cxnSp>
      <p:sp>
        <p:nvSpPr>
          <p:cNvPr id="1434" name="Google Shape;1434;p79"/>
          <p:cNvSpPr txBox="1"/>
          <p:nvPr/>
        </p:nvSpPr>
        <p:spPr>
          <a:xfrm>
            <a:off x="609600" y="3886200"/>
            <a:ext cx="3962400" cy="210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P(x &lt; 8.6)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P(z &lt; 0.12)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P(z &lt; 0) + P(0 &lt; z &lt; 0.12)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.5 + .0478 = </a:t>
            </a:r>
            <a:r>
              <a:rPr b="0" i="0" lang="en-US" sz="2400" u="none" cap="none" strike="noStrike">
                <a:solidFill>
                  <a:schemeClr val="hlink"/>
                </a:solidFill>
                <a:latin typeface="Arial"/>
                <a:ea typeface="Arial"/>
                <a:cs typeface="Arial"/>
                <a:sym typeface="Arial"/>
              </a:rPr>
              <a:t>.5478</a:t>
            </a:r>
            <a:endParaRPr b="0" i="0" sz="1400" u="none" cap="none" strike="noStrike">
              <a:solidFill>
                <a:srgbClr val="000000"/>
              </a:solidFill>
              <a:latin typeface="Arial"/>
              <a:ea typeface="Arial"/>
              <a:cs typeface="Arial"/>
              <a:sym typeface="Arial"/>
            </a:endParaRPr>
          </a:p>
        </p:txBody>
      </p:sp>
      <p:sp>
        <p:nvSpPr>
          <p:cNvPr id="1435" name="Google Shape;1435;p79"/>
          <p:cNvSpPr/>
          <p:nvPr/>
        </p:nvSpPr>
        <p:spPr>
          <a:xfrm>
            <a:off x="457200" y="3810000"/>
            <a:ext cx="4267200" cy="2438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0"/>
          <p:cNvSpPr txBox="1"/>
          <p:nvPr>
            <p:ph type="title"/>
          </p:nvPr>
        </p:nvSpPr>
        <p:spPr>
          <a:xfrm>
            <a:off x="990600" y="381000"/>
            <a:ext cx="7793038" cy="8382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br>
              <a:rPr lang="en-US" sz="3700"/>
            </a:br>
            <a:r>
              <a:rPr lang="en-US" sz="4000"/>
              <a:t>Upper Tail Probabilities</a:t>
            </a:r>
            <a:endParaRPr/>
          </a:p>
        </p:txBody>
      </p:sp>
      <p:sp>
        <p:nvSpPr>
          <p:cNvPr id="1441" name="Google Shape;1441;p80"/>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Char char="■"/>
            </a:pPr>
            <a:r>
              <a:rPr lang="en-US" sz="3400"/>
              <a:t>Suppose  x  is normal with mean 8.0 and standard deviation 5.0.  </a:t>
            </a:r>
            <a:endParaRPr/>
          </a:p>
          <a:p>
            <a:pPr indent="-320675" lvl="0" marL="320675" rtl="0" algn="l">
              <a:lnSpc>
                <a:spcPct val="100000"/>
              </a:lnSpc>
              <a:spcBef>
                <a:spcPts val="680"/>
              </a:spcBef>
              <a:spcAft>
                <a:spcPts val="0"/>
              </a:spcAft>
              <a:buSzPts val="2040"/>
              <a:buChar char="■"/>
            </a:pPr>
            <a:r>
              <a:rPr lang="en-US" sz="3400">
                <a:solidFill>
                  <a:schemeClr val="folHlink"/>
                </a:solidFill>
              </a:rPr>
              <a:t>Now Find P(x &gt; 8.6)</a:t>
            </a:r>
            <a:endParaRPr/>
          </a:p>
        </p:txBody>
      </p:sp>
      <p:sp>
        <p:nvSpPr>
          <p:cNvPr id="1442" name="Google Shape;1442;p80"/>
          <p:cNvSpPr/>
          <p:nvPr/>
        </p:nvSpPr>
        <p:spPr>
          <a:xfrm>
            <a:off x="5391150" y="4176713"/>
            <a:ext cx="1314450" cy="1404937"/>
          </a:xfrm>
          <a:custGeom>
            <a:rect b="b" l="l" r="r" t="t"/>
            <a:pathLst>
              <a:path extrusionOk="0" h="885" w="828">
                <a:moveTo>
                  <a:pt x="3" y="882"/>
                </a:moveTo>
                <a:lnTo>
                  <a:pt x="0" y="0"/>
                </a:lnTo>
                <a:lnTo>
                  <a:pt x="27" y="72"/>
                </a:lnTo>
                <a:lnTo>
                  <a:pt x="81" y="159"/>
                </a:lnTo>
                <a:lnTo>
                  <a:pt x="117" y="237"/>
                </a:lnTo>
                <a:lnTo>
                  <a:pt x="156" y="297"/>
                </a:lnTo>
                <a:lnTo>
                  <a:pt x="201" y="384"/>
                </a:lnTo>
                <a:lnTo>
                  <a:pt x="273" y="495"/>
                </a:lnTo>
                <a:lnTo>
                  <a:pt x="339" y="585"/>
                </a:lnTo>
                <a:lnTo>
                  <a:pt x="442" y="693"/>
                </a:lnTo>
                <a:lnTo>
                  <a:pt x="609" y="789"/>
                </a:lnTo>
                <a:lnTo>
                  <a:pt x="828" y="825"/>
                </a:lnTo>
                <a:lnTo>
                  <a:pt x="825" y="885"/>
                </a:lnTo>
                <a:lnTo>
                  <a:pt x="3" y="882"/>
                </a:ln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3" name="Google Shape;1443;p80"/>
          <p:cNvSpPr/>
          <p:nvPr/>
        </p:nvSpPr>
        <p:spPr>
          <a:xfrm>
            <a:off x="5064125" y="391795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4" name="Google Shape;1444;p80"/>
          <p:cNvSpPr/>
          <p:nvPr/>
        </p:nvSpPr>
        <p:spPr>
          <a:xfrm>
            <a:off x="3427413" y="391795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5" name="Google Shape;1445;p80"/>
          <p:cNvSpPr/>
          <p:nvPr/>
        </p:nvSpPr>
        <p:spPr>
          <a:xfrm>
            <a:off x="3409950" y="55737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6" name="Google Shape;1446;p80"/>
          <p:cNvSpPr/>
          <p:nvPr/>
        </p:nvSpPr>
        <p:spPr>
          <a:xfrm>
            <a:off x="6705600" y="55626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447" name="Google Shape;1447;p80"/>
          <p:cNvSpPr/>
          <p:nvPr/>
        </p:nvSpPr>
        <p:spPr>
          <a:xfrm>
            <a:off x="6567488" y="38211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8" name="Google Shape;1448;p80"/>
          <p:cNvSpPr/>
          <p:nvPr/>
        </p:nvSpPr>
        <p:spPr>
          <a:xfrm>
            <a:off x="5181600" y="61722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8.6</a:t>
            </a:r>
            <a:endParaRPr b="1" i="0" sz="2400" u="none" cap="none" strike="noStrike">
              <a:solidFill>
                <a:srgbClr val="339933"/>
              </a:solidFill>
              <a:latin typeface="Arial"/>
              <a:ea typeface="Arial"/>
              <a:cs typeface="Arial"/>
              <a:sym typeface="Arial"/>
            </a:endParaRPr>
          </a:p>
        </p:txBody>
      </p:sp>
      <p:sp>
        <p:nvSpPr>
          <p:cNvPr id="1449" name="Google Shape;1449;p80"/>
          <p:cNvSpPr/>
          <p:nvPr/>
        </p:nvSpPr>
        <p:spPr>
          <a:xfrm>
            <a:off x="4800600" y="57912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8.0</a:t>
            </a:r>
            <a:endParaRPr b="1" i="0" sz="2400" u="none" cap="none" strike="noStrike">
              <a:solidFill>
                <a:schemeClr val="dk1"/>
              </a:solidFill>
              <a:latin typeface="Arial"/>
              <a:ea typeface="Arial"/>
              <a:cs typeface="Arial"/>
              <a:sym typeface="Arial"/>
            </a:endParaRPr>
          </a:p>
        </p:txBody>
      </p:sp>
      <p:cxnSp>
        <p:nvCxnSpPr>
          <p:cNvPr id="1450" name="Google Shape;1450;p80"/>
          <p:cNvCxnSpPr/>
          <p:nvPr/>
        </p:nvCxnSpPr>
        <p:spPr>
          <a:xfrm rot="10800000">
            <a:off x="5410200" y="5562600"/>
            <a:ext cx="0" cy="685800"/>
          </a:xfrm>
          <a:prstGeom prst="straightConnector1">
            <a:avLst/>
          </a:prstGeom>
          <a:noFill/>
          <a:ln cap="flat" cmpd="sng" w="12700">
            <a:solidFill>
              <a:schemeClr val="dk1"/>
            </a:solidFill>
            <a:prstDash val="solid"/>
            <a:round/>
            <a:headEnd len="sm" w="sm" type="none"/>
            <a:tailEnd len="med" w="med" type="triangle"/>
          </a:ln>
        </p:spPr>
      </p:cxnSp>
      <p:cxnSp>
        <p:nvCxnSpPr>
          <p:cNvPr id="1451" name="Google Shape;1451;p80"/>
          <p:cNvCxnSpPr/>
          <p:nvPr/>
        </p:nvCxnSpPr>
        <p:spPr>
          <a:xfrm>
            <a:off x="5029200" y="3962400"/>
            <a:ext cx="0" cy="1600200"/>
          </a:xfrm>
          <a:prstGeom prst="straightConnector1">
            <a:avLst/>
          </a:prstGeom>
          <a:noFill/>
          <a:ln cap="rnd" cmpd="sng" w="19050">
            <a:solidFill>
              <a:schemeClr val="dk1"/>
            </a:solidFill>
            <a:prstDash val="dot"/>
            <a:round/>
            <a:headEnd len="sm" w="sm" type="none"/>
            <a:tailEnd len="sm" w="sm"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cxnSp>
        <p:nvCxnSpPr>
          <p:cNvPr id="1456" name="Google Shape;1456;p81"/>
          <p:cNvCxnSpPr/>
          <p:nvPr/>
        </p:nvCxnSpPr>
        <p:spPr>
          <a:xfrm>
            <a:off x="6248400" y="3886200"/>
            <a:ext cx="0" cy="1600200"/>
          </a:xfrm>
          <a:prstGeom prst="straightConnector1">
            <a:avLst/>
          </a:prstGeom>
          <a:noFill/>
          <a:ln cap="flat" cmpd="sng" w="31750">
            <a:solidFill>
              <a:srgbClr val="D5F7FB"/>
            </a:solidFill>
            <a:prstDash val="solid"/>
            <a:round/>
            <a:headEnd len="sm" w="sm" type="none"/>
            <a:tailEnd len="sm" w="sm" type="none"/>
          </a:ln>
        </p:spPr>
      </p:cxnSp>
      <p:sp>
        <p:nvSpPr>
          <p:cNvPr id="1457" name="Google Shape;1457;p81"/>
          <p:cNvSpPr/>
          <p:nvPr/>
        </p:nvSpPr>
        <p:spPr>
          <a:xfrm>
            <a:off x="6211888" y="5302250"/>
            <a:ext cx="417512" cy="260350"/>
          </a:xfrm>
          <a:custGeom>
            <a:rect b="b" l="l" r="r" t="t"/>
            <a:pathLst>
              <a:path extrusionOk="0" h="153" w="202">
                <a:moveTo>
                  <a:pt x="12" y="141"/>
                </a:moveTo>
                <a:cubicBezTo>
                  <a:pt x="39" y="153"/>
                  <a:pt x="79" y="146"/>
                  <a:pt x="105" y="145"/>
                </a:cubicBezTo>
                <a:cubicBezTo>
                  <a:pt x="127" y="143"/>
                  <a:pt x="135" y="143"/>
                  <a:pt x="162" y="144"/>
                </a:cubicBezTo>
                <a:cubicBezTo>
                  <a:pt x="172" y="148"/>
                  <a:pt x="181" y="148"/>
                  <a:pt x="192" y="147"/>
                </a:cubicBezTo>
                <a:cubicBezTo>
                  <a:pt x="200" y="136"/>
                  <a:pt x="198" y="142"/>
                  <a:pt x="201" y="132"/>
                </a:cubicBezTo>
                <a:cubicBezTo>
                  <a:pt x="200" y="102"/>
                  <a:pt x="202" y="55"/>
                  <a:pt x="187" y="24"/>
                </a:cubicBezTo>
                <a:cubicBezTo>
                  <a:pt x="185" y="7"/>
                  <a:pt x="165" y="1"/>
                  <a:pt x="150" y="0"/>
                </a:cubicBezTo>
                <a:cubicBezTo>
                  <a:pt x="116" y="2"/>
                  <a:pt x="102" y="41"/>
                  <a:pt x="70" y="46"/>
                </a:cubicBezTo>
                <a:cubicBezTo>
                  <a:pt x="63" y="49"/>
                  <a:pt x="58" y="51"/>
                  <a:pt x="51" y="52"/>
                </a:cubicBezTo>
                <a:cubicBezTo>
                  <a:pt x="43" y="55"/>
                  <a:pt x="36" y="56"/>
                  <a:pt x="27" y="57"/>
                </a:cubicBezTo>
                <a:cubicBezTo>
                  <a:pt x="19" y="62"/>
                  <a:pt x="14" y="67"/>
                  <a:pt x="7" y="73"/>
                </a:cubicBezTo>
                <a:cubicBezTo>
                  <a:pt x="0" y="87"/>
                  <a:pt x="2" y="81"/>
                  <a:pt x="0" y="90"/>
                </a:cubicBezTo>
                <a:cubicBezTo>
                  <a:pt x="0" y="104"/>
                  <a:pt x="0" y="119"/>
                  <a:pt x="1" y="133"/>
                </a:cubicBezTo>
                <a:cubicBezTo>
                  <a:pt x="1" y="138"/>
                  <a:pt x="8" y="147"/>
                  <a:pt x="12" y="141"/>
                </a:cubicBezTo>
                <a:close/>
              </a:path>
            </a:pathLst>
          </a:custGeom>
          <a:solidFill>
            <a:srgbClr val="D5F7FB"/>
          </a:solidFill>
          <a:ln cap="flat" cmpd="sng" w="12700">
            <a:solidFill>
              <a:srgbClr val="D5F7F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58" name="Google Shape;1458;p81"/>
          <p:cNvCxnSpPr/>
          <p:nvPr/>
        </p:nvCxnSpPr>
        <p:spPr>
          <a:xfrm>
            <a:off x="6553200" y="4114800"/>
            <a:ext cx="0" cy="1371600"/>
          </a:xfrm>
          <a:prstGeom prst="straightConnector1">
            <a:avLst/>
          </a:prstGeom>
          <a:noFill/>
          <a:ln cap="flat" cmpd="sng" w="76200">
            <a:solidFill>
              <a:srgbClr val="D5F7FB"/>
            </a:solidFill>
            <a:prstDash val="solid"/>
            <a:round/>
            <a:headEnd len="sm" w="sm" type="none"/>
            <a:tailEnd len="sm" w="sm" type="none"/>
          </a:ln>
        </p:spPr>
      </p:cxnSp>
      <p:sp>
        <p:nvSpPr>
          <p:cNvPr id="1459" name="Google Shape;1459;p81"/>
          <p:cNvSpPr/>
          <p:nvPr/>
        </p:nvSpPr>
        <p:spPr>
          <a:xfrm>
            <a:off x="6172200" y="3886200"/>
            <a:ext cx="412750" cy="1619250"/>
          </a:xfrm>
          <a:custGeom>
            <a:rect b="b" l="l" r="r" t="t"/>
            <a:pathLst>
              <a:path extrusionOk="0" h="1020" w="260">
                <a:moveTo>
                  <a:pt x="25" y="984"/>
                </a:moveTo>
                <a:cubicBezTo>
                  <a:pt x="28" y="847"/>
                  <a:pt x="34" y="709"/>
                  <a:pt x="37" y="572"/>
                </a:cubicBezTo>
                <a:cubicBezTo>
                  <a:pt x="33" y="476"/>
                  <a:pt x="30" y="440"/>
                  <a:pt x="33" y="340"/>
                </a:cubicBezTo>
                <a:cubicBezTo>
                  <a:pt x="30" y="269"/>
                  <a:pt x="25" y="210"/>
                  <a:pt x="29" y="140"/>
                </a:cubicBezTo>
                <a:cubicBezTo>
                  <a:pt x="28" y="100"/>
                  <a:pt x="0" y="32"/>
                  <a:pt x="41" y="4"/>
                </a:cubicBezTo>
                <a:cubicBezTo>
                  <a:pt x="122" y="9"/>
                  <a:pt x="91" y="0"/>
                  <a:pt x="133" y="28"/>
                </a:cubicBezTo>
                <a:cubicBezTo>
                  <a:pt x="156" y="62"/>
                  <a:pt x="125" y="22"/>
                  <a:pt x="153" y="44"/>
                </a:cubicBezTo>
                <a:cubicBezTo>
                  <a:pt x="157" y="47"/>
                  <a:pt x="158" y="53"/>
                  <a:pt x="161" y="56"/>
                </a:cubicBezTo>
                <a:cubicBezTo>
                  <a:pt x="164" y="59"/>
                  <a:pt x="169" y="61"/>
                  <a:pt x="173" y="64"/>
                </a:cubicBezTo>
                <a:cubicBezTo>
                  <a:pt x="185" y="82"/>
                  <a:pt x="194" y="97"/>
                  <a:pt x="209" y="112"/>
                </a:cubicBezTo>
                <a:cubicBezTo>
                  <a:pt x="212" y="120"/>
                  <a:pt x="230" y="128"/>
                  <a:pt x="230" y="137"/>
                </a:cubicBezTo>
                <a:cubicBezTo>
                  <a:pt x="230" y="164"/>
                  <a:pt x="213" y="216"/>
                  <a:pt x="213" y="216"/>
                </a:cubicBezTo>
                <a:cubicBezTo>
                  <a:pt x="215" y="282"/>
                  <a:pt x="217" y="319"/>
                  <a:pt x="225" y="376"/>
                </a:cubicBezTo>
                <a:cubicBezTo>
                  <a:pt x="224" y="399"/>
                  <a:pt x="224" y="421"/>
                  <a:pt x="221" y="444"/>
                </a:cubicBezTo>
                <a:cubicBezTo>
                  <a:pt x="220" y="452"/>
                  <a:pt x="224" y="476"/>
                  <a:pt x="224" y="476"/>
                </a:cubicBezTo>
                <a:cubicBezTo>
                  <a:pt x="218" y="572"/>
                  <a:pt x="226" y="506"/>
                  <a:pt x="226" y="634"/>
                </a:cubicBezTo>
                <a:cubicBezTo>
                  <a:pt x="230" y="621"/>
                  <a:pt x="231" y="584"/>
                  <a:pt x="230" y="598"/>
                </a:cubicBezTo>
                <a:cubicBezTo>
                  <a:pt x="217" y="726"/>
                  <a:pt x="260" y="861"/>
                  <a:pt x="202" y="976"/>
                </a:cubicBezTo>
                <a:cubicBezTo>
                  <a:pt x="180" y="1020"/>
                  <a:pt x="74" y="983"/>
                  <a:pt x="25" y="984"/>
                </a:cubicBezTo>
                <a:close/>
              </a:path>
            </a:pathLst>
          </a:custGeom>
          <a:solidFill>
            <a:srgbClr val="D5F7FB"/>
          </a:solidFill>
          <a:ln cap="flat" cmpd="sng" w="12700">
            <a:solidFill>
              <a:srgbClr val="D5F7F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0" name="Google Shape;1460;p81"/>
          <p:cNvSpPr/>
          <p:nvPr/>
        </p:nvSpPr>
        <p:spPr>
          <a:xfrm>
            <a:off x="6324600" y="2667000"/>
            <a:ext cx="914400" cy="533400"/>
          </a:xfrm>
          <a:prstGeom prst="rect">
            <a:avLst/>
          </a:prstGeom>
          <a:solidFill>
            <a:srgbClr val="B8FAC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1" name="Google Shape;1461;p81"/>
          <p:cNvSpPr/>
          <p:nvPr/>
        </p:nvSpPr>
        <p:spPr>
          <a:xfrm>
            <a:off x="6575425" y="4144963"/>
            <a:ext cx="1314450" cy="1404937"/>
          </a:xfrm>
          <a:custGeom>
            <a:rect b="b" l="l" r="r" t="t"/>
            <a:pathLst>
              <a:path extrusionOk="0" h="885" w="828">
                <a:moveTo>
                  <a:pt x="3" y="882"/>
                </a:moveTo>
                <a:lnTo>
                  <a:pt x="0" y="0"/>
                </a:lnTo>
                <a:lnTo>
                  <a:pt x="27" y="72"/>
                </a:lnTo>
                <a:lnTo>
                  <a:pt x="81" y="159"/>
                </a:lnTo>
                <a:lnTo>
                  <a:pt x="117" y="237"/>
                </a:lnTo>
                <a:lnTo>
                  <a:pt x="156" y="297"/>
                </a:lnTo>
                <a:lnTo>
                  <a:pt x="201" y="384"/>
                </a:lnTo>
                <a:lnTo>
                  <a:pt x="273" y="495"/>
                </a:lnTo>
                <a:lnTo>
                  <a:pt x="339" y="585"/>
                </a:lnTo>
                <a:lnTo>
                  <a:pt x="442" y="693"/>
                </a:lnTo>
                <a:lnTo>
                  <a:pt x="609" y="789"/>
                </a:lnTo>
                <a:lnTo>
                  <a:pt x="828" y="825"/>
                </a:lnTo>
                <a:lnTo>
                  <a:pt x="825" y="885"/>
                </a:lnTo>
                <a:lnTo>
                  <a:pt x="3" y="882"/>
                </a:ln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62" name="Google Shape;1462;p81"/>
          <p:cNvCxnSpPr/>
          <p:nvPr/>
        </p:nvCxnSpPr>
        <p:spPr>
          <a:xfrm flipH="1">
            <a:off x="6858000" y="4572000"/>
            <a:ext cx="533400" cy="609600"/>
          </a:xfrm>
          <a:prstGeom prst="straightConnector1">
            <a:avLst/>
          </a:prstGeom>
          <a:noFill/>
          <a:ln cap="flat" cmpd="sng" w="12700">
            <a:solidFill>
              <a:schemeClr val="dk1"/>
            </a:solidFill>
            <a:prstDash val="solid"/>
            <a:round/>
            <a:headEnd len="sm" w="sm" type="none"/>
            <a:tailEnd len="med" w="med" type="triangle"/>
          </a:ln>
        </p:spPr>
      </p:cxnSp>
      <p:cxnSp>
        <p:nvCxnSpPr>
          <p:cNvPr id="1463" name="Google Shape;1463;p81"/>
          <p:cNvCxnSpPr/>
          <p:nvPr/>
        </p:nvCxnSpPr>
        <p:spPr>
          <a:xfrm>
            <a:off x="5791200" y="3886200"/>
            <a:ext cx="609600" cy="533400"/>
          </a:xfrm>
          <a:prstGeom prst="straightConnector1">
            <a:avLst/>
          </a:prstGeom>
          <a:noFill/>
          <a:ln cap="flat" cmpd="sng" w="12700">
            <a:solidFill>
              <a:schemeClr val="dk1"/>
            </a:solidFill>
            <a:prstDash val="solid"/>
            <a:round/>
            <a:headEnd len="sm" w="sm" type="none"/>
            <a:tailEnd len="med" w="med" type="triangle"/>
          </a:ln>
        </p:spPr>
      </p:cxnSp>
      <p:sp>
        <p:nvSpPr>
          <p:cNvPr id="1464" name="Google Shape;1464;p81"/>
          <p:cNvSpPr txBox="1"/>
          <p:nvPr>
            <p:ph idx="1" type="body"/>
          </p:nvPr>
        </p:nvSpPr>
        <p:spPr>
          <a:xfrm>
            <a:off x="1066800" y="1524000"/>
            <a:ext cx="5257800" cy="685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Char char="■"/>
            </a:pPr>
            <a:r>
              <a:rPr lang="en-US" sz="3400">
                <a:solidFill>
                  <a:schemeClr val="folHlink"/>
                </a:solidFill>
              </a:rPr>
              <a:t>Now Find P(x &gt; 8.6)…</a:t>
            </a:r>
            <a:endParaRPr/>
          </a:p>
        </p:txBody>
      </p:sp>
      <p:sp>
        <p:nvSpPr>
          <p:cNvPr id="1465" name="Google Shape;1465;p81"/>
          <p:cNvSpPr/>
          <p:nvPr/>
        </p:nvSpPr>
        <p:spPr>
          <a:xfrm>
            <a:off x="6248400" y="388620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6" name="Google Shape;1466;p81"/>
          <p:cNvSpPr/>
          <p:nvPr/>
        </p:nvSpPr>
        <p:spPr>
          <a:xfrm>
            <a:off x="4611688" y="388620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67" name="Google Shape;1467;p81"/>
          <p:cNvSpPr/>
          <p:nvPr/>
        </p:nvSpPr>
        <p:spPr>
          <a:xfrm>
            <a:off x="7889875" y="553085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468" name="Google Shape;1468;p81"/>
          <p:cNvSpPr/>
          <p:nvPr/>
        </p:nvSpPr>
        <p:spPr>
          <a:xfrm>
            <a:off x="6365875" y="614045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0.12</a:t>
            </a:r>
            <a:endParaRPr b="1" i="0" sz="2400" u="none" cap="none" strike="noStrike">
              <a:solidFill>
                <a:srgbClr val="339933"/>
              </a:solidFill>
              <a:latin typeface="Arial"/>
              <a:ea typeface="Arial"/>
              <a:cs typeface="Arial"/>
              <a:sym typeface="Arial"/>
            </a:endParaRPr>
          </a:p>
        </p:txBody>
      </p:sp>
      <p:sp>
        <p:nvSpPr>
          <p:cNvPr id="1469" name="Google Shape;1469;p81"/>
          <p:cNvSpPr/>
          <p:nvPr/>
        </p:nvSpPr>
        <p:spPr>
          <a:xfrm>
            <a:off x="5984875" y="575945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0</a:t>
            </a:r>
            <a:endParaRPr b="1" i="0" sz="2400" u="none" cap="none" strike="noStrike">
              <a:solidFill>
                <a:schemeClr val="dk1"/>
              </a:solidFill>
              <a:latin typeface="Arial"/>
              <a:ea typeface="Arial"/>
              <a:cs typeface="Arial"/>
              <a:sym typeface="Arial"/>
            </a:endParaRPr>
          </a:p>
        </p:txBody>
      </p:sp>
      <p:cxnSp>
        <p:nvCxnSpPr>
          <p:cNvPr id="1470" name="Google Shape;1470;p81"/>
          <p:cNvCxnSpPr/>
          <p:nvPr/>
        </p:nvCxnSpPr>
        <p:spPr>
          <a:xfrm rot="10800000">
            <a:off x="6594475" y="5530850"/>
            <a:ext cx="0" cy="685800"/>
          </a:xfrm>
          <a:prstGeom prst="straightConnector1">
            <a:avLst/>
          </a:prstGeom>
          <a:noFill/>
          <a:ln cap="flat" cmpd="sng" w="12700">
            <a:solidFill>
              <a:schemeClr val="dk1"/>
            </a:solidFill>
            <a:prstDash val="solid"/>
            <a:round/>
            <a:headEnd len="sm" w="sm" type="none"/>
            <a:tailEnd len="med" w="med" type="triangle"/>
          </a:ln>
        </p:spPr>
      </p:cxnSp>
      <p:cxnSp>
        <p:nvCxnSpPr>
          <p:cNvPr id="1471" name="Google Shape;1471;p81"/>
          <p:cNvCxnSpPr/>
          <p:nvPr/>
        </p:nvCxnSpPr>
        <p:spPr>
          <a:xfrm>
            <a:off x="6213475" y="3930650"/>
            <a:ext cx="0" cy="1600200"/>
          </a:xfrm>
          <a:prstGeom prst="straightConnector1">
            <a:avLst/>
          </a:prstGeom>
          <a:noFill/>
          <a:ln cap="rnd" cmpd="sng" w="19050">
            <a:solidFill>
              <a:schemeClr val="dk1"/>
            </a:solidFill>
            <a:prstDash val="dot"/>
            <a:round/>
            <a:headEnd len="sm" w="sm" type="none"/>
            <a:tailEnd len="sm" w="sm" type="none"/>
          </a:ln>
        </p:spPr>
      </p:cxnSp>
      <p:sp>
        <p:nvSpPr>
          <p:cNvPr id="1472" name="Google Shape;1472;p81"/>
          <p:cNvSpPr/>
          <p:nvPr/>
        </p:nvSpPr>
        <p:spPr>
          <a:xfrm>
            <a:off x="2362200" y="3929063"/>
            <a:ext cx="1676400" cy="1638300"/>
          </a:xfrm>
          <a:custGeom>
            <a:rect b="b" l="l" r="r" t="t"/>
            <a:pathLst>
              <a:path extrusionOk="0" h="1032" w="1056">
                <a:moveTo>
                  <a:pt x="0" y="1029"/>
                </a:moveTo>
                <a:lnTo>
                  <a:pt x="3" y="0"/>
                </a:lnTo>
                <a:lnTo>
                  <a:pt x="84" y="15"/>
                </a:lnTo>
                <a:lnTo>
                  <a:pt x="216" y="150"/>
                </a:lnTo>
                <a:lnTo>
                  <a:pt x="300" y="303"/>
                </a:lnTo>
                <a:lnTo>
                  <a:pt x="378" y="450"/>
                </a:lnTo>
                <a:lnTo>
                  <a:pt x="429" y="543"/>
                </a:lnTo>
                <a:lnTo>
                  <a:pt x="501" y="654"/>
                </a:lnTo>
                <a:lnTo>
                  <a:pt x="567" y="741"/>
                </a:lnTo>
                <a:lnTo>
                  <a:pt x="670" y="849"/>
                </a:lnTo>
                <a:lnTo>
                  <a:pt x="837" y="945"/>
                </a:lnTo>
                <a:lnTo>
                  <a:pt x="1056" y="981"/>
                </a:lnTo>
                <a:lnTo>
                  <a:pt x="1056" y="1032"/>
                </a:lnTo>
                <a:lnTo>
                  <a:pt x="0" y="1029"/>
                </a:lnTo>
                <a:close/>
              </a:path>
            </a:pathLst>
          </a:custGeom>
          <a:solidFill>
            <a:srgbClr val="FF0000"/>
          </a:solid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73" name="Google Shape;1473;p81"/>
          <p:cNvCxnSpPr/>
          <p:nvPr/>
        </p:nvCxnSpPr>
        <p:spPr>
          <a:xfrm>
            <a:off x="2362200" y="3962400"/>
            <a:ext cx="0" cy="1600200"/>
          </a:xfrm>
          <a:prstGeom prst="straightConnector1">
            <a:avLst/>
          </a:prstGeom>
          <a:noFill/>
          <a:ln cap="flat" cmpd="sng" w="31750">
            <a:solidFill>
              <a:schemeClr val="dk1"/>
            </a:solidFill>
            <a:prstDash val="solid"/>
            <a:round/>
            <a:headEnd len="sm" w="sm" type="none"/>
            <a:tailEnd len="sm" w="sm" type="none"/>
          </a:ln>
        </p:spPr>
      </p:cxnSp>
      <p:sp>
        <p:nvSpPr>
          <p:cNvPr id="1474" name="Google Shape;1474;p81"/>
          <p:cNvSpPr/>
          <p:nvPr/>
        </p:nvSpPr>
        <p:spPr>
          <a:xfrm>
            <a:off x="2397125" y="3917950"/>
            <a:ext cx="1635125" cy="157321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5" name="Google Shape;1475;p81"/>
          <p:cNvSpPr/>
          <p:nvPr/>
        </p:nvSpPr>
        <p:spPr>
          <a:xfrm>
            <a:off x="760413" y="3917950"/>
            <a:ext cx="1638300" cy="1573213"/>
          </a:xfrm>
          <a:custGeom>
            <a:rect b="b" l="l" r="r" t="t"/>
            <a:pathLst>
              <a:path extrusionOk="0" h="991" w="1032">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76" name="Google Shape;1476;p81"/>
          <p:cNvSpPr/>
          <p:nvPr/>
        </p:nvSpPr>
        <p:spPr>
          <a:xfrm>
            <a:off x="742950" y="55737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477" name="Google Shape;1477;p81"/>
          <p:cNvCxnSpPr/>
          <p:nvPr/>
        </p:nvCxnSpPr>
        <p:spPr>
          <a:xfrm>
            <a:off x="4030663" y="5508625"/>
            <a:ext cx="0" cy="1588"/>
          </a:xfrm>
          <a:prstGeom prst="straightConnector1">
            <a:avLst/>
          </a:prstGeom>
          <a:noFill/>
          <a:ln cap="flat" cmpd="sng" w="25400">
            <a:solidFill>
              <a:srgbClr val="CDCDCD"/>
            </a:solidFill>
            <a:prstDash val="solid"/>
            <a:round/>
            <a:headEnd len="sm" w="sm" type="none"/>
            <a:tailEnd len="sm" w="sm" type="none"/>
          </a:ln>
        </p:spPr>
      </p:cxnSp>
      <p:sp>
        <p:nvSpPr>
          <p:cNvPr id="1478" name="Google Shape;1478;p81"/>
          <p:cNvSpPr/>
          <p:nvPr/>
        </p:nvSpPr>
        <p:spPr>
          <a:xfrm>
            <a:off x="4038600" y="55626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479" name="Google Shape;1479;p81"/>
          <p:cNvSpPr/>
          <p:nvPr/>
        </p:nvSpPr>
        <p:spPr>
          <a:xfrm>
            <a:off x="2409825" y="58658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0" name="Google Shape;1480;p81"/>
          <p:cNvSpPr/>
          <p:nvPr/>
        </p:nvSpPr>
        <p:spPr>
          <a:xfrm>
            <a:off x="3900488" y="38211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1" name="Google Shape;1481;p81"/>
          <p:cNvSpPr/>
          <p:nvPr/>
        </p:nvSpPr>
        <p:spPr>
          <a:xfrm>
            <a:off x="2514600" y="6172200"/>
            <a:ext cx="625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0.12</a:t>
            </a:r>
            <a:endParaRPr b="1" i="0" sz="2400" u="none" cap="none" strike="noStrike">
              <a:solidFill>
                <a:srgbClr val="339933"/>
              </a:solidFill>
              <a:latin typeface="Arial"/>
              <a:ea typeface="Arial"/>
              <a:cs typeface="Arial"/>
              <a:sym typeface="Arial"/>
            </a:endParaRPr>
          </a:p>
        </p:txBody>
      </p:sp>
      <p:sp>
        <p:nvSpPr>
          <p:cNvPr id="1482" name="Google Shape;1482;p81"/>
          <p:cNvSpPr/>
          <p:nvPr/>
        </p:nvSpPr>
        <p:spPr>
          <a:xfrm>
            <a:off x="4876800" y="3581400"/>
            <a:ext cx="1054100" cy="454025"/>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cxnSp>
        <p:nvCxnSpPr>
          <p:cNvPr id="1483" name="Google Shape;1483;p81"/>
          <p:cNvCxnSpPr/>
          <p:nvPr/>
        </p:nvCxnSpPr>
        <p:spPr>
          <a:xfrm flipH="1">
            <a:off x="2743200" y="4191000"/>
            <a:ext cx="457200" cy="609600"/>
          </a:xfrm>
          <a:prstGeom prst="straightConnector1">
            <a:avLst/>
          </a:prstGeom>
          <a:noFill/>
          <a:ln cap="flat" cmpd="sng" w="12700">
            <a:solidFill>
              <a:schemeClr val="dk1"/>
            </a:solidFill>
            <a:prstDash val="solid"/>
            <a:round/>
            <a:headEnd len="sm" w="sm" type="none"/>
            <a:tailEnd len="med" w="med" type="triangle"/>
          </a:ln>
        </p:spPr>
      </p:cxnSp>
      <p:sp>
        <p:nvSpPr>
          <p:cNvPr id="1484" name="Google Shape;1484;p81"/>
          <p:cNvSpPr/>
          <p:nvPr/>
        </p:nvSpPr>
        <p:spPr>
          <a:xfrm>
            <a:off x="2133600" y="5791200"/>
            <a:ext cx="371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0</a:t>
            </a:r>
            <a:endParaRPr b="1" i="0" sz="2400" u="none" cap="none" strike="noStrike">
              <a:solidFill>
                <a:schemeClr val="dk1"/>
              </a:solidFill>
              <a:latin typeface="Arial"/>
              <a:ea typeface="Arial"/>
              <a:cs typeface="Arial"/>
              <a:sym typeface="Arial"/>
            </a:endParaRPr>
          </a:p>
        </p:txBody>
      </p:sp>
      <p:cxnSp>
        <p:nvCxnSpPr>
          <p:cNvPr id="1485" name="Google Shape;1485;p81"/>
          <p:cNvCxnSpPr/>
          <p:nvPr/>
        </p:nvCxnSpPr>
        <p:spPr>
          <a:xfrm rot="10800000">
            <a:off x="2362200" y="5562600"/>
            <a:ext cx="0" cy="228600"/>
          </a:xfrm>
          <a:prstGeom prst="straightConnector1">
            <a:avLst/>
          </a:prstGeom>
          <a:noFill/>
          <a:ln cap="flat" cmpd="sng" w="12700">
            <a:solidFill>
              <a:schemeClr val="dk1"/>
            </a:solidFill>
            <a:prstDash val="solid"/>
            <a:round/>
            <a:headEnd len="sm" w="sm" type="none"/>
            <a:tailEnd len="med" w="med" type="triangle"/>
          </a:ln>
        </p:spPr>
      </p:cxnSp>
      <p:cxnSp>
        <p:nvCxnSpPr>
          <p:cNvPr id="1486" name="Google Shape;1486;p81"/>
          <p:cNvCxnSpPr/>
          <p:nvPr/>
        </p:nvCxnSpPr>
        <p:spPr>
          <a:xfrm rot="10800000">
            <a:off x="2743200" y="5562600"/>
            <a:ext cx="0" cy="685800"/>
          </a:xfrm>
          <a:prstGeom prst="straightConnector1">
            <a:avLst/>
          </a:prstGeom>
          <a:noFill/>
          <a:ln cap="flat" cmpd="sng" w="12700">
            <a:solidFill>
              <a:schemeClr val="dk1"/>
            </a:solidFill>
            <a:prstDash val="solid"/>
            <a:round/>
            <a:headEnd len="sm" w="sm" type="none"/>
            <a:tailEnd len="med" w="med" type="triangle"/>
          </a:ln>
        </p:spPr>
      </p:cxnSp>
      <p:sp>
        <p:nvSpPr>
          <p:cNvPr id="1487" name="Google Shape;1487;p81"/>
          <p:cNvSpPr/>
          <p:nvPr/>
        </p:nvSpPr>
        <p:spPr>
          <a:xfrm>
            <a:off x="3124200" y="3810000"/>
            <a:ext cx="1206500" cy="454025"/>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.5000</a:t>
            </a:r>
            <a:endParaRPr b="0" i="0" sz="1400" u="none" cap="none" strike="noStrike">
              <a:solidFill>
                <a:srgbClr val="000000"/>
              </a:solidFill>
              <a:latin typeface="Arial"/>
              <a:ea typeface="Arial"/>
              <a:cs typeface="Arial"/>
              <a:sym typeface="Arial"/>
            </a:endParaRPr>
          </a:p>
        </p:txBody>
      </p:sp>
      <p:sp>
        <p:nvSpPr>
          <p:cNvPr id="1488" name="Google Shape;1488;p81"/>
          <p:cNvSpPr/>
          <p:nvPr/>
        </p:nvSpPr>
        <p:spPr>
          <a:xfrm>
            <a:off x="7315200" y="3886200"/>
            <a:ext cx="1676400" cy="819150"/>
          </a:xfrm>
          <a:prstGeom prst="rect">
            <a:avLst/>
          </a:prstGeom>
          <a:solidFill>
            <a:srgbClr val="CCFFCC"/>
          </a:solid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.50 - .0478 = .4522</a:t>
            </a:r>
            <a:endParaRPr b="0" i="0" sz="1400" u="none" cap="none" strike="noStrike">
              <a:solidFill>
                <a:srgbClr val="000000"/>
              </a:solidFill>
              <a:latin typeface="Arial"/>
              <a:ea typeface="Arial"/>
              <a:cs typeface="Arial"/>
              <a:sym typeface="Arial"/>
            </a:endParaRPr>
          </a:p>
        </p:txBody>
      </p:sp>
      <p:sp>
        <p:nvSpPr>
          <p:cNvPr id="1489" name="Google Shape;1489;p81"/>
          <p:cNvSpPr txBox="1"/>
          <p:nvPr/>
        </p:nvSpPr>
        <p:spPr>
          <a:xfrm>
            <a:off x="838200" y="2133600"/>
            <a:ext cx="7696200" cy="1004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P(x &gt; 8.6) = P(z &gt; 0.12) = P(z &gt; 0) - P(0 &lt; z &lt; 0.12)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 .5 - .0478 = </a:t>
            </a:r>
            <a:r>
              <a:rPr b="0" i="0" lang="en-US" sz="2400" u="none" cap="none" strike="noStrike">
                <a:solidFill>
                  <a:schemeClr val="hlink"/>
                </a:solidFill>
                <a:latin typeface="Arial"/>
                <a:ea typeface="Arial"/>
                <a:cs typeface="Arial"/>
                <a:sym typeface="Arial"/>
              </a:rPr>
              <a:t>.4522</a:t>
            </a:r>
            <a:endParaRPr b="0" i="0" sz="1400" u="none" cap="none" strike="noStrike">
              <a:solidFill>
                <a:srgbClr val="000000"/>
              </a:solidFill>
              <a:latin typeface="Arial"/>
              <a:ea typeface="Arial"/>
              <a:cs typeface="Arial"/>
              <a:sym typeface="Arial"/>
            </a:endParaRPr>
          </a:p>
        </p:txBody>
      </p:sp>
      <p:cxnSp>
        <p:nvCxnSpPr>
          <p:cNvPr id="1490" name="Google Shape;1490;p81"/>
          <p:cNvCxnSpPr/>
          <p:nvPr/>
        </p:nvCxnSpPr>
        <p:spPr>
          <a:xfrm rot="10800000">
            <a:off x="6218238" y="5518150"/>
            <a:ext cx="0" cy="228600"/>
          </a:xfrm>
          <a:prstGeom prst="straightConnector1">
            <a:avLst/>
          </a:prstGeom>
          <a:noFill/>
          <a:ln cap="flat" cmpd="sng" w="12700">
            <a:solidFill>
              <a:schemeClr val="dk1"/>
            </a:solidFill>
            <a:prstDash val="solid"/>
            <a:round/>
            <a:headEnd len="sm" w="sm" type="none"/>
            <a:tailEnd len="med" w="med" type="triangle"/>
          </a:ln>
        </p:spPr>
      </p:cxnSp>
      <p:sp>
        <p:nvSpPr>
          <p:cNvPr id="1491" name="Google Shape;1491;p81"/>
          <p:cNvSpPr/>
          <p:nvPr/>
        </p:nvSpPr>
        <p:spPr>
          <a:xfrm>
            <a:off x="4594225" y="554196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2" name="Google Shape;1492;p81"/>
          <p:cNvSpPr/>
          <p:nvPr/>
        </p:nvSpPr>
        <p:spPr>
          <a:xfrm>
            <a:off x="990600" y="2133600"/>
            <a:ext cx="7239000" cy="11430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3" name="Google Shape;1493;p81"/>
          <p:cNvSpPr txBox="1"/>
          <p:nvPr>
            <p:ph type="title"/>
          </p:nvPr>
        </p:nvSpPr>
        <p:spPr>
          <a:xfrm>
            <a:off x="1676400" y="381000"/>
            <a:ext cx="71072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br>
              <a:rPr lang="en-US"/>
            </a:br>
            <a:r>
              <a:rPr lang="en-US" sz="4000"/>
              <a:t>Upper Tail Probabilities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82"/>
          <p:cNvSpPr/>
          <p:nvPr/>
        </p:nvSpPr>
        <p:spPr>
          <a:xfrm>
            <a:off x="4711700" y="3962400"/>
            <a:ext cx="317500" cy="1600200"/>
          </a:xfrm>
          <a:custGeom>
            <a:rect b="b" l="l" r="r" t="t"/>
            <a:pathLst>
              <a:path extrusionOk="0" h="1008" w="200">
                <a:moveTo>
                  <a:pt x="8" y="1008"/>
                </a:moveTo>
                <a:lnTo>
                  <a:pt x="0" y="166"/>
                </a:lnTo>
                <a:lnTo>
                  <a:pt x="26" y="126"/>
                </a:lnTo>
                <a:lnTo>
                  <a:pt x="64" y="76"/>
                </a:lnTo>
                <a:lnTo>
                  <a:pt x="96" y="42"/>
                </a:lnTo>
                <a:lnTo>
                  <a:pt x="126" y="22"/>
                </a:lnTo>
                <a:lnTo>
                  <a:pt x="152" y="0"/>
                </a:lnTo>
                <a:lnTo>
                  <a:pt x="200" y="0"/>
                </a:lnTo>
                <a:lnTo>
                  <a:pt x="200" y="1008"/>
                </a:lnTo>
                <a:lnTo>
                  <a:pt x="8" y="1008"/>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9" name="Google Shape;1499;p82"/>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Lower Tail Probabilities</a:t>
            </a:r>
            <a:endParaRPr/>
          </a:p>
        </p:txBody>
      </p:sp>
      <p:sp>
        <p:nvSpPr>
          <p:cNvPr id="1500" name="Google Shape;1500;p82"/>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Char char="■"/>
            </a:pPr>
            <a:r>
              <a:rPr lang="en-US" sz="3400"/>
              <a:t>Suppose  x  is normal with mean 8.0 and standard deviation 5.0.  </a:t>
            </a:r>
            <a:endParaRPr/>
          </a:p>
          <a:p>
            <a:pPr indent="-320675" lvl="0" marL="320675" rtl="0" algn="l">
              <a:lnSpc>
                <a:spcPct val="100000"/>
              </a:lnSpc>
              <a:spcBef>
                <a:spcPts val="680"/>
              </a:spcBef>
              <a:spcAft>
                <a:spcPts val="0"/>
              </a:spcAft>
              <a:buSzPts val="2040"/>
              <a:buChar char="■"/>
            </a:pPr>
            <a:r>
              <a:rPr lang="en-US" sz="3400">
                <a:solidFill>
                  <a:schemeClr val="folHlink"/>
                </a:solidFill>
              </a:rPr>
              <a:t>Now Find P(7.4 &lt; x &lt; 8)</a:t>
            </a:r>
            <a:endParaRPr/>
          </a:p>
        </p:txBody>
      </p:sp>
      <p:cxnSp>
        <p:nvCxnSpPr>
          <p:cNvPr id="1501" name="Google Shape;1501;p82"/>
          <p:cNvCxnSpPr/>
          <p:nvPr/>
        </p:nvCxnSpPr>
        <p:spPr>
          <a:xfrm>
            <a:off x="5029200" y="3962400"/>
            <a:ext cx="0" cy="1600200"/>
          </a:xfrm>
          <a:prstGeom prst="straightConnector1">
            <a:avLst/>
          </a:prstGeom>
          <a:noFill/>
          <a:ln cap="flat" cmpd="sng" w="31750">
            <a:solidFill>
              <a:schemeClr val="dk1"/>
            </a:solidFill>
            <a:prstDash val="solid"/>
            <a:round/>
            <a:headEnd len="sm" w="sm" type="none"/>
            <a:tailEnd len="sm" w="sm" type="none"/>
          </a:ln>
        </p:spPr>
      </p:cxnSp>
      <p:sp>
        <p:nvSpPr>
          <p:cNvPr id="1502" name="Google Shape;1502;p82"/>
          <p:cNvSpPr/>
          <p:nvPr/>
        </p:nvSpPr>
        <p:spPr>
          <a:xfrm>
            <a:off x="5105400" y="3962400"/>
            <a:ext cx="1593850" cy="152876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3" name="Google Shape;1503;p82"/>
          <p:cNvSpPr/>
          <p:nvPr/>
        </p:nvSpPr>
        <p:spPr>
          <a:xfrm>
            <a:off x="3427413" y="3957638"/>
            <a:ext cx="1644650" cy="1531937"/>
          </a:xfrm>
          <a:custGeom>
            <a:rect b="b" l="l" r="r" t="t"/>
            <a:pathLst>
              <a:path extrusionOk="0" h="965" w="1036">
                <a:moveTo>
                  <a:pt x="0" y="965"/>
                </a:moveTo>
                <a:lnTo>
                  <a:pt x="108" y="955"/>
                </a:lnTo>
                <a:lnTo>
                  <a:pt x="163" y="942"/>
                </a:lnTo>
                <a:lnTo>
                  <a:pt x="218" y="927"/>
                </a:lnTo>
                <a:lnTo>
                  <a:pt x="271" y="904"/>
                </a:lnTo>
                <a:lnTo>
                  <a:pt x="326" y="872"/>
                </a:lnTo>
                <a:lnTo>
                  <a:pt x="381" y="832"/>
                </a:lnTo>
                <a:lnTo>
                  <a:pt x="488" y="718"/>
                </a:lnTo>
                <a:lnTo>
                  <a:pt x="596" y="556"/>
                </a:lnTo>
                <a:lnTo>
                  <a:pt x="706" y="361"/>
                </a:lnTo>
                <a:lnTo>
                  <a:pt x="759" y="262"/>
                </a:lnTo>
                <a:lnTo>
                  <a:pt x="814" y="171"/>
                </a:lnTo>
                <a:lnTo>
                  <a:pt x="868" y="91"/>
                </a:lnTo>
                <a:lnTo>
                  <a:pt x="919" y="33"/>
                </a:lnTo>
                <a:lnTo>
                  <a:pt x="973" y="9"/>
                </a:lnTo>
                <a:lnTo>
                  <a:pt x="1036"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4" name="Google Shape;1504;p82"/>
          <p:cNvSpPr/>
          <p:nvPr/>
        </p:nvSpPr>
        <p:spPr>
          <a:xfrm>
            <a:off x="3409950" y="55737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5" name="Google Shape;1505;p82"/>
          <p:cNvSpPr/>
          <p:nvPr/>
        </p:nvSpPr>
        <p:spPr>
          <a:xfrm>
            <a:off x="6705600" y="55626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506" name="Google Shape;1506;p82"/>
          <p:cNvSpPr/>
          <p:nvPr/>
        </p:nvSpPr>
        <p:spPr>
          <a:xfrm>
            <a:off x="6567488" y="3821113"/>
            <a:ext cx="184150" cy="92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07" name="Google Shape;1507;p82"/>
          <p:cNvSpPr/>
          <p:nvPr/>
        </p:nvSpPr>
        <p:spPr>
          <a:xfrm>
            <a:off x="4419600" y="60198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7.4</a:t>
            </a:r>
            <a:endParaRPr b="1" i="0" sz="2400" u="none" cap="none" strike="noStrike">
              <a:solidFill>
                <a:srgbClr val="339933"/>
              </a:solidFill>
              <a:latin typeface="Arial"/>
              <a:ea typeface="Arial"/>
              <a:cs typeface="Arial"/>
              <a:sym typeface="Arial"/>
            </a:endParaRPr>
          </a:p>
        </p:txBody>
      </p:sp>
      <p:sp>
        <p:nvSpPr>
          <p:cNvPr id="1508" name="Google Shape;1508;p82"/>
          <p:cNvSpPr/>
          <p:nvPr/>
        </p:nvSpPr>
        <p:spPr>
          <a:xfrm>
            <a:off x="4800600" y="57912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8.0</a:t>
            </a:r>
            <a:endParaRPr b="1" i="0" sz="2400" u="none" cap="none" strike="noStrike">
              <a:solidFill>
                <a:schemeClr val="dk1"/>
              </a:solidFill>
              <a:latin typeface="Arial"/>
              <a:ea typeface="Arial"/>
              <a:cs typeface="Arial"/>
              <a:sym typeface="Arial"/>
            </a:endParaRPr>
          </a:p>
        </p:txBody>
      </p:sp>
      <p:cxnSp>
        <p:nvCxnSpPr>
          <p:cNvPr id="1509" name="Google Shape;1509;p82"/>
          <p:cNvCxnSpPr/>
          <p:nvPr/>
        </p:nvCxnSpPr>
        <p:spPr>
          <a:xfrm rot="10800000">
            <a:off x="5029200" y="5562600"/>
            <a:ext cx="0" cy="228600"/>
          </a:xfrm>
          <a:prstGeom prst="straightConnector1">
            <a:avLst/>
          </a:prstGeom>
          <a:noFill/>
          <a:ln cap="flat" cmpd="sng" w="12700">
            <a:solidFill>
              <a:schemeClr val="dk1"/>
            </a:solidFill>
            <a:prstDash val="solid"/>
            <a:round/>
            <a:headEnd len="sm" w="sm" type="none"/>
            <a:tailEnd len="med" w="med" type="triangle"/>
          </a:ln>
        </p:spPr>
      </p:cxnSp>
      <p:cxnSp>
        <p:nvCxnSpPr>
          <p:cNvPr id="1510" name="Google Shape;1510;p82"/>
          <p:cNvCxnSpPr/>
          <p:nvPr/>
        </p:nvCxnSpPr>
        <p:spPr>
          <a:xfrm rot="10800000">
            <a:off x="4724400" y="5562600"/>
            <a:ext cx="0" cy="4572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83"/>
          <p:cNvSpPr/>
          <p:nvPr/>
        </p:nvSpPr>
        <p:spPr>
          <a:xfrm>
            <a:off x="5715000" y="3810000"/>
            <a:ext cx="317500" cy="1600200"/>
          </a:xfrm>
          <a:custGeom>
            <a:rect b="b" l="l" r="r" t="t"/>
            <a:pathLst>
              <a:path extrusionOk="0" h="1008" w="200">
                <a:moveTo>
                  <a:pt x="8" y="1008"/>
                </a:moveTo>
                <a:lnTo>
                  <a:pt x="0" y="166"/>
                </a:lnTo>
                <a:lnTo>
                  <a:pt x="26" y="126"/>
                </a:lnTo>
                <a:lnTo>
                  <a:pt x="64" y="76"/>
                </a:lnTo>
                <a:lnTo>
                  <a:pt x="96" y="42"/>
                </a:lnTo>
                <a:lnTo>
                  <a:pt x="126" y="22"/>
                </a:lnTo>
                <a:lnTo>
                  <a:pt x="152" y="0"/>
                </a:lnTo>
                <a:lnTo>
                  <a:pt x="200" y="0"/>
                </a:lnTo>
                <a:lnTo>
                  <a:pt x="200" y="1008"/>
                </a:lnTo>
                <a:lnTo>
                  <a:pt x="8" y="1008"/>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516" name="Google Shape;1516;p83"/>
          <p:cNvCxnSpPr/>
          <p:nvPr/>
        </p:nvCxnSpPr>
        <p:spPr>
          <a:xfrm>
            <a:off x="5638800" y="3505200"/>
            <a:ext cx="228600" cy="685800"/>
          </a:xfrm>
          <a:prstGeom prst="straightConnector1">
            <a:avLst/>
          </a:prstGeom>
          <a:noFill/>
          <a:ln cap="flat" cmpd="sng" w="19050">
            <a:solidFill>
              <a:schemeClr val="dk1"/>
            </a:solidFill>
            <a:prstDash val="solid"/>
            <a:round/>
            <a:headEnd len="sm" w="sm" type="none"/>
            <a:tailEnd len="med" w="med" type="triangle"/>
          </a:ln>
        </p:spPr>
      </p:cxnSp>
      <p:sp>
        <p:nvSpPr>
          <p:cNvPr id="1517" name="Google Shape;1517;p83"/>
          <p:cNvSpPr/>
          <p:nvPr/>
        </p:nvSpPr>
        <p:spPr>
          <a:xfrm>
            <a:off x="1066800" y="5486400"/>
            <a:ext cx="914400" cy="533400"/>
          </a:xfrm>
          <a:prstGeom prst="rect">
            <a:avLst/>
          </a:prstGeom>
          <a:solidFill>
            <a:srgbClr val="B8FAC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18" name="Google Shape;1518;p83"/>
          <p:cNvSpPr txBox="1"/>
          <p:nvPr>
            <p:ph type="title"/>
          </p:nvPr>
        </p:nvSpPr>
        <p:spPr>
          <a:xfrm>
            <a:off x="990600" y="381000"/>
            <a:ext cx="7793038" cy="7620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a:t>Lower Tail Probabilities</a:t>
            </a:r>
            <a:endParaRPr/>
          </a:p>
        </p:txBody>
      </p:sp>
      <p:sp>
        <p:nvSpPr>
          <p:cNvPr id="1519" name="Google Shape;1519;p83"/>
          <p:cNvSpPr txBox="1"/>
          <p:nvPr>
            <p:ph idx="1" type="body"/>
          </p:nvPr>
        </p:nvSpPr>
        <p:spPr>
          <a:xfrm>
            <a:off x="762000" y="1600200"/>
            <a:ext cx="8077200" cy="4114800"/>
          </a:xfrm>
          <a:prstGeom prst="rect">
            <a:avLst/>
          </a:prstGeom>
          <a:noFill/>
          <a:ln>
            <a:noFill/>
          </a:ln>
        </p:spPr>
        <p:txBody>
          <a:bodyPr anchorCtr="0" anchor="t" bIns="42650" lIns="85325" spcFirstLastPara="1" rIns="85325" wrap="square" tIns="42650">
            <a:noAutofit/>
          </a:bodyPr>
          <a:lstStyle/>
          <a:p>
            <a:pPr indent="-320675" lvl="0" marL="320675" rtl="0" algn="l">
              <a:lnSpc>
                <a:spcPct val="100000"/>
              </a:lnSpc>
              <a:spcBef>
                <a:spcPts val="0"/>
              </a:spcBef>
              <a:spcAft>
                <a:spcPts val="0"/>
              </a:spcAft>
              <a:buSzPts val="2040"/>
              <a:buFont typeface="Noto Sans Symbols"/>
              <a:buNone/>
            </a:pPr>
            <a:r>
              <a:rPr lang="en-US" sz="3400">
                <a:solidFill>
                  <a:schemeClr val="folHlink"/>
                </a:solidFill>
              </a:rPr>
              <a:t>   Now Find P(7.4 &lt; x &lt; 8)…</a:t>
            </a:r>
            <a:endParaRPr/>
          </a:p>
        </p:txBody>
      </p:sp>
      <p:cxnSp>
        <p:nvCxnSpPr>
          <p:cNvPr id="1520" name="Google Shape;1520;p83"/>
          <p:cNvCxnSpPr/>
          <p:nvPr/>
        </p:nvCxnSpPr>
        <p:spPr>
          <a:xfrm>
            <a:off x="6019800" y="3810000"/>
            <a:ext cx="0" cy="1600200"/>
          </a:xfrm>
          <a:prstGeom prst="straightConnector1">
            <a:avLst/>
          </a:prstGeom>
          <a:noFill/>
          <a:ln cap="flat" cmpd="sng" w="31750">
            <a:solidFill>
              <a:schemeClr val="dk1"/>
            </a:solidFill>
            <a:prstDash val="solid"/>
            <a:round/>
            <a:headEnd len="sm" w="sm" type="none"/>
            <a:tailEnd len="sm" w="sm" type="none"/>
          </a:ln>
        </p:spPr>
      </p:cxnSp>
      <p:sp>
        <p:nvSpPr>
          <p:cNvPr id="1521" name="Google Shape;1521;p83"/>
          <p:cNvSpPr/>
          <p:nvPr/>
        </p:nvSpPr>
        <p:spPr>
          <a:xfrm>
            <a:off x="6096000" y="3810000"/>
            <a:ext cx="1593850" cy="1528763"/>
          </a:xfrm>
          <a:custGeom>
            <a:rect b="b" l="l" r="r" t="t"/>
            <a:pathLst>
              <a:path extrusionOk="0" h="991" w="1030">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22" name="Google Shape;1522;p83"/>
          <p:cNvSpPr/>
          <p:nvPr/>
        </p:nvSpPr>
        <p:spPr>
          <a:xfrm>
            <a:off x="4418013" y="3805238"/>
            <a:ext cx="1644650" cy="1531937"/>
          </a:xfrm>
          <a:custGeom>
            <a:rect b="b" l="l" r="r" t="t"/>
            <a:pathLst>
              <a:path extrusionOk="0" h="965" w="1036">
                <a:moveTo>
                  <a:pt x="0" y="965"/>
                </a:moveTo>
                <a:lnTo>
                  <a:pt x="108" y="955"/>
                </a:lnTo>
                <a:lnTo>
                  <a:pt x="163" y="942"/>
                </a:lnTo>
                <a:lnTo>
                  <a:pt x="218" y="927"/>
                </a:lnTo>
                <a:lnTo>
                  <a:pt x="271" y="904"/>
                </a:lnTo>
                <a:lnTo>
                  <a:pt x="326" y="872"/>
                </a:lnTo>
                <a:lnTo>
                  <a:pt x="381" y="832"/>
                </a:lnTo>
                <a:lnTo>
                  <a:pt x="488" y="718"/>
                </a:lnTo>
                <a:lnTo>
                  <a:pt x="596" y="556"/>
                </a:lnTo>
                <a:lnTo>
                  <a:pt x="706" y="361"/>
                </a:lnTo>
                <a:lnTo>
                  <a:pt x="759" y="262"/>
                </a:lnTo>
                <a:lnTo>
                  <a:pt x="814" y="171"/>
                </a:lnTo>
                <a:lnTo>
                  <a:pt x="868" y="91"/>
                </a:lnTo>
                <a:lnTo>
                  <a:pt x="919" y="33"/>
                </a:lnTo>
                <a:lnTo>
                  <a:pt x="973" y="9"/>
                </a:lnTo>
                <a:lnTo>
                  <a:pt x="1036" y="0"/>
                </a:lnTo>
              </a:path>
            </a:pathLst>
          </a:custGeom>
          <a:noFill/>
          <a:ln cap="rnd" cmpd="sng" w="50800">
            <a:solidFill>
              <a:srgbClr val="008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23" name="Google Shape;1523;p83"/>
          <p:cNvSpPr/>
          <p:nvPr/>
        </p:nvSpPr>
        <p:spPr>
          <a:xfrm>
            <a:off x="4400550" y="5421313"/>
            <a:ext cx="3289300" cy="7937"/>
          </a:xfrm>
          <a:custGeom>
            <a:rect b="b" l="l" r="r" t="t"/>
            <a:pathLst>
              <a:path extrusionOk="0" h="5" w="2072">
                <a:moveTo>
                  <a:pt x="0" y="5"/>
                </a:moveTo>
                <a:lnTo>
                  <a:pt x="12" y="0"/>
                </a:lnTo>
                <a:lnTo>
                  <a:pt x="2072" y="0"/>
                </a:lnTo>
              </a:path>
            </a:pathLst>
          </a:custGeom>
          <a:noFill/>
          <a:ln cap="rnd" cmpd="sng" w="508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24" name="Google Shape;1524;p83"/>
          <p:cNvSpPr/>
          <p:nvPr/>
        </p:nvSpPr>
        <p:spPr>
          <a:xfrm>
            <a:off x="7696200" y="5410200"/>
            <a:ext cx="381000"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Z</a:t>
            </a:r>
            <a:endParaRPr b="0" i="0" sz="1400" u="none" cap="none" strike="noStrike">
              <a:solidFill>
                <a:srgbClr val="000000"/>
              </a:solidFill>
              <a:latin typeface="Arial"/>
              <a:ea typeface="Arial"/>
              <a:cs typeface="Arial"/>
              <a:sym typeface="Arial"/>
            </a:endParaRPr>
          </a:p>
        </p:txBody>
      </p:sp>
      <p:sp>
        <p:nvSpPr>
          <p:cNvPr id="1525" name="Google Shape;1525;p83"/>
          <p:cNvSpPr/>
          <p:nvPr/>
        </p:nvSpPr>
        <p:spPr>
          <a:xfrm>
            <a:off x="5410200" y="58674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33"/>
                </a:solidFill>
                <a:latin typeface="Arial"/>
                <a:ea typeface="Arial"/>
                <a:cs typeface="Arial"/>
                <a:sym typeface="Arial"/>
              </a:rPr>
              <a:t>7.4</a:t>
            </a:r>
            <a:endParaRPr b="1" i="0" sz="2400" u="none" cap="none" strike="noStrike">
              <a:solidFill>
                <a:srgbClr val="339933"/>
              </a:solidFill>
              <a:latin typeface="Arial"/>
              <a:ea typeface="Arial"/>
              <a:cs typeface="Arial"/>
              <a:sym typeface="Arial"/>
            </a:endParaRPr>
          </a:p>
        </p:txBody>
      </p:sp>
      <p:sp>
        <p:nvSpPr>
          <p:cNvPr id="1526" name="Google Shape;1526;p83"/>
          <p:cNvSpPr/>
          <p:nvPr/>
        </p:nvSpPr>
        <p:spPr>
          <a:xfrm>
            <a:off x="5791200" y="5638800"/>
            <a:ext cx="498475" cy="3635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8.0</a:t>
            </a:r>
            <a:endParaRPr b="1" i="0" sz="2400" u="none" cap="none" strike="noStrike">
              <a:solidFill>
                <a:schemeClr val="dk1"/>
              </a:solidFill>
              <a:latin typeface="Arial"/>
              <a:ea typeface="Arial"/>
              <a:cs typeface="Arial"/>
              <a:sym typeface="Arial"/>
            </a:endParaRPr>
          </a:p>
        </p:txBody>
      </p:sp>
      <p:cxnSp>
        <p:nvCxnSpPr>
          <p:cNvPr id="1527" name="Google Shape;1527;p83"/>
          <p:cNvCxnSpPr/>
          <p:nvPr/>
        </p:nvCxnSpPr>
        <p:spPr>
          <a:xfrm rot="10800000">
            <a:off x="5715000" y="5410200"/>
            <a:ext cx="0" cy="457200"/>
          </a:xfrm>
          <a:prstGeom prst="straightConnector1">
            <a:avLst/>
          </a:prstGeom>
          <a:noFill/>
          <a:ln cap="flat" cmpd="sng" w="12700">
            <a:solidFill>
              <a:schemeClr val="dk1"/>
            </a:solidFill>
            <a:prstDash val="solid"/>
            <a:round/>
            <a:headEnd len="sm" w="sm" type="none"/>
            <a:tailEnd len="med" w="med" type="triangle"/>
          </a:ln>
        </p:spPr>
      </p:cxnSp>
      <p:sp>
        <p:nvSpPr>
          <p:cNvPr id="1528" name="Google Shape;1528;p83"/>
          <p:cNvSpPr txBox="1"/>
          <p:nvPr/>
        </p:nvSpPr>
        <p:spPr>
          <a:xfrm>
            <a:off x="457200" y="3810000"/>
            <a:ext cx="1066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29" name="Google Shape;1529;p83"/>
          <p:cNvSpPr txBox="1"/>
          <p:nvPr/>
        </p:nvSpPr>
        <p:spPr>
          <a:xfrm>
            <a:off x="762000" y="2743200"/>
            <a:ext cx="3962400" cy="3195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The Normal distribution is symmetric, so we use the same table even if z-values are negative: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P(7.4 &lt; x &lt; 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P(-0.12 &lt; z &lt;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chemeClr val="hlink"/>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sp>
        <p:nvSpPr>
          <p:cNvPr id="1530" name="Google Shape;1530;p83"/>
          <p:cNvSpPr/>
          <p:nvPr/>
        </p:nvSpPr>
        <p:spPr>
          <a:xfrm>
            <a:off x="5181600" y="3124200"/>
            <a:ext cx="947738" cy="457200"/>
          </a:xfrm>
          <a:prstGeom prst="rect">
            <a:avLst/>
          </a:prstGeom>
          <a:solidFill>
            <a:srgbClr val="A0F8B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hlink"/>
                </a:solidFill>
                <a:latin typeface="Arial"/>
                <a:ea typeface="Arial"/>
                <a:cs typeface="Arial"/>
                <a:sym typeface="Arial"/>
              </a:rPr>
              <a:t>.0478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23"/>
          <p:cNvCxnSpPr/>
          <p:nvPr/>
        </p:nvCxnSpPr>
        <p:spPr>
          <a:xfrm rot="10800000">
            <a:off x="1600200" y="5257800"/>
            <a:ext cx="228600" cy="0"/>
          </a:xfrm>
          <a:prstGeom prst="straightConnector1">
            <a:avLst/>
          </a:prstGeom>
          <a:noFill/>
          <a:ln cap="flat" cmpd="sng" w="19050">
            <a:solidFill>
              <a:schemeClr val="dk1"/>
            </a:solidFill>
            <a:prstDash val="solid"/>
            <a:round/>
            <a:headEnd len="sm" w="sm" type="none"/>
            <a:tailEnd len="sm" w="sm" type="none"/>
          </a:ln>
        </p:spPr>
      </p:cxnSp>
      <p:cxnSp>
        <p:nvCxnSpPr>
          <p:cNvPr id="217" name="Google Shape;217;p23"/>
          <p:cNvCxnSpPr/>
          <p:nvPr/>
        </p:nvCxnSpPr>
        <p:spPr>
          <a:xfrm rot="10800000">
            <a:off x="1600200" y="5943600"/>
            <a:ext cx="228600" cy="0"/>
          </a:xfrm>
          <a:prstGeom prst="straightConnector1">
            <a:avLst/>
          </a:prstGeom>
          <a:noFill/>
          <a:ln cap="flat" cmpd="sng" w="19050">
            <a:solidFill>
              <a:schemeClr val="dk1"/>
            </a:solidFill>
            <a:prstDash val="solid"/>
            <a:round/>
            <a:headEnd len="sm" w="sm" type="none"/>
            <a:tailEnd len="sm" w="sm" type="none"/>
          </a:ln>
        </p:spPr>
      </p:cxnSp>
      <p:cxnSp>
        <p:nvCxnSpPr>
          <p:cNvPr id="218" name="Google Shape;218;p23"/>
          <p:cNvCxnSpPr/>
          <p:nvPr/>
        </p:nvCxnSpPr>
        <p:spPr>
          <a:xfrm rot="10800000">
            <a:off x="1600200" y="4572000"/>
            <a:ext cx="304800" cy="0"/>
          </a:xfrm>
          <a:prstGeom prst="straightConnector1">
            <a:avLst/>
          </a:prstGeom>
          <a:noFill/>
          <a:ln cap="flat" cmpd="sng" w="19050">
            <a:solidFill>
              <a:schemeClr val="dk1"/>
            </a:solidFill>
            <a:prstDash val="solid"/>
            <a:round/>
            <a:headEnd len="sm" w="sm" type="none"/>
            <a:tailEnd len="sm" w="sm" type="none"/>
          </a:ln>
        </p:spPr>
      </p:cxnSp>
      <p:cxnSp>
        <p:nvCxnSpPr>
          <p:cNvPr id="219" name="Google Shape;219;p23"/>
          <p:cNvCxnSpPr/>
          <p:nvPr/>
        </p:nvCxnSpPr>
        <p:spPr>
          <a:xfrm>
            <a:off x="2438400" y="2590800"/>
            <a:ext cx="0" cy="152400"/>
          </a:xfrm>
          <a:prstGeom prst="straightConnector1">
            <a:avLst/>
          </a:prstGeom>
          <a:noFill/>
          <a:ln cap="flat" cmpd="sng" w="19050">
            <a:solidFill>
              <a:schemeClr val="dk1"/>
            </a:solidFill>
            <a:prstDash val="solid"/>
            <a:round/>
            <a:headEnd len="sm" w="sm" type="none"/>
            <a:tailEnd len="sm" w="sm" type="none"/>
          </a:ln>
        </p:spPr>
      </p:cxnSp>
      <p:sp>
        <p:nvSpPr>
          <p:cNvPr id="220" name="Google Shape;220;p23"/>
          <p:cNvSpPr/>
          <p:nvPr/>
        </p:nvSpPr>
        <p:spPr>
          <a:xfrm>
            <a:off x="457200" y="533400"/>
            <a:ext cx="824865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1" name="Google Shape;221;p23"/>
          <p:cNvSpPr/>
          <p:nvPr/>
        </p:nvSpPr>
        <p:spPr>
          <a:xfrm>
            <a:off x="1524000" y="457200"/>
            <a:ext cx="7045325" cy="698500"/>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Arial"/>
                <a:ea typeface="Arial"/>
                <a:cs typeface="Arial"/>
                <a:sym typeface="Arial"/>
              </a:rPr>
              <a:t>The Binomial Distribution</a:t>
            </a:r>
            <a:endParaRPr b="0" i="0" sz="1400" u="none" cap="none" strike="noStrike">
              <a:solidFill>
                <a:srgbClr val="000000"/>
              </a:solidFill>
              <a:latin typeface="Arial"/>
              <a:ea typeface="Arial"/>
              <a:cs typeface="Arial"/>
              <a:sym typeface="Arial"/>
            </a:endParaRPr>
          </a:p>
        </p:txBody>
      </p:sp>
      <p:cxnSp>
        <p:nvCxnSpPr>
          <p:cNvPr id="222" name="Google Shape;222;p23"/>
          <p:cNvCxnSpPr/>
          <p:nvPr/>
        </p:nvCxnSpPr>
        <p:spPr>
          <a:xfrm>
            <a:off x="2438400" y="2590800"/>
            <a:ext cx="1905000" cy="0"/>
          </a:xfrm>
          <a:prstGeom prst="straightConnector1">
            <a:avLst/>
          </a:prstGeom>
          <a:noFill/>
          <a:ln cap="flat" cmpd="sng" w="19050">
            <a:solidFill>
              <a:schemeClr val="dk1"/>
            </a:solidFill>
            <a:prstDash val="solid"/>
            <a:round/>
            <a:headEnd len="sm" w="sm" type="none"/>
            <a:tailEnd len="sm" w="sm" type="none"/>
          </a:ln>
        </p:spPr>
      </p:cxnSp>
      <p:cxnSp>
        <p:nvCxnSpPr>
          <p:cNvPr id="223" name="Google Shape;223;p23"/>
          <p:cNvCxnSpPr/>
          <p:nvPr/>
        </p:nvCxnSpPr>
        <p:spPr>
          <a:xfrm>
            <a:off x="1600200" y="3962400"/>
            <a:ext cx="0" cy="1981200"/>
          </a:xfrm>
          <a:prstGeom prst="straightConnector1">
            <a:avLst/>
          </a:prstGeom>
          <a:noFill/>
          <a:ln cap="flat" cmpd="sng" w="19050">
            <a:solidFill>
              <a:schemeClr val="dk1"/>
            </a:solidFill>
            <a:prstDash val="solid"/>
            <a:round/>
            <a:headEnd len="sm" w="sm" type="none"/>
            <a:tailEnd len="sm" w="sm" type="none"/>
          </a:ln>
        </p:spPr>
      </p:cxnSp>
      <p:cxnSp>
        <p:nvCxnSpPr>
          <p:cNvPr id="224" name="Google Shape;224;p23"/>
          <p:cNvCxnSpPr/>
          <p:nvPr/>
        </p:nvCxnSpPr>
        <p:spPr>
          <a:xfrm>
            <a:off x="4343400" y="2438400"/>
            <a:ext cx="0" cy="152400"/>
          </a:xfrm>
          <a:prstGeom prst="straightConnector1">
            <a:avLst/>
          </a:prstGeom>
          <a:noFill/>
          <a:ln cap="flat" cmpd="sng" w="19050">
            <a:solidFill>
              <a:schemeClr val="dk1"/>
            </a:solidFill>
            <a:prstDash val="solid"/>
            <a:round/>
            <a:headEnd len="sm" w="sm" type="none"/>
            <a:tailEnd len="sm" w="sm" type="none"/>
          </a:ln>
        </p:spPr>
      </p:cxnSp>
      <p:sp>
        <p:nvSpPr>
          <p:cNvPr id="225" name="Google Shape;225;p23"/>
          <p:cNvSpPr/>
          <p:nvPr/>
        </p:nvSpPr>
        <p:spPr>
          <a:xfrm>
            <a:off x="1828800" y="4343400"/>
            <a:ext cx="1676400" cy="466725"/>
          </a:xfrm>
          <a:prstGeom prst="rect">
            <a:avLst/>
          </a:prstGeom>
          <a:solidFill>
            <a:srgbClr val="BBD7FF"/>
          </a:solidFill>
          <a:ln cap="flat" cmpd="sng" w="12700">
            <a:solidFill>
              <a:srgbClr val="000066"/>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Binomial</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a:off x="1828800" y="5715000"/>
            <a:ext cx="2590800" cy="4667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Hypergeometric</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a:off x="1828800" y="5029200"/>
            <a:ext cx="1447800" cy="46672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Poisson</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a:off x="3276600" y="1600200"/>
            <a:ext cx="2286000" cy="831850"/>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a:off x="1447800" y="2743200"/>
            <a:ext cx="2209800" cy="1196975"/>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Discrete</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Probability Distributions</a:t>
            </a:r>
            <a:endParaRPr b="0" i="0" sz="1400" u="none" cap="none" strike="noStrike">
              <a:solidFill>
                <a:srgbClr val="000000"/>
              </a:solidFill>
              <a:latin typeface="Arial"/>
              <a:ea typeface="Arial"/>
              <a:cs typeface="Arial"/>
              <a:sym typeface="Arial"/>
            </a:endParaRPr>
          </a:p>
        </p:txBody>
      </p:sp>
      <p:pic>
        <p:nvPicPr>
          <p:cNvPr id="230" name="Google Shape;230;p23"/>
          <p:cNvPicPr preferRelativeResize="0"/>
          <p:nvPr/>
        </p:nvPicPr>
        <p:blipFill rotWithShape="1">
          <a:blip r:embed="rId3">
            <a:alphaModFix/>
          </a:blip>
          <a:srcRect b="0" l="0" r="0" t="0"/>
          <a:stretch/>
        </p:blipFill>
        <p:spPr>
          <a:xfrm>
            <a:off x="4800600" y="3316288"/>
            <a:ext cx="3640138" cy="287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228600" y="76200"/>
            <a:ext cx="96774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100"/>
              <a:t>	Constructing a Discrete Probability Distribution</a:t>
            </a:r>
            <a:endParaRPr/>
          </a:p>
        </p:txBody>
      </p:sp>
      <p:sp>
        <p:nvSpPr>
          <p:cNvPr id="237" name="Google Shape;237;p24"/>
          <p:cNvSpPr/>
          <p:nvPr/>
        </p:nvSpPr>
        <p:spPr>
          <a:xfrm>
            <a:off x="228600" y="1460500"/>
            <a:ext cx="8642350" cy="4835525"/>
          </a:xfrm>
          <a:prstGeom prst="rect">
            <a:avLst/>
          </a:prstGeom>
          <a:solidFill>
            <a:schemeClr val="accent2">
              <a:alpha val="59215"/>
            </a:schemeClr>
          </a:solidFill>
          <a:ln cap="flat" cmpd="sng" w="9525">
            <a:solidFill>
              <a:schemeClr val="dk1"/>
            </a:solidFill>
            <a:prstDash val="solid"/>
            <a:miter lim="800000"/>
            <a:headEnd len="sm" w="sm" type="none"/>
            <a:tailEnd len="sm" w="sm" type="none"/>
          </a:ln>
        </p:spPr>
        <p:txBody>
          <a:bodyPr anchorCtr="0" anchor="t" bIns="137150" lIns="274300" spcFirstLastPara="1" rIns="91425" wrap="square" tIns="1371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Guidelines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Let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be a discrete random variable with possible outcomes </a:t>
            </a:r>
            <a:r>
              <a:rPr b="0" i="1" lang="en-US" sz="2400" u="none" cap="none" strike="noStrike">
                <a:solidFill>
                  <a:schemeClr val="dk1"/>
                </a:solidFill>
                <a:latin typeface="Arial"/>
                <a:ea typeface="Arial"/>
                <a:cs typeface="Arial"/>
                <a:sym typeface="Arial"/>
              </a:rPr>
              <a:t>x</a:t>
            </a:r>
            <a:r>
              <a:rPr b="0" baseline="-25000"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x</a:t>
            </a:r>
            <a:r>
              <a:rPr b="0" baseline="-25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 , </a:t>
            </a:r>
            <a:r>
              <a:rPr b="0" i="1" lang="en-US" sz="2400" u="none" cap="none" strike="noStrike">
                <a:solidFill>
                  <a:schemeClr val="dk1"/>
                </a:solidFill>
                <a:latin typeface="Arial"/>
                <a:ea typeface="Arial"/>
                <a:cs typeface="Arial"/>
                <a:sym typeface="Arial"/>
              </a:rPr>
              <a:t>x</a:t>
            </a:r>
            <a:r>
              <a:rPr b="0" baseline="-2500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8" name="Google Shape;238;p24"/>
          <p:cNvSpPr txBox="1"/>
          <p:nvPr/>
        </p:nvSpPr>
        <p:spPr>
          <a:xfrm>
            <a:off x="457200" y="2895600"/>
            <a:ext cx="8382000" cy="2308225"/>
          </a:xfrm>
          <a:prstGeom prst="rect">
            <a:avLst/>
          </a:prstGeom>
          <a:noFill/>
          <a:ln>
            <a:noFill/>
          </a:ln>
        </p:spPr>
        <p:txBody>
          <a:bodyPr anchorCtr="0" anchor="t" bIns="45700" lIns="91425" spcFirstLastPara="1" rIns="91425" wrap="square" tIns="45700">
            <a:spAutoFit/>
          </a:bodyPr>
          <a:lstStyle/>
          <a:p>
            <a:pPr indent="-465138" lvl="0" marL="465138"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  Make a frequency distribution for the possible outcomes.</a:t>
            </a:r>
            <a:endParaRPr b="0" i="0" sz="1400" u="none" cap="none" strike="noStrike">
              <a:solidFill>
                <a:srgbClr val="000000"/>
              </a:solidFill>
              <a:latin typeface="Arial"/>
              <a:ea typeface="Arial"/>
              <a:cs typeface="Arial"/>
              <a:sym typeface="Arial"/>
            </a:endParaRPr>
          </a:p>
          <a:p>
            <a:pPr indent="-465138" lvl="0" marL="465138"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2.  Find the sum of the frequencies.</a:t>
            </a:r>
            <a:endParaRPr b="0" i="0" sz="1400" u="none" cap="none" strike="noStrike">
              <a:solidFill>
                <a:srgbClr val="000000"/>
              </a:solidFill>
              <a:latin typeface="Arial"/>
              <a:ea typeface="Arial"/>
              <a:cs typeface="Arial"/>
              <a:sym typeface="Arial"/>
            </a:endParaRPr>
          </a:p>
          <a:p>
            <a:pPr indent="-465138" lvl="0" marL="465138"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3.	Find the probability of each possible outcome by dividing its frequency by the sum of the frequencies.</a:t>
            </a:r>
            <a:endParaRPr b="0" i="0" sz="1400" u="none" cap="none" strike="noStrike">
              <a:solidFill>
                <a:srgbClr val="000000"/>
              </a:solidFill>
              <a:latin typeface="Arial"/>
              <a:ea typeface="Arial"/>
              <a:cs typeface="Arial"/>
              <a:sym typeface="Arial"/>
            </a:endParaRPr>
          </a:p>
          <a:p>
            <a:pPr indent="-465138" lvl="0" marL="465138"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4.	Check that each probability is between 0 and 1 and that the sum is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381000" y="152400"/>
            <a:ext cx="9677400" cy="990600"/>
          </a:xfrm>
          <a:prstGeom prst="rect">
            <a:avLst/>
          </a:prstGeom>
          <a:noFill/>
          <a:ln>
            <a:noFill/>
          </a:ln>
        </p:spPr>
        <p:txBody>
          <a:bodyPr anchorCtr="0" anchor="b" bIns="42650" lIns="85325" spcFirstLastPara="1" rIns="85325" wrap="square" tIns="42650">
            <a:noAutofit/>
          </a:bodyPr>
          <a:lstStyle/>
          <a:p>
            <a:pPr indent="0" lvl="0" marL="0" rtl="0" algn="ctr">
              <a:lnSpc>
                <a:spcPct val="100000"/>
              </a:lnSpc>
              <a:spcBef>
                <a:spcPts val="0"/>
              </a:spcBef>
              <a:spcAft>
                <a:spcPts val="0"/>
              </a:spcAft>
              <a:buSzPts val="1400"/>
              <a:buNone/>
            </a:pPr>
            <a:r>
              <a:rPr lang="en-US" sz="3100"/>
              <a:t>Constructing a Discrete Probability Distribution</a:t>
            </a:r>
            <a:endParaRPr/>
          </a:p>
        </p:txBody>
      </p:sp>
      <p:sp>
        <p:nvSpPr>
          <p:cNvPr id="245" name="Google Shape;245;p25"/>
          <p:cNvSpPr/>
          <p:nvPr/>
        </p:nvSpPr>
        <p:spPr>
          <a:xfrm>
            <a:off x="304800" y="1371600"/>
            <a:ext cx="8610600" cy="173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Example</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spinner below is divided into two sections.  The probability of landing on the 1 is 0.25.  The probability of landing on the 2 is 0.75.  Let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 be the number the spinner lands on.  Construct a probability distribution for the random variable </a:t>
            </a:r>
            <a:r>
              <a:rPr b="0" i="1"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nvGrpSpPr>
          <p:cNvPr id="246" name="Google Shape;246;p25"/>
          <p:cNvGrpSpPr/>
          <p:nvPr/>
        </p:nvGrpSpPr>
        <p:grpSpPr>
          <a:xfrm>
            <a:off x="990600" y="3943350"/>
            <a:ext cx="2133600" cy="2133600"/>
            <a:chOff x="480" y="2112"/>
            <a:chExt cx="1344" cy="1344"/>
          </a:xfrm>
        </p:grpSpPr>
        <p:sp>
          <p:nvSpPr>
            <p:cNvPr id="247" name="Google Shape;247;p25"/>
            <p:cNvSpPr/>
            <p:nvPr/>
          </p:nvSpPr>
          <p:spPr>
            <a:xfrm>
              <a:off x="480" y="2112"/>
              <a:ext cx="1344" cy="1344"/>
            </a:xfrm>
            <a:prstGeom prst="ellipse">
              <a:avLst/>
            </a:prstGeom>
            <a:solidFill>
              <a:schemeClr val="folHlink">
                <a:alpha val="49411"/>
              </a:schemeClr>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8" name="Google Shape;248;p25"/>
            <p:cNvSpPr/>
            <p:nvPr/>
          </p:nvSpPr>
          <p:spPr>
            <a:xfrm>
              <a:off x="480" y="2112"/>
              <a:ext cx="672" cy="672"/>
            </a:xfrm>
            <a:custGeom>
              <a:rect b="b" l="l" r="r" t="t"/>
              <a:pathLst>
                <a:path extrusionOk="0" h="672" w="672">
                  <a:moveTo>
                    <a:pt x="0" y="672"/>
                  </a:moveTo>
                  <a:lnTo>
                    <a:pt x="672" y="672"/>
                  </a:lnTo>
                  <a:lnTo>
                    <a:pt x="672" y="0"/>
                  </a:ln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9" name="Google Shape;249;p25"/>
            <p:cNvSpPr txBox="1"/>
            <p:nvPr/>
          </p:nvSpPr>
          <p:spPr>
            <a:xfrm>
              <a:off x="1188" y="2808"/>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50" name="Google Shape;250;p25"/>
            <p:cNvSpPr/>
            <p:nvPr/>
          </p:nvSpPr>
          <p:spPr>
            <a:xfrm flipH="1">
              <a:off x="480" y="2112"/>
              <a:ext cx="672" cy="67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solidFill>
              <a:schemeClr val="hlink">
                <a:alpha val="69411"/>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1" name="Google Shape;251;p25"/>
            <p:cNvSpPr txBox="1"/>
            <p:nvPr/>
          </p:nvSpPr>
          <p:spPr>
            <a:xfrm>
              <a:off x="819" y="2352"/>
              <a:ext cx="33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cxnSp>
        <p:nvCxnSpPr>
          <p:cNvPr id="252" name="Google Shape;252;p25"/>
          <p:cNvCxnSpPr/>
          <p:nvPr/>
        </p:nvCxnSpPr>
        <p:spPr>
          <a:xfrm flipH="1" rot="10800000">
            <a:off x="1476375" y="4476750"/>
            <a:ext cx="1190625" cy="1076325"/>
          </a:xfrm>
          <a:prstGeom prst="straightConnector1">
            <a:avLst/>
          </a:prstGeom>
          <a:noFill/>
          <a:ln cap="flat" cmpd="sng" w="9525">
            <a:solidFill>
              <a:schemeClr val="dk1"/>
            </a:solidFill>
            <a:prstDash val="solid"/>
            <a:round/>
            <a:headEnd len="sm" w="sm" type="none"/>
            <a:tailEnd len="med" w="med" type="triangle"/>
          </a:ln>
        </p:spPr>
      </p:cxnSp>
      <p:graphicFrame>
        <p:nvGraphicFramePr>
          <p:cNvPr id="253" name="Google Shape;253;p25"/>
          <p:cNvGraphicFramePr/>
          <p:nvPr/>
        </p:nvGraphicFramePr>
        <p:xfrm>
          <a:off x="3810000" y="4171950"/>
          <a:ext cx="3000000" cy="3000000"/>
        </p:xfrm>
        <a:graphic>
          <a:graphicData uri="http://schemas.openxmlformats.org/drawingml/2006/table">
            <a:tbl>
              <a:tblPr>
                <a:noFill/>
                <a:tableStyleId>{AB835AA3-AB33-416B-9261-D4EFBBE96AB7}</a:tableStyleId>
              </a:tblPr>
              <a:tblGrid>
                <a:gridCol w="685800"/>
                <a:gridCol w="990600"/>
              </a:tblGrid>
              <a:tr h="533400">
                <a:tc>
                  <a:txBody>
                    <a:bodyPr/>
                    <a:lstStyle/>
                    <a:p>
                      <a:pPr indent="0" lvl="0" marL="0" marR="0" rtl="0" algn="ctr">
                        <a:lnSpc>
                          <a:spcPct val="100000"/>
                        </a:lnSpc>
                        <a:spcBef>
                          <a:spcPts val="0"/>
                        </a:spcBef>
                        <a:spcAft>
                          <a:spcPts val="0"/>
                        </a:spcAft>
                        <a:buClr>
                          <a:schemeClr val="dk2"/>
                        </a:buClr>
                        <a:buSzPts val="1800"/>
                        <a:buFont typeface="Noto Sans Symbols"/>
                        <a:buNone/>
                      </a:pPr>
                      <a:r>
                        <a:rPr b="1" i="1" lang="en-US" sz="2400" u="none" cap="none" strike="noStrike">
                          <a:solidFill>
                            <a:schemeClr val="dk1"/>
                          </a:solidFill>
                          <a:latin typeface="Century"/>
                          <a:ea typeface="Century"/>
                          <a:cs typeface="Century"/>
                          <a:sym typeface="Century"/>
                        </a:rPr>
                        <a: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1" i="1" lang="en-US" sz="2400" u="none" cap="none" strike="noStrike">
                          <a:solidFill>
                            <a:schemeClr val="dk1"/>
                          </a:solidFill>
                          <a:latin typeface="Century"/>
                          <a:ea typeface="Century"/>
                          <a:cs typeface="Century"/>
                          <a:sym typeface="Century"/>
                        </a:rPr>
                        <a:t>P</a:t>
                      </a:r>
                      <a:r>
                        <a:rPr b="1" i="0" lang="en-US" sz="2400" u="none" cap="none" strike="noStrike">
                          <a:solidFill>
                            <a:schemeClr val="dk1"/>
                          </a:solidFill>
                          <a:latin typeface="Century"/>
                          <a:ea typeface="Century"/>
                          <a:cs typeface="Century"/>
                          <a:sym typeface="Century"/>
                        </a:rPr>
                        <a:t> (</a:t>
                      </a:r>
                      <a:r>
                        <a:rPr b="1" i="1" lang="en-US" sz="2400" u="none" cap="none" strike="noStrike">
                          <a:solidFill>
                            <a:schemeClr val="dk1"/>
                          </a:solidFill>
                          <a:latin typeface="Century"/>
                          <a:ea typeface="Century"/>
                          <a:cs typeface="Century"/>
                          <a:sym typeface="Century"/>
                        </a:rPr>
                        <a:t>x</a:t>
                      </a:r>
                      <a:r>
                        <a:rPr b="1" i="0" lang="en-US" sz="2400" u="none" cap="none" strike="noStrike">
                          <a:solidFill>
                            <a:schemeClr val="dk1"/>
                          </a:solidFill>
                          <a:latin typeface="Century"/>
                          <a:ea typeface="Century"/>
                          <a:cs typeface="Century"/>
                          <a:sym typeface="Century"/>
                        </a:rPr>
                        <a:t>)</a:t>
                      </a:r>
                      <a:endParaRPr b="1" i="1" sz="2400" u="none" cap="none" strike="noStrike">
                        <a:solidFill>
                          <a:schemeClr val="dk1"/>
                        </a:solidFill>
                        <a:latin typeface="Century"/>
                        <a:ea typeface="Century"/>
                        <a:cs typeface="Century"/>
                        <a:sym typeface="Century"/>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alpha val="49411"/>
                      </a:schemeClr>
                    </a:solidFill>
                  </a:tcPr>
                </a:tc>
              </a:tr>
              <a:tr h="517525">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2400" u="none" cap="none" strike="noStrike">
                          <a:solidFill>
                            <a:schemeClr val="dk1"/>
                          </a:solidFill>
                          <a:latin typeface="Century"/>
                          <a:ea typeface="Century"/>
                          <a:cs typeface="Century"/>
                          <a:sym typeface="Century"/>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00"/>
                        <a:buFont typeface="Noto Sans Symbols"/>
                        <a:buNone/>
                      </a:pPr>
                      <a:r>
                        <a:rPr b="0" i="0" lang="en-US" sz="2400" u="none" cap="none" strike="noStrike">
                          <a:solidFill>
                            <a:schemeClr val="dk1"/>
                          </a:solidFill>
                          <a:latin typeface="Century"/>
                          <a:ea typeface="Century"/>
                          <a:cs typeface="Century"/>
                          <a:sym typeface="Century"/>
                        </a:rPr>
                        <a:t>0.25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2400" u="none" cap="none" strike="noStrike">
                          <a:solidFill>
                            <a:schemeClr val="dk1"/>
                          </a:solidFill>
                          <a:latin typeface="Century"/>
                          <a:ea typeface="Century"/>
                          <a:cs typeface="Century"/>
                          <a:sym typeface="Century"/>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00"/>
                        <a:buFont typeface="Noto Sans Symbols"/>
                        <a:buNone/>
                      </a:pPr>
                      <a:r>
                        <a:rPr b="0" i="0" lang="en-US" sz="2400" u="none" cap="none" strike="noStrike">
                          <a:solidFill>
                            <a:schemeClr val="dk1"/>
                          </a:solidFill>
                          <a:latin typeface="Century"/>
                          <a:ea typeface="Century"/>
                          <a:cs typeface="Century"/>
                          <a:sym typeface="Century"/>
                        </a:rPr>
                        <a:t>0.75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54" name="Google Shape;254;p25"/>
          <p:cNvGrpSpPr/>
          <p:nvPr/>
        </p:nvGrpSpPr>
        <p:grpSpPr>
          <a:xfrm>
            <a:off x="5562600" y="4705350"/>
            <a:ext cx="2771775" cy="990600"/>
            <a:chOff x="3840" y="2832"/>
            <a:chExt cx="1746" cy="624"/>
          </a:xfrm>
        </p:grpSpPr>
        <p:sp>
          <p:nvSpPr>
            <p:cNvPr id="255" name="Google Shape;255;p25"/>
            <p:cNvSpPr txBox="1"/>
            <p:nvPr/>
          </p:nvSpPr>
          <p:spPr>
            <a:xfrm>
              <a:off x="3954" y="2922"/>
              <a:ext cx="1632"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hlink"/>
                  </a:solidFill>
                  <a:latin typeface="Arial"/>
                  <a:ea typeface="Arial"/>
                  <a:cs typeface="Arial"/>
                  <a:sym typeface="Arial"/>
                </a:rPr>
                <a:t>Each probability is between 0 and 1.</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a:off x="3840" y="2832"/>
              <a:ext cx="144" cy="624"/>
            </a:xfrm>
            <a:prstGeom prst="rightBrace">
              <a:avLst>
                <a:gd fmla="val 36111" name="adj1"/>
                <a:gd fmla="val 50000" name="adj2"/>
              </a:avLst>
            </a:pr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7" name="Google Shape;257;p25"/>
          <p:cNvGrpSpPr/>
          <p:nvPr/>
        </p:nvGrpSpPr>
        <p:grpSpPr>
          <a:xfrm>
            <a:off x="4876800" y="5848350"/>
            <a:ext cx="4419600" cy="476250"/>
            <a:chOff x="3072" y="3552"/>
            <a:chExt cx="2784" cy="300"/>
          </a:xfrm>
        </p:grpSpPr>
        <p:sp>
          <p:nvSpPr>
            <p:cNvPr id="258" name="Google Shape;258;p25"/>
            <p:cNvSpPr txBox="1"/>
            <p:nvPr/>
          </p:nvSpPr>
          <p:spPr>
            <a:xfrm>
              <a:off x="3216" y="3602"/>
              <a:ext cx="2640"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hlink"/>
                  </a:solidFill>
                  <a:latin typeface="Arial"/>
                  <a:ea typeface="Arial"/>
                  <a:cs typeface="Arial"/>
                  <a:sym typeface="Arial"/>
                </a:rPr>
                <a:t>The sum of the probabilities is 1.</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3072" y="3552"/>
              <a:ext cx="192" cy="192"/>
            </a:xfrm>
            <a:custGeom>
              <a:rect b="b" l="l" r="r" t="t"/>
              <a:pathLst>
                <a:path extrusionOk="0" h="192" w="192">
                  <a:moveTo>
                    <a:pt x="0" y="0"/>
                  </a:moveTo>
                  <a:lnTo>
                    <a:pt x="0" y="192"/>
                  </a:lnTo>
                  <a:lnTo>
                    <a:pt x="192" y="192"/>
                  </a:lnTo>
                </a:path>
              </a:pathLst>
            </a:custGeom>
            <a:no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100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