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Tahoma-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Tahoma-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Probability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p:nvPr/>
        </p:nvSpPr>
        <p:spPr>
          <a:xfrm>
            <a:off x="0" y="228600"/>
            <a:ext cx="8534400" cy="3341941"/>
          </a:xfrm>
          <a:prstGeom prst="rect">
            <a:avLst/>
          </a:prstGeom>
          <a:noFill/>
          <a:ln>
            <a:noFill/>
          </a:ln>
        </p:spPr>
        <p:txBody>
          <a:bodyPr anchorCtr="0" anchor="t" bIns="45700" lIns="91425" spcFirstLastPara="1" rIns="91425" wrap="square" tIns="45700">
            <a:noAutofit/>
          </a:bodyPr>
          <a:lstStyle/>
          <a:p>
            <a:pPr indent="0" lvl="0" marL="2540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Complement of an Event	</a:t>
            </a:r>
            <a:endParaRPr b="0" i="0" sz="3200" u="none" cap="none" strike="noStrike">
              <a:solidFill>
                <a:schemeClr val="dk1"/>
              </a:solidFill>
              <a:latin typeface="Arial"/>
              <a:ea typeface="Arial"/>
              <a:cs typeface="Arial"/>
              <a:sym typeface="Arial"/>
            </a:endParaRPr>
          </a:p>
          <a:p>
            <a:pPr indent="0" lvl="0" marL="25400" marR="0" rtl="0" algn="l">
              <a:lnSpc>
                <a:spcPct val="100000"/>
              </a:lnSpc>
              <a:spcBef>
                <a:spcPts val="121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a:p>
            <a:pPr indent="0" lvl="0" marL="76835" marR="30480" rtl="0" algn="l">
              <a:lnSpc>
                <a:spcPct val="100000"/>
              </a:lnSpc>
              <a:spcBef>
                <a:spcPts val="865"/>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a:t>
            </a:r>
            <a:r>
              <a:rPr b="1" i="1" lang="en-US" sz="2000" u="none" cap="none" strike="noStrike">
                <a:solidFill>
                  <a:schemeClr val="dk1"/>
                </a:solidFill>
                <a:latin typeface="Times New Roman"/>
                <a:ea typeface="Times New Roman"/>
                <a:cs typeface="Times New Roman"/>
                <a:sym typeface="Times New Roman"/>
              </a:rPr>
              <a:t>complement of event </a:t>
            </a:r>
            <a:r>
              <a:rPr b="0" i="0" lang="en-US" sz="2000" u="none" cap="none" strike="noStrike">
                <a:solidFill>
                  <a:schemeClr val="dk1"/>
                </a:solidFill>
                <a:latin typeface="Times New Roman"/>
                <a:ea typeface="Times New Roman"/>
                <a:cs typeface="Times New Roman"/>
                <a:sym typeface="Times New Roman"/>
              </a:rPr>
              <a:t>A is defined to be the event  consisting of all sample points that are “not in A”.</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7683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Complement of A is denoted by A</a:t>
            </a:r>
            <a:r>
              <a:rPr b="0" baseline="30000" i="0" lang="en-US" sz="2000" u="none" cap="none" strike="noStrike">
                <a:solidFill>
                  <a:schemeClr val="dk1"/>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76835" marR="13970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Venn diagram below illustrates the concept of a  complement.</a:t>
            </a:r>
            <a:endParaRPr b="0" i="0" sz="2000" u="none" cap="none" strike="noStrike">
              <a:solidFill>
                <a:schemeClr val="dk1"/>
              </a:solidFill>
              <a:latin typeface="Times New Roman"/>
              <a:ea typeface="Times New Roman"/>
              <a:cs typeface="Times New Roman"/>
              <a:sym typeface="Times New Roman"/>
            </a:endParaRPr>
          </a:p>
        </p:txBody>
      </p:sp>
      <p:pic>
        <p:nvPicPr>
          <p:cNvPr id="140" name="Google Shape;140;p22"/>
          <p:cNvPicPr preferRelativeResize="0"/>
          <p:nvPr/>
        </p:nvPicPr>
        <p:blipFill rotWithShape="1">
          <a:blip r:embed="rId3">
            <a:alphaModFix/>
          </a:blip>
          <a:srcRect b="0" l="0" r="0" t="0"/>
          <a:stretch/>
        </p:blipFill>
        <p:spPr>
          <a:xfrm>
            <a:off x="1828800" y="3962400"/>
            <a:ext cx="1333500" cy="304800"/>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5943600" y="3505200"/>
            <a:ext cx="1952625" cy="1171575"/>
          </a:xfrm>
          <a:prstGeom prst="rect">
            <a:avLst/>
          </a:prstGeom>
          <a:noFill/>
          <a:ln>
            <a:noFill/>
          </a:ln>
        </p:spPr>
      </p:pic>
      <p:sp>
        <p:nvSpPr>
          <p:cNvPr id="142" name="Google Shape;142;p22"/>
          <p:cNvSpPr/>
          <p:nvPr/>
        </p:nvSpPr>
        <p:spPr>
          <a:xfrm>
            <a:off x="152400" y="4953000"/>
            <a:ext cx="8763000" cy="1746632"/>
          </a:xfrm>
          <a:prstGeom prst="rect">
            <a:avLst/>
          </a:prstGeom>
          <a:noFill/>
          <a:ln>
            <a:noFill/>
          </a:ln>
        </p:spPr>
        <p:txBody>
          <a:bodyPr anchorCtr="0" anchor="t" bIns="45700" lIns="91425" spcFirstLastPara="1" rIns="91425" wrap="square" tIns="45700">
            <a:noAutofit/>
          </a:bodyPr>
          <a:lstStyle/>
          <a:p>
            <a:pPr indent="0" lvl="0" marL="51435" marR="508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For example, the rectangle stores all the possible tosses of 2  dice {(1,1), 1,2),… (6,6)}</a:t>
            </a:r>
            <a:endParaRPr b="0" i="0" sz="1400" u="none" cap="none" strike="noStrike">
              <a:solidFill>
                <a:srgbClr val="000000"/>
              </a:solidFill>
              <a:latin typeface="Arial"/>
              <a:ea typeface="Arial"/>
              <a:cs typeface="Arial"/>
              <a:sym typeface="Arial"/>
            </a:endParaRPr>
          </a:p>
          <a:p>
            <a:pPr indent="0" lvl="0" marL="51435" marR="5080" rtl="0" algn="l">
              <a:lnSpc>
                <a:spcPct val="100000"/>
              </a:lnSpc>
              <a:spcBef>
                <a:spcPts val="865"/>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Let A = tosses totaling 7 {(1,6),(2, 5), (3,4), (4,3), (5,2), (6,1)}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5143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P(Total = 7) + P(Total not equal to 7) = 1</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3"/>
          <p:cNvPicPr preferRelativeResize="0"/>
          <p:nvPr/>
        </p:nvPicPr>
        <p:blipFill rotWithShape="1">
          <a:blip r:embed="rId3">
            <a:alphaModFix/>
          </a:blip>
          <a:srcRect b="0" l="0" r="0" t="0"/>
          <a:stretch/>
        </p:blipFill>
        <p:spPr>
          <a:xfrm>
            <a:off x="3429000" y="2438400"/>
            <a:ext cx="1714500" cy="1076325"/>
          </a:xfrm>
          <a:prstGeom prst="rect">
            <a:avLst/>
          </a:prstGeom>
          <a:noFill/>
          <a:ln>
            <a:noFill/>
          </a:ln>
        </p:spPr>
      </p:pic>
      <p:sp>
        <p:nvSpPr>
          <p:cNvPr id="148" name="Google Shape;148;p23"/>
          <p:cNvSpPr/>
          <p:nvPr/>
        </p:nvSpPr>
        <p:spPr>
          <a:xfrm>
            <a:off x="152400" y="381000"/>
            <a:ext cx="8991600" cy="19441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intersection of Two Events</a:t>
            </a:r>
            <a:endParaRPr b="0" i="0" sz="2400" u="none" cap="none" strike="noStrike">
              <a:solidFill>
                <a:schemeClr val="dk1"/>
              </a:solidFill>
              <a:latin typeface="Tahoma"/>
              <a:ea typeface="Tahoma"/>
              <a:cs typeface="Tahoma"/>
              <a:sym typeface="Tahoma"/>
            </a:endParaRPr>
          </a:p>
          <a:p>
            <a:pPr indent="-635" lvl="0" marL="51435" marR="5080" rtl="0" algn="l">
              <a:lnSpc>
                <a:spcPct val="100000"/>
              </a:lnSpc>
              <a:spcBef>
                <a:spcPts val="865"/>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a:t>
            </a:r>
            <a:r>
              <a:rPr b="1" i="1" lang="en-US" sz="2000" u="none" cap="none" strike="noStrike">
                <a:solidFill>
                  <a:schemeClr val="dk1"/>
                </a:solidFill>
                <a:latin typeface="Times New Roman"/>
                <a:ea typeface="Times New Roman"/>
                <a:cs typeface="Times New Roman"/>
                <a:sym typeface="Times New Roman"/>
              </a:rPr>
              <a:t>intersection of events </a:t>
            </a:r>
            <a:r>
              <a:rPr b="0" i="0" lang="en-US" sz="2000" u="none" cap="none" strike="noStrike">
                <a:solidFill>
                  <a:schemeClr val="dk1"/>
                </a:solidFill>
                <a:latin typeface="Times New Roman"/>
                <a:ea typeface="Times New Roman"/>
                <a:cs typeface="Times New Roman"/>
                <a:sym typeface="Times New Roman"/>
              </a:rPr>
              <a:t>A and B is the set of all sample  points that are in both A </a:t>
            </a:r>
            <a:r>
              <a:rPr b="0" i="0" lang="en-US" sz="2000" u="sng" cap="none" strike="noStrike">
                <a:solidFill>
                  <a:schemeClr val="dk1"/>
                </a:solidFill>
                <a:latin typeface="Times New Roman"/>
                <a:ea typeface="Times New Roman"/>
                <a:cs typeface="Times New Roman"/>
                <a:sym typeface="Times New Roman"/>
              </a:rPr>
              <a:t>and</a:t>
            </a:r>
            <a:r>
              <a:rPr b="0" i="0" lang="en-US" sz="2000" u="none" cap="none" strike="noStrike">
                <a:solidFill>
                  <a:schemeClr val="dk1"/>
                </a:solidFill>
                <a:latin typeface="Times New Roman"/>
                <a:ea typeface="Times New Roman"/>
                <a:cs typeface="Times New Roman"/>
                <a:sym typeface="Times New Roman"/>
              </a:rPr>
              <a:t> B.</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5143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intersection is denoted: </a:t>
            </a:r>
            <a:r>
              <a:rPr b="1" i="0" lang="en-US" sz="2000" u="none" cap="none" strike="noStrike">
                <a:solidFill>
                  <a:schemeClr val="dk1"/>
                </a:solidFill>
                <a:latin typeface="Times New Roman"/>
                <a:ea typeface="Times New Roman"/>
                <a:cs typeface="Times New Roman"/>
                <a:sym typeface="Times New Roman"/>
              </a:rPr>
              <a:t>A and B</a:t>
            </a:r>
            <a:endParaRPr b="0" i="0" sz="2000" u="none" cap="none" strike="noStrike">
              <a:solidFill>
                <a:schemeClr val="dk1"/>
              </a:solidFill>
              <a:latin typeface="Times New Roman"/>
              <a:ea typeface="Times New Roman"/>
              <a:cs typeface="Times New Roman"/>
              <a:sym typeface="Times New Roman"/>
            </a:endParaRPr>
          </a:p>
        </p:txBody>
      </p:sp>
      <p:sp>
        <p:nvSpPr>
          <p:cNvPr id="149" name="Google Shape;149;p23"/>
          <p:cNvSpPr/>
          <p:nvPr/>
        </p:nvSpPr>
        <p:spPr>
          <a:xfrm>
            <a:off x="0" y="4038600"/>
            <a:ext cx="92964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joint probability of  A and B is the probability of  the intersection of A and B,i.e. P(A and B)</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p:nvPr/>
        </p:nvSpPr>
        <p:spPr>
          <a:xfrm>
            <a:off x="0" y="838200"/>
            <a:ext cx="8915400" cy="379591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Arial"/>
                <a:ea typeface="Arial"/>
                <a:cs typeface="Arial"/>
                <a:sym typeface="Arial"/>
              </a:rPr>
              <a:t>Union of Two Events	</a:t>
            </a:r>
            <a:r>
              <a:rPr b="0" i="0" lang="en-US" sz="3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The union of two events A and B, is the event containing all sample points that are in A or B or both: Union of A and B is denoted: A or B</a:t>
            </a:r>
            <a:endParaRPr b="0" i="0" sz="1400" u="none" cap="none" strike="noStrike">
              <a:solidFill>
                <a:srgbClr val="000000"/>
              </a:solidFill>
              <a:latin typeface="Arial"/>
              <a:ea typeface="Arial"/>
              <a:cs typeface="Arial"/>
              <a:sym typeface="Arial"/>
            </a:endParaRPr>
          </a:p>
          <a:p>
            <a:pPr indent="0" lvl="0" marL="51435" marR="88900" rtl="0" algn="l">
              <a:lnSpc>
                <a:spcPct val="100000"/>
              </a:lnSpc>
              <a:spcBef>
                <a:spcPts val="87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For example, let A = tosses where first toss is 1 {(1,1), (1,2), (1,3),  (1,4), (1,5), (1,6)} and </a:t>
            </a:r>
            <a:endParaRPr b="0" i="0" sz="1400" u="none" cap="none" strike="noStrike">
              <a:solidFill>
                <a:srgbClr val="000000"/>
              </a:solidFill>
              <a:latin typeface="Arial"/>
              <a:ea typeface="Arial"/>
              <a:cs typeface="Arial"/>
              <a:sym typeface="Arial"/>
            </a:endParaRPr>
          </a:p>
          <a:p>
            <a:pPr indent="0" lvl="0" marL="51435" marR="88900" rtl="0" algn="l">
              <a:lnSpc>
                <a:spcPct val="100000"/>
              </a:lnSpc>
              <a:spcBef>
                <a:spcPts val="87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B is the tosses that the second toss is 5 {(1,5), (2,5), (3,5), (4,5),(5,5), (6,5)}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51435"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Union of A and B is {(1,1), (1,2), (1,3), (1,4), (1,5), (1,6),(2,5), (3,5), (4,5), (5,5), (6,5)}</a:t>
            </a:r>
            <a:endParaRPr b="0" i="0" sz="1400" u="none" cap="none" strike="noStrike">
              <a:solidFill>
                <a:srgbClr val="000000"/>
              </a:solidFill>
              <a:latin typeface="Arial"/>
              <a:ea typeface="Arial"/>
              <a:cs typeface="Arial"/>
              <a:sym typeface="Arial"/>
            </a:endParaRPr>
          </a:p>
        </p:txBody>
      </p:sp>
      <p:pic>
        <p:nvPicPr>
          <p:cNvPr id="155" name="Google Shape;155;p24"/>
          <p:cNvPicPr preferRelativeResize="0"/>
          <p:nvPr/>
        </p:nvPicPr>
        <p:blipFill rotWithShape="1">
          <a:blip r:embed="rId3">
            <a:alphaModFix/>
          </a:blip>
          <a:srcRect b="0" l="0" r="0" t="0"/>
          <a:stretch/>
        </p:blipFill>
        <p:spPr>
          <a:xfrm>
            <a:off x="3581400" y="4648200"/>
            <a:ext cx="1981200" cy="99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sz="3600">
                <a:latin typeface="Arial"/>
                <a:ea typeface="Arial"/>
                <a:cs typeface="Arial"/>
                <a:sym typeface="Arial"/>
              </a:rPr>
              <a:t>Mutually Exclusive Events      </a:t>
            </a:r>
            <a:br>
              <a:rPr lang="en-US">
                <a:latin typeface="Tahoma"/>
                <a:ea typeface="Tahoma"/>
                <a:cs typeface="Tahoma"/>
                <a:sym typeface="Tahoma"/>
              </a:rPr>
            </a:br>
            <a:endParaRPr/>
          </a:p>
        </p:txBody>
      </p:sp>
      <p:sp>
        <p:nvSpPr>
          <p:cNvPr id="161" name="Google Shape;161;p25"/>
          <p:cNvSpPr txBox="1"/>
          <p:nvPr>
            <p:ph idx="1" type="body"/>
          </p:nvPr>
        </p:nvSpPr>
        <p:spPr>
          <a:xfrm>
            <a:off x="152400" y="1524000"/>
            <a:ext cx="8229600" cy="4525963"/>
          </a:xfrm>
          <a:prstGeom prst="rect">
            <a:avLst/>
          </a:prstGeom>
          <a:noFill/>
          <a:ln>
            <a:noFill/>
          </a:ln>
        </p:spPr>
        <p:txBody>
          <a:bodyPr anchorCtr="0" anchor="t" bIns="45700" lIns="91425" spcFirstLastPara="1" rIns="91425" wrap="square" tIns="45700">
            <a:normAutofit/>
          </a:bodyPr>
          <a:lstStyle/>
          <a:p>
            <a:pPr indent="-127000" lvl="0" marL="51435" marR="5080" rtl="0" algn="just">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When two events are mutually exclusive (that is the two  events cannot occur together), their joint probability is 0,  hence:</a:t>
            </a:r>
            <a:endParaRPr/>
          </a:p>
        </p:txBody>
      </p:sp>
      <p:sp>
        <p:nvSpPr>
          <p:cNvPr id="162" name="Google Shape;162;p25"/>
          <p:cNvSpPr txBox="1"/>
          <p:nvPr/>
        </p:nvSpPr>
        <p:spPr>
          <a:xfrm>
            <a:off x="381000" y="4572000"/>
            <a:ext cx="8305800" cy="1166986"/>
          </a:xfrm>
          <a:prstGeom prst="rect">
            <a:avLst/>
          </a:prstGeom>
          <a:noFill/>
          <a:ln>
            <a:noFill/>
          </a:ln>
        </p:spPr>
        <p:txBody>
          <a:bodyPr anchorCtr="0" anchor="t" bIns="0" lIns="0" spcFirstLastPara="1" rIns="0" wrap="square" tIns="12700">
            <a:spAutoFit/>
          </a:bodyPr>
          <a:lstStyle/>
          <a:p>
            <a:pPr indent="-127000" lvl="0" marL="51435" marR="508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Mutually exclusive; no points in common…</a:t>
            </a:r>
            <a:endParaRPr b="0" i="0" sz="1400" u="none" cap="none" strike="noStrike">
              <a:solidFill>
                <a:srgbClr val="000000"/>
              </a:solidFill>
              <a:latin typeface="Arial"/>
              <a:ea typeface="Arial"/>
              <a:cs typeface="Arial"/>
              <a:sym typeface="Arial"/>
            </a:endParaRPr>
          </a:p>
          <a:p>
            <a:pPr indent="-127000" lvl="0" marL="51435" marR="5080" rtl="0" algn="just">
              <a:lnSpc>
                <a:spcPct val="100000"/>
              </a:lnSpc>
              <a:spcBef>
                <a:spcPts val="8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For example A = tosses totaling 7 and</a:t>
            </a:r>
            <a:endParaRPr b="0" i="0" sz="1400" u="none" cap="none" strike="noStrike">
              <a:solidFill>
                <a:srgbClr val="000000"/>
              </a:solidFill>
              <a:latin typeface="Arial"/>
              <a:ea typeface="Arial"/>
              <a:cs typeface="Arial"/>
              <a:sym typeface="Arial"/>
            </a:endParaRPr>
          </a:p>
          <a:p>
            <a:pPr indent="-127000" lvl="0" marL="51435" marR="5080" rtl="0" algn="just">
              <a:lnSpc>
                <a:spcPct val="100000"/>
              </a:lnSpc>
              <a:spcBef>
                <a:spcPts val="865"/>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B = tosses totaling 11</a:t>
            </a:r>
            <a:endParaRPr b="0" i="0" sz="1400" u="none" cap="none" strike="noStrike">
              <a:solidFill>
                <a:srgbClr val="000000"/>
              </a:solidFill>
              <a:latin typeface="Arial"/>
              <a:ea typeface="Arial"/>
              <a:cs typeface="Arial"/>
              <a:sym typeface="Arial"/>
            </a:endParaRPr>
          </a:p>
        </p:txBody>
      </p:sp>
      <p:pic>
        <p:nvPicPr>
          <p:cNvPr id="163" name="Google Shape;163;p25"/>
          <p:cNvPicPr preferRelativeResize="0"/>
          <p:nvPr/>
        </p:nvPicPr>
        <p:blipFill rotWithShape="1">
          <a:blip r:embed="rId3">
            <a:alphaModFix/>
          </a:blip>
          <a:srcRect b="0" l="0" r="0" t="0"/>
          <a:stretch/>
        </p:blipFill>
        <p:spPr>
          <a:xfrm>
            <a:off x="2590800" y="3429000"/>
            <a:ext cx="2209800" cy="1095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a:t>
            </a:r>
            <a:endParaRPr/>
          </a:p>
        </p:txBody>
      </p:sp>
      <p:sp>
        <p:nvSpPr>
          <p:cNvPr id="169" name="Google Shape;169;p26"/>
          <p:cNvSpPr txBox="1"/>
          <p:nvPr>
            <p:ph idx="1" type="body"/>
          </p:nvPr>
        </p:nvSpPr>
        <p:spPr>
          <a:xfrm>
            <a:off x="0" y="1295400"/>
            <a:ext cx="9144000" cy="4525963"/>
          </a:xfrm>
          <a:prstGeom prst="rect">
            <a:avLst/>
          </a:prstGeom>
          <a:noFill/>
          <a:ln>
            <a:noFill/>
          </a:ln>
        </p:spPr>
        <p:txBody>
          <a:bodyPr anchorCtr="0" anchor="t" bIns="45700" lIns="91425" spcFirstLastPara="1" rIns="91425" wrap="square" tIns="45700">
            <a:normAutofit/>
          </a:bodyPr>
          <a:lstStyle/>
          <a:p>
            <a:pPr indent="-159385" lvl="0" marL="159385" marR="48260" rtl="0" algn="l">
              <a:lnSpc>
                <a:spcPct val="100000"/>
              </a:lnSpc>
              <a:spcBef>
                <a:spcPts val="0"/>
              </a:spcBef>
              <a:spcAft>
                <a:spcPts val="0"/>
              </a:spcAft>
              <a:buClr>
                <a:srgbClr val="FF0000"/>
              </a:buClr>
              <a:buSzPts val="1800"/>
              <a:buChar char="•"/>
            </a:pPr>
            <a:r>
              <a:rPr b="1" lang="en-US" sz="1800">
                <a:solidFill>
                  <a:srgbClr val="FF0000"/>
                </a:solidFill>
              </a:rPr>
              <a:t>Why are some mutual fund managers more successful than others? One possible factor is where the manager earned his or her MBA. The following table compares mutual fund performance against the ranking of the school where the fund manager earned their MBA:</a:t>
            </a:r>
            <a:endParaRPr b="1" sz="1800">
              <a:solidFill>
                <a:srgbClr val="FF0000"/>
              </a:solidFill>
            </a:endParaRPr>
          </a:p>
        </p:txBody>
      </p:sp>
      <p:pic>
        <p:nvPicPr>
          <p:cNvPr id="170" name="Google Shape;170;p26"/>
          <p:cNvPicPr preferRelativeResize="0"/>
          <p:nvPr/>
        </p:nvPicPr>
        <p:blipFill rotWithShape="1">
          <a:blip r:embed="rId3">
            <a:alphaModFix/>
          </a:blip>
          <a:srcRect b="0" l="0" r="0" t="0"/>
          <a:stretch/>
        </p:blipFill>
        <p:spPr>
          <a:xfrm>
            <a:off x="1524000" y="2743200"/>
            <a:ext cx="6400800"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None/>
            </a:pPr>
            <a:r>
              <a:rPr lang="en-US" sz="2000"/>
              <a:t>Alternatively, we could introduce shorthand notation to represent the events: </a:t>
            </a:r>
            <a:endParaRPr/>
          </a:p>
          <a:p>
            <a:pPr indent="-342900" lvl="0" marL="342900" rtl="0" algn="l">
              <a:lnSpc>
                <a:spcPct val="100000"/>
              </a:lnSpc>
              <a:spcBef>
                <a:spcPts val="400"/>
              </a:spcBef>
              <a:spcAft>
                <a:spcPts val="0"/>
              </a:spcAft>
              <a:buClr>
                <a:schemeClr val="dk1"/>
              </a:buClr>
              <a:buSzPts val="2000"/>
              <a:buChar char="•"/>
            </a:pPr>
            <a:r>
              <a:rPr lang="en-US" sz="2000"/>
              <a:t>A1 = Fund manager graduated from a top-20 MBA program</a:t>
            </a:r>
            <a:endParaRPr/>
          </a:p>
          <a:p>
            <a:pPr indent="-342900" lvl="0" marL="342900" rtl="0" algn="l">
              <a:lnSpc>
                <a:spcPct val="100000"/>
              </a:lnSpc>
              <a:spcBef>
                <a:spcPts val="400"/>
              </a:spcBef>
              <a:spcAft>
                <a:spcPts val="0"/>
              </a:spcAft>
              <a:buClr>
                <a:schemeClr val="dk1"/>
              </a:buClr>
              <a:buSzPts val="2000"/>
              <a:buChar char="•"/>
            </a:pPr>
            <a:r>
              <a:rPr lang="en-US" sz="2000"/>
              <a:t> A2 = Fund manager did not graduate from a top-20 MBA program </a:t>
            </a:r>
            <a:endParaRPr/>
          </a:p>
          <a:p>
            <a:pPr indent="-342900" lvl="0" marL="342900" rtl="0" algn="l">
              <a:lnSpc>
                <a:spcPct val="100000"/>
              </a:lnSpc>
              <a:spcBef>
                <a:spcPts val="400"/>
              </a:spcBef>
              <a:spcAft>
                <a:spcPts val="0"/>
              </a:spcAft>
              <a:buClr>
                <a:schemeClr val="dk1"/>
              </a:buClr>
              <a:buSzPts val="2000"/>
              <a:buChar char="•"/>
            </a:pPr>
            <a:r>
              <a:rPr lang="en-US" sz="2000"/>
              <a:t>B1 = Fund outperforms the market</a:t>
            </a:r>
            <a:endParaRPr/>
          </a:p>
          <a:p>
            <a:pPr indent="-342900" lvl="0" marL="342900" rtl="0" algn="l">
              <a:lnSpc>
                <a:spcPct val="100000"/>
              </a:lnSpc>
              <a:spcBef>
                <a:spcPts val="400"/>
              </a:spcBef>
              <a:spcAft>
                <a:spcPts val="0"/>
              </a:spcAft>
              <a:buClr>
                <a:schemeClr val="dk1"/>
              </a:buClr>
              <a:buSzPts val="2000"/>
              <a:buChar char="•"/>
            </a:pPr>
            <a:r>
              <a:rPr lang="en-US" sz="2000"/>
              <a:t> B2 = Fund does not outperform the market</a:t>
            </a:r>
            <a:endParaRPr sz="2000"/>
          </a:p>
        </p:txBody>
      </p:sp>
      <p:pic>
        <p:nvPicPr>
          <p:cNvPr id="176" name="Google Shape;176;p27"/>
          <p:cNvPicPr preferRelativeResize="0"/>
          <p:nvPr/>
        </p:nvPicPr>
        <p:blipFill rotWithShape="1">
          <a:blip r:embed="rId3">
            <a:alphaModFix/>
          </a:blip>
          <a:srcRect b="0" l="0" r="0" t="0"/>
          <a:stretch/>
        </p:blipFill>
        <p:spPr>
          <a:xfrm>
            <a:off x="2514600" y="3810000"/>
            <a:ext cx="4293973" cy="1143000"/>
          </a:xfrm>
          <a:prstGeom prst="rect">
            <a:avLst/>
          </a:prstGeom>
          <a:noFill/>
          <a:ln>
            <a:noFill/>
          </a:ln>
        </p:spPr>
      </p:pic>
      <p:sp>
        <p:nvSpPr>
          <p:cNvPr id="177" name="Google Shape;177;p27"/>
          <p:cNvSpPr/>
          <p:nvPr/>
        </p:nvSpPr>
        <p:spPr>
          <a:xfrm>
            <a:off x="381000" y="5181600"/>
            <a:ext cx="80772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E.g. P(A2 and B1) = .06 = the probability a fund outperforms the market and the manager isn’t from a top-20 school.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Marginal Probabilities</a:t>
            </a:r>
            <a:endParaRPr/>
          </a:p>
        </p:txBody>
      </p:sp>
      <p:sp>
        <p:nvSpPr>
          <p:cNvPr id="183" name="Google Shape;183;p28"/>
          <p:cNvSpPr/>
          <p:nvPr/>
        </p:nvSpPr>
        <p:spPr>
          <a:xfrm>
            <a:off x="533400" y="1447800"/>
            <a:ext cx="81534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Marginal probabilities are computed by adding across rows and down columns; that is they are calculated in the margins of the table:</a:t>
            </a:r>
            <a:endParaRPr b="0" i="0" sz="1400" u="none" cap="none" strike="noStrike">
              <a:solidFill>
                <a:srgbClr val="000000"/>
              </a:solidFill>
              <a:latin typeface="Arial"/>
              <a:ea typeface="Arial"/>
              <a:cs typeface="Arial"/>
              <a:sym typeface="Arial"/>
            </a:endParaRPr>
          </a:p>
        </p:txBody>
      </p:sp>
      <p:pic>
        <p:nvPicPr>
          <p:cNvPr id="184" name="Google Shape;184;p28"/>
          <p:cNvPicPr preferRelativeResize="0"/>
          <p:nvPr/>
        </p:nvPicPr>
        <p:blipFill rotWithShape="1">
          <a:blip r:embed="rId3">
            <a:alphaModFix/>
          </a:blip>
          <a:srcRect b="0" l="0" r="0" t="0"/>
          <a:stretch/>
        </p:blipFill>
        <p:spPr>
          <a:xfrm>
            <a:off x="2057400" y="3276600"/>
            <a:ext cx="4572000" cy="2362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p:nvPr/>
        </p:nvSpPr>
        <p:spPr>
          <a:xfrm>
            <a:off x="228600" y="533400"/>
            <a:ext cx="8686800" cy="227754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Conditional Probability</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Conditional probability is used to determine how two events are related; that is, we can determine the probability of one event given the occurrence of another related event. Conditional probabilities are written as P(A | B) and read as “the probability of A given B” and is calculated as:</a:t>
            </a:r>
            <a:endParaRPr b="0" i="0" sz="1400" u="none" cap="none" strike="noStrike">
              <a:solidFill>
                <a:srgbClr val="000000"/>
              </a:solidFill>
              <a:latin typeface="Arial"/>
              <a:ea typeface="Arial"/>
              <a:cs typeface="Arial"/>
              <a:sym typeface="Arial"/>
            </a:endParaRPr>
          </a:p>
        </p:txBody>
      </p:sp>
      <p:grpSp>
        <p:nvGrpSpPr>
          <p:cNvPr id="190" name="Google Shape;190;p29"/>
          <p:cNvGrpSpPr/>
          <p:nvPr/>
        </p:nvGrpSpPr>
        <p:grpSpPr>
          <a:xfrm>
            <a:off x="2209800" y="2895600"/>
            <a:ext cx="3886200" cy="1067022"/>
            <a:chOff x="1491996" y="3362705"/>
            <a:chExt cx="4572000" cy="1222629"/>
          </a:xfrm>
        </p:grpSpPr>
        <p:sp>
          <p:nvSpPr>
            <p:cNvPr id="191" name="Google Shape;191;p29"/>
            <p:cNvSpPr/>
            <p:nvPr/>
          </p:nvSpPr>
          <p:spPr>
            <a:xfrm>
              <a:off x="1491996" y="4579619"/>
              <a:ext cx="4572000" cy="5715"/>
            </a:xfrm>
            <a:custGeom>
              <a:rect b="b" l="l" r="r" t="t"/>
              <a:pathLst>
                <a:path extrusionOk="0" h="5714" w="4572000">
                  <a:moveTo>
                    <a:pt x="4572000" y="0"/>
                  </a:moveTo>
                  <a:lnTo>
                    <a:pt x="0" y="0"/>
                  </a:lnTo>
                  <a:lnTo>
                    <a:pt x="0" y="5334"/>
                  </a:lnTo>
                  <a:lnTo>
                    <a:pt x="4572000" y="5334"/>
                  </a:lnTo>
                  <a:lnTo>
                    <a:pt x="4572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29"/>
            <p:cNvSpPr/>
            <p:nvPr/>
          </p:nvSpPr>
          <p:spPr>
            <a:xfrm>
              <a:off x="2863596" y="3362705"/>
              <a:ext cx="1937004" cy="5905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3" name="Google Shape;193;p29"/>
          <p:cNvGrpSpPr/>
          <p:nvPr/>
        </p:nvGrpSpPr>
        <p:grpSpPr>
          <a:xfrm>
            <a:off x="1828800" y="4790440"/>
            <a:ext cx="4572000" cy="2067946"/>
            <a:chOff x="1491996" y="7168636"/>
            <a:chExt cx="4572000" cy="2067946"/>
          </a:xfrm>
        </p:grpSpPr>
        <p:sp>
          <p:nvSpPr>
            <p:cNvPr id="194" name="Google Shape;194;p29"/>
            <p:cNvSpPr/>
            <p:nvPr/>
          </p:nvSpPr>
          <p:spPr>
            <a:xfrm>
              <a:off x="2899132" y="7168636"/>
              <a:ext cx="1796578" cy="4458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29"/>
            <p:cNvSpPr/>
            <p:nvPr/>
          </p:nvSpPr>
          <p:spPr>
            <a:xfrm>
              <a:off x="2933446" y="8064753"/>
              <a:ext cx="1714500" cy="1777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29"/>
            <p:cNvSpPr/>
            <p:nvPr/>
          </p:nvSpPr>
          <p:spPr>
            <a:xfrm>
              <a:off x="3128772" y="7441691"/>
              <a:ext cx="306705" cy="725170"/>
            </a:xfrm>
            <a:custGeom>
              <a:rect b="b" l="l" r="r" t="t"/>
              <a:pathLst>
                <a:path extrusionOk="0" h="725170" w="306704">
                  <a:moveTo>
                    <a:pt x="306169" y="717881"/>
                  </a:moveTo>
                  <a:lnTo>
                    <a:pt x="301849" y="720041"/>
                  </a:lnTo>
                  <a:lnTo>
                    <a:pt x="306324" y="724661"/>
                  </a:lnTo>
                  <a:lnTo>
                    <a:pt x="306169" y="717881"/>
                  </a:lnTo>
                  <a:close/>
                </a:path>
                <a:path extrusionOk="0" h="725170" w="306704">
                  <a:moveTo>
                    <a:pt x="301640" y="719825"/>
                  </a:moveTo>
                  <a:lnTo>
                    <a:pt x="301752" y="720089"/>
                  </a:lnTo>
                  <a:lnTo>
                    <a:pt x="301640" y="719825"/>
                  </a:lnTo>
                  <a:close/>
                </a:path>
                <a:path extrusionOk="0" h="725170" w="306704">
                  <a:moveTo>
                    <a:pt x="296662" y="707983"/>
                  </a:moveTo>
                  <a:lnTo>
                    <a:pt x="301640" y="719825"/>
                  </a:lnTo>
                  <a:lnTo>
                    <a:pt x="301849" y="720041"/>
                  </a:lnTo>
                  <a:lnTo>
                    <a:pt x="303276" y="719327"/>
                  </a:lnTo>
                  <a:lnTo>
                    <a:pt x="301752" y="719327"/>
                  </a:lnTo>
                  <a:lnTo>
                    <a:pt x="301595" y="713005"/>
                  </a:lnTo>
                  <a:lnTo>
                    <a:pt x="296662" y="707983"/>
                  </a:lnTo>
                  <a:close/>
                </a:path>
                <a:path extrusionOk="0" h="725170" w="306704">
                  <a:moveTo>
                    <a:pt x="261366" y="672845"/>
                  </a:moveTo>
                  <a:lnTo>
                    <a:pt x="259842" y="672845"/>
                  </a:lnTo>
                  <a:lnTo>
                    <a:pt x="259080" y="675131"/>
                  </a:lnTo>
                  <a:lnTo>
                    <a:pt x="259842" y="676655"/>
                  </a:lnTo>
                  <a:lnTo>
                    <a:pt x="301640" y="719825"/>
                  </a:lnTo>
                  <a:lnTo>
                    <a:pt x="296662" y="707983"/>
                  </a:lnTo>
                  <a:lnTo>
                    <a:pt x="262890" y="673607"/>
                  </a:lnTo>
                  <a:lnTo>
                    <a:pt x="261366" y="672845"/>
                  </a:lnTo>
                  <a:close/>
                </a:path>
                <a:path extrusionOk="0" h="725170" w="306704">
                  <a:moveTo>
                    <a:pt x="301595" y="713005"/>
                  </a:moveTo>
                  <a:lnTo>
                    <a:pt x="301752" y="719327"/>
                  </a:lnTo>
                  <a:lnTo>
                    <a:pt x="305562" y="717041"/>
                  </a:lnTo>
                  <a:lnTo>
                    <a:pt x="301595" y="713005"/>
                  </a:lnTo>
                  <a:close/>
                </a:path>
                <a:path extrusionOk="0" h="725170" w="306704">
                  <a:moveTo>
                    <a:pt x="301427" y="706185"/>
                  </a:moveTo>
                  <a:lnTo>
                    <a:pt x="301595" y="713005"/>
                  </a:lnTo>
                  <a:lnTo>
                    <a:pt x="305562" y="717041"/>
                  </a:lnTo>
                  <a:lnTo>
                    <a:pt x="301752" y="719327"/>
                  </a:lnTo>
                  <a:lnTo>
                    <a:pt x="303276" y="719327"/>
                  </a:lnTo>
                  <a:lnTo>
                    <a:pt x="306169" y="717881"/>
                  </a:lnTo>
                  <a:lnTo>
                    <a:pt x="306159" y="717413"/>
                  </a:lnTo>
                  <a:lnTo>
                    <a:pt x="301427" y="706185"/>
                  </a:lnTo>
                  <a:close/>
                </a:path>
                <a:path extrusionOk="0" h="725170" w="306704">
                  <a:moveTo>
                    <a:pt x="306159" y="717413"/>
                  </a:moveTo>
                  <a:lnTo>
                    <a:pt x="306169" y="717881"/>
                  </a:lnTo>
                  <a:lnTo>
                    <a:pt x="306324" y="717803"/>
                  </a:lnTo>
                  <a:lnTo>
                    <a:pt x="306159" y="717413"/>
                  </a:lnTo>
                  <a:close/>
                </a:path>
                <a:path extrusionOk="0" h="725170" w="306704">
                  <a:moveTo>
                    <a:pt x="302514" y="655319"/>
                  </a:moveTo>
                  <a:lnTo>
                    <a:pt x="300990" y="656081"/>
                  </a:lnTo>
                  <a:lnTo>
                    <a:pt x="300228" y="657605"/>
                  </a:lnTo>
                  <a:lnTo>
                    <a:pt x="301427" y="706185"/>
                  </a:lnTo>
                  <a:lnTo>
                    <a:pt x="306159" y="717413"/>
                  </a:lnTo>
                  <a:lnTo>
                    <a:pt x="304800" y="657605"/>
                  </a:lnTo>
                  <a:lnTo>
                    <a:pt x="304038" y="656081"/>
                  </a:lnTo>
                  <a:lnTo>
                    <a:pt x="302514" y="655319"/>
                  </a:lnTo>
                  <a:close/>
                </a:path>
                <a:path extrusionOk="0" h="725170" w="306704">
                  <a:moveTo>
                    <a:pt x="3810" y="0"/>
                  </a:moveTo>
                  <a:lnTo>
                    <a:pt x="0" y="2285"/>
                  </a:lnTo>
                  <a:lnTo>
                    <a:pt x="296662" y="707983"/>
                  </a:lnTo>
                  <a:lnTo>
                    <a:pt x="301595" y="713005"/>
                  </a:lnTo>
                  <a:lnTo>
                    <a:pt x="301427" y="706185"/>
                  </a:lnTo>
                  <a:lnTo>
                    <a:pt x="3810" y="0"/>
                  </a:lnTo>
                  <a:close/>
                </a:path>
              </a:pathLst>
            </a:custGeom>
            <a:solidFill>
              <a:srgbClr val="0000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29"/>
            <p:cNvSpPr/>
            <p:nvPr/>
          </p:nvSpPr>
          <p:spPr>
            <a:xfrm>
              <a:off x="3130296" y="7441691"/>
              <a:ext cx="307340" cy="725170"/>
            </a:xfrm>
            <a:custGeom>
              <a:rect b="b" l="l" r="r" t="t"/>
              <a:pathLst>
                <a:path extrusionOk="0" h="725170" w="307339">
                  <a:moveTo>
                    <a:pt x="4572" y="655319"/>
                  </a:moveTo>
                  <a:lnTo>
                    <a:pt x="3048" y="656081"/>
                  </a:lnTo>
                  <a:lnTo>
                    <a:pt x="2286" y="657605"/>
                  </a:lnTo>
                  <a:lnTo>
                    <a:pt x="0" y="724661"/>
                  </a:lnTo>
                  <a:lnTo>
                    <a:pt x="4774" y="719810"/>
                  </a:lnTo>
                  <a:lnTo>
                    <a:pt x="762" y="717803"/>
                  </a:lnTo>
                  <a:lnTo>
                    <a:pt x="5658" y="706185"/>
                  </a:lnTo>
                  <a:lnTo>
                    <a:pt x="6858" y="657605"/>
                  </a:lnTo>
                  <a:lnTo>
                    <a:pt x="6096" y="656081"/>
                  </a:lnTo>
                  <a:lnTo>
                    <a:pt x="4572" y="655319"/>
                  </a:lnTo>
                  <a:close/>
                </a:path>
                <a:path extrusionOk="0" h="725170" w="307339">
                  <a:moveTo>
                    <a:pt x="5956" y="718609"/>
                  </a:moveTo>
                  <a:lnTo>
                    <a:pt x="5336" y="719239"/>
                  </a:lnTo>
                  <a:lnTo>
                    <a:pt x="4774" y="719810"/>
                  </a:lnTo>
                  <a:lnTo>
                    <a:pt x="5334" y="720089"/>
                  </a:lnTo>
                  <a:lnTo>
                    <a:pt x="5956" y="718609"/>
                  </a:lnTo>
                  <a:close/>
                </a:path>
                <a:path extrusionOk="0" h="725170" w="307339">
                  <a:moveTo>
                    <a:pt x="5658" y="706185"/>
                  </a:moveTo>
                  <a:lnTo>
                    <a:pt x="762" y="717803"/>
                  </a:lnTo>
                  <a:lnTo>
                    <a:pt x="4774" y="719810"/>
                  </a:lnTo>
                  <a:lnTo>
                    <a:pt x="5249" y="719327"/>
                  </a:lnTo>
                  <a:lnTo>
                    <a:pt x="1524" y="717041"/>
                  </a:lnTo>
                  <a:lnTo>
                    <a:pt x="5490" y="713005"/>
                  </a:lnTo>
                  <a:lnTo>
                    <a:pt x="5658" y="706185"/>
                  </a:lnTo>
                  <a:close/>
                </a:path>
                <a:path extrusionOk="0" h="725170" w="307339">
                  <a:moveTo>
                    <a:pt x="5280" y="719296"/>
                  </a:moveTo>
                  <a:close/>
                </a:path>
                <a:path extrusionOk="0" h="725170" w="307339">
                  <a:moveTo>
                    <a:pt x="5490" y="713005"/>
                  </a:moveTo>
                  <a:lnTo>
                    <a:pt x="1524" y="717041"/>
                  </a:lnTo>
                  <a:lnTo>
                    <a:pt x="5280" y="719296"/>
                  </a:lnTo>
                  <a:lnTo>
                    <a:pt x="5390" y="717041"/>
                  </a:lnTo>
                  <a:lnTo>
                    <a:pt x="5490" y="713005"/>
                  </a:lnTo>
                  <a:close/>
                </a:path>
                <a:path extrusionOk="0" h="725170" w="307339">
                  <a:moveTo>
                    <a:pt x="10423" y="707983"/>
                  </a:moveTo>
                  <a:lnTo>
                    <a:pt x="5490" y="713005"/>
                  </a:lnTo>
                  <a:lnTo>
                    <a:pt x="5336" y="719239"/>
                  </a:lnTo>
                  <a:lnTo>
                    <a:pt x="5956" y="718609"/>
                  </a:lnTo>
                  <a:lnTo>
                    <a:pt x="10423" y="707983"/>
                  </a:lnTo>
                  <a:close/>
                </a:path>
                <a:path extrusionOk="0" h="725170" w="307339">
                  <a:moveTo>
                    <a:pt x="47244" y="672845"/>
                  </a:moveTo>
                  <a:lnTo>
                    <a:pt x="45720" y="672845"/>
                  </a:lnTo>
                  <a:lnTo>
                    <a:pt x="44196" y="673607"/>
                  </a:lnTo>
                  <a:lnTo>
                    <a:pt x="10423" y="707983"/>
                  </a:lnTo>
                  <a:lnTo>
                    <a:pt x="5956" y="718609"/>
                  </a:lnTo>
                  <a:lnTo>
                    <a:pt x="47244" y="676655"/>
                  </a:lnTo>
                  <a:lnTo>
                    <a:pt x="48006" y="675131"/>
                  </a:lnTo>
                  <a:lnTo>
                    <a:pt x="47244" y="672845"/>
                  </a:lnTo>
                  <a:close/>
                </a:path>
                <a:path extrusionOk="0" h="725170" w="307339">
                  <a:moveTo>
                    <a:pt x="303276" y="0"/>
                  </a:moveTo>
                  <a:lnTo>
                    <a:pt x="5658" y="706185"/>
                  </a:lnTo>
                  <a:lnTo>
                    <a:pt x="5490" y="713005"/>
                  </a:lnTo>
                  <a:lnTo>
                    <a:pt x="10423" y="707983"/>
                  </a:lnTo>
                  <a:lnTo>
                    <a:pt x="307086" y="2285"/>
                  </a:lnTo>
                  <a:lnTo>
                    <a:pt x="303276" y="0"/>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29"/>
            <p:cNvSpPr/>
            <p:nvPr/>
          </p:nvSpPr>
          <p:spPr>
            <a:xfrm>
              <a:off x="4539996" y="7502651"/>
              <a:ext cx="958215" cy="740410"/>
            </a:xfrm>
            <a:custGeom>
              <a:rect b="b" l="l" r="r" t="t"/>
              <a:pathLst>
                <a:path extrusionOk="0" h="740409" w="958214">
                  <a:moveTo>
                    <a:pt x="944117" y="461010"/>
                  </a:moveTo>
                  <a:lnTo>
                    <a:pt x="897570" y="523682"/>
                  </a:lnTo>
                  <a:lnTo>
                    <a:pt x="858856" y="554498"/>
                  </a:lnTo>
                  <a:lnTo>
                    <a:pt x="816518" y="581637"/>
                  </a:lnTo>
                  <a:lnTo>
                    <a:pt x="772813" y="605850"/>
                  </a:lnTo>
                  <a:lnTo>
                    <a:pt x="729995" y="627888"/>
                  </a:lnTo>
                  <a:lnTo>
                    <a:pt x="669035" y="656082"/>
                  </a:lnTo>
                  <a:lnTo>
                    <a:pt x="624002" y="675672"/>
                  </a:lnTo>
                  <a:lnTo>
                    <a:pt x="578610" y="694577"/>
                  </a:lnTo>
                  <a:lnTo>
                    <a:pt x="532910" y="712868"/>
                  </a:lnTo>
                  <a:lnTo>
                    <a:pt x="486955" y="730620"/>
                  </a:lnTo>
                  <a:lnTo>
                    <a:pt x="462166" y="739902"/>
                  </a:lnTo>
                  <a:lnTo>
                    <a:pt x="489105" y="739902"/>
                  </a:lnTo>
                  <a:lnTo>
                    <a:pt x="543031" y="718971"/>
                  </a:lnTo>
                  <a:lnTo>
                    <a:pt x="590683" y="699764"/>
                  </a:lnTo>
                  <a:lnTo>
                    <a:pt x="635392" y="681008"/>
                  </a:lnTo>
                  <a:lnTo>
                    <a:pt x="677165" y="662678"/>
                  </a:lnTo>
                  <a:lnTo>
                    <a:pt x="716010" y="644751"/>
                  </a:lnTo>
                  <a:lnTo>
                    <a:pt x="751932" y="627206"/>
                  </a:lnTo>
                  <a:lnTo>
                    <a:pt x="815037" y="593168"/>
                  </a:lnTo>
                  <a:lnTo>
                    <a:pt x="866538" y="560379"/>
                  </a:lnTo>
                  <a:lnTo>
                    <a:pt x="906488" y="528659"/>
                  </a:lnTo>
                  <a:lnTo>
                    <a:pt x="934943" y="497823"/>
                  </a:lnTo>
                  <a:lnTo>
                    <a:pt x="953645" y="461772"/>
                  </a:lnTo>
                  <a:lnTo>
                    <a:pt x="944117" y="461772"/>
                  </a:lnTo>
                  <a:lnTo>
                    <a:pt x="944117" y="461010"/>
                  </a:lnTo>
                  <a:close/>
                </a:path>
                <a:path extrusionOk="0" h="740409" w="958214">
                  <a:moveTo>
                    <a:pt x="947165" y="448056"/>
                  </a:moveTo>
                  <a:lnTo>
                    <a:pt x="944117" y="461772"/>
                  </a:lnTo>
                  <a:lnTo>
                    <a:pt x="953645" y="461772"/>
                  </a:lnTo>
                  <a:lnTo>
                    <a:pt x="956193" y="452830"/>
                  </a:lnTo>
                  <a:lnTo>
                    <a:pt x="956573" y="448818"/>
                  </a:lnTo>
                  <a:lnTo>
                    <a:pt x="947165" y="448818"/>
                  </a:lnTo>
                  <a:lnTo>
                    <a:pt x="947165" y="448056"/>
                  </a:lnTo>
                  <a:close/>
                </a:path>
                <a:path extrusionOk="0" h="740409" w="958214">
                  <a:moveTo>
                    <a:pt x="957297" y="435102"/>
                  </a:moveTo>
                  <a:lnTo>
                    <a:pt x="947927" y="435102"/>
                  </a:lnTo>
                  <a:lnTo>
                    <a:pt x="947927" y="435864"/>
                  </a:lnTo>
                  <a:lnTo>
                    <a:pt x="947165" y="448818"/>
                  </a:lnTo>
                  <a:lnTo>
                    <a:pt x="956573" y="448818"/>
                  </a:lnTo>
                  <a:lnTo>
                    <a:pt x="957589" y="438078"/>
                  </a:lnTo>
                  <a:lnTo>
                    <a:pt x="957297" y="435102"/>
                  </a:lnTo>
                  <a:close/>
                </a:path>
                <a:path extrusionOk="0" h="740409" w="958214">
                  <a:moveTo>
                    <a:pt x="947899" y="435610"/>
                  </a:moveTo>
                  <a:lnTo>
                    <a:pt x="947885" y="435864"/>
                  </a:lnTo>
                  <a:lnTo>
                    <a:pt x="947899" y="435610"/>
                  </a:lnTo>
                  <a:close/>
                </a:path>
                <a:path extrusionOk="0" h="740409" w="958214">
                  <a:moveTo>
                    <a:pt x="955784" y="422148"/>
                  </a:moveTo>
                  <a:lnTo>
                    <a:pt x="946403" y="422148"/>
                  </a:lnTo>
                  <a:lnTo>
                    <a:pt x="947899" y="435610"/>
                  </a:lnTo>
                  <a:lnTo>
                    <a:pt x="947927" y="435102"/>
                  </a:lnTo>
                  <a:lnTo>
                    <a:pt x="957297" y="435102"/>
                  </a:lnTo>
                  <a:lnTo>
                    <a:pt x="956152" y="423409"/>
                  </a:lnTo>
                  <a:lnTo>
                    <a:pt x="955784" y="422148"/>
                  </a:lnTo>
                  <a:close/>
                </a:path>
                <a:path extrusionOk="0" h="740409" w="958214">
                  <a:moveTo>
                    <a:pt x="952226" y="409956"/>
                  </a:moveTo>
                  <a:lnTo>
                    <a:pt x="941831" y="409956"/>
                  </a:lnTo>
                  <a:lnTo>
                    <a:pt x="946403" y="423672"/>
                  </a:lnTo>
                  <a:lnTo>
                    <a:pt x="946403" y="422148"/>
                  </a:lnTo>
                  <a:lnTo>
                    <a:pt x="955784" y="422148"/>
                  </a:lnTo>
                  <a:lnTo>
                    <a:pt x="952226" y="409956"/>
                  </a:lnTo>
                  <a:close/>
                </a:path>
                <a:path extrusionOk="0" h="740409" w="958214">
                  <a:moveTo>
                    <a:pt x="28768" y="19527"/>
                  </a:moveTo>
                  <a:lnTo>
                    <a:pt x="18746" y="21794"/>
                  </a:lnTo>
                  <a:lnTo>
                    <a:pt x="25516" y="28564"/>
                  </a:lnTo>
                  <a:lnTo>
                    <a:pt x="223022" y="86253"/>
                  </a:lnTo>
                  <a:lnTo>
                    <a:pt x="366509" y="129573"/>
                  </a:lnTo>
                  <a:lnTo>
                    <a:pt x="461845" y="160236"/>
                  </a:lnTo>
                  <a:lnTo>
                    <a:pt x="509270" y="176205"/>
                  </a:lnTo>
                  <a:lnTo>
                    <a:pt x="556468" y="192645"/>
                  </a:lnTo>
                  <a:lnTo>
                    <a:pt x="603389" y="209591"/>
                  </a:lnTo>
                  <a:lnTo>
                    <a:pt x="649985" y="227076"/>
                  </a:lnTo>
                  <a:lnTo>
                    <a:pt x="713993" y="252984"/>
                  </a:lnTo>
                  <a:lnTo>
                    <a:pt x="757616" y="272557"/>
                  </a:lnTo>
                  <a:lnTo>
                    <a:pt x="804068" y="295292"/>
                  </a:lnTo>
                  <a:lnTo>
                    <a:pt x="849892" y="321348"/>
                  </a:lnTo>
                  <a:lnTo>
                    <a:pt x="891631" y="350880"/>
                  </a:lnTo>
                  <a:lnTo>
                    <a:pt x="925829" y="384048"/>
                  </a:lnTo>
                  <a:lnTo>
                    <a:pt x="941831" y="410718"/>
                  </a:lnTo>
                  <a:lnTo>
                    <a:pt x="941831" y="409956"/>
                  </a:lnTo>
                  <a:lnTo>
                    <a:pt x="952226" y="409956"/>
                  </a:lnTo>
                  <a:lnTo>
                    <a:pt x="951890" y="408802"/>
                  </a:lnTo>
                  <a:lnTo>
                    <a:pt x="922220" y="365122"/>
                  </a:lnTo>
                  <a:lnTo>
                    <a:pt x="888440" y="335892"/>
                  </a:lnTo>
                  <a:lnTo>
                    <a:pt x="843523" y="306360"/>
                  </a:lnTo>
                  <a:lnTo>
                    <a:pt x="787525" y="276343"/>
                  </a:lnTo>
                  <a:lnTo>
                    <a:pt x="720502" y="245660"/>
                  </a:lnTo>
                  <a:lnTo>
                    <a:pt x="682873" y="230012"/>
                  </a:lnTo>
                  <a:lnTo>
                    <a:pt x="642508" y="214128"/>
                  </a:lnTo>
                  <a:lnTo>
                    <a:pt x="599415" y="197986"/>
                  </a:lnTo>
                  <a:lnTo>
                    <a:pt x="553600" y="181564"/>
                  </a:lnTo>
                  <a:lnTo>
                    <a:pt x="505069" y="164838"/>
                  </a:lnTo>
                  <a:lnTo>
                    <a:pt x="453831" y="147785"/>
                  </a:lnTo>
                  <a:lnTo>
                    <a:pt x="343257" y="112610"/>
                  </a:lnTo>
                  <a:lnTo>
                    <a:pt x="157258" y="56828"/>
                  </a:lnTo>
                  <a:lnTo>
                    <a:pt x="28768" y="19527"/>
                  </a:lnTo>
                  <a:close/>
                </a:path>
                <a:path extrusionOk="0" h="740409" w="958214">
                  <a:moveTo>
                    <a:pt x="72389" y="0"/>
                  </a:moveTo>
                  <a:lnTo>
                    <a:pt x="0" y="16002"/>
                  </a:lnTo>
                  <a:lnTo>
                    <a:pt x="52577" y="68580"/>
                  </a:lnTo>
                  <a:lnTo>
                    <a:pt x="55625" y="70104"/>
                  </a:lnTo>
                  <a:lnTo>
                    <a:pt x="59435" y="68580"/>
                  </a:lnTo>
                  <a:lnTo>
                    <a:pt x="60959" y="65532"/>
                  </a:lnTo>
                  <a:lnTo>
                    <a:pt x="59435" y="62484"/>
                  </a:lnTo>
                  <a:lnTo>
                    <a:pt x="25516" y="28564"/>
                  </a:lnTo>
                  <a:lnTo>
                    <a:pt x="8381" y="23622"/>
                  </a:lnTo>
                  <a:lnTo>
                    <a:pt x="11429" y="14478"/>
                  </a:lnTo>
                  <a:lnTo>
                    <a:pt x="51094" y="14478"/>
                  </a:lnTo>
                  <a:lnTo>
                    <a:pt x="74675" y="9144"/>
                  </a:lnTo>
                  <a:lnTo>
                    <a:pt x="77723" y="6858"/>
                  </a:lnTo>
                  <a:lnTo>
                    <a:pt x="78485" y="3048"/>
                  </a:lnTo>
                  <a:lnTo>
                    <a:pt x="76199" y="762"/>
                  </a:lnTo>
                  <a:lnTo>
                    <a:pt x="72389" y="0"/>
                  </a:lnTo>
                  <a:close/>
                </a:path>
                <a:path extrusionOk="0" h="740409" w="958214">
                  <a:moveTo>
                    <a:pt x="11429" y="14478"/>
                  </a:moveTo>
                  <a:lnTo>
                    <a:pt x="8381" y="23622"/>
                  </a:lnTo>
                  <a:lnTo>
                    <a:pt x="25516" y="28564"/>
                  </a:lnTo>
                  <a:lnTo>
                    <a:pt x="20573" y="23622"/>
                  </a:lnTo>
                  <a:lnTo>
                    <a:pt x="10667" y="23622"/>
                  </a:lnTo>
                  <a:lnTo>
                    <a:pt x="12953" y="16002"/>
                  </a:lnTo>
                  <a:lnTo>
                    <a:pt x="16662" y="16002"/>
                  </a:lnTo>
                  <a:lnTo>
                    <a:pt x="11429" y="14478"/>
                  </a:lnTo>
                  <a:close/>
                </a:path>
                <a:path extrusionOk="0" h="740409" w="958214">
                  <a:moveTo>
                    <a:pt x="12953" y="16002"/>
                  </a:moveTo>
                  <a:lnTo>
                    <a:pt x="10667" y="23622"/>
                  </a:lnTo>
                  <a:lnTo>
                    <a:pt x="18746" y="21794"/>
                  </a:lnTo>
                  <a:lnTo>
                    <a:pt x="12953" y="16002"/>
                  </a:lnTo>
                  <a:close/>
                </a:path>
                <a:path extrusionOk="0" h="740409" w="958214">
                  <a:moveTo>
                    <a:pt x="18746" y="21794"/>
                  </a:moveTo>
                  <a:lnTo>
                    <a:pt x="10667" y="23622"/>
                  </a:lnTo>
                  <a:lnTo>
                    <a:pt x="20573" y="23622"/>
                  </a:lnTo>
                  <a:lnTo>
                    <a:pt x="18746" y="21794"/>
                  </a:lnTo>
                  <a:close/>
                </a:path>
                <a:path extrusionOk="0" h="740409" w="958214">
                  <a:moveTo>
                    <a:pt x="16662" y="16002"/>
                  </a:moveTo>
                  <a:lnTo>
                    <a:pt x="12953" y="16002"/>
                  </a:lnTo>
                  <a:lnTo>
                    <a:pt x="18746" y="21794"/>
                  </a:lnTo>
                  <a:lnTo>
                    <a:pt x="28768" y="19527"/>
                  </a:lnTo>
                  <a:lnTo>
                    <a:pt x="16662" y="16002"/>
                  </a:lnTo>
                  <a:close/>
                </a:path>
                <a:path extrusionOk="0" h="740409" w="958214">
                  <a:moveTo>
                    <a:pt x="51094" y="14478"/>
                  </a:moveTo>
                  <a:lnTo>
                    <a:pt x="11429" y="14478"/>
                  </a:lnTo>
                  <a:lnTo>
                    <a:pt x="28768" y="19527"/>
                  </a:lnTo>
                  <a:lnTo>
                    <a:pt x="51094" y="14478"/>
                  </a:lnTo>
                  <a:close/>
                </a:path>
              </a:pathLst>
            </a:custGeom>
            <a:solidFill>
              <a:srgbClr val="80008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29"/>
            <p:cNvSpPr/>
            <p:nvPr/>
          </p:nvSpPr>
          <p:spPr>
            <a:xfrm>
              <a:off x="2908046" y="8242553"/>
              <a:ext cx="1758950" cy="268025"/>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29"/>
            <p:cNvSpPr/>
            <p:nvPr/>
          </p:nvSpPr>
          <p:spPr>
            <a:xfrm>
              <a:off x="4578096" y="8242553"/>
              <a:ext cx="451484" cy="166370"/>
            </a:xfrm>
            <a:custGeom>
              <a:rect b="b" l="l" r="r" t="t"/>
              <a:pathLst>
                <a:path extrusionOk="0" h="166370" w="451485">
                  <a:moveTo>
                    <a:pt x="53339" y="96773"/>
                  </a:moveTo>
                  <a:lnTo>
                    <a:pt x="50291" y="98297"/>
                  </a:lnTo>
                  <a:lnTo>
                    <a:pt x="0" y="152399"/>
                  </a:lnTo>
                  <a:lnTo>
                    <a:pt x="73151" y="166115"/>
                  </a:lnTo>
                  <a:lnTo>
                    <a:pt x="76961" y="165353"/>
                  </a:lnTo>
                  <a:lnTo>
                    <a:pt x="78485" y="162305"/>
                  </a:lnTo>
                  <a:lnTo>
                    <a:pt x="77723" y="158495"/>
                  </a:lnTo>
                  <a:lnTo>
                    <a:pt x="74675" y="156971"/>
                  </a:lnTo>
                  <a:lnTo>
                    <a:pt x="58673" y="153923"/>
                  </a:lnTo>
                  <a:lnTo>
                    <a:pt x="11429" y="153923"/>
                  </a:lnTo>
                  <a:lnTo>
                    <a:pt x="8381" y="144779"/>
                  </a:lnTo>
                  <a:lnTo>
                    <a:pt x="25892" y="138885"/>
                  </a:lnTo>
                  <a:lnTo>
                    <a:pt x="57149" y="104393"/>
                  </a:lnTo>
                  <a:lnTo>
                    <a:pt x="58673" y="101345"/>
                  </a:lnTo>
                  <a:lnTo>
                    <a:pt x="57149" y="97535"/>
                  </a:lnTo>
                  <a:lnTo>
                    <a:pt x="53339" y="96773"/>
                  </a:lnTo>
                  <a:close/>
                </a:path>
                <a:path extrusionOk="0" h="166370" w="451485">
                  <a:moveTo>
                    <a:pt x="25892" y="138885"/>
                  </a:moveTo>
                  <a:lnTo>
                    <a:pt x="8381" y="144779"/>
                  </a:lnTo>
                  <a:lnTo>
                    <a:pt x="11429" y="153923"/>
                  </a:lnTo>
                  <a:lnTo>
                    <a:pt x="13693" y="153161"/>
                  </a:lnTo>
                  <a:lnTo>
                    <a:pt x="12953" y="153161"/>
                  </a:lnTo>
                  <a:lnTo>
                    <a:pt x="10667" y="144779"/>
                  </a:lnTo>
                  <a:lnTo>
                    <a:pt x="20550" y="144779"/>
                  </a:lnTo>
                  <a:lnTo>
                    <a:pt x="25892" y="138885"/>
                  </a:lnTo>
                  <a:close/>
                </a:path>
                <a:path extrusionOk="0" h="166370" w="451485">
                  <a:moveTo>
                    <a:pt x="28502" y="148176"/>
                  </a:moveTo>
                  <a:lnTo>
                    <a:pt x="11429" y="153923"/>
                  </a:lnTo>
                  <a:lnTo>
                    <a:pt x="58673" y="153923"/>
                  </a:lnTo>
                  <a:lnTo>
                    <a:pt x="28502" y="148176"/>
                  </a:lnTo>
                  <a:close/>
                </a:path>
                <a:path extrusionOk="0" h="166370" w="451485">
                  <a:moveTo>
                    <a:pt x="10667" y="144779"/>
                  </a:moveTo>
                  <a:lnTo>
                    <a:pt x="12953" y="153161"/>
                  </a:lnTo>
                  <a:lnTo>
                    <a:pt x="19095" y="146385"/>
                  </a:lnTo>
                  <a:lnTo>
                    <a:pt x="10667" y="144779"/>
                  </a:lnTo>
                  <a:close/>
                </a:path>
                <a:path extrusionOk="0" h="166370" w="451485">
                  <a:moveTo>
                    <a:pt x="19095" y="146385"/>
                  </a:moveTo>
                  <a:lnTo>
                    <a:pt x="12953" y="153161"/>
                  </a:lnTo>
                  <a:lnTo>
                    <a:pt x="13693" y="153161"/>
                  </a:lnTo>
                  <a:lnTo>
                    <a:pt x="28502" y="148176"/>
                  </a:lnTo>
                  <a:lnTo>
                    <a:pt x="19095" y="146385"/>
                  </a:lnTo>
                  <a:close/>
                </a:path>
                <a:path extrusionOk="0" h="166370" w="451485">
                  <a:moveTo>
                    <a:pt x="451005" y="0"/>
                  </a:moveTo>
                  <a:lnTo>
                    <a:pt x="424066" y="0"/>
                  </a:lnTo>
                  <a:lnTo>
                    <a:pt x="402697" y="8000"/>
                  </a:lnTo>
                  <a:lnTo>
                    <a:pt x="309981" y="41449"/>
                  </a:lnTo>
                  <a:lnTo>
                    <a:pt x="25892" y="138885"/>
                  </a:lnTo>
                  <a:lnTo>
                    <a:pt x="19095" y="146385"/>
                  </a:lnTo>
                  <a:lnTo>
                    <a:pt x="28502" y="148176"/>
                  </a:lnTo>
                  <a:lnTo>
                    <a:pt x="222289" y="82641"/>
                  </a:lnTo>
                  <a:lnTo>
                    <a:pt x="344250" y="39613"/>
                  </a:lnTo>
                  <a:lnTo>
                    <a:pt x="400772" y="18921"/>
                  </a:lnTo>
                  <a:lnTo>
                    <a:pt x="451005" y="0"/>
                  </a:lnTo>
                  <a:close/>
                </a:path>
                <a:path extrusionOk="0" h="166370" w="451485">
                  <a:moveTo>
                    <a:pt x="20550" y="144779"/>
                  </a:moveTo>
                  <a:lnTo>
                    <a:pt x="10667" y="144779"/>
                  </a:lnTo>
                  <a:lnTo>
                    <a:pt x="19095" y="146385"/>
                  </a:lnTo>
                  <a:lnTo>
                    <a:pt x="20550" y="144779"/>
                  </a:lnTo>
                  <a:close/>
                </a:path>
              </a:pathLst>
            </a:custGeom>
            <a:solidFill>
              <a:srgbClr val="80008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29"/>
            <p:cNvSpPr/>
            <p:nvPr/>
          </p:nvSpPr>
          <p:spPr>
            <a:xfrm>
              <a:off x="1491996" y="9230867"/>
              <a:ext cx="4572000" cy="5715"/>
            </a:xfrm>
            <a:custGeom>
              <a:rect b="b" l="l" r="r" t="t"/>
              <a:pathLst>
                <a:path extrusionOk="0" h="5715" w="4572000">
                  <a:moveTo>
                    <a:pt x="4572000" y="0"/>
                  </a:moveTo>
                  <a:lnTo>
                    <a:pt x="0" y="0"/>
                  </a:lnTo>
                  <a:lnTo>
                    <a:pt x="0" y="5334"/>
                  </a:lnTo>
                  <a:lnTo>
                    <a:pt x="4572000" y="5334"/>
                  </a:lnTo>
                  <a:lnTo>
                    <a:pt x="4572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2" name="Google Shape;202;p29"/>
          <p:cNvSpPr/>
          <p:nvPr/>
        </p:nvSpPr>
        <p:spPr>
          <a:xfrm>
            <a:off x="228600" y="3276600"/>
            <a:ext cx="8458200" cy="707886"/>
          </a:xfrm>
          <a:prstGeom prst="rect">
            <a:avLst/>
          </a:prstGeom>
          <a:noFill/>
          <a:ln>
            <a:noFill/>
          </a:ln>
        </p:spPr>
        <p:txBody>
          <a:bodyPr anchorCtr="0" anchor="t" bIns="45700" lIns="91425" spcFirstLastPara="1" rIns="91425" wrap="square" tIns="45700">
            <a:noAutofit/>
          </a:bodyPr>
          <a:lstStyle/>
          <a:p>
            <a:pPr indent="0" lvl="0" marL="0" marR="508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Again, the probability of an event given that another event  has occurred is called a conditional probability…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p:nvPr/>
        </p:nvSpPr>
        <p:spPr>
          <a:xfrm>
            <a:off x="0" y="228600"/>
            <a:ext cx="8991600" cy="255454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Example What’s the probability that a fund will outperform the market given that the manager graduated from a top-20 MBA program?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Recall: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accent2"/>
                </a:solidFill>
                <a:latin typeface="Calibri"/>
                <a:ea typeface="Calibri"/>
                <a:cs typeface="Calibri"/>
                <a:sym typeface="Calibri"/>
              </a:rPr>
              <a:t>A1 = Fund manager graduated from a top-20 MBA program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A2 = Fund manager did not graduate from a top-20 MBA program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B1 = Fund outperforms the market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accent2"/>
                </a:solidFill>
                <a:latin typeface="Calibri"/>
                <a:ea typeface="Calibri"/>
                <a:cs typeface="Calibri"/>
                <a:sym typeface="Calibri"/>
              </a:rPr>
              <a:t>B2 = Fund does not outperform the market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Thus, we want to know “what is P(B1 | A1)</a:t>
            </a:r>
            <a:endParaRPr b="0" i="0" sz="1400" u="none" cap="none" strike="noStrike">
              <a:solidFill>
                <a:srgbClr val="000000"/>
              </a:solidFill>
              <a:latin typeface="Arial"/>
              <a:ea typeface="Arial"/>
              <a:cs typeface="Arial"/>
              <a:sym typeface="Arial"/>
            </a:endParaRPr>
          </a:p>
        </p:txBody>
      </p:sp>
      <p:pic>
        <p:nvPicPr>
          <p:cNvPr id="208" name="Google Shape;208;p30"/>
          <p:cNvPicPr preferRelativeResize="0"/>
          <p:nvPr/>
        </p:nvPicPr>
        <p:blipFill rotWithShape="1">
          <a:blip r:embed="rId3">
            <a:alphaModFix/>
          </a:blip>
          <a:srcRect b="0" l="0" r="0" t="0"/>
          <a:stretch/>
        </p:blipFill>
        <p:spPr>
          <a:xfrm>
            <a:off x="1371600" y="2819400"/>
            <a:ext cx="5181600" cy="314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p:nvPr/>
        </p:nvSpPr>
        <p:spPr>
          <a:xfrm>
            <a:off x="152400" y="304800"/>
            <a:ext cx="8001000" cy="36009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Independence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t/>
            </a:r>
            <a:endParaRPr b="0" i="0" sz="4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One of the objectives of calculating conditional probability is to determine whether two events are related.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In particular, we would like to know whether they are independent, that is, if the probability of one event is not affected by the occurrence of the other event.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Two events A and B are said to be independent if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P(A|B) = P(A) or P(B|A) = P(B)</a:t>
            </a:r>
            <a:endParaRPr b="0" i="0" sz="1400" u="none" cap="none" strike="noStrike">
              <a:solidFill>
                <a:srgbClr val="000000"/>
              </a:solidFill>
              <a:latin typeface="Arial"/>
              <a:ea typeface="Arial"/>
              <a:cs typeface="Arial"/>
              <a:sym typeface="Arial"/>
            </a:endParaRPr>
          </a:p>
        </p:txBody>
      </p:sp>
      <p:sp>
        <p:nvSpPr>
          <p:cNvPr id="214" name="Google Shape;214;p31"/>
          <p:cNvSpPr/>
          <p:nvPr/>
        </p:nvSpPr>
        <p:spPr>
          <a:xfrm>
            <a:off x="152400" y="4191000"/>
            <a:ext cx="8991600" cy="19389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For example, we saw that P(B1 | A1) = .275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marginal probability for B1 is: P(B1) = 0.17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Since P(B1|A1) ≠ P(B1), B1 and A1 are not independent events.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Stated another way, they are dependent.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That is, the probability of one event (B1) is affected by the occurrence of the other event (A1).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txBox="1"/>
          <p:nvPr/>
        </p:nvSpPr>
        <p:spPr>
          <a:xfrm>
            <a:off x="0" y="1447800"/>
            <a:ext cx="9144000" cy="4917884"/>
          </a:xfrm>
          <a:prstGeom prst="rect">
            <a:avLst/>
          </a:prstGeom>
          <a:noFill/>
          <a:ln>
            <a:noFill/>
          </a:ln>
        </p:spPr>
        <p:txBody>
          <a:bodyPr anchorCtr="0" anchor="t" bIns="0" lIns="0" spcFirstLastPara="1" rIns="0" wrap="square" tIns="13825">
            <a:spAutoFit/>
          </a:bodyPr>
          <a:lstStyle/>
          <a:p>
            <a:pPr indent="0" lvl="0" marL="0" marR="0" rtl="0" algn="l">
              <a:lnSpc>
                <a:spcPct val="100000"/>
              </a:lnSpc>
              <a:spcBef>
                <a:spcPts val="0"/>
              </a:spcBef>
              <a:spcAft>
                <a:spcPts val="0"/>
              </a:spcAft>
              <a:buClr>
                <a:srgbClr val="000000"/>
              </a:buClr>
              <a:buSzPts val="2279"/>
              <a:buFont typeface="Arial"/>
              <a:buNone/>
            </a:pPr>
            <a:r>
              <a:t/>
            </a:r>
            <a:endParaRPr b="0" i="0" sz="2279" u="none" cap="none" strike="noStrike">
              <a:solidFill>
                <a:schemeClr val="dk1"/>
              </a:solidFill>
              <a:latin typeface="Arial"/>
              <a:ea typeface="Arial"/>
              <a:cs typeface="Arial"/>
              <a:sym typeface="Arial"/>
            </a:endParaRPr>
          </a:p>
          <a:p>
            <a:pPr indent="0" lvl="0" marL="573821"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Numerical measure of likelihood that an event will occur.</a:t>
            </a:r>
            <a:endParaRPr b="0" i="0" sz="1400" u="none" cap="none" strike="noStrike">
              <a:solidFill>
                <a:srgbClr val="000000"/>
              </a:solidFill>
              <a:latin typeface="Arial"/>
              <a:ea typeface="Arial"/>
              <a:cs typeface="Arial"/>
              <a:sym typeface="Arial"/>
            </a:endParaRPr>
          </a:p>
          <a:p>
            <a:pPr indent="0" lvl="0" marL="573821"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573821"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The probability of any event must be between 0 and 1, inclusive.</a:t>
            </a:r>
            <a:endParaRPr b="0" i="0" sz="3200" u="none" cap="none" strike="noStrike">
              <a:solidFill>
                <a:schemeClr val="dk1"/>
              </a:solidFill>
              <a:latin typeface="Calibri"/>
              <a:ea typeface="Calibri"/>
              <a:cs typeface="Calibri"/>
              <a:sym typeface="Calibri"/>
            </a:endParaRPr>
          </a:p>
          <a:p>
            <a:pPr indent="0" lvl="0" marL="573821"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573821" marR="201341" rtl="0" algn="l">
              <a:lnSpc>
                <a:spcPct val="102600"/>
              </a:lnSpc>
              <a:spcBef>
                <a:spcPts val="595"/>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The sum of all probabilities across all events (or integral of the area  under a curve if continuous) must be 1.</a:t>
            </a:r>
            <a:endParaRPr b="0" i="0" sz="3200" u="none" cap="none" strike="noStrike">
              <a:solidFill>
                <a:schemeClr val="dk1"/>
              </a:solidFill>
              <a:latin typeface="Calibri"/>
              <a:ea typeface="Calibri"/>
              <a:cs typeface="Calibri"/>
              <a:sym typeface="Calibri"/>
            </a:endParaRPr>
          </a:p>
        </p:txBody>
      </p:sp>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rPr b="1" lang="en-US" sz="3600">
                <a:latin typeface="Arial"/>
                <a:ea typeface="Arial"/>
                <a:cs typeface="Arial"/>
                <a:sym typeface="Arial"/>
              </a:rPr>
              <a:t>Probability</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p:nvPr/>
        </p:nvSpPr>
        <p:spPr>
          <a:xfrm>
            <a:off x="0" y="609600"/>
            <a:ext cx="9372600" cy="1438855"/>
          </a:xfrm>
          <a:prstGeom prst="rect">
            <a:avLst/>
          </a:prstGeom>
          <a:noFill/>
          <a:ln>
            <a:noFill/>
          </a:ln>
        </p:spPr>
        <p:txBody>
          <a:bodyPr anchorCtr="0" anchor="t" bIns="45700" lIns="91425" spcFirstLastPara="1" rIns="91425" wrap="square" tIns="45700">
            <a:noAutofit/>
          </a:bodyPr>
          <a:lstStyle/>
          <a:p>
            <a:pPr indent="0" lvl="0" marL="145415"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Union Example:</a:t>
            </a:r>
            <a:endParaRPr b="0" i="0" sz="1400" u="none" cap="none" strike="noStrike">
              <a:solidFill>
                <a:srgbClr val="000000"/>
              </a:solidFill>
              <a:latin typeface="Arial"/>
              <a:ea typeface="Arial"/>
              <a:cs typeface="Arial"/>
              <a:sym typeface="Arial"/>
            </a:endParaRPr>
          </a:p>
          <a:p>
            <a:pPr indent="-159385" lvl="0" marL="159385" marR="48260" rtl="0" algn="l">
              <a:lnSpc>
                <a:spcPct val="100000"/>
              </a:lnSpc>
              <a:spcBef>
                <a:spcPts val="860"/>
              </a:spcBef>
              <a:spcAft>
                <a:spcPts val="0"/>
              </a:spcAft>
              <a:buClr>
                <a:srgbClr val="FF0000"/>
              </a:buClr>
              <a:buSzPts val="1800"/>
              <a:buFont typeface="Arial"/>
              <a:buChar char="•"/>
            </a:pPr>
            <a:r>
              <a:rPr b="1" i="0" lang="en-US" sz="1800" u="none" cap="none" strike="noStrike">
                <a:solidFill>
                  <a:srgbClr val="FF0000"/>
                </a:solidFill>
                <a:latin typeface="Calibri"/>
                <a:ea typeface="Calibri"/>
                <a:cs typeface="Calibri"/>
                <a:sym typeface="Calibri"/>
              </a:rPr>
              <a:t>Determine the probability that a fund outperforms (B1) or the manager graduated from a top-20 MBA program (A1).</a:t>
            </a:r>
            <a:endParaRPr b="0" i="0" sz="1400" u="none" cap="none" strike="noStrike">
              <a:solidFill>
                <a:srgbClr val="000000"/>
              </a:solidFill>
              <a:latin typeface="Arial"/>
              <a:ea typeface="Arial"/>
              <a:cs typeface="Arial"/>
              <a:sym typeface="Arial"/>
            </a:endParaRPr>
          </a:p>
        </p:txBody>
      </p:sp>
      <p:pic>
        <p:nvPicPr>
          <p:cNvPr id="220" name="Google Shape;220;p32"/>
          <p:cNvPicPr preferRelativeResize="0"/>
          <p:nvPr/>
        </p:nvPicPr>
        <p:blipFill rotWithShape="1">
          <a:blip r:embed="rId3">
            <a:alphaModFix/>
          </a:blip>
          <a:srcRect b="0" l="0" r="0" t="0"/>
          <a:stretch/>
        </p:blipFill>
        <p:spPr>
          <a:xfrm>
            <a:off x="457200" y="1981200"/>
            <a:ext cx="5029200" cy="2667000"/>
          </a:xfrm>
          <a:prstGeom prst="rect">
            <a:avLst/>
          </a:prstGeom>
          <a:noFill/>
          <a:ln>
            <a:noFill/>
          </a:ln>
        </p:spPr>
      </p:pic>
      <p:pic>
        <p:nvPicPr>
          <p:cNvPr id="221" name="Google Shape;221;p32"/>
          <p:cNvPicPr preferRelativeResize="0"/>
          <p:nvPr/>
        </p:nvPicPr>
        <p:blipFill rotWithShape="1">
          <a:blip r:embed="rId4">
            <a:alphaModFix/>
          </a:blip>
          <a:srcRect b="0" l="0" r="0" t="0"/>
          <a:stretch/>
        </p:blipFill>
        <p:spPr>
          <a:xfrm>
            <a:off x="2743200" y="4000500"/>
            <a:ext cx="5534025" cy="2857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p:nvPr/>
        </p:nvSpPr>
        <p:spPr>
          <a:xfrm>
            <a:off x="762000" y="1044245"/>
            <a:ext cx="7848600" cy="33770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Probability Rules and Trees	</a:t>
            </a:r>
            <a:endParaRPr b="0" i="0" sz="1400" u="none" cap="none" strike="noStrike">
              <a:solidFill>
                <a:srgbClr val="000000"/>
              </a:solidFill>
              <a:latin typeface="Arial"/>
              <a:ea typeface="Arial"/>
              <a:cs typeface="Arial"/>
              <a:sym typeface="Arial"/>
            </a:endParaRPr>
          </a:p>
          <a:p>
            <a:pPr indent="0" lvl="0" marL="51435" marR="5080" rtl="0" algn="l">
              <a:lnSpc>
                <a:spcPct val="100000"/>
              </a:lnSpc>
              <a:spcBef>
                <a:spcPts val="865"/>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We introduce three rules that enable us to calculate the  probability of more complex events from the probability of  simpler events…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51435"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Complement Rule,</a:t>
            </a:r>
            <a:endParaRPr b="0" i="0" sz="1800" u="none" cap="none" strike="noStrike">
              <a:solidFill>
                <a:schemeClr val="dk1"/>
              </a:solidFill>
              <a:latin typeface="Times New Roman"/>
              <a:ea typeface="Times New Roman"/>
              <a:cs typeface="Times New Roman"/>
              <a:sym typeface="Times New Roman"/>
            </a:endParaRPr>
          </a:p>
          <a:p>
            <a:pPr indent="0" lvl="0" marL="51435" marR="2148840" rtl="0" algn="l">
              <a:lnSpc>
                <a:spcPct val="24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Multiplication Rule, and  </a:t>
            </a:r>
            <a:endParaRPr b="0" i="0" sz="1400" u="none" cap="none" strike="noStrike">
              <a:solidFill>
                <a:srgbClr val="000000"/>
              </a:solidFill>
              <a:latin typeface="Arial"/>
              <a:ea typeface="Arial"/>
              <a:cs typeface="Arial"/>
              <a:sym typeface="Arial"/>
            </a:endParaRPr>
          </a:p>
          <a:p>
            <a:pPr indent="0" lvl="0" marL="51435" marR="2148840" rtl="0" algn="l">
              <a:lnSpc>
                <a:spcPct val="24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Addition Rule</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Complement Rule</a:t>
            </a:r>
            <a:endParaRPr/>
          </a:p>
        </p:txBody>
      </p:sp>
      <p:sp>
        <p:nvSpPr>
          <p:cNvPr id="232" name="Google Shape;232;p34"/>
          <p:cNvSpPr txBox="1"/>
          <p:nvPr>
            <p:ph idx="1" type="body"/>
          </p:nvPr>
        </p:nvSpPr>
        <p:spPr>
          <a:xfrm>
            <a:off x="457200" y="1600200"/>
            <a:ext cx="8229600" cy="2431435"/>
          </a:xfrm>
          <a:prstGeom prst="rect">
            <a:avLst/>
          </a:prstGeom>
          <a:noFill/>
          <a:ln>
            <a:noFill/>
          </a:ln>
        </p:spPr>
        <p:txBody>
          <a:bodyPr anchorCtr="0" anchor="t" bIns="45700" lIns="91425" spcFirstLastPara="1" rIns="91425" wrap="square" tIns="45700">
            <a:spAutoFit/>
          </a:bodyPr>
          <a:lstStyle/>
          <a:p>
            <a:pPr indent="-342900" lvl="0" marL="342900" rtl="0" algn="l">
              <a:lnSpc>
                <a:spcPct val="100000"/>
              </a:lnSpc>
              <a:spcBef>
                <a:spcPts val="0"/>
              </a:spcBef>
              <a:spcAft>
                <a:spcPts val="0"/>
              </a:spcAft>
              <a:buClr>
                <a:schemeClr val="dk1"/>
              </a:buClr>
              <a:buSzPts val="2000"/>
              <a:buChar char="•"/>
            </a:pPr>
            <a:r>
              <a:rPr lang="en-US" sz="2000"/>
              <a:t>As we saw earlier with the complement event, the complement rule gives us the probability of an event NOT occurring. </a:t>
            </a:r>
            <a:endParaRPr/>
          </a:p>
          <a:p>
            <a:pPr indent="-342900" lvl="0" marL="342900" rtl="0" algn="l">
              <a:lnSpc>
                <a:spcPct val="100000"/>
              </a:lnSpc>
              <a:spcBef>
                <a:spcPts val="400"/>
              </a:spcBef>
              <a:spcAft>
                <a:spcPts val="0"/>
              </a:spcAft>
              <a:buClr>
                <a:schemeClr val="dk1"/>
              </a:buClr>
              <a:buSzPts val="2000"/>
              <a:buChar char="•"/>
            </a:pPr>
            <a:r>
              <a:rPr lang="en-US" sz="2000"/>
              <a:t>That is: P(AC) = 1 – P(A) </a:t>
            </a:r>
            <a:endParaRPr/>
          </a:p>
          <a:p>
            <a:pPr indent="-342900" lvl="0" marL="342900" rtl="0" algn="l">
              <a:lnSpc>
                <a:spcPct val="100000"/>
              </a:lnSpc>
              <a:spcBef>
                <a:spcPts val="400"/>
              </a:spcBef>
              <a:spcAft>
                <a:spcPts val="0"/>
              </a:spcAft>
              <a:buClr>
                <a:schemeClr val="dk1"/>
              </a:buClr>
              <a:buSzPts val="2000"/>
              <a:buChar char="•"/>
            </a:pPr>
            <a:r>
              <a:rPr lang="en-US" sz="2000"/>
              <a:t>For example, in the simple roll of a die, the probability of the number “1” being rolled is 1/6 </a:t>
            </a:r>
            <a:endParaRPr/>
          </a:p>
          <a:p>
            <a:pPr indent="-342900" lvl="0" marL="342900" rtl="0" algn="l">
              <a:lnSpc>
                <a:spcPct val="100000"/>
              </a:lnSpc>
              <a:spcBef>
                <a:spcPts val="400"/>
              </a:spcBef>
              <a:spcAft>
                <a:spcPts val="0"/>
              </a:spcAft>
              <a:buClr>
                <a:schemeClr val="dk1"/>
              </a:buClr>
              <a:buSzPts val="2000"/>
              <a:buChar char="•"/>
            </a:pPr>
            <a:r>
              <a:rPr lang="en-US" sz="2000"/>
              <a:t>The probability that some number other than “1” will be rolled is 1 – 1/6 = 5/6.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p:nvPr/>
        </p:nvSpPr>
        <p:spPr>
          <a:xfrm>
            <a:off x="609600" y="381000"/>
            <a:ext cx="8001000" cy="529632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Calibri"/>
                <a:ea typeface="Calibri"/>
                <a:cs typeface="Calibri"/>
                <a:sym typeface="Calibri"/>
              </a:rPr>
              <a:t>Multiplication Rule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The multiplication rule is used to calculate the joint  probability of two events. It is based on the formula for  conditional probability defined earlier: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10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If we multiply both sides of the equation by P(B) we have: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P(A and B) = P(A | B)•P(B)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5"/>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Likewise, P(A and B) = P(B | A) • 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If A and B are independent events, then P(A and B) = P(A)•P(B)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1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a:off x="2895600" y="2209800"/>
            <a:ext cx="1797285" cy="450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a:t>
            </a:r>
            <a:endParaRPr/>
          </a:p>
        </p:txBody>
      </p:sp>
      <p:sp>
        <p:nvSpPr>
          <p:cNvPr id="244" name="Google Shape;244;p36"/>
          <p:cNvSpPr txBox="1"/>
          <p:nvPr>
            <p:ph idx="1" type="body"/>
          </p:nvPr>
        </p:nvSpPr>
        <p:spPr>
          <a:xfrm>
            <a:off x="0" y="1600200"/>
            <a:ext cx="9144000" cy="4953000"/>
          </a:xfrm>
          <a:prstGeom prst="rect">
            <a:avLst/>
          </a:prstGeom>
          <a:noFill/>
          <a:ln>
            <a:noFill/>
          </a:ln>
        </p:spPr>
        <p:txBody>
          <a:bodyPr anchorCtr="0" anchor="t" bIns="45700" lIns="91425" spcFirstLastPara="1" rIns="91425" wrap="square" tIns="45700">
            <a:noAutofit/>
          </a:bodyPr>
          <a:lstStyle/>
          <a:p>
            <a:pPr indent="-159385" lvl="0" marL="159385" marR="48260" rtl="0" algn="l">
              <a:lnSpc>
                <a:spcPct val="100000"/>
              </a:lnSpc>
              <a:spcBef>
                <a:spcPts val="0"/>
              </a:spcBef>
              <a:spcAft>
                <a:spcPts val="0"/>
              </a:spcAft>
              <a:buClr>
                <a:srgbClr val="FF0000"/>
              </a:buClr>
              <a:buSzPts val="1800"/>
              <a:buChar char="•"/>
            </a:pPr>
            <a:r>
              <a:rPr b="1" lang="en-US" sz="1800">
                <a:solidFill>
                  <a:srgbClr val="FF0000"/>
                </a:solidFill>
              </a:rPr>
              <a:t>A graduate statistics course has seven male and three female students. The professor wants to select two students at random to help her conduct a research project. What is the probability that the two students chosen are female? probability that the two students chosen are female?</a:t>
            </a:r>
            <a:endParaRPr/>
          </a:p>
          <a:p>
            <a:pPr indent="-127000" lvl="0" marL="51435" marR="158750" rtl="0" algn="l">
              <a:lnSpc>
                <a:spcPct val="185000"/>
              </a:lnSpc>
              <a:spcBef>
                <a:spcPts val="440"/>
              </a:spcBef>
              <a:spcAft>
                <a:spcPts val="0"/>
              </a:spcAft>
              <a:buClr>
                <a:schemeClr val="dk1"/>
              </a:buClr>
              <a:buSzPts val="2000"/>
              <a:buChar char="•"/>
            </a:pPr>
            <a:r>
              <a:rPr lang="en-US" sz="2000">
                <a:latin typeface="Times New Roman"/>
                <a:ea typeface="Times New Roman"/>
                <a:cs typeface="Times New Roman"/>
                <a:sym typeface="Times New Roman"/>
              </a:rPr>
              <a:t>Let A represent the event that the first student is female  P(A) = 3/10 = .30</a:t>
            </a:r>
            <a:endParaRPr/>
          </a:p>
          <a:p>
            <a:pPr indent="-127000" lvl="0" marL="51435" marR="158750" rtl="0" algn="l">
              <a:lnSpc>
                <a:spcPct val="185000"/>
              </a:lnSpc>
              <a:spcBef>
                <a:spcPts val="440"/>
              </a:spcBef>
              <a:spcAft>
                <a:spcPts val="0"/>
              </a:spcAft>
              <a:buClr>
                <a:schemeClr val="dk1"/>
              </a:buClr>
              <a:buSzPts val="2000"/>
              <a:buChar char="•"/>
            </a:pPr>
            <a:r>
              <a:rPr lang="en-US" sz="2000">
                <a:latin typeface="Times New Roman"/>
                <a:ea typeface="Times New Roman"/>
                <a:cs typeface="Times New Roman"/>
                <a:sym typeface="Times New Roman"/>
              </a:rPr>
              <a:t>Let B represent the event that the second student is female  P(B | A) = 2/9 = .22</a:t>
            </a:r>
            <a:endParaRPr sz="2000">
              <a:latin typeface="Times New Roman"/>
              <a:ea typeface="Times New Roman"/>
              <a:cs typeface="Times New Roman"/>
              <a:sym typeface="Times New Roman"/>
            </a:endParaRPr>
          </a:p>
          <a:p>
            <a:pPr indent="-127000" lvl="0" marL="51435" marR="154940" rtl="0" algn="l">
              <a:lnSpc>
                <a:spcPct val="755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That is, the probability of choosing a female student </a:t>
            </a:r>
            <a:r>
              <a:rPr b="1" i="1" lang="en-US" sz="2000">
                <a:latin typeface="Times New Roman"/>
                <a:ea typeface="Times New Roman"/>
                <a:cs typeface="Times New Roman"/>
                <a:sym typeface="Times New Roman"/>
              </a:rPr>
              <a:t>given  </a:t>
            </a:r>
            <a:r>
              <a:rPr lang="en-US" sz="2000">
                <a:latin typeface="Times New Roman"/>
                <a:ea typeface="Times New Roman"/>
                <a:cs typeface="Times New Roman"/>
                <a:sym typeface="Times New Roman"/>
              </a:rPr>
              <a:t>that the first student </a:t>
            </a:r>
            <a:endParaRPr/>
          </a:p>
          <a:p>
            <a:pPr indent="-51435" lvl="0" marL="51435" marR="154940" rtl="0" algn="l">
              <a:lnSpc>
                <a:spcPct val="75500"/>
              </a:lnSpc>
              <a:spcBef>
                <a:spcPts val="400"/>
              </a:spcBef>
              <a:spcAft>
                <a:spcPts val="0"/>
              </a:spcAft>
              <a:buClr>
                <a:schemeClr val="dk1"/>
              </a:buClr>
              <a:buSzPts val="2000"/>
              <a:buNone/>
            </a:pPr>
            <a:r>
              <a:rPr lang="en-US" sz="2000">
                <a:latin typeface="Times New Roman"/>
                <a:ea typeface="Times New Roman"/>
                <a:cs typeface="Times New Roman"/>
                <a:sym typeface="Times New Roman"/>
              </a:rPr>
              <a:t>chosen is 2 (females) / 9 (remaining  students) = 2/9</a:t>
            </a:r>
            <a:endParaRPr/>
          </a:p>
          <a:p>
            <a:pPr indent="-51435" lvl="0" marL="51435" marR="154940" rtl="0" algn="l">
              <a:lnSpc>
                <a:spcPct val="755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127000" lvl="0" marL="51435" marR="5080" rtl="0" algn="l">
              <a:lnSpc>
                <a:spcPct val="185000"/>
              </a:lnSpc>
              <a:spcBef>
                <a:spcPts val="440"/>
              </a:spcBef>
              <a:spcAft>
                <a:spcPts val="0"/>
              </a:spcAft>
              <a:buClr>
                <a:schemeClr val="dk1"/>
              </a:buClr>
              <a:buSzPts val="2000"/>
              <a:buChar char="•"/>
            </a:pPr>
            <a:r>
              <a:rPr lang="en-US" sz="2000">
                <a:latin typeface="Times New Roman"/>
                <a:ea typeface="Times New Roman"/>
                <a:cs typeface="Times New Roman"/>
                <a:sym typeface="Times New Roman"/>
              </a:rPr>
              <a:t>Thus, we want to answer the question: what is </a:t>
            </a:r>
            <a:r>
              <a:rPr b="1" lang="en-US" sz="2000">
                <a:latin typeface="Times New Roman"/>
                <a:ea typeface="Times New Roman"/>
                <a:cs typeface="Times New Roman"/>
                <a:sym typeface="Times New Roman"/>
              </a:rPr>
              <a:t>P(A and B) </a:t>
            </a:r>
            <a:r>
              <a:rPr lang="en-US" sz="2000">
                <a:latin typeface="Times New Roman"/>
                <a:ea typeface="Times New Roman"/>
                <a:cs typeface="Times New Roman"/>
                <a:sym typeface="Times New Roman"/>
              </a:rPr>
              <a:t>?  </a:t>
            </a:r>
            <a:endParaRPr/>
          </a:p>
          <a:p>
            <a:pPr indent="-127000" lvl="0" marL="51435" marR="5080" rtl="0" algn="l">
              <a:lnSpc>
                <a:spcPct val="185000"/>
              </a:lnSpc>
              <a:spcBef>
                <a:spcPts val="440"/>
              </a:spcBef>
              <a:spcAft>
                <a:spcPts val="0"/>
              </a:spcAft>
              <a:buClr>
                <a:schemeClr val="dk1"/>
              </a:buClr>
              <a:buSzPts val="2000"/>
              <a:buChar char="•"/>
            </a:pPr>
            <a:r>
              <a:rPr lang="en-US" sz="2000">
                <a:latin typeface="Times New Roman"/>
                <a:ea typeface="Times New Roman"/>
                <a:cs typeface="Times New Roman"/>
                <a:sym typeface="Times New Roman"/>
              </a:rPr>
              <a:t>P(A and B) = P(A)•P(B|A) = (3/10)(2/9) = 6/90 = .067</a:t>
            </a:r>
            <a:endParaRPr sz="2000">
              <a:latin typeface="Times New Roman"/>
              <a:ea typeface="Times New Roman"/>
              <a:cs typeface="Times New Roman"/>
              <a:sym typeface="Times New Roman"/>
            </a:endParaRPr>
          </a:p>
          <a:p>
            <a:pPr indent="-215900" lvl="0" marL="342900" rtl="0" algn="l">
              <a:lnSpc>
                <a:spcPct val="100000"/>
              </a:lnSpc>
              <a:spcBef>
                <a:spcPts val="20"/>
              </a:spcBef>
              <a:spcAft>
                <a:spcPts val="0"/>
              </a:spcAft>
              <a:buClr>
                <a:schemeClr val="dk1"/>
              </a:buClr>
              <a:buSzPts val="2000"/>
              <a:buNone/>
            </a:pPr>
            <a:r>
              <a:t/>
            </a:r>
            <a:endParaRPr sz="2000">
              <a:latin typeface="Times New Roman"/>
              <a:ea typeface="Times New Roman"/>
              <a:cs typeface="Times New Roman"/>
              <a:sym typeface="Times New Roman"/>
            </a:endParaRPr>
          </a:p>
          <a:p>
            <a:pPr indent="-127000" lvl="0" marL="51435" marR="86995" rtl="0" algn="l">
              <a:lnSpc>
                <a:spcPct val="755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“There is a 6.7% chance that the professor will choose two  female students from her grad class of 10.”</a:t>
            </a:r>
            <a:endParaRPr/>
          </a:p>
          <a:p>
            <a:pPr indent="-51435" lvl="0" marL="51435" marR="154940" rtl="0" algn="l">
              <a:lnSpc>
                <a:spcPct val="755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15900" lvl="0" marL="342900" rtl="0" algn="just">
              <a:lnSpc>
                <a:spcPct val="100000"/>
              </a:lnSpc>
              <a:spcBef>
                <a:spcPts val="400"/>
              </a:spcBef>
              <a:spcAft>
                <a:spcPts val="0"/>
              </a:spcAft>
              <a:buClr>
                <a:schemeClr val="dk1"/>
              </a:buClr>
              <a:buSzPts val="2000"/>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Addition Rule</a:t>
            </a:r>
            <a:endParaRPr/>
          </a:p>
        </p:txBody>
      </p:sp>
      <p:sp>
        <p:nvSpPr>
          <p:cNvPr id="250" name="Google Shape;250;p37"/>
          <p:cNvSpPr/>
          <p:nvPr/>
        </p:nvSpPr>
        <p:spPr>
          <a:xfrm>
            <a:off x="304800" y="1447800"/>
            <a:ext cx="8839200" cy="7078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Recall: the addition rule is used to compute the probability of event A or B or both A and B occurring; i.e. the union of A and B.</a:t>
            </a:r>
            <a:endParaRPr b="0" i="0" sz="1400" u="none" cap="none" strike="noStrike">
              <a:solidFill>
                <a:srgbClr val="000000"/>
              </a:solidFill>
              <a:latin typeface="Arial"/>
              <a:ea typeface="Arial"/>
              <a:cs typeface="Arial"/>
              <a:sym typeface="Arial"/>
            </a:endParaRPr>
          </a:p>
        </p:txBody>
      </p:sp>
      <p:pic>
        <p:nvPicPr>
          <p:cNvPr id="251" name="Google Shape;251;p37"/>
          <p:cNvPicPr preferRelativeResize="0"/>
          <p:nvPr/>
        </p:nvPicPr>
        <p:blipFill rotWithShape="1">
          <a:blip r:embed="rId3">
            <a:alphaModFix/>
          </a:blip>
          <a:srcRect b="0" l="0" r="0" t="0"/>
          <a:stretch/>
        </p:blipFill>
        <p:spPr>
          <a:xfrm>
            <a:off x="2581275" y="2562225"/>
            <a:ext cx="3981450" cy="17335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a:t>
            </a:r>
            <a:endParaRPr/>
          </a:p>
        </p:txBody>
      </p:sp>
      <p:sp>
        <p:nvSpPr>
          <p:cNvPr id="257" name="Google Shape;257;p38"/>
          <p:cNvSpPr txBox="1"/>
          <p:nvPr>
            <p:ph idx="1" type="body"/>
          </p:nvPr>
        </p:nvSpPr>
        <p:spPr>
          <a:xfrm>
            <a:off x="0" y="1600200"/>
            <a:ext cx="8686800" cy="4525963"/>
          </a:xfrm>
          <a:prstGeom prst="rect">
            <a:avLst/>
          </a:prstGeom>
          <a:noFill/>
          <a:ln>
            <a:noFill/>
          </a:ln>
        </p:spPr>
        <p:txBody>
          <a:bodyPr anchorCtr="0" anchor="t" bIns="45700" lIns="91425" spcFirstLastPara="1" rIns="91425" wrap="square" tIns="45700">
            <a:normAutofit/>
          </a:bodyPr>
          <a:lstStyle/>
          <a:p>
            <a:pPr indent="-159385" lvl="0" marL="159385" marR="48260" rtl="0" algn="l">
              <a:lnSpc>
                <a:spcPct val="100000"/>
              </a:lnSpc>
              <a:spcBef>
                <a:spcPts val="0"/>
              </a:spcBef>
              <a:spcAft>
                <a:spcPts val="0"/>
              </a:spcAft>
              <a:buClr>
                <a:srgbClr val="FF0000"/>
              </a:buClr>
              <a:buSzPts val="1800"/>
              <a:buChar char="•"/>
            </a:pPr>
            <a:r>
              <a:rPr b="1" lang="en-US" sz="1800">
                <a:solidFill>
                  <a:srgbClr val="FF0000"/>
                </a:solidFill>
              </a:rPr>
              <a:t>In a large city, two newspapers are published, the Sun and the Post. The circulation departments report that 22% of the city’s households have a subscription to the Sun and 35% subscribe to the Post subscribe to the Post. A survey reveals that 6% of all households subscribe to both newspapers. What proportion of the city’s households subscribe to either newspaper? </a:t>
            </a:r>
            <a:endParaRPr/>
          </a:p>
          <a:p>
            <a:pPr indent="-342900" lvl="0" marL="342900" rtl="0" algn="l">
              <a:lnSpc>
                <a:spcPct val="100000"/>
              </a:lnSpc>
              <a:spcBef>
                <a:spcPts val="400"/>
              </a:spcBef>
              <a:spcAft>
                <a:spcPts val="0"/>
              </a:spcAft>
              <a:buClr>
                <a:schemeClr val="dk1"/>
              </a:buClr>
              <a:buSzPts val="2000"/>
              <a:buChar char="•"/>
            </a:pPr>
            <a:r>
              <a:rPr lang="en-US" sz="2000"/>
              <a:t>P(Sun or Post) = P(Sun) + P(Post) – P(Sun and Post) </a:t>
            </a:r>
            <a:endParaRPr/>
          </a:p>
          <a:p>
            <a:pPr indent="-342900" lvl="0" marL="342900" rtl="0" algn="l">
              <a:lnSpc>
                <a:spcPct val="100000"/>
              </a:lnSpc>
              <a:spcBef>
                <a:spcPts val="400"/>
              </a:spcBef>
              <a:spcAft>
                <a:spcPts val="0"/>
              </a:spcAft>
              <a:buClr>
                <a:schemeClr val="dk1"/>
              </a:buClr>
              <a:buSzPts val="2000"/>
              <a:buChar char="•"/>
            </a:pPr>
            <a:r>
              <a:rPr lang="en-US" sz="2000"/>
              <a:t>= .22 + .35 – .06 = .51 </a:t>
            </a:r>
            <a:endParaRPr/>
          </a:p>
          <a:p>
            <a:pPr indent="-342900" lvl="0" marL="342900" rtl="0" algn="l">
              <a:lnSpc>
                <a:spcPct val="100000"/>
              </a:lnSpc>
              <a:spcBef>
                <a:spcPts val="400"/>
              </a:spcBef>
              <a:spcAft>
                <a:spcPts val="0"/>
              </a:spcAft>
              <a:buClr>
                <a:schemeClr val="dk1"/>
              </a:buClr>
              <a:buSzPts val="2000"/>
              <a:buChar char="•"/>
            </a:pPr>
            <a:r>
              <a:rPr lang="en-US" sz="2000"/>
              <a:t>“There is a 51% probability that a randomly selected household subscribes to one or the other or both papers”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Probability Trees</a:t>
            </a:r>
            <a:endParaRPr/>
          </a:p>
        </p:txBody>
      </p:sp>
      <p:sp>
        <p:nvSpPr>
          <p:cNvPr id="263" name="Google Shape;263;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t>An effective and simpler method of applying the probability rules is the probability tree, wherein the events in an experiment are represented by lines. The resulting figure resembles a tree, hence the name. We will illustrate the probability tree with several examples, including two that we addressed using the probability rules alone.</a:t>
            </a:r>
            <a:endParaRPr sz="2000"/>
          </a:p>
        </p:txBody>
      </p:sp>
      <p:pic>
        <p:nvPicPr>
          <p:cNvPr id="264" name="Google Shape;264;p39"/>
          <p:cNvPicPr preferRelativeResize="0"/>
          <p:nvPr/>
        </p:nvPicPr>
        <p:blipFill rotWithShape="1">
          <a:blip r:embed="rId3">
            <a:alphaModFix/>
          </a:blip>
          <a:srcRect b="0" l="0" r="0" t="0"/>
          <a:stretch/>
        </p:blipFill>
        <p:spPr>
          <a:xfrm>
            <a:off x="304800" y="3962400"/>
            <a:ext cx="4267200" cy="1905000"/>
          </a:xfrm>
          <a:prstGeom prst="rect">
            <a:avLst/>
          </a:prstGeom>
          <a:noFill/>
          <a:ln>
            <a:noFill/>
          </a:ln>
        </p:spPr>
      </p:pic>
      <p:pic>
        <p:nvPicPr>
          <p:cNvPr id="265" name="Google Shape;265;p39"/>
          <p:cNvPicPr preferRelativeResize="0"/>
          <p:nvPr/>
        </p:nvPicPr>
        <p:blipFill rotWithShape="1">
          <a:blip r:embed="rId4">
            <a:alphaModFix/>
          </a:blip>
          <a:srcRect b="0" l="0" r="0" t="0"/>
          <a:stretch/>
        </p:blipFill>
        <p:spPr>
          <a:xfrm>
            <a:off x="5029200" y="3733800"/>
            <a:ext cx="3733800" cy="220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Example </a:t>
            </a:r>
            <a:br>
              <a:rPr lang="en-US"/>
            </a:br>
            <a:endParaRPr/>
          </a:p>
        </p:txBody>
      </p:sp>
      <p:sp>
        <p:nvSpPr>
          <p:cNvPr id="271" name="Google Shape;271;p40"/>
          <p:cNvSpPr txBox="1"/>
          <p:nvPr>
            <p:ph idx="1" type="body"/>
          </p:nvPr>
        </p:nvSpPr>
        <p:spPr>
          <a:xfrm>
            <a:off x="152400" y="1600200"/>
            <a:ext cx="8839200" cy="4525963"/>
          </a:xfrm>
          <a:prstGeom prst="rect">
            <a:avLst/>
          </a:prstGeom>
          <a:noFill/>
          <a:ln>
            <a:noFill/>
          </a:ln>
        </p:spPr>
        <p:txBody>
          <a:bodyPr anchorCtr="0" anchor="t" bIns="45700" lIns="91425" spcFirstLastPara="1" rIns="91425" wrap="square" tIns="45700">
            <a:normAutofit/>
          </a:bodyPr>
          <a:lstStyle/>
          <a:p>
            <a:pPr indent="-159385" lvl="0" marL="159385" marR="48260" rtl="0" algn="l">
              <a:lnSpc>
                <a:spcPct val="100000"/>
              </a:lnSpc>
              <a:spcBef>
                <a:spcPts val="0"/>
              </a:spcBef>
              <a:spcAft>
                <a:spcPts val="0"/>
              </a:spcAft>
              <a:buClr>
                <a:srgbClr val="FF0000"/>
              </a:buClr>
              <a:buSzPts val="1800"/>
              <a:buChar char="•"/>
            </a:pPr>
            <a:r>
              <a:rPr b="1" lang="en-US" sz="1800">
                <a:solidFill>
                  <a:srgbClr val="FF0000"/>
                </a:solidFill>
              </a:rPr>
              <a:t>Law school grads must pass a bar exam. Suppose pass rate  for first-time test takers is 72%. They can re-write if they fail  and 88% pass their second attempt. What is the probability  that a randomly grad passes the bar?</a:t>
            </a:r>
            <a:endParaRPr/>
          </a:p>
        </p:txBody>
      </p:sp>
      <p:pic>
        <p:nvPicPr>
          <p:cNvPr id="272" name="Google Shape;272;p40"/>
          <p:cNvPicPr preferRelativeResize="0"/>
          <p:nvPr/>
        </p:nvPicPr>
        <p:blipFill rotWithShape="1">
          <a:blip r:embed="rId3">
            <a:alphaModFix/>
          </a:blip>
          <a:srcRect b="0" l="0" r="0" t="0"/>
          <a:stretch/>
        </p:blipFill>
        <p:spPr>
          <a:xfrm>
            <a:off x="2514600" y="3733800"/>
            <a:ext cx="3448050" cy="1895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60020" lvl="0" marL="16002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What is the probability that a randomly grad passes the bar?</a:t>
            </a:r>
            <a:endParaRPr sz="2000">
              <a:latin typeface="Times New Roman"/>
              <a:ea typeface="Times New Roman"/>
              <a:cs typeface="Times New Roman"/>
              <a:sym typeface="Times New Roman"/>
            </a:endParaRPr>
          </a:p>
          <a:p>
            <a:pPr indent="-342900" lvl="0" marL="360045" rtl="0" algn="l">
              <a:lnSpc>
                <a:spcPct val="100000"/>
              </a:lnSpc>
              <a:spcBef>
                <a:spcPts val="335"/>
              </a:spcBef>
              <a:spcAft>
                <a:spcPts val="0"/>
              </a:spcAft>
              <a:buClr>
                <a:schemeClr val="dk1"/>
              </a:buClr>
              <a:buSzPts val="2000"/>
              <a:buChar char="•"/>
            </a:pPr>
            <a:r>
              <a:rPr b="1" i="1" lang="en-US" sz="2000">
                <a:latin typeface="Times New Roman"/>
                <a:ea typeface="Times New Roman"/>
                <a:cs typeface="Times New Roman"/>
                <a:sym typeface="Times New Roman"/>
              </a:rPr>
              <a:t>“There is almost a 97% chance they will pass the bar”</a:t>
            </a:r>
            <a:endParaRPr sz="2000">
              <a:latin typeface="Times New Roman"/>
              <a:ea typeface="Times New Roman"/>
              <a:cs typeface="Times New Roman"/>
              <a:sym typeface="Times New Roman"/>
            </a:endParaRPr>
          </a:p>
          <a:p>
            <a:pPr indent="-160020" lvl="0" marL="160020" rtl="0" algn="l">
              <a:lnSpc>
                <a:spcPct val="100000"/>
              </a:lnSpc>
              <a:spcBef>
                <a:spcPts val="340"/>
              </a:spcBef>
              <a:spcAft>
                <a:spcPts val="0"/>
              </a:spcAft>
              <a:buClr>
                <a:schemeClr val="dk1"/>
              </a:buClr>
              <a:buSzPts val="2000"/>
              <a:buChar char="•"/>
            </a:pPr>
            <a:r>
              <a:rPr lang="en-US" sz="2000">
                <a:latin typeface="Times New Roman"/>
                <a:ea typeface="Times New Roman"/>
                <a:cs typeface="Times New Roman"/>
                <a:sym typeface="Times New Roman"/>
              </a:rPr>
              <a:t>P(Pass) = P(Pass 1</a:t>
            </a:r>
            <a:r>
              <a:rPr baseline="30000" lang="en-US" sz="2000">
                <a:latin typeface="Times New Roman"/>
                <a:ea typeface="Times New Roman"/>
                <a:cs typeface="Times New Roman"/>
                <a:sym typeface="Times New Roman"/>
              </a:rPr>
              <a:t>st</a:t>
            </a:r>
            <a:r>
              <a:rPr lang="en-US" sz="2000">
                <a:latin typeface="Times New Roman"/>
                <a:ea typeface="Times New Roman"/>
                <a:cs typeface="Times New Roman"/>
                <a:sym typeface="Times New Roman"/>
              </a:rPr>
              <a:t>) + P(Fail 1</a:t>
            </a:r>
            <a:r>
              <a:rPr baseline="30000" lang="en-US" sz="2000">
                <a:latin typeface="Times New Roman"/>
                <a:ea typeface="Times New Roman"/>
                <a:cs typeface="Times New Roman"/>
                <a:sym typeface="Times New Roman"/>
              </a:rPr>
              <a:t>st </a:t>
            </a:r>
            <a:r>
              <a:rPr lang="en-US" sz="2000">
                <a:latin typeface="Times New Roman"/>
                <a:ea typeface="Times New Roman"/>
                <a:cs typeface="Times New Roman"/>
                <a:sym typeface="Times New Roman"/>
              </a:rPr>
              <a:t>and Pass 2</a:t>
            </a:r>
            <a:r>
              <a:rPr baseline="30000" lang="en-US" sz="2000">
                <a:latin typeface="Times New Roman"/>
                <a:ea typeface="Times New Roman"/>
                <a:cs typeface="Times New Roman"/>
                <a:sym typeface="Times New Roman"/>
              </a:rPr>
              <a:t>nd</a:t>
            </a:r>
            <a:r>
              <a:rPr lang="en-US" sz="2000">
                <a:latin typeface="Times New Roman"/>
                <a:ea typeface="Times New Roman"/>
                <a:cs typeface="Times New Roman"/>
                <a:sym typeface="Times New Roman"/>
              </a:rPr>
              <a:t>) </a:t>
            </a:r>
            <a:endParaRPr/>
          </a:p>
          <a:p>
            <a:pPr indent="-342900" lvl="0" marL="1074420" rtl="0" algn="l">
              <a:lnSpc>
                <a:spcPct val="61000"/>
              </a:lnSpc>
              <a:spcBef>
                <a:spcPts val="335"/>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1074420" rtl="0" algn="l">
              <a:lnSpc>
                <a:spcPct val="61000"/>
              </a:lnSpc>
              <a:spcBef>
                <a:spcPts val="335"/>
              </a:spcBef>
              <a:spcAft>
                <a:spcPts val="0"/>
              </a:spcAft>
              <a:buClr>
                <a:schemeClr val="dk1"/>
              </a:buClr>
              <a:buSzPts val="2000"/>
              <a:buNone/>
            </a:pPr>
            <a:r>
              <a:rPr lang="en-US" sz="2000">
                <a:latin typeface="Times New Roman"/>
                <a:ea typeface="Times New Roman"/>
                <a:cs typeface="Times New Roman"/>
                <a:sym typeface="Times New Roman"/>
              </a:rPr>
              <a:t>        = 0.7200 + 0.2464 = .9664</a:t>
            </a:r>
            <a:endParaRPr sz="2000"/>
          </a:p>
        </p:txBody>
      </p:sp>
      <p:pic>
        <p:nvPicPr>
          <p:cNvPr id="278" name="Google Shape;278;p41"/>
          <p:cNvPicPr preferRelativeResize="0"/>
          <p:nvPr/>
        </p:nvPicPr>
        <p:blipFill rotWithShape="1">
          <a:blip r:embed="rId3">
            <a:alphaModFix/>
          </a:blip>
          <a:srcRect b="0" l="0" r="0" t="0"/>
          <a:stretch/>
        </p:blipFill>
        <p:spPr>
          <a:xfrm>
            <a:off x="2209800" y="3581400"/>
            <a:ext cx="3419475" cy="17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228600" y="365126"/>
            <a:ext cx="89154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Arial"/>
              <a:buNone/>
            </a:pPr>
            <a:r>
              <a:rPr b="1" lang="en-US" sz="3600">
                <a:latin typeface="Arial"/>
                <a:ea typeface="Arial"/>
                <a:cs typeface="Arial"/>
                <a:sym typeface="Arial"/>
              </a:rPr>
              <a:t>Approaches to Assigning Probabilities</a:t>
            </a:r>
            <a:endParaRPr/>
          </a:p>
        </p:txBody>
      </p:sp>
      <p:sp>
        <p:nvSpPr>
          <p:cNvPr id="96" name="Google Shape;96;p15"/>
          <p:cNvSpPr txBox="1"/>
          <p:nvPr>
            <p:ph idx="1" type="body"/>
          </p:nvPr>
        </p:nvSpPr>
        <p:spPr>
          <a:xfrm>
            <a:off x="0" y="1825625"/>
            <a:ext cx="8991600" cy="4351338"/>
          </a:xfrm>
          <a:prstGeom prst="rect">
            <a:avLst/>
          </a:prstGeom>
          <a:noFill/>
          <a:ln>
            <a:noFill/>
          </a:ln>
        </p:spPr>
        <p:txBody>
          <a:bodyPr anchorCtr="0" anchor="t" bIns="45700" lIns="91425" spcFirstLastPara="1" rIns="91425" wrap="square" tIns="45700">
            <a:normAutofit/>
          </a:bodyPr>
          <a:lstStyle/>
          <a:p>
            <a:pPr indent="-57150" lvl="0" marL="57150" rtl="0" algn="l">
              <a:lnSpc>
                <a:spcPct val="100000"/>
              </a:lnSpc>
              <a:spcBef>
                <a:spcPts val="0"/>
              </a:spcBef>
              <a:spcAft>
                <a:spcPts val="0"/>
              </a:spcAft>
              <a:buClr>
                <a:schemeClr val="dk1"/>
              </a:buClr>
              <a:buSzPts val="3200"/>
              <a:buNone/>
            </a:pPr>
            <a:r>
              <a:rPr lang="en-US"/>
              <a:t>There are three ways to assign a probability, P(O</a:t>
            </a:r>
            <a:r>
              <a:rPr baseline="-25000" lang="en-US"/>
              <a:t>i </a:t>
            </a:r>
            <a:r>
              <a:rPr lang="en-US"/>
              <a:t>), to an outcome, O</a:t>
            </a:r>
            <a:r>
              <a:rPr baseline="-25000" lang="en-US"/>
              <a:t>i</a:t>
            </a:r>
            <a:r>
              <a:rPr lang="en-US"/>
              <a:t> , namely: </a:t>
            </a:r>
            <a:endParaRPr/>
          </a:p>
          <a:p>
            <a:pPr indent="-342900" lvl="0" marL="342900" rtl="0" algn="l">
              <a:lnSpc>
                <a:spcPct val="100000"/>
              </a:lnSpc>
              <a:spcBef>
                <a:spcPts val="640"/>
              </a:spcBef>
              <a:spcAft>
                <a:spcPts val="0"/>
              </a:spcAft>
              <a:buClr>
                <a:schemeClr val="dk1"/>
              </a:buClr>
              <a:buSzPts val="3200"/>
              <a:buChar char="•"/>
            </a:pPr>
            <a:r>
              <a:rPr lang="en-US"/>
              <a:t>Classical approach: based on equally likely events. </a:t>
            </a:r>
            <a:endParaRPr/>
          </a:p>
          <a:p>
            <a:pPr indent="-342900" lvl="0" marL="342900" rtl="0" algn="l">
              <a:lnSpc>
                <a:spcPct val="100000"/>
              </a:lnSpc>
              <a:spcBef>
                <a:spcPts val="640"/>
              </a:spcBef>
              <a:spcAft>
                <a:spcPts val="0"/>
              </a:spcAft>
              <a:buClr>
                <a:schemeClr val="dk1"/>
              </a:buClr>
              <a:buSzPts val="3200"/>
              <a:buChar char="•"/>
            </a:pPr>
            <a:r>
              <a:rPr lang="en-US"/>
              <a:t>Relative frequency: assigning probabilities based on experimentation or historical data. </a:t>
            </a:r>
            <a:endParaRPr/>
          </a:p>
          <a:p>
            <a:pPr indent="-342900" lvl="0" marL="342900" rtl="0" algn="l">
              <a:lnSpc>
                <a:spcPct val="100000"/>
              </a:lnSpc>
              <a:spcBef>
                <a:spcPts val="640"/>
              </a:spcBef>
              <a:spcAft>
                <a:spcPts val="0"/>
              </a:spcAft>
              <a:buClr>
                <a:schemeClr val="dk1"/>
              </a:buClr>
              <a:buSzPts val="3200"/>
              <a:buChar char="•"/>
            </a:pPr>
            <a:r>
              <a:rPr lang="en-US"/>
              <a:t> Subjective approach: Assigning probabilities based on the assignor’s (subjective) judgment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Bayes’ Law	</a:t>
            </a:r>
            <a:br>
              <a:rPr lang="en-US"/>
            </a:br>
            <a:endParaRPr/>
          </a:p>
        </p:txBody>
      </p:sp>
      <p:sp>
        <p:nvSpPr>
          <p:cNvPr id="284" name="Google Shape;284;p42"/>
          <p:cNvSpPr txBox="1"/>
          <p:nvPr>
            <p:ph idx="1" type="body"/>
          </p:nvPr>
        </p:nvSpPr>
        <p:spPr>
          <a:xfrm>
            <a:off x="0" y="1600200"/>
            <a:ext cx="8991600" cy="4525963"/>
          </a:xfrm>
          <a:prstGeom prst="rect">
            <a:avLst/>
          </a:prstGeom>
          <a:noFill/>
          <a:ln>
            <a:noFill/>
          </a:ln>
        </p:spPr>
        <p:txBody>
          <a:bodyPr anchorCtr="0" anchor="t" bIns="45700" lIns="91425" spcFirstLastPara="1" rIns="91425" wrap="square" tIns="45700">
            <a:normAutofit/>
          </a:bodyPr>
          <a:lstStyle/>
          <a:p>
            <a:pPr indent="-152400" lvl="0" marL="51435" marR="508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Bayes’ Law is named for Thomas Bayes, an eighteenth  century mathematician.</a:t>
            </a:r>
            <a:endParaRPr sz="2400">
              <a:latin typeface="Times New Roman"/>
              <a:ea typeface="Times New Roman"/>
              <a:cs typeface="Times New Roman"/>
              <a:sym typeface="Times New Roman"/>
            </a:endParaRPr>
          </a:p>
          <a:p>
            <a:pPr indent="-152400" lvl="0" marL="51435"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In its most basic form, if we know P(B | A),</a:t>
            </a:r>
            <a:endParaRPr sz="2400">
              <a:latin typeface="Times New Roman"/>
              <a:ea typeface="Times New Roman"/>
              <a:cs typeface="Times New Roman"/>
              <a:sym typeface="Times New Roman"/>
            </a:endParaRPr>
          </a:p>
          <a:p>
            <a:pPr indent="-152400" lvl="0" marL="51435"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we can apply Bayes’ Law to determine P(A | B)</a:t>
            </a:r>
            <a:endParaRPr sz="2400">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p>
        </p:txBody>
      </p:sp>
      <p:sp>
        <p:nvSpPr>
          <p:cNvPr id="285" name="Google Shape;285;p42"/>
          <p:cNvSpPr/>
          <p:nvPr/>
        </p:nvSpPr>
        <p:spPr>
          <a:xfrm>
            <a:off x="3048000" y="4648200"/>
            <a:ext cx="1952625" cy="8191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1" type="body"/>
          </p:nvPr>
        </p:nvSpPr>
        <p:spPr>
          <a:xfrm>
            <a:off x="152400" y="1600200"/>
            <a:ext cx="8534400" cy="4525963"/>
          </a:xfrm>
          <a:prstGeom prst="rect">
            <a:avLst/>
          </a:prstGeom>
          <a:noFill/>
          <a:ln>
            <a:noFill/>
          </a:ln>
        </p:spPr>
        <p:txBody>
          <a:bodyPr anchorCtr="0" anchor="t" bIns="45700" lIns="91425" spcFirstLastPara="1" rIns="91425" wrap="square" tIns="45700">
            <a:normAutofit/>
          </a:bodyPr>
          <a:lstStyle/>
          <a:p>
            <a:pPr indent="-158750" lvl="0" marL="89535" marR="224790" rtl="0" algn="just">
              <a:lnSpc>
                <a:spcPct val="100000"/>
              </a:lnSpc>
              <a:spcBef>
                <a:spcPts val="0"/>
              </a:spcBef>
              <a:spcAft>
                <a:spcPts val="0"/>
              </a:spcAft>
              <a:buClr>
                <a:schemeClr val="dk1"/>
              </a:buClr>
              <a:buSzPts val="2500"/>
              <a:buChar char="•"/>
            </a:pPr>
            <a:r>
              <a:rPr lang="en-US" sz="2500"/>
              <a:t>The probabilities P(A) and P(AC) are called prior  probabilities because they are determined prior to the  decision about taking the preparatory course.</a:t>
            </a:r>
            <a:endParaRPr/>
          </a:p>
          <a:p>
            <a:pPr indent="-184150" lvl="0" marL="342900" rtl="0" algn="just">
              <a:lnSpc>
                <a:spcPct val="100000"/>
              </a:lnSpc>
              <a:spcBef>
                <a:spcPts val="50"/>
              </a:spcBef>
              <a:spcAft>
                <a:spcPts val="0"/>
              </a:spcAft>
              <a:buClr>
                <a:schemeClr val="dk1"/>
              </a:buClr>
              <a:buSzPts val="2500"/>
              <a:buNone/>
            </a:pPr>
            <a:r>
              <a:t/>
            </a:r>
            <a:endParaRPr sz="2500"/>
          </a:p>
          <a:p>
            <a:pPr indent="-158750" lvl="0" marL="89535" marR="17780" rtl="0" algn="just">
              <a:lnSpc>
                <a:spcPct val="100000"/>
              </a:lnSpc>
              <a:spcBef>
                <a:spcPts val="500"/>
              </a:spcBef>
              <a:spcAft>
                <a:spcPts val="0"/>
              </a:spcAft>
              <a:buClr>
                <a:schemeClr val="dk1"/>
              </a:buClr>
              <a:buSzPts val="2500"/>
              <a:buChar char="•"/>
            </a:pPr>
            <a:r>
              <a:rPr lang="en-US" sz="2500"/>
              <a:t>The conditional probability P(A | B) is called a posterior  probability (or revised probability), because the prior  probability is revised after the decision about taking the  preparatory course.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Arial"/>
              <a:buNone/>
            </a:pPr>
            <a:r>
              <a:rPr b="1" lang="en-US" sz="3600">
                <a:latin typeface="Arial"/>
                <a:ea typeface="Arial"/>
                <a:cs typeface="Arial"/>
                <a:sym typeface="Arial"/>
              </a:rPr>
              <a:t>Classical Approach</a:t>
            </a:r>
            <a:br>
              <a:rPr b="1" lang="en-US" sz="3600">
                <a:latin typeface="Arial"/>
                <a:ea typeface="Arial"/>
                <a:cs typeface="Arial"/>
                <a:sym typeface="Arial"/>
              </a:rPr>
            </a:br>
            <a:endParaRPr b="1" sz="3600">
              <a:latin typeface="Arial"/>
              <a:ea typeface="Arial"/>
              <a:cs typeface="Arial"/>
              <a:sym typeface="Arial"/>
            </a:endParaRPr>
          </a:p>
        </p:txBody>
      </p:sp>
      <p:sp>
        <p:nvSpPr>
          <p:cNvPr id="102" name="Google Shape;102;p16"/>
          <p:cNvSpPr txBox="1"/>
          <p:nvPr>
            <p:ph idx="1" type="body"/>
          </p:nvPr>
        </p:nvSpPr>
        <p:spPr>
          <a:xfrm>
            <a:off x="152400" y="1600200"/>
            <a:ext cx="8839200" cy="4525963"/>
          </a:xfrm>
          <a:prstGeom prst="rect">
            <a:avLst/>
          </a:prstGeom>
          <a:noFill/>
          <a:ln>
            <a:noFill/>
          </a:ln>
        </p:spPr>
        <p:txBody>
          <a:bodyPr anchorCtr="0" anchor="t" bIns="45700" lIns="91425" spcFirstLastPara="1" rIns="91425" wrap="square" tIns="45700">
            <a:normAutofit/>
          </a:bodyPr>
          <a:lstStyle/>
          <a:p>
            <a:pPr indent="-203200" lvl="0" marL="51435" marR="5080" rtl="0" algn="l">
              <a:lnSpc>
                <a:spcPct val="100000"/>
              </a:lnSpc>
              <a:spcBef>
                <a:spcPts val="0"/>
              </a:spcBef>
              <a:spcAft>
                <a:spcPts val="0"/>
              </a:spcAft>
              <a:buClr>
                <a:schemeClr val="dk1"/>
              </a:buClr>
              <a:buSzPts val="3200"/>
              <a:buChar char="•"/>
            </a:pPr>
            <a:r>
              <a:rPr lang="en-US"/>
              <a:t>If an experiment has n possible outcomes, this method  would assign a probability of 1/n to each outcome. It is  necessary to determine the number of possible outcomes.</a:t>
            </a:r>
            <a:endParaRPr/>
          </a:p>
          <a:p>
            <a:pPr indent="203200" lvl="0" marL="0" marR="5080" rtl="0" algn="l">
              <a:lnSpc>
                <a:spcPct val="120000"/>
              </a:lnSpc>
              <a:spcBef>
                <a:spcPts val="10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103" name="Google Shape;103;p16"/>
          <p:cNvSpPr txBox="1"/>
          <p:nvPr/>
        </p:nvSpPr>
        <p:spPr>
          <a:xfrm>
            <a:off x="762000" y="3810000"/>
            <a:ext cx="2789555" cy="1785617"/>
          </a:xfrm>
          <a:prstGeom prst="rect">
            <a:avLst/>
          </a:prstGeom>
          <a:noFill/>
          <a:ln>
            <a:noFill/>
          </a:ln>
        </p:spPr>
        <p:txBody>
          <a:bodyPr anchorCtr="0" anchor="t" bIns="0" lIns="0" spcFirstLastPara="1" rIns="0" wrap="square" tIns="12700">
            <a:spAutoFit/>
          </a:bodyPr>
          <a:lstStyle/>
          <a:p>
            <a:pPr indent="0" lvl="0" marL="0" marR="5080" rtl="0" algn="l">
              <a:lnSpc>
                <a:spcPct val="12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Experiment:  Outcomes  Probabilities:</a:t>
            </a:r>
            <a:endParaRPr b="0" i="0" sz="1400" u="none" cap="none" strike="noStrike">
              <a:solidFill>
                <a:srgbClr val="000000"/>
              </a:solidFill>
              <a:latin typeface="Arial"/>
              <a:ea typeface="Arial"/>
              <a:cs typeface="Arial"/>
              <a:sym typeface="Arial"/>
            </a:endParaRPr>
          </a:p>
        </p:txBody>
      </p:sp>
      <p:sp>
        <p:nvSpPr>
          <p:cNvPr id="104" name="Google Shape;104;p16"/>
          <p:cNvSpPr txBox="1"/>
          <p:nvPr/>
        </p:nvSpPr>
        <p:spPr>
          <a:xfrm>
            <a:off x="3962400" y="3581400"/>
            <a:ext cx="5181600" cy="2445156"/>
          </a:xfrm>
          <a:prstGeom prst="rect">
            <a:avLst/>
          </a:prstGeom>
          <a:noFill/>
          <a:ln>
            <a:noFill/>
          </a:ln>
        </p:spPr>
        <p:txBody>
          <a:bodyPr anchorCtr="0" anchor="t" bIns="0" lIns="0" spcFirstLastPara="1" rIns="0" wrap="square" tIns="55225">
            <a:spAutoFit/>
          </a:bodyPr>
          <a:lstStyle/>
          <a:p>
            <a:pPr indent="0" lvl="0" marL="0" marR="5080" rtl="0" algn="l">
              <a:lnSpc>
                <a:spcPct val="12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Rolling a die</a:t>
            </a:r>
            <a:endParaRPr b="0" i="0" sz="1400" u="none" cap="none" strike="noStrike">
              <a:solidFill>
                <a:srgbClr val="000000"/>
              </a:solidFill>
              <a:latin typeface="Arial"/>
              <a:ea typeface="Arial"/>
              <a:cs typeface="Arial"/>
              <a:sym typeface="Arial"/>
            </a:endParaRPr>
          </a:p>
          <a:p>
            <a:pPr indent="0" lvl="0" marL="0" marR="5080" rtl="0" algn="l">
              <a:lnSpc>
                <a:spcPct val="120000"/>
              </a:lnSpc>
              <a:spcBef>
                <a:spcPts val="10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{1, 2, 3, 4, 5, 6}</a:t>
            </a:r>
            <a:endParaRPr b="0" i="0" sz="1400" u="none" cap="none" strike="noStrike">
              <a:solidFill>
                <a:srgbClr val="000000"/>
              </a:solidFill>
              <a:latin typeface="Arial"/>
              <a:ea typeface="Arial"/>
              <a:cs typeface="Arial"/>
              <a:sym typeface="Arial"/>
            </a:endParaRPr>
          </a:p>
          <a:p>
            <a:pPr indent="0" lvl="0" marL="0" marR="5080" rtl="0" algn="l">
              <a:lnSpc>
                <a:spcPct val="120000"/>
              </a:lnSpc>
              <a:spcBef>
                <a:spcPts val="10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Each sample point has a 1/6 chance of  occurring.</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0" l="0" r="0" t="0"/>
          <a:stretch/>
        </p:blipFill>
        <p:spPr>
          <a:xfrm>
            <a:off x="1066800" y="1752600"/>
            <a:ext cx="2676525" cy="3200400"/>
          </a:xfrm>
          <a:prstGeom prst="rect">
            <a:avLst/>
          </a:prstGeom>
          <a:noFill/>
          <a:ln>
            <a:noFill/>
          </a:ln>
        </p:spPr>
      </p:pic>
      <p:pic>
        <p:nvPicPr>
          <p:cNvPr id="110" name="Google Shape;110;p17"/>
          <p:cNvPicPr preferRelativeResize="0"/>
          <p:nvPr/>
        </p:nvPicPr>
        <p:blipFill rotWithShape="1">
          <a:blip r:embed="rId4">
            <a:alphaModFix/>
          </a:blip>
          <a:srcRect b="0" l="0" r="0" t="0"/>
          <a:stretch/>
        </p:blipFill>
        <p:spPr>
          <a:xfrm>
            <a:off x="4953000" y="1676400"/>
            <a:ext cx="3705225" cy="3228975"/>
          </a:xfrm>
          <a:prstGeom prst="rect">
            <a:avLst/>
          </a:prstGeom>
          <a:noFill/>
          <a:ln>
            <a:noFill/>
          </a:ln>
        </p:spPr>
      </p:pic>
      <p:sp>
        <p:nvSpPr>
          <p:cNvPr id="111" name="Google Shape;111;p17"/>
          <p:cNvSpPr/>
          <p:nvPr/>
        </p:nvSpPr>
        <p:spPr>
          <a:xfrm>
            <a:off x="1219200" y="457200"/>
            <a:ext cx="71628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Relative Frequency Approach</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p:nvPr/>
        </p:nvSpPr>
        <p:spPr>
          <a:xfrm>
            <a:off x="0" y="0"/>
            <a:ext cx="9144000" cy="51937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Arial"/>
                <a:ea typeface="Arial"/>
                <a:cs typeface="Arial"/>
                <a:sym typeface="Arial"/>
              </a:rPr>
              <a:t>Subjective Approach</a:t>
            </a:r>
            <a:endParaRPr b="1" i="0" sz="3600" u="none" cap="none" strike="noStrike">
              <a:solidFill>
                <a:schemeClr val="dk1"/>
              </a:solidFill>
              <a:latin typeface="Arial"/>
              <a:ea typeface="Arial"/>
              <a:cs typeface="Arial"/>
              <a:sym typeface="Arial"/>
            </a:endParaRPr>
          </a:p>
          <a:p>
            <a:pPr indent="0" lvl="0" marL="51435" marR="19050" rtl="0" algn="l">
              <a:lnSpc>
                <a:spcPct val="150000"/>
              </a:lnSpc>
              <a:spcBef>
                <a:spcPts val="875"/>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r>
              <a:rPr b="0" i="0" lang="en-US" sz="3200" u="none" cap="none" strike="noStrike">
                <a:solidFill>
                  <a:schemeClr val="dk1"/>
                </a:solidFill>
                <a:latin typeface="Calibri"/>
                <a:ea typeface="Calibri"/>
                <a:cs typeface="Calibri"/>
                <a:sym typeface="Calibri"/>
              </a:rPr>
              <a:t>In the subjective approach we define probability as the  degree of belief that we hold in the occurrence of an event”</a:t>
            </a:r>
            <a:endParaRPr b="0" i="0" sz="1400" u="none" cap="none" strike="noStrike">
              <a:solidFill>
                <a:srgbClr val="000000"/>
              </a:solidFill>
              <a:latin typeface="Arial"/>
              <a:ea typeface="Arial"/>
              <a:cs typeface="Arial"/>
              <a:sym typeface="Arial"/>
            </a:endParaRPr>
          </a:p>
          <a:p>
            <a:pPr indent="0" lvl="0" marL="51435" marR="0" rtl="0" algn="l">
              <a:lnSpc>
                <a:spcPct val="15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E.g. weather forecasting’s “P.O.P.”</a:t>
            </a:r>
            <a:endParaRPr b="0" i="0" sz="3200" u="none" cap="none" strike="noStrike">
              <a:solidFill>
                <a:schemeClr val="dk1"/>
              </a:solidFill>
              <a:latin typeface="Calibri"/>
              <a:ea typeface="Calibri"/>
              <a:cs typeface="Calibri"/>
              <a:sym typeface="Calibri"/>
            </a:endParaRPr>
          </a:p>
          <a:p>
            <a:pPr indent="0" lvl="0" marL="51435" marR="300990" rtl="0" algn="l">
              <a:lnSpc>
                <a:spcPct val="15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POP 60% – based on current conditions, there is a 60%  chance of rain (say).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Terminology</a:t>
            </a:r>
            <a:endParaRPr/>
          </a:p>
        </p:txBody>
      </p:sp>
      <p:sp>
        <p:nvSpPr>
          <p:cNvPr id="122" name="Google Shape;122;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Experiment</a:t>
            </a:r>
            <a:endParaRPr/>
          </a:p>
          <a:p>
            <a:pPr indent="-342900" lvl="0" marL="342900" rtl="0" algn="l">
              <a:lnSpc>
                <a:spcPct val="100000"/>
              </a:lnSpc>
              <a:spcBef>
                <a:spcPts val="640"/>
              </a:spcBef>
              <a:spcAft>
                <a:spcPts val="0"/>
              </a:spcAft>
              <a:buClr>
                <a:schemeClr val="dk1"/>
              </a:buClr>
              <a:buSzPts val="3200"/>
              <a:buChar char="•"/>
            </a:pPr>
            <a:r>
              <a:rPr lang="en-US"/>
              <a:t>Trial</a:t>
            </a:r>
            <a:endParaRPr/>
          </a:p>
          <a:p>
            <a:pPr indent="-342900" lvl="0" marL="342900" rtl="0" algn="l">
              <a:lnSpc>
                <a:spcPct val="100000"/>
              </a:lnSpc>
              <a:spcBef>
                <a:spcPts val="640"/>
              </a:spcBef>
              <a:spcAft>
                <a:spcPts val="0"/>
              </a:spcAft>
              <a:buClr>
                <a:schemeClr val="dk1"/>
              </a:buClr>
              <a:buSzPts val="3200"/>
              <a:buChar char="•"/>
            </a:pPr>
            <a:r>
              <a:rPr lang="en-US"/>
              <a:t>Event</a:t>
            </a:r>
            <a:endParaRPr/>
          </a:p>
          <a:p>
            <a:pPr indent="-342900" lvl="0" marL="342900" rtl="0" algn="l">
              <a:lnSpc>
                <a:spcPct val="100000"/>
              </a:lnSpc>
              <a:spcBef>
                <a:spcPts val="640"/>
              </a:spcBef>
              <a:spcAft>
                <a:spcPts val="0"/>
              </a:spcAft>
              <a:buClr>
                <a:schemeClr val="dk1"/>
              </a:buClr>
              <a:buSzPts val="3200"/>
              <a:buChar char="•"/>
            </a:pPr>
            <a:r>
              <a:rPr lang="en-US"/>
              <a:t>Elementary Event</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Sample space </a:t>
            </a:r>
            <a:endParaRPr/>
          </a:p>
        </p:txBody>
      </p:sp>
      <p:sp>
        <p:nvSpPr>
          <p:cNvPr id="128" name="Google Shape;128;p20"/>
          <p:cNvSpPr txBox="1"/>
          <p:nvPr>
            <p:ph idx="1" type="body"/>
          </p:nvPr>
        </p:nvSpPr>
        <p:spPr>
          <a:xfrm>
            <a:off x="0" y="16002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set of all elementary events for an experiment is called a sample space.</a:t>
            </a:r>
            <a:endParaRPr/>
          </a:p>
          <a:p>
            <a:pPr indent="-342900" lvl="0" marL="342900" rtl="0" algn="l">
              <a:lnSpc>
                <a:spcPct val="100000"/>
              </a:lnSpc>
              <a:spcBef>
                <a:spcPts val="640"/>
              </a:spcBef>
              <a:spcAft>
                <a:spcPts val="0"/>
              </a:spcAft>
              <a:buClr>
                <a:schemeClr val="dk1"/>
              </a:buClr>
              <a:buSzPts val="3200"/>
              <a:buChar char="•"/>
            </a:pPr>
            <a:r>
              <a:rPr lang="en-US"/>
              <a:t> Suppose if you roll a die, there are you can get 1 2 3 4 5 6 these are the sample space there are different methods for describing the sample space one is listing tree diagram, set builder notation and Venn diagram, you will see what is that.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br>
              <a:rPr lang="en-US"/>
            </a:br>
            <a:r>
              <a:rPr lang="en-US"/>
              <a:t> Probabilities of events </a:t>
            </a:r>
            <a:endParaRPr/>
          </a:p>
        </p:txBody>
      </p:sp>
      <p:sp>
        <p:nvSpPr>
          <p:cNvPr id="134" name="Google Shape;134;p21"/>
          <p:cNvSpPr txBox="1"/>
          <p:nvPr>
            <p:ph idx="1" type="body"/>
          </p:nvPr>
        </p:nvSpPr>
        <p:spPr>
          <a:xfrm>
            <a:off x="228600" y="1600200"/>
            <a:ext cx="8915400" cy="4525963"/>
          </a:xfrm>
          <a:prstGeom prst="rect">
            <a:avLst/>
          </a:prstGeom>
          <a:noFill/>
          <a:ln>
            <a:noFill/>
          </a:ln>
        </p:spPr>
        <p:txBody>
          <a:bodyPr anchorCtr="0" anchor="t" bIns="45700" lIns="91425" spcFirstLastPara="1" rIns="91425" wrap="square" tIns="45700">
            <a:normAutofit fontScale="77500" lnSpcReduction="20000"/>
          </a:bodyPr>
          <a:lstStyle/>
          <a:p>
            <a:pPr indent="-187007" lvl="0" marL="51435" marR="5080" rtl="0" algn="l">
              <a:lnSpc>
                <a:spcPct val="100000"/>
              </a:lnSpc>
              <a:spcBef>
                <a:spcPts val="0"/>
              </a:spcBef>
              <a:spcAft>
                <a:spcPts val="0"/>
              </a:spcAft>
              <a:buClr>
                <a:schemeClr val="dk1"/>
              </a:buClr>
              <a:buSzPct val="100000"/>
              <a:buChar char="•"/>
            </a:pPr>
            <a:r>
              <a:rPr lang="en-US" sz="3800"/>
              <a:t>We study methods to determine probabilities of events that  result from combining other events in various ways.</a:t>
            </a:r>
            <a:endParaRPr/>
          </a:p>
          <a:p>
            <a:pPr indent="-155892" lvl="0" marL="342900" rtl="0" algn="l">
              <a:lnSpc>
                <a:spcPct val="100000"/>
              </a:lnSpc>
              <a:spcBef>
                <a:spcPts val="50"/>
              </a:spcBef>
              <a:spcAft>
                <a:spcPts val="0"/>
              </a:spcAft>
              <a:buClr>
                <a:schemeClr val="dk1"/>
              </a:buClr>
              <a:buSzPct val="100000"/>
              <a:buNone/>
            </a:pPr>
            <a:r>
              <a:t/>
            </a:r>
            <a:endParaRPr sz="3800"/>
          </a:p>
          <a:p>
            <a:pPr indent="-187007" lvl="0" marL="51435" marR="106045" rtl="0" algn="l">
              <a:lnSpc>
                <a:spcPct val="100000"/>
              </a:lnSpc>
              <a:spcBef>
                <a:spcPts val="589"/>
              </a:spcBef>
              <a:spcAft>
                <a:spcPts val="0"/>
              </a:spcAft>
              <a:buClr>
                <a:schemeClr val="dk1"/>
              </a:buClr>
              <a:buSzPct val="100000"/>
              <a:buChar char="•"/>
            </a:pPr>
            <a:r>
              <a:rPr lang="en-US" sz="3800"/>
              <a:t>There are several types of combinations and relationships  between events:</a:t>
            </a:r>
            <a:endParaRPr/>
          </a:p>
          <a:p>
            <a:pPr indent="-187007" lvl="0" marL="51435" rtl="0" algn="l">
              <a:lnSpc>
                <a:spcPct val="100000"/>
              </a:lnSpc>
              <a:spcBef>
                <a:spcPts val="335"/>
              </a:spcBef>
              <a:spcAft>
                <a:spcPts val="0"/>
              </a:spcAft>
              <a:buClr>
                <a:schemeClr val="dk1"/>
              </a:buClr>
              <a:buSzPct val="100000"/>
              <a:buChar char="•"/>
            </a:pPr>
            <a:r>
              <a:rPr lang="en-US" sz="3800"/>
              <a:t>Complement event</a:t>
            </a:r>
            <a:endParaRPr/>
          </a:p>
          <a:p>
            <a:pPr indent="-187007" lvl="0" marL="51435" rtl="0" algn="l">
              <a:lnSpc>
                <a:spcPct val="100000"/>
              </a:lnSpc>
              <a:spcBef>
                <a:spcPts val="335"/>
              </a:spcBef>
              <a:spcAft>
                <a:spcPts val="0"/>
              </a:spcAft>
              <a:buClr>
                <a:schemeClr val="dk1"/>
              </a:buClr>
              <a:buSzPct val="100000"/>
              <a:buChar char="•"/>
            </a:pPr>
            <a:r>
              <a:rPr lang="en-US" sz="3800"/>
              <a:t>Intersection of events</a:t>
            </a:r>
            <a:endParaRPr/>
          </a:p>
          <a:p>
            <a:pPr indent="-173649" lvl="0" marL="114300" rtl="0" algn="l">
              <a:lnSpc>
                <a:spcPct val="100000"/>
              </a:lnSpc>
              <a:spcBef>
                <a:spcPts val="340"/>
              </a:spcBef>
              <a:spcAft>
                <a:spcPts val="0"/>
              </a:spcAft>
              <a:buClr>
                <a:schemeClr val="dk1"/>
              </a:buClr>
              <a:buSzPct val="92857"/>
              <a:buChar char="•"/>
            </a:pPr>
            <a:r>
              <a:rPr lang="en-US" sz="3800"/>
              <a:t>   Union of events</a:t>
            </a:r>
            <a:endParaRPr/>
          </a:p>
          <a:p>
            <a:pPr indent="-187007" lvl="0" marL="51435" rtl="0" algn="l">
              <a:lnSpc>
                <a:spcPct val="100000"/>
              </a:lnSpc>
              <a:spcBef>
                <a:spcPts val="335"/>
              </a:spcBef>
              <a:spcAft>
                <a:spcPts val="0"/>
              </a:spcAft>
              <a:buClr>
                <a:schemeClr val="dk1"/>
              </a:buClr>
              <a:buSzPct val="100000"/>
              <a:buChar char="•"/>
            </a:pPr>
            <a:r>
              <a:rPr lang="en-US" sz="3800"/>
              <a:t>Mutually exclusive events</a:t>
            </a:r>
            <a:endParaRPr/>
          </a:p>
          <a:p>
            <a:pPr indent="-187007" lvl="0" marL="51435" rtl="0" algn="l">
              <a:lnSpc>
                <a:spcPct val="100000"/>
              </a:lnSpc>
              <a:spcBef>
                <a:spcPts val="335"/>
              </a:spcBef>
              <a:spcAft>
                <a:spcPts val="0"/>
              </a:spcAft>
              <a:buClr>
                <a:schemeClr val="dk1"/>
              </a:buClr>
              <a:buSzPct val="100000"/>
              <a:buChar char="•"/>
            </a:pPr>
            <a:r>
              <a:rPr lang="en-US" sz="3800"/>
              <a:t>Dependent and independent events</a:t>
            </a:r>
            <a:endParaRPr/>
          </a:p>
          <a:p>
            <a:pPr indent="-185420" lvl="0" marL="342900" rtl="0" algn="l">
              <a:lnSpc>
                <a:spcPct val="100000"/>
              </a:lnSpc>
              <a:spcBef>
                <a:spcPts val="496"/>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