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61" r:id="rId5"/>
    <p:sldId id="260"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ustomXml" Target="../customXml/item1.xml"/><Relationship Id="rId2"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tableStyles" Target="tableStyles.xml"/><Relationship Id="rId1" Type="http://schemas.openxmlformats.org/officeDocument/2006/relationships/slideMaster" Target="slideMasters/slideMaster1.xml"/><Relationship Id="rId5" Type="http://schemas.openxmlformats.org/officeDocument/2006/relationships/slide" Target="slides/slide3.xml"/><Relationship Id="rId10" Type="http://schemas.openxmlformats.org/officeDocument/2006/relationships/viewProps" Target="viewProps.xml"/><Relationship Id="rId9" Type="http://schemas.openxmlformats.org/officeDocument/2006/relationships/presProps" Target="presProps.xml"/><Relationship Id="rId4" Type="http://schemas.openxmlformats.org/officeDocument/2006/relationships/slide" Target="slides/slide2.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9420" y="546735"/>
            <a:ext cx="11313795" cy="5169535"/>
          </a:xfrm>
          <a:prstGeom prst="rect">
            <a:avLst/>
          </a:prstGeom>
          <a:noFill/>
        </p:spPr>
        <p:txBody>
          <a:bodyPr wrap="square" rtlCol="0" anchor="t">
            <a:spAutoFit/>
          </a:bodyPr>
          <a:p>
            <a:pPr algn="ctr"/>
            <a:r>
              <a:rPr lang="en-US" sz="6600" u="sng">
                <a:latin typeface="Times New Roman" panose="02020603050405020304" charset="0"/>
                <a:cs typeface="Times New Roman" panose="02020603050405020304" charset="0"/>
              </a:rPr>
              <a:t>K-Nearest Neighbors</a:t>
            </a:r>
            <a:endParaRPr lang="en-US" sz="6600" u="sng">
              <a:latin typeface="Times New Roman" panose="02020603050405020304" charset="0"/>
              <a:cs typeface="Times New Roman" panose="02020603050405020304" charset="0"/>
            </a:endParaRPr>
          </a:p>
          <a:p>
            <a:pPr algn="ct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KNN is a non-parametric and lazy learning algorithm.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Non-parametric means there is no assumption for underlying data distribution.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In other words, the model structure determined from the dataset. This will be very helpful in practice where most of the real world datasets do not follow mathematical theoretical assumptions.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Lazy algorithm means it does not need any training data points for model generation. All training data used in the testing phase. This makes training faster and testing phase slower and costlier. Costly testing phase means time and memory.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In the worst case, KNN needs more time to scan all data points and scanning all data points will require more memory for storing training data.</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0505" y="173990"/>
            <a:ext cx="11620500" cy="3969385"/>
          </a:xfrm>
          <a:prstGeom prst="rect">
            <a:avLst/>
          </a:prstGeom>
          <a:noFill/>
        </p:spPr>
        <p:txBody>
          <a:bodyPr wrap="square" rtlCol="0" anchor="t">
            <a:spAutoFit/>
          </a:bodyPr>
          <a:p>
            <a:pPr algn="ctr"/>
            <a:r>
              <a:rPr lang="en-US" sz="3600">
                <a:latin typeface="Times New Roman" panose="02020603050405020304" charset="0"/>
                <a:cs typeface="Times New Roman" panose="02020603050405020304" charset="0"/>
              </a:rPr>
              <a:t>How does the KNN algorithm work?</a:t>
            </a:r>
            <a:endParaRPr lang="en-US" sz="3600">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In KNN, K is the number of nearest neighbors. </a:t>
            </a: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The number of neighbors is the core deciding factor. </a:t>
            </a: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K is generally an odd number</a:t>
            </a:r>
            <a:r>
              <a:rPr lang="en-IN" altLang="en-US" sz="2400">
                <a:latin typeface="Times New Roman" panose="02020603050405020304" charset="0"/>
                <a:cs typeface="Times New Roman" panose="02020603050405020304" charset="0"/>
              </a:rPr>
              <a:t>.</a:t>
            </a:r>
            <a:endParaRPr lang="en-IN" alt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Suppose P1 is the point, for which label needs to predict. First, you find the one closest point to P1 and then the label of the nearest point assigned to P1.</a:t>
            </a:r>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rcRect b="4133"/>
          <a:stretch>
            <a:fillRect/>
          </a:stretch>
        </p:blipFill>
        <p:spPr>
          <a:xfrm>
            <a:off x="3959860" y="3297555"/>
            <a:ext cx="4354830" cy="3416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739515" y="1599565"/>
            <a:ext cx="7849870" cy="5032375"/>
          </a:xfrm>
          <a:prstGeom prst="rect">
            <a:avLst/>
          </a:prstGeom>
        </p:spPr>
      </p:pic>
      <p:sp>
        <p:nvSpPr>
          <p:cNvPr id="2" name="Text Box 1"/>
          <p:cNvSpPr txBox="1"/>
          <p:nvPr/>
        </p:nvSpPr>
        <p:spPr>
          <a:xfrm>
            <a:off x="313055" y="112395"/>
            <a:ext cx="11482705" cy="2676525"/>
          </a:xfrm>
          <a:prstGeom prst="rect">
            <a:avLst/>
          </a:prstGeom>
          <a:noFill/>
        </p:spPr>
        <p:txBody>
          <a:bodyPr wrap="square" rtlCol="0" anchor="t">
            <a:sp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For finding closest similar points, you find the distance between points using distance measures such as Euclidean distance, Hamming distance, Manhattan distance and Minkowski distance. </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KNN has the following basic steps:</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en-US" sz="2400">
                <a:latin typeface="Times New Roman" panose="02020603050405020304" charset="0"/>
                <a:cs typeface="Times New Roman" panose="02020603050405020304" charset="0"/>
              </a:rPr>
              <a:t>Calculate distance</a:t>
            </a:r>
            <a:endParaRPr lang="en-US" sz="2400">
              <a:latin typeface="Times New Roman" panose="02020603050405020304" charset="0"/>
              <a:cs typeface="Times New Roman" panose="02020603050405020304" charset="0"/>
            </a:endParaRPr>
          </a:p>
          <a:p>
            <a:pPr marL="457200" indent="-457200">
              <a:buAutoNum type="arabicPeriod"/>
            </a:pPr>
            <a:r>
              <a:rPr lang="en-US" sz="2400">
                <a:latin typeface="Times New Roman" panose="02020603050405020304" charset="0"/>
                <a:cs typeface="Times New Roman" panose="02020603050405020304" charset="0"/>
              </a:rPr>
              <a:t>Find closest neighbors</a:t>
            </a:r>
            <a:endParaRPr lang="en-US" sz="2400">
              <a:latin typeface="Times New Roman" panose="02020603050405020304" charset="0"/>
              <a:cs typeface="Times New Roman" panose="02020603050405020304" charset="0"/>
            </a:endParaRPr>
          </a:p>
          <a:p>
            <a:pPr marL="457200" indent="-457200">
              <a:buAutoNum type="arabicPeriod"/>
            </a:pPr>
            <a:r>
              <a:rPr lang="en-US" sz="2400">
                <a:latin typeface="Times New Roman" panose="02020603050405020304" charset="0"/>
                <a:cs typeface="Times New Roman" panose="02020603050405020304" charset="0"/>
              </a:rPr>
              <a:t>Vote for labels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7153910" y="2942590"/>
            <a:ext cx="4615815" cy="3694430"/>
          </a:xfrm>
          <a:prstGeom prst="rect">
            <a:avLst/>
          </a:prstGeom>
        </p:spPr>
      </p:pic>
      <p:sp>
        <p:nvSpPr>
          <p:cNvPr id="2" name="Text Box 1"/>
          <p:cNvSpPr txBox="1"/>
          <p:nvPr/>
        </p:nvSpPr>
        <p:spPr>
          <a:xfrm>
            <a:off x="304165" y="324485"/>
            <a:ext cx="11400790" cy="2984500"/>
          </a:xfrm>
          <a:prstGeom prst="rect">
            <a:avLst/>
          </a:prstGeom>
          <a:noFill/>
        </p:spPr>
        <p:txBody>
          <a:bodyPr wrap="square" rtlCol="0" anchor="t">
            <a:spAutoFit/>
          </a:bodyPr>
          <a:p>
            <a:r>
              <a:rPr lang="en-US" sz="2000">
                <a:latin typeface="Times New Roman" panose="02020603050405020304" charset="0"/>
                <a:cs typeface="Times New Roman" panose="02020603050405020304" charset="0"/>
              </a:rPr>
              <a:t>Eager learners mean when given training points will construct a generalized model before performing prediction on given new points to classify. You can think of such learners as being ready, active and eager to classify unobserved data points.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Lazy Learning means there is no need for learning or training of the model and all of the data points used at the time of prediction. Lazy learners wait until the last minute before classifying any data point. Lazy learner stores merely the training dataset and waits until classification needs to perform.</a:t>
            </a:r>
            <a:endParaRPr lang="en-US" sz="20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How do you decide the number of neighbors in KNN?</a:t>
            </a:r>
            <a:endParaRPr lang="en-US" sz="2400" b="1">
              <a:latin typeface="Times New Roman" panose="02020603050405020304" charset="0"/>
              <a:cs typeface="Times New Roman" panose="02020603050405020304" charset="0"/>
            </a:endParaRPr>
          </a:p>
        </p:txBody>
      </p:sp>
      <p:sp>
        <p:nvSpPr>
          <p:cNvPr id="4" name="Text Box 3"/>
          <p:cNvSpPr txBox="1"/>
          <p:nvPr/>
        </p:nvSpPr>
        <p:spPr>
          <a:xfrm>
            <a:off x="368300" y="3582035"/>
            <a:ext cx="6152515" cy="1322070"/>
          </a:xfrm>
          <a:prstGeom prst="rect">
            <a:avLst/>
          </a:prstGeom>
          <a:noFill/>
        </p:spPr>
        <p:txBody>
          <a:bodyPr wrap="square" rtlCol="0" anchor="t">
            <a:spAutoFit/>
          </a:bodyPr>
          <a:p>
            <a:pPr marL="457200" indent="-457200">
              <a:buAutoNum type="arabicPeriod"/>
            </a:pPr>
            <a:r>
              <a:rPr lang="en-US" sz="2000">
                <a:latin typeface="Times New Roman" panose="02020603050405020304" charset="0"/>
                <a:cs typeface="Times New Roman" panose="02020603050405020304" charset="0"/>
              </a:rPr>
              <a:t>You can also check by generating the model on different values of k and check their performance. </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You can also try Elbow method here.</a:t>
            </a:r>
            <a:endParaRPr lang="en-US" sz="2000">
              <a:latin typeface="Times New Roman" panose="02020603050405020304" charset="0"/>
              <a:cs typeface="Times New Roman" panose="02020603050405020304" charset="0"/>
            </a:endParaRPr>
          </a:p>
          <a:p>
            <a:pPr marL="457200" indent="-457200"/>
            <a:endParaRPr 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1670" y="368935"/>
            <a:ext cx="10482580" cy="5139055"/>
          </a:xfrm>
          <a:prstGeom prst="rect">
            <a:avLst/>
          </a:prstGeom>
          <a:noFill/>
        </p:spPr>
        <p:txBody>
          <a:bodyPr wrap="square" rtlCol="0" anchor="t">
            <a:spAutoFit/>
          </a:bodyPr>
          <a:p>
            <a:r>
              <a:rPr lang="en-US" sz="3200" b="1">
                <a:latin typeface="Times New Roman" panose="02020603050405020304" charset="0"/>
                <a:cs typeface="Times New Roman" panose="02020603050405020304" charset="0"/>
              </a:rPr>
              <a:t>Quick summary of KNN</a:t>
            </a:r>
            <a:r>
              <a:rPr lang="en-IN" altLang="en-US" sz="3200" b="1">
                <a:latin typeface="Times New Roman" panose="02020603050405020304" charset="0"/>
                <a:cs typeface="Times New Roman" panose="02020603050405020304" charset="0"/>
              </a:rPr>
              <a:t> - </a:t>
            </a:r>
            <a:endParaRPr lang="en-IN" altLang="en-US" sz="3200" b="1">
              <a:latin typeface="Times New Roman" panose="02020603050405020304" charset="0"/>
              <a:cs typeface="Times New Roman" panose="02020603050405020304" charset="0"/>
            </a:endParaRPr>
          </a:p>
          <a:p>
            <a:endParaRPr lang="en-US" sz="32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The algorithm can be summarized as: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A positive integer k is specified, along with a new sample</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We select the k entries in our database which are closest to the new sample</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We find the most common classification of these entries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This is the classification we give to the new sample</a:t>
            </a:r>
            <a:endParaRPr lang="en-US" sz="2400">
              <a:latin typeface="Times New Roman" panose="02020603050405020304" charset="0"/>
              <a:cs typeface="Times New Roman" panose="02020603050405020304" charset="0"/>
            </a:endParaRPr>
          </a:p>
          <a:p>
            <a:pPr marL="342900" indent="-342900"/>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A few other features of KNN:</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KNN stores the entire training dataset which it uses as its representation.</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KNN does not learn any model.</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KNN makes predictions just-in-time by calculating the similarity between an input sample and each training instance.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0" y="2967990"/>
            <a:ext cx="2540000" cy="922020"/>
          </a:xfrm>
          <a:prstGeom prst="rect">
            <a:avLst/>
          </a:prstGeom>
          <a:noFill/>
        </p:spPr>
        <p:txBody>
          <a:bodyPr wrap="square" rtlCol="0" anchor="t">
            <a:spAutoFit/>
          </a:bodyPr>
          <a:p>
            <a:r>
              <a:rPr lang="en-US"/>
              <a:t>https://stanford.edu/class/engr108/visualizations/kmeans/kmeans.html</a:t>
            </a:r>
            <a:endParaRPr lang="en-US"/>
          </a:p>
        </p:txBody>
      </p:sp>
      <p:sp>
        <p:nvSpPr>
          <p:cNvPr id="3" name="Text Box 2"/>
          <p:cNvSpPr txBox="1"/>
          <p:nvPr/>
        </p:nvSpPr>
        <p:spPr>
          <a:xfrm>
            <a:off x="3081020" y="1741170"/>
            <a:ext cx="2540000" cy="922020"/>
          </a:xfrm>
          <a:prstGeom prst="rect">
            <a:avLst/>
          </a:prstGeom>
          <a:noFill/>
        </p:spPr>
        <p:txBody>
          <a:bodyPr wrap="square" rtlCol="0" anchor="t">
            <a:spAutoFit/>
          </a:bodyPr>
          <a:p>
            <a:r>
              <a:rPr lang="en-US"/>
              <a:t>https://www.naftaliharris.com/blog/visualizing-k-means-clustering/</a:t>
            </a:r>
            <a:endParaRPr lang="en-US"/>
          </a:p>
        </p:txBody>
      </p:sp>
      <p:sp>
        <p:nvSpPr>
          <p:cNvPr id="4" name="Text Box 3"/>
          <p:cNvSpPr txBox="1"/>
          <p:nvPr/>
        </p:nvSpPr>
        <p:spPr>
          <a:xfrm>
            <a:off x="7804785" y="4586605"/>
            <a:ext cx="2540000" cy="645160"/>
          </a:xfrm>
          <a:prstGeom prst="rect">
            <a:avLst/>
          </a:prstGeom>
          <a:noFill/>
        </p:spPr>
        <p:txBody>
          <a:bodyPr wrap="square" rtlCol="0" anchor="t">
            <a:spAutoFit/>
          </a:bodyPr>
          <a:p>
            <a:r>
              <a:rPr lang="en-US"/>
              <a:t>https://i.stack.imgur.com/Q7HIP.gif</a:t>
            </a:r>
            <a:endParaRPr lang="en-US"/>
          </a:p>
        </p:txBody>
      </p:sp>
      <p:sp>
        <p:nvSpPr>
          <p:cNvPr id="5" name="Text Box 4"/>
          <p:cNvSpPr txBox="1"/>
          <p:nvPr/>
        </p:nvSpPr>
        <p:spPr>
          <a:xfrm>
            <a:off x="937895" y="661035"/>
            <a:ext cx="3695700" cy="368300"/>
          </a:xfrm>
          <a:prstGeom prst="rect">
            <a:avLst/>
          </a:prstGeom>
          <a:noFill/>
        </p:spPr>
        <p:txBody>
          <a:bodyPr wrap="square" rtlCol="0">
            <a:spAutoFit/>
          </a:bodyPr>
          <a:p>
            <a:r>
              <a:rPr lang="en-IN" altLang="en-US"/>
              <a:t>iris dataset</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FEBB7-7BB2-4942-AE5C-10E7EFEA4119}"/>
</file>

<file path=customXml/itemProps2.xml><?xml version="1.0" encoding="utf-8"?>
<ds:datastoreItem xmlns:ds="http://schemas.openxmlformats.org/officeDocument/2006/customXml" ds:itemID="{5AD6E9CA-4450-4CB4-AEC7-957CCACEDCF6}"/>
</file>

<file path=customXml/itemProps3.xml><?xml version="1.0" encoding="utf-8"?>
<ds:datastoreItem xmlns:ds="http://schemas.openxmlformats.org/officeDocument/2006/customXml" ds:itemID="{16236A93-BB25-48EC-9773-2C96D2495A28}"/>
</file>

<file path=docProps/app.xml><?xml version="1.0" encoding="utf-8"?>
<Properties xmlns="http://schemas.openxmlformats.org/officeDocument/2006/extended-properties" xmlns:vt="http://schemas.openxmlformats.org/officeDocument/2006/docPropsVTypes">
  <TotalTime>0</TotalTime>
  <Words>2775</Words>
  <Application>WPS Presentation</Application>
  <PresentationFormat>Widescreen</PresentationFormat>
  <Paragraphs>55</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Times New Roman</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91920</cp:lastModifiedBy>
  <cp:revision>7</cp:revision>
  <dcterms:created xsi:type="dcterms:W3CDTF">2021-06-02T14:31:00Z</dcterms:created>
  <dcterms:modified xsi:type="dcterms:W3CDTF">2021-12-16T20:33:12Z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683BD8515AB54F889290E8E56A9BE8E0</vt:lpwstr>
  </property>
  <property fmtid="{D5CDD505-2E9C-101B-9397-08002B2CF9AE}" pid="4" name="ContentTypeId">
    <vt:lpwstr>0x0101006BA46AB967003B43802A4329B536E1AF</vt:lpwstr>
  </property>
</Properties>
</file>