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0"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theme" Target="theme/theme1.xml"/><Relationship Id="rId16" Type="http://schemas.openxmlformats.org/officeDocument/2006/relationships/customXml" Target="../customXml/item3.xml"/><Relationship Id="rId6" Type="http://schemas.openxmlformats.org/officeDocument/2006/relationships/slide" Target="slides/slide4.xml"/><Relationship Id="rId11"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slide" Target="slides/slide3.xml"/><Relationship Id="rId15" Type="http://schemas.openxmlformats.org/officeDocument/2006/relationships/customXml" Target="../customXml/item2.xml"/><Relationship Id="rId10" Type="http://schemas.openxmlformats.org/officeDocument/2006/relationships/slide" Target="slides/slide8.xml"/><Relationship Id="rId9" Type="http://schemas.openxmlformats.org/officeDocument/2006/relationships/slide" Target="slides/slide7.xml"/><Relationship Id="rId4" Type="http://schemas.openxmlformats.org/officeDocument/2006/relationships/slide" Target="slides/slide2.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88620" y="332740"/>
            <a:ext cx="11351895" cy="5539105"/>
          </a:xfrm>
          <a:prstGeom prst="rect">
            <a:avLst/>
          </a:prstGeom>
          <a:noFill/>
        </p:spPr>
        <p:txBody>
          <a:bodyPr wrap="square" rtlCol="0" anchor="t">
            <a:spAutoFit/>
          </a:bodyPr>
          <a:p>
            <a:pPr algn="ctr"/>
            <a:r>
              <a:rPr lang="en-US" sz="3200" b="1" u="sng"/>
              <a:t>Density-based spatial clustering of applications with noise (DBSCAN) </a:t>
            </a:r>
            <a:endParaRPr lang="en-US" sz="3200" b="1" u="sng"/>
          </a:p>
          <a:p>
            <a:endParaRPr lang="en-US"/>
          </a:p>
          <a:p>
            <a:r>
              <a:rPr lang="en-US"/>
              <a:t>The DBSCAN algorithm is based on this intuitive notion of “clusters” and “noise”. The key idea is that for each point of a cluster, the neighborhood of a given radius has to contain at least a minimum number of points.</a:t>
            </a:r>
            <a:endParaRPr lang="en-US"/>
          </a:p>
          <a:p>
            <a:endParaRPr lang="en-US"/>
          </a:p>
          <a:p>
            <a:r>
              <a:rPr lang="en-US" sz="2000" b="1"/>
              <a:t>Why do we need DBSCAN Clustering?</a:t>
            </a:r>
            <a:endParaRPr lang="en-US" sz="2000" b="1"/>
          </a:p>
          <a:p>
            <a:endParaRPr lang="en-US"/>
          </a:p>
          <a:p>
            <a:r>
              <a:rPr lang="en-US"/>
              <a:t> Clustering is an unsupervised learning technique where we try to group the data points based on specific characteristics. There are various clustering algorithms with K-Means and Hierarchical being the most used ones.</a:t>
            </a:r>
            <a:endParaRPr lang="en-US"/>
          </a:p>
          <a:p>
            <a:endParaRPr lang="en-US"/>
          </a:p>
          <a:p>
            <a:r>
              <a:rPr lang="en-US"/>
              <a:t>Some of the use cases of clustering algorithms include:</a:t>
            </a:r>
            <a:endParaRPr lang="en-US"/>
          </a:p>
          <a:p>
            <a:pPr marL="285750" indent="-285750">
              <a:buFont typeface="Arial" panose="020B0604020202020204" pitchFamily="34" charset="0"/>
              <a:buChar char="•"/>
            </a:pPr>
            <a:r>
              <a:rPr lang="en-US"/>
              <a:t>Document Clustering</a:t>
            </a:r>
            <a:endParaRPr lang="en-US"/>
          </a:p>
          <a:p>
            <a:pPr marL="285750" indent="-285750">
              <a:buFont typeface="Arial" panose="020B0604020202020204" pitchFamily="34" charset="0"/>
              <a:buChar char="•"/>
            </a:pPr>
            <a:r>
              <a:rPr lang="en-US"/>
              <a:t>Recommendation Engine</a:t>
            </a:r>
            <a:endParaRPr lang="en-US"/>
          </a:p>
          <a:p>
            <a:pPr marL="285750" indent="-285750">
              <a:buFont typeface="Arial" panose="020B0604020202020204" pitchFamily="34" charset="0"/>
              <a:buChar char="•"/>
            </a:pPr>
            <a:r>
              <a:rPr lang="en-US"/>
              <a:t>Image Segmentation</a:t>
            </a:r>
            <a:endParaRPr lang="en-US"/>
          </a:p>
          <a:p>
            <a:pPr marL="285750" indent="-285750">
              <a:buFont typeface="Arial" panose="020B0604020202020204" pitchFamily="34" charset="0"/>
              <a:buChar char="•"/>
            </a:pPr>
            <a:r>
              <a:rPr lang="en-US"/>
              <a:t>Market Segmentation</a:t>
            </a:r>
            <a:endParaRPr lang="en-US"/>
          </a:p>
          <a:p>
            <a:pPr marL="285750" indent="-285750">
              <a:buFont typeface="Arial" panose="020B0604020202020204" pitchFamily="34" charset="0"/>
              <a:buChar char="•"/>
            </a:pPr>
            <a:r>
              <a:rPr lang="en-US"/>
              <a:t>Search Result Grouping</a:t>
            </a:r>
            <a:endParaRPr lang="en-US"/>
          </a:p>
          <a:p>
            <a:pPr marL="285750" indent="-285750">
              <a:buFont typeface="Arial" panose="020B0604020202020204" pitchFamily="34" charset="0"/>
              <a:buChar char="•"/>
            </a:pPr>
            <a:r>
              <a:rPr lang="en-US"/>
              <a:t>and Anomaly Detection.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7010" y="248285"/>
            <a:ext cx="11531600" cy="6247130"/>
          </a:xfrm>
          <a:prstGeom prst="rect">
            <a:avLst/>
          </a:prstGeom>
          <a:noFill/>
        </p:spPr>
        <p:txBody>
          <a:bodyPr wrap="square" rtlCol="0" anchor="t">
            <a:spAutoFit/>
          </a:bodyPr>
          <a:p>
            <a:r>
              <a:rPr lang="en-US" sz="2000" b="1"/>
              <a:t>K-Means and Hierarchical Clustering both fail in creating clusters of arbitrary shapes. They are not able to form clusters based on varying densities. That’s why we need DBSCAN clustering.</a:t>
            </a:r>
            <a:endParaRPr lang="en-US" sz="2000" b="1"/>
          </a:p>
          <a:p>
            <a:endParaRPr lang="en-US"/>
          </a:p>
          <a:p>
            <a:r>
              <a:rPr lang="en-US"/>
              <a:t>Let’s try to understand it with an example. Here we have data points densely present in the form of concentric circles:</a:t>
            </a:r>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We can see three different dense clusters in the form of concentric circles with some noise here. </a:t>
            </a:r>
            <a:r>
              <a:rPr lang="en-US" b="1"/>
              <a:t>Now, let’s run K-Means and Hierarchical clustering algorithms and see how they cluster these data points.</a:t>
            </a:r>
            <a:endParaRPr lang="en-US" b="1"/>
          </a:p>
        </p:txBody>
      </p:sp>
      <p:pic>
        <p:nvPicPr>
          <p:cNvPr id="3" name="Picture 2" descr="db1"/>
          <p:cNvPicPr>
            <a:picLocks noChangeAspect="1"/>
          </p:cNvPicPr>
          <p:nvPr/>
        </p:nvPicPr>
        <p:blipFill>
          <a:blip r:embed="rId1"/>
          <a:stretch>
            <a:fillRect/>
          </a:stretch>
        </p:blipFill>
        <p:spPr>
          <a:xfrm>
            <a:off x="3547110" y="1504950"/>
            <a:ext cx="5549265" cy="43503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9420" y="5030470"/>
            <a:ext cx="11210925" cy="1198880"/>
          </a:xfrm>
          <a:prstGeom prst="rect">
            <a:avLst/>
          </a:prstGeom>
          <a:noFill/>
        </p:spPr>
        <p:txBody>
          <a:bodyPr wrap="square" rtlCol="0" anchor="t">
            <a:spAutoFit/>
          </a:bodyPr>
          <a:p>
            <a:r>
              <a:rPr lang="en-US" b="1"/>
              <a:t>You might be wondering why there are four colors in the graph?</a:t>
            </a:r>
            <a:r>
              <a:rPr lang="en-US"/>
              <a:t> As I said earlier, this data contains noise too, therefore, I have taken noise as a different cluster which is represented by the purple color. Sadly, both of them failed to cluster the data points. Also, they were</a:t>
            </a:r>
            <a:r>
              <a:rPr lang="en-US" b="1"/>
              <a:t> not able to properly detect the noise present in the dataset</a:t>
            </a:r>
            <a:r>
              <a:rPr lang="en-US"/>
              <a:t>. Now, let’s take a look at the results from DBSCAN clustering.</a:t>
            </a:r>
            <a:endParaRPr lang="en-US"/>
          </a:p>
        </p:txBody>
      </p:sp>
      <p:pic>
        <p:nvPicPr>
          <p:cNvPr id="3" name="Picture 2" descr="db2"/>
          <p:cNvPicPr>
            <a:picLocks noChangeAspect="1"/>
          </p:cNvPicPr>
          <p:nvPr/>
        </p:nvPicPr>
        <p:blipFill>
          <a:blip r:embed="rId1"/>
          <a:stretch>
            <a:fillRect/>
          </a:stretch>
        </p:blipFill>
        <p:spPr>
          <a:xfrm>
            <a:off x="718820" y="265430"/>
            <a:ext cx="10931525" cy="46583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db3"/>
          <p:cNvPicPr>
            <a:picLocks noChangeAspect="1"/>
          </p:cNvPicPr>
          <p:nvPr/>
        </p:nvPicPr>
        <p:blipFill>
          <a:blip r:embed="rId1"/>
          <a:stretch>
            <a:fillRect/>
          </a:stretch>
        </p:blipFill>
        <p:spPr>
          <a:xfrm>
            <a:off x="2294255" y="226695"/>
            <a:ext cx="6978650" cy="4628515"/>
          </a:xfrm>
          <a:prstGeom prst="rect">
            <a:avLst/>
          </a:prstGeom>
        </p:spPr>
      </p:pic>
      <p:sp>
        <p:nvSpPr>
          <p:cNvPr id="4" name="Text Box 3"/>
          <p:cNvSpPr txBox="1"/>
          <p:nvPr/>
        </p:nvSpPr>
        <p:spPr>
          <a:xfrm>
            <a:off x="616585" y="5241925"/>
            <a:ext cx="10959465" cy="645160"/>
          </a:xfrm>
          <a:prstGeom prst="rect">
            <a:avLst/>
          </a:prstGeom>
          <a:noFill/>
        </p:spPr>
        <p:txBody>
          <a:bodyPr wrap="square" rtlCol="0" anchor="t">
            <a:spAutoFit/>
          </a:bodyPr>
          <a:p>
            <a:r>
              <a:rPr lang="en-US"/>
              <a:t>Awesome! DBSCAN is not just able to cluster the data points correctly, but it also perfectly detects noise in the dataset.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2925" y="395605"/>
            <a:ext cx="11050905" cy="3415030"/>
          </a:xfrm>
          <a:prstGeom prst="rect">
            <a:avLst/>
          </a:prstGeom>
          <a:noFill/>
        </p:spPr>
        <p:txBody>
          <a:bodyPr wrap="square" rtlCol="0" anchor="t">
            <a:spAutoFit/>
          </a:bodyPr>
          <a:p>
            <a:pPr algn="ctr"/>
            <a:r>
              <a:rPr lang="en-US" sz="2800" b="1">
                <a:sym typeface="+mn-ea"/>
              </a:rPr>
              <a:t>What Exactly is DBSCAN Clustering?</a:t>
            </a:r>
            <a:endParaRPr lang="en-US" sz="2800" b="1">
              <a:sym typeface="+mn-ea"/>
            </a:endParaRPr>
          </a:p>
          <a:p>
            <a:endParaRPr lang="en-US">
              <a:sym typeface="+mn-ea"/>
            </a:endParaRPr>
          </a:p>
          <a:p>
            <a:r>
              <a:rPr lang="en-US">
                <a:sym typeface="+mn-ea"/>
              </a:rPr>
              <a:t>It groups ‘densely grouped’ data points into a single cluster. It can identify clusters in large spatial datasets by looking at the local density of the data points.</a:t>
            </a:r>
            <a:r>
              <a:rPr lang="en-US" b="1">
                <a:sym typeface="+mn-ea"/>
              </a:rPr>
              <a:t> </a:t>
            </a:r>
            <a:r>
              <a:rPr lang="en-US" sz="2000" b="1">
                <a:sym typeface="+mn-ea"/>
              </a:rPr>
              <a:t>The most exciting feature of DBSCAN clustering is that it is robust to outliers. It also does not require the number of clusters to be told beforehand, unlike K-Means, where we have to specify the number of centroids.</a:t>
            </a:r>
            <a:endParaRPr lang="en-US" sz="2000" b="1"/>
          </a:p>
          <a:p>
            <a:endParaRPr lang="en-US"/>
          </a:p>
          <a:p>
            <a:r>
              <a:rPr lang="en-US" sz="2000" b="1">
                <a:sym typeface="+mn-ea"/>
              </a:rPr>
              <a:t>DBSCAN requires only two parameters: epsilon and minPoints. </a:t>
            </a:r>
            <a:endParaRPr lang="en-US" sz="2000" b="1">
              <a:sym typeface="+mn-ea"/>
            </a:endParaRPr>
          </a:p>
          <a:p>
            <a:pPr marL="285750" indent="-285750">
              <a:buFont typeface="Arial" panose="020B0604020202020204" pitchFamily="34" charset="0"/>
              <a:buChar char="•"/>
            </a:pPr>
            <a:r>
              <a:rPr lang="en-US">
                <a:sym typeface="+mn-ea"/>
              </a:rPr>
              <a:t>Epsilon is the radius of the circle to be created around each data point to check the density</a:t>
            </a:r>
            <a:r>
              <a:rPr lang="en-IN" altLang="en-US">
                <a:sym typeface="+mn-ea"/>
              </a:rPr>
              <a:t>.</a:t>
            </a:r>
            <a:endParaRPr lang="en-IN" altLang="en-US">
              <a:sym typeface="+mn-ea"/>
            </a:endParaRPr>
          </a:p>
          <a:p>
            <a:pPr marL="285750" indent="-285750">
              <a:buFont typeface="Arial" panose="020B0604020202020204" pitchFamily="34" charset="0"/>
              <a:buChar char="•"/>
            </a:pPr>
            <a:r>
              <a:rPr lang="en-US">
                <a:sym typeface="+mn-ea"/>
              </a:rPr>
              <a:t>minPoints is the minimum number of data points required inside that circle for that data point to be classified as a Core point.</a:t>
            </a:r>
            <a:endParaRPr lang="en-US"/>
          </a:p>
        </p:txBody>
      </p:sp>
      <p:pic>
        <p:nvPicPr>
          <p:cNvPr id="3" name="Picture 2" descr="db4"/>
          <p:cNvPicPr>
            <a:picLocks noChangeAspect="1"/>
          </p:cNvPicPr>
          <p:nvPr/>
        </p:nvPicPr>
        <p:blipFill>
          <a:blip r:embed="rId1"/>
          <a:stretch>
            <a:fillRect/>
          </a:stretch>
        </p:blipFill>
        <p:spPr>
          <a:xfrm>
            <a:off x="3505835" y="3810635"/>
            <a:ext cx="4978400" cy="27470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7680" y="451485"/>
            <a:ext cx="11189335" cy="1845310"/>
          </a:xfrm>
          <a:prstGeom prst="rect">
            <a:avLst/>
          </a:prstGeom>
          <a:noFill/>
        </p:spPr>
        <p:txBody>
          <a:bodyPr wrap="square" rtlCol="0" anchor="t">
            <a:spAutoFit/>
          </a:bodyPr>
          <a:p>
            <a:r>
              <a:rPr lang="en-US"/>
              <a:t>DBSCAN creates a circle of epsilon radius around every data point and classifies them into Core point, Border point, and Noise</a:t>
            </a:r>
            <a:r>
              <a:rPr lang="en-IN" altLang="en-US"/>
              <a:t>.</a:t>
            </a:r>
            <a:endParaRPr lang="en-US"/>
          </a:p>
          <a:p>
            <a:endParaRPr lang="en-US"/>
          </a:p>
          <a:p>
            <a:r>
              <a:rPr lang="en-US" sz="2000" b="1"/>
              <a:t>Core</a:t>
            </a:r>
            <a:r>
              <a:rPr lang="en-US" sz="2000"/>
              <a:t> </a:t>
            </a:r>
            <a:r>
              <a:rPr lang="en-US"/>
              <a:t>— This is a point that has at least m</a:t>
            </a:r>
            <a:r>
              <a:rPr lang="en-IN" altLang="en-US"/>
              <a:t>inP</a:t>
            </a:r>
            <a:r>
              <a:rPr lang="en-US"/>
              <a:t>oints within distance n from itself.</a:t>
            </a:r>
            <a:endParaRPr lang="en-US"/>
          </a:p>
          <a:p>
            <a:r>
              <a:rPr lang="en-US" sz="2000" b="1"/>
              <a:t>Border </a:t>
            </a:r>
            <a:r>
              <a:rPr lang="en-US"/>
              <a:t>— </a:t>
            </a:r>
            <a:r>
              <a:rPr lang="en-IN" altLang="en-US"/>
              <a:t>I</a:t>
            </a:r>
            <a:r>
              <a:rPr lang="en-US"/>
              <a:t>f the number of points is less than minPoints, then it is classified as Border Point,.</a:t>
            </a:r>
            <a:endParaRPr lang="en-US"/>
          </a:p>
          <a:p>
            <a:r>
              <a:rPr lang="en-US" sz="2000" b="1"/>
              <a:t>Noise </a:t>
            </a:r>
            <a:r>
              <a:rPr lang="en-US"/>
              <a:t>— if there are no other data points around any data point within epsilon radius, then it treated as Noise.</a:t>
            </a:r>
            <a:endParaRPr lang="en-US"/>
          </a:p>
        </p:txBody>
      </p:sp>
      <p:pic>
        <p:nvPicPr>
          <p:cNvPr id="3" name="Picture 2" descr="db5"/>
          <p:cNvPicPr>
            <a:picLocks noChangeAspect="1"/>
          </p:cNvPicPr>
          <p:nvPr/>
        </p:nvPicPr>
        <p:blipFill>
          <a:blip r:embed="rId1"/>
          <a:stretch>
            <a:fillRect/>
          </a:stretch>
        </p:blipFill>
        <p:spPr>
          <a:xfrm>
            <a:off x="2741930" y="2654300"/>
            <a:ext cx="6229350" cy="39281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3055" y="311785"/>
            <a:ext cx="11722735" cy="5969635"/>
          </a:xfrm>
          <a:prstGeom prst="rect">
            <a:avLst/>
          </a:prstGeom>
          <a:noFill/>
        </p:spPr>
        <p:txBody>
          <a:bodyPr wrap="square" rtlCol="0" anchor="t">
            <a:spAutoFit/>
          </a:bodyPr>
          <a:p>
            <a:pPr marL="285750" indent="-285750">
              <a:buFont typeface="Arial" panose="020B0604020202020204" pitchFamily="34" charset="0"/>
              <a:buChar char="•"/>
            </a:pPr>
            <a:r>
              <a:rPr lang="en-US"/>
              <a:t>All the data points with at least 3 points in the circle including itself are considered as Core points represented by red color. </a:t>
            </a:r>
            <a:endParaRPr lang="en-US"/>
          </a:p>
          <a:p>
            <a:pPr marL="285750" indent="-285750">
              <a:buFont typeface="Arial" panose="020B0604020202020204" pitchFamily="34" charset="0"/>
              <a:buChar char="•"/>
            </a:pPr>
            <a:r>
              <a:rPr lang="en-US"/>
              <a:t>All the data points with less than 3 but greater than 1 point in the circle including itself are considered as Border points. They are represented by yellow color. </a:t>
            </a:r>
            <a:endParaRPr lang="en-US"/>
          </a:p>
          <a:p>
            <a:pPr marL="285750" indent="-285750">
              <a:buFont typeface="Arial" panose="020B0604020202020204" pitchFamily="34" charset="0"/>
              <a:buChar char="•"/>
            </a:pPr>
            <a:r>
              <a:rPr lang="en-US"/>
              <a:t>Finally, data points with no point other than itself present inside the circle are considered as Noise represented by the purple color.</a:t>
            </a:r>
            <a:endParaRPr lang="en-US"/>
          </a:p>
          <a:p>
            <a:pPr marL="285750" indent="-285750">
              <a:buFont typeface="Arial" panose="020B0604020202020204" pitchFamily="34" charset="0"/>
              <a:buChar char="•"/>
            </a:pPr>
            <a:endParaRPr lang="en-US"/>
          </a:p>
          <a:p>
            <a:pPr indent="0" algn="l">
              <a:buFont typeface="Arial" panose="020B0604020202020204" pitchFamily="34" charset="0"/>
              <a:buNone/>
            </a:pPr>
            <a:r>
              <a:rPr lang="en-US" sz="2800" b="1"/>
              <a:t>Parameter Selection in DBSCAN Clustering</a:t>
            </a:r>
            <a:endParaRPr lang="en-US" sz="2800" b="1"/>
          </a:p>
          <a:p>
            <a:pPr indent="0" algn="l">
              <a:buFont typeface="Arial" panose="020B0604020202020204" pitchFamily="34" charset="0"/>
              <a:buNone/>
            </a:pPr>
            <a:endParaRPr lang="en-US" sz="2800" b="1"/>
          </a:p>
          <a:p>
            <a:pPr indent="0" algn="l">
              <a:buFont typeface="Arial" panose="020B0604020202020204" pitchFamily="34" charset="0"/>
              <a:buNone/>
            </a:pPr>
            <a:r>
              <a:rPr lang="en-US"/>
              <a:t>The value of minPoints should be at least one greater than the number of dimensions of the dataset, i.e., </a:t>
            </a:r>
            <a:endParaRPr lang="en-US"/>
          </a:p>
          <a:p>
            <a:pPr indent="0" algn="l">
              <a:buFont typeface="Arial" panose="020B0604020202020204" pitchFamily="34" charset="0"/>
              <a:buNone/>
            </a:pPr>
            <a:endParaRPr lang="en-US"/>
          </a:p>
          <a:p>
            <a:pPr indent="0" algn="ctr">
              <a:buFont typeface="Arial" panose="020B0604020202020204" pitchFamily="34" charset="0"/>
              <a:buNone/>
            </a:pPr>
            <a:r>
              <a:rPr lang="en-US" b="1"/>
              <a:t>minPoints&gt;=Dimensions+1.</a:t>
            </a:r>
            <a:endParaRPr lang="en-US" b="1"/>
          </a:p>
          <a:p>
            <a:pPr indent="0" algn="l">
              <a:buFont typeface="Arial" panose="020B0604020202020204" pitchFamily="34" charset="0"/>
              <a:buNone/>
            </a:pPr>
            <a:endParaRPr lang="en-US" b="1"/>
          </a:p>
          <a:p>
            <a:pPr indent="0" algn="l">
              <a:buFont typeface="Arial" panose="020B0604020202020204" pitchFamily="34" charset="0"/>
              <a:buNone/>
            </a:pPr>
            <a:r>
              <a:rPr lang="en-US"/>
              <a:t>It does not make sense to take minPoints as 1 because it will result in each point being a separate cluster. Therefore, it must be at least 3. </a:t>
            </a:r>
            <a:r>
              <a:rPr lang="en-US" b="1"/>
              <a:t>Generally, it is twice the dimensions. But domain knowledge also decides its value.</a:t>
            </a:r>
            <a:endParaRPr lang="en-US" b="1"/>
          </a:p>
          <a:p>
            <a:pPr indent="0" algn="l">
              <a:buFont typeface="Arial" panose="020B0604020202020204" pitchFamily="34" charset="0"/>
              <a:buNone/>
            </a:pPr>
            <a:endParaRPr lang="en-US" sz="2000" b="1"/>
          </a:p>
          <a:p>
            <a:pPr indent="0" algn="l">
              <a:buFont typeface="Arial" panose="020B0604020202020204" pitchFamily="34" charset="0"/>
              <a:buNone/>
            </a:pPr>
            <a:r>
              <a:rPr lang="en-US" b="1"/>
              <a:t>The value of epsilon can be decided from the K-distance graph.</a:t>
            </a:r>
            <a:r>
              <a:rPr lang="en-US"/>
              <a:t> The point of maximum curvature (elbow) in this graph tells us about the value of epsilon. If the value of epsilon chosen is too small then a higher number of clusters will be created, and more data points will be taken as noise. Whereas, if chosen too big then various small clusters will merge into a big cluster, and we will lose details.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1325" y="295275"/>
            <a:ext cx="11170920" cy="3415030"/>
          </a:xfrm>
          <a:prstGeom prst="rect">
            <a:avLst/>
          </a:prstGeom>
          <a:noFill/>
        </p:spPr>
        <p:txBody>
          <a:bodyPr wrap="square" rtlCol="0" anchor="t">
            <a:spAutoFit/>
          </a:bodyPr>
          <a:p>
            <a:r>
              <a:rPr lang="en-US" sz="2400" b="1"/>
              <a:t>Advantages of DBSCAN:</a:t>
            </a:r>
            <a:endParaRPr lang="en-US" sz="2400" b="1"/>
          </a:p>
          <a:p>
            <a:pPr marL="285750" indent="-285750" algn="l">
              <a:buFont typeface="Arial" panose="020B0604020202020204" pitchFamily="34" charset="0"/>
              <a:buChar char="•"/>
            </a:pPr>
            <a:r>
              <a:rPr lang="en-US"/>
              <a:t>DBSCAN algorithm is robust to outliers (noise points).</a:t>
            </a:r>
            <a:endParaRPr lang="en-US"/>
          </a:p>
          <a:p>
            <a:pPr marL="285750" indent="-285750" algn="l">
              <a:buFont typeface="Arial" panose="020B0604020202020204" pitchFamily="34" charset="0"/>
              <a:buChar char="•"/>
            </a:pPr>
            <a:r>
              <a:rPr lang="en-US"/>
              <a:t>DBSCAN is great at separating high density clusters from low density clusters.</a:t>
            </a:r>
            <a:endParaRPr lang="en-US"/>
          </a:p>
          <a:p>
            <a:pPr marL="285750" indent="-285750" algn="l">
              <a:buFont typeface="Arial" panose="020B0604020202020204" pitchFamily="34" charset="0"/>
              <a:buChar char="•"/>
            </a:pPr>
            <a:r>
              <a:rPr lang="en-US"/>
              <a:t>Unlike K-means, DBSCAN does not require number of clusters to be specified priorily.</a:t>
            </a:r>
            <a:endParaRPr lang="en-US"/>
          </a:p>
          <a:p>
            <a:pPr marL="285750" indent="-285750" algn="l">
              <a:buFont typeface="Arial" panose="020B0604020202020204" pitchFamily="34" charset="0"/>
              <a:buChar char="•"/>
            </a:pPr>
            <a:r>
              <a:rPr lang="en-US"/>
              <a:t>DBSCAN supports non-globular structures as well.</a:t>
            </a:r>
            <a:endParaRPr lang="en-US"/>
          </a:p>
          <a:p>
            <a:pPr marL="285750" indent="-285750"/>
            <a:endParaRPr lang="en-US" sz="2400" b="1"/>
          </a:p>
          <a:p>
            <a:r>
              <a:rPr lang="en-US" sz="2400" b="1"/>
              <a:t>Disadvantages of DBSCAN:</a:t>
            </a:r>
            <a:endParaRPr lang="en-US" sz="2400" b="1"/>
          </a:p>
          <a:p>
            <a:pPr marL="285750" indent="-285750">
              <a:buFont typeface="Arial" panose="020B0604020202020204" pitchFamily="34" charset="0"/>
              <a:buChar char="•"/>
            </a:pPr>
            <a:r>
              <a:rPr lang="en-US"/>
              <a:t>DBSCAN algorithm is not deterministic in the sense that it forms different clusters on different trials. The reason is that the border point that is reachable from more than one core point can join either cluster, depending on the order of processing the data points.</a:t>
            </a:r>
            <a:endParaRPr lang="en-US"/>
          </a:p>
          <a:p>
            <a:pPr marL="285750" indent="-285750">
              <a:buFont typeface="Arial" panose="020B0604020202020204" pitchFamily="34" charset="0"/>
              <a:buChar char="•"/>
            </a:pPr>
            <a:r>
              <a:rPr lang="en-US"/>
              <a:t>Sometimes, choosing the value of ‘epsilon’ can be difficult especially when the data is in higher dimensions.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A46AB967003B43802A4329B536E1AF" ma:contentTypeVersion="11" ma:contentTypeDescription="Create a new document." ma:contentTypeScope="" ma:versionID="86249f2cd03effc5888cdcc92637a567">
  <xsd:schema xmlns:xsd="http://www.w3.org/2001/XMLSchema" xmlns:xs="http://www.w3.org/2001/XMLSchema" xmlns:p="http://schemas.microsoft.com/office/2006/metadata/properties" xmlns:ns2="cc4b4784-77fb-44fb-906f-937dd93939ac" targetNamespace="http://schemas.microsoft.com/office/2006/metadata/properties" ma:root="true" ma:fieldsID="a943f5cf8a2303c97d66df554572c483" ns2:_="">
    <xsd:import namespace="cc4b4784-77fb-44fb-906f-937dd93939a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b4784-77fb-44fb-906f-937dd93939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A68259-6750-4C3B-8F36-9ECB83A97F00}"/>
</file>

<file path=customXml/itemProps2.xml><?xml version="1.0" encoding="utf-8"?>
<ds:datastoreItem xmlns:ds="http://schemas.openxmlformats.org/officeDocument/2006/customXml" ds:itemID="{9B86AD3F-4805-413F-B000-D1A6F65C0891}"/>
</file>

<file path=customXml/itemProps3.xml><?xml version="1.0" encoding="utf-8"?>
<ds:datastoreItem xmlns:ds="http://schemas.openxmlformats.org/officeDocument/2006/customXml" ds:itemID="{C3C437B4-E911-4EAB-BAC0-9F403CDF12DE}"/>
</file>

<file path=docProps/app.xml><?xml version="1.0" encoding="utf-8"?>
<Properties xmlns="http://schemas.openxmlformats.org/officeDocument/2006/extended-properties" xmlns:vt="http://schemas.openxmlformats.org/officeDocument/2006/docPropsVTypes">
  <TotalTime>0</TotalTime>
  <Words>4775</Words>
  <Application>WPS Presentation</Application>
  <PresentationFormat>Widescreen</PresentationFormat>
  <Paragraphs>79</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91920</cp:lastModifiedBy>
  <cp:revision>2</cp:revision>
  <dcterms:created xsi:type="dcterms:W3CDTF">2022-01-05T07:48:33Z</dcterms:created>
  <dcterms:modified xsi:type="dcterms:W3CDTF">2022-01-05T08:08:08Z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55E3DEC8ADDF414FA7EEE42D05D2FEB8</vt:lpwstr>
  </property>
  <property fmtid="{D5CDD505-2E9C-101B-9397-08002B2CF9AE}" pid="3" name="KSOProductBuildVer">
    <vt:lpwstr>1033-11.2.0.10426</vt:lpwstr>
  </property>
  <property fmtid="{D5CDD505-2E9C-101B-9397-08002B2CF9AE}" pid="4" name="ContentTypeId">
    <vt:lpwstr>0x0101006BA46AB967003B43802A4329B536E1AF</vt:lpwstr>
  </property>
</Properties>
</file>