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80" r:id="rId3"/>
    <p:sldId id="281" r:id="rId4"/>
  </p:sldIdLst>
  <p:sldSz cx="9144000" cy="5143500" type="screen16x9"/>
  <p:notesSz cx="6797675" cy="992505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Nunito" pitchFamily="2" charset="-52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gkmK0IOZqNEW/4GyONhIZYBdA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9CF678-159B-460B-9DCC-9945D023D2E6}">
  <a:tblStyle styleId="{FE9CF678-159B-460B-9DCC-9945D023D2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28" Type="http://customschemas.google.com/relationships/presentationmetadata" Target="metadata"/><Relationship Id="rId10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4399"/>
            <a:ext cx="5438140" cy="4466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679768" y="4714399"/>
            <a:ext cx="5438140" cy="4466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79768" y="4714399"/>
            <a:ext cx="5438140" cy="4466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293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79768" y="4714399"/>
            <a:ext cx="5438140" cy="4466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60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9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9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19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19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9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9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9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9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9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9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1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19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1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19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1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9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28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2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28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2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28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21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21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1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2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2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2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25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2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25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2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7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 txBox="1">
            <a:spLocks noGrp="1"/>
          </p:cNvSpPr>
          <p:nvPr>
            <p:ph type="ctrTitle"/>
          </p:nvPr>
        </p:nvSpPr>
        <p:spPr>
          <a:xfrm>
            <a:off x="927847" y="279071"/>
            <a:ext cx="6972300" cy="300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Команда 40</a:t>
            </a:r>
            <a:br>
              <a:rPr lang="ru-RU" sz="2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 sz="2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Годовой проект на тему:</a:t>
            </a:r>
            <a:endParaRPr sz="24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ru-RU" sz="2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аналитической платформы биржевых событий</a:t>
            </a:r>
            <a:r>
              <a:rPr lang="ru-RU" sz="2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endParaRPr sz="2400" dirty="0"/>
          </a:p>
        </p:txBody>
      </p:sp>
      <p:sp>
        <p:nvSpPr>
          <p:cNvPr id="131" name="Google Shape;131;p1"/>
          <p:cNvSpPr txBox="1">
            <a:spLocks noGrp="1"/>
          </p:cNvSpPr>
          <p:nvPr>
            <p:ph type="subTitle" idx="1"/>
          </p:nvPr>
        </p:nvSpPr>
        <p:spPr>
          <a:xfrm>
            <a:off x="5130054" y="2904565"/>
            <a:ext cx="3792070" cy="2003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4575"/>
              <a:buFont typeface="Arial"/>
              <a:buNone/>
            </a:pPr>
            <a:r>
              <a:rPr lang="ru-RU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Состав команды: </a:t>
            </a:r>
            <a:endParaRPr lang="en-US" sz="18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4575"/>
              <a:buFont typeface="Arial"/>
              <a:buNone/>
            </a:pPr>
            <a:r>
              <a:rPr lang="ru-RU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Иваненков Лев</a:t>
            </a:r>
            <a:endParaRPr lang="en-US"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4575"/>
              <a:buFont typeface="Arial"/>
              <a:buNone/>
            </a:pPr>
            <a:r>
              <a:rPr lang="ru-RU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Карпов Роман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4575"/>
              <a:buFont typeface="Arial"/>
              <a:buNone/>
            </a:pPr>
            <a:r>
              <a:rPr lang="ru-RU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Золотухин Дмитрий 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4575"/>
              <a:buFont typeface="Arial"/>
              <a:buNone/>
            </a:pPr>
            <a:r>
              <a:rPr lang="ru-RU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Мосунов Данил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4575"/>
              <a:buFont typeface="Arial"/>
              <a:buNone/>
            </a:pPr>
            <a:endParaRPr lang="ru-RU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4575"/>
              <a:buFont typeface="Arial"/>
              <a:buNone/>
            </a:pPr>
            <a:r>
              <a:rPr lang="ru-RU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Куратор проекта</a:t>
            </a:r>
            <a:r>
              <a:rPr lang="ru-RU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Качкин Дмитрий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FB12E7-BA2C-4AD4-A7AD-7AB13BCAA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6" y="231916"/>
            <a:ext cx="649225" cy="6522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>
            <a:spLocks noGrp="1"/>
          </p:cNvSpPr>
          <p:nvPr>
            <p:ph type="title"/>
          </p:nvPr>
        </p:nvSpPr>
        <p:spPr>
          <a:xfrm>
            <a:off x="1188946" y="231916"/>
            <a:ext cx="7491130" cy="1025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Классификация новостного фона</a:t>
            </a:r>
            <a:endParaRPr sz="3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DE0F87-5502-40DF-8F03-95575DBEC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6" y="231916"/>
            <a:ext cx="649225" cy="65227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84D05F-8A73-C09E-952D-AF2179DE6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859" y="1285435"/>
            <a:ext cx="4537126" cy="1909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B961B4-10E6-62BE-4222-57929F0C7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859" y="1476392"/>
            <a:ext cx="4537127" cy="295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BE4C49-14F3-458F-2BA6-9D382C22E310}"/>
              </a:ext>
            </a:extLst>
          </p:cNvPr>
          <p:cNvSpPr txBox="1"/>
          <p:nvPr/>
        </p:nvSpPr>
        <p:spPr>
          <a:xfrm>
            <a:off x="226716" y="1163992"/>
            <a:ext cx="403314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были размечены на положительные (48%)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негативные (34%) и нейтральные (18%)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переменная характеризуется дисбалансом классов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 предобработка данных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токенизация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текста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очистка от стоп-слов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лемматизация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тексты были преобразованы в векторы с помощью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предсказания тональности новостей были построены логистическая регрессия и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подбором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помощи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Optuna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метрик выбраны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AUC.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показательна вторая метрика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в данных присутствует дисбаланс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классов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Лучший результат показал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ROC-AUC – 0.9227;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888EAC-1108-6100-A88B-D666A2E5EFFD}"/>
              </a:ext>
            </a:extLst>
          </p:cNvPr>
          <p:cNvSpPr txBox="1"/>
          <p:nvPr/>
        </p:nvSpPr>
        <p:spPr>
          <a:xfrm>
            <a:off x="4179094" y="1025492"/>
            <a:ext cx="345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метрик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B694E61-8C89-1986-84F4-2E4CCD59EE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4813" y="2646139"/>
            <a:ext cx="4552172" cy="818883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0D2228-53CF-2FB4-C111-CDCA25110E70}"/>
              </a:ext>
            </a:extLst>
          </p:cNvPr>
          <p:cNvSpPr txBox="1"/>
          <p:nvPr/>
        </p:nvSpPr>
        <p:spPr>
          <a:xfrm>
            <a:off x="4227836" y="2324569"/>
            <a:ext cx="2533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разметки новостей</a:t>
            </a:r>
          </a:p>
        </p:txBody>
      </p:sp>
    </p:spTree>
    <p:extLst>
      <p:ext uri="{BB962C8B-B14F-4D97-AF65-F5344CB8AC3E}">
        <p14:creationId xmlns:p14="http://schemas.microsoft.com/office/powerpoint/2010/main" val="153000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>
            <a:spLocks noGrp="1"/>
          </p:cNvSpPr>
          <p:nvPr>
            <p:ph type="title"/>
          </p:nvPr>
        </p:nvSpPr>
        <p:spPr>
          <a:xfrm>
            <a:off x="1188946" y="231916"/>
            <a:ext cx="7491130" cy="1025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Предсказание временного ряда</a:t>
            </a:r>
            <a:endParaRPr sz="3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DE0F87-5502-40DF-8F03-95575DBEC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6" y="231916"/>
            <a:ext cx="649225" cy="6522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BE4C49-14F3-458F-2BA6-9D382C22E310}"/>
              </a:ext>
            </a:extLst>
          </p:cNvPr>
          <p:cNvSpPr txBox="1"/>
          <p:nvPr/>
        </p:nvSpPr>
        <p:spPr>
          <a:xfrm>
            <a:off x="226716" y="1025492"/>
            <a:ext cx="3652372" cy="386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стационарности ряда</a:t>
            </a:r>
          </a:p>
          <a:p>
            <a:pPr marL="228600" indent="-228600" algn="just">
              <a:lnSpc>
                <a:spcPct val="114000"/>
              </a:lnSpc>
              <a:buFont typeface="+mj-lt"/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Использовались тесты ADF и KPSS. Изначально ряд (цены закрытия) не был стационарен, что видно из высоких p‑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статистик тестов.</a:t>
            </a:r>
          </a:p>
          <a:p>
            <a:pPr marL="228600" indent="-228600" algn="just">
              <a:lnSpc>
                <a:spcPct val="114000"/>
              </a:lnSpc>
              <a:buFont typeface="+mj-lt"/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дифференцирования удалось достичь стационарности: ADF показал очень низкое p‑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KPSS подтвердил, что ряд стал стационарным.</a:t>
            </a:r>
          </a:p>
          <a:p>
            <a:pPr marL="171450" indent="-1714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ARIMAX</a:t>
            </a:r>
          </a:p>
          <a:p>
            <a:pPr marL="228600" indent="-228600" algn="just">
              <a:lnSpc>
                <a:spcPct val="114000"/>
              </a:lnSpc>
              <a:buFont typeface="+mj-lt"/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подбора параметров (p, d, q) был проведён перебор по AIC. Оптимальной оказалась модель ARIMAX(2,1,1).</a:t>
            </a:r>
          </a:p>
          <a:p>
            <a:pPr marL="228600" indent="-228600" algn="just">
              <a:lnSpc>
                <a:spcPct val="114000"/>
              </a:lnSpc>
              <a:buFont typeface="+mj-lt"/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Добавлялись экзогенные переменные: скользящее среднее (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rolling_mean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лаги дифференцированного ряда (lag1, lag2).</a:t>
            </a:r>
          </a:p>
          <a:p>
            <a:pPr marL="228600" indent="-228600" algn="just">
              <a:lnSpc>
                <a:spcPct val="114000"/>
              </a:lnSpc>
              <a:buFont typeface="+mj-lt"/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тестовой выборке (252 последних дня) модель показала следующие метрики: 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RMSE: 8.90 MAE: 6.67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C5693F-D042-4308-A433-9C5332574207}"/>
              </a:ext>
            </a:extLst>
          </p:cNvPr>
          <p:cNvSpPr txBox="1"/>
          <p:nvPr/>
        </p:nvSpPr>
        <p:spPr>
          <a:xfrm>
            <a:off x="4121524" y="1025492"/>
            <a:ext cx="3833530" cy="175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CatBoost</a:t>
            </a:r>
          </a:p>
          <a:p>
            <a:pPr marL="228600" indent="-228600" algn="just">
              <a:lnSpc>
                <a:spcPct val="114000"/>
              </a:lnSpc>
              <a:buFont typeface="+mj-lt"/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Подготовили временные признаки (день, месяц, неделя, год, день недели).</a:t>
            </a:r>
          </a:p>
          <a:p>
            <a:pPr marL="228600" indent="-228600" algn="just">
              <a:lnSpc>
                <a:spcPct val="114000"/>
              </a:lnSpc>
              <a:buFont typeface="+mj-lt"/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Провели перебор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(глубина, скорость обучения и др.) с помощью кросс-валидации.</a:t>
            </a:r>
          </a:p>
          <a:p>
            <a:pPr marL="228600" indent="-228600" algn="just">
              <a:lnSpc>
                <a:spcPct val="114000"/>
              </a:lnSpc>
              <a:buFont typeface="+mj-lt"/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Лучшая модель дала на тесте: 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RMSE: 6.12 MAE: 4.84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88EEF6B-0282-4F28-A834-9894A5E4B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311" y="2957944"/>
            <a:ext cx="2343148" cy="167346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DA5BD66-5117-4D4F-9928-B29981849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995" y="2957944"/>
            <a:ext cx="2259216" cy="167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73160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305</Words>
  <Application>Microsoft Office PowerPoint</Application>
  <PresentationFormat>Экран (16:9)</PresentationFormat>
  <Paragraphs>35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Times New Roman</vt:lpstr>
      <vt:lpstr>Nunito</vt:lpstr>
      <vt:lpstr>Calibri</vt:lpstr>
      <vt:lpstr>Shift</vt:lpstr>
      <vt:lpstr>Команда 40  Годовой проект на тему: «Разработка аналитической платформы биржевых событий»</vt:lpstr>
      <vt:lpstr>Классификация новостного фона</vt:lpstr>
      <vt:lpstr>Предсказание временного ряда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 40  Годовой проект на тему: «Модель предиктивной аналитики стоимости ремонта техники в сервисной компании на основе методов машинного обучения»</dc:title>
  <dc:creator>Лев Иваненков</dc:creator>
  <cp:lastModifiedBy>Лев Иваненков</cp:lastModifiedBy>
  <cp:revision>23</cp:revision>
  <dcterms:modified xsi:type="dcterms:W3CDTF">2025-03-17T22:56:15Z</dcterms:modified>
</cp:coreProperties>
</file>