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jpeg" ContentType="image/jpe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4"/>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p>
            <a:pPr algn="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p>
            <a:pPr algn="ctr"/>
            <a:fld id="{4D372FC7-062E-4B9B-99FF-0B8E9E2A5895}"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1"/>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p>
            <a:r>
              <a:rPr b="1" lang="en-US" sz="1800" spc="-1" strike="noStrike">
                <a:solidFill>
                  <a:srgbClr val="e74c3c"/>
                </a:solidFill>
                <a:latin typeface="Source Sans Pro Black"/>
              </a:rPr>
              <a:t>&lt;date/time&gt;</a:t>
            </a:r>
            <a:endParaRPr b="1" lang="en-US"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p>
            <a:pPr algn="ctr"/>
            <a:r>
              <a:rPr b="1" lang="en-US" sz="1800" spc="-1" strike="noStrike">
                <a:solidFill>
                  <a:srgbClr val="e74c3c"/>
                </a:solidFill>
                <a:latin typeface="Source Sans Pro Black"/>
              </a:rPr>
              <a:t>&lt;footer&gt;</a:t>
            </a:r>
            <a:endParaRPr b="1" lang="en-US"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p>
            <a:pPr algn="r"/>
            <a:fld id="{60DD8552-107C-4BBB-9B41-F179DDA4163C}" type="slidenum">
              <a:rPr b="1" lang="en-US" sz="1800" spc="-1" strike="noStrike">
                <a:solidFill>
                  <a:srgbClr val="e74c3c"/>
                </a:solidFill>
                <a:latin typeface="Source Sans Pro Black"/>
              </a:rPr>
              <a:t>&lt;number&gt;</a:t>
            </a:fld>
            <a:endParaRPr b="1" lang="en-US"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200400"/>
            <a:ext cx="9360000" cy="1188720"/>
          </a:xfrm>
          <a:prstGeom prst="rect">
            <a:avLst/>
          </a:prstGeom>
          <a:noFill/>
          <a:ln>
            <a:noFill/>
          </a:ln>
        </p:spPr>
        <p:txBody>
          <a:bodyPr lIns="0" rIns="0" tIns="0" bIns="0" anchor="b"/>
          <a:p>
            <a:r>
              <a:rPr b="1" lang="en-US" sz="2800" spc="-1" strike="noStrike">
                <a:solidFill>
                  <a:srgbClr val="ffffff"/>
                </a:solidFill>
                <a:latin typeface="Source Sans Pro Black"/>
              </a:rPr>
              <a:t>Setup Jupyter on AWS </a:t>
            </a:r>
            <a:r>
              <a:rPr b="1" lang="en-US" sz="2800" spc="-1" strike="noStrike">
                <a:solidFill>
                  <a:srgbClr val="ffffff"/>
                </a:solidFill>
                <a:latin typeface="Source Sans Pro Black"/>
              </a:rPr>
              <a:t>(Amazon Web Services) </a:t>
            </a:r>
            <a:r>
              <a:rPr b="1" lang="en-US" sz="2800" spc="-1" strike="noStrike">
                <a:solidFill>
                  <a:srgbClr val="ffffff"/>
                </a:solidFill>
                <a:latin typeface="Source Sans Pro Black"/>
              </a:rPr>
              <a:t>EC2 (Elastic Compute </a:t>
            </a:r>
            <a:r>
              <a:rPr b="1" lang="en-US" sz="2800" spc="-1" strike="noStrike">
                <a:solidFill>
                  <a:srgbClr val="ffffff"/>
                </a:solidFill>
                <a:latin typeface="Source Sans Pro Black"/>
              </a:rPr>
              <a:t>Cloud) instance</a:t>
            </a:r>
            <a:endParaRPr b="1" lang="en-US" sz="2800" spc="-1" strike="noStrike">
              <a:solidFill>
                <a:srgbClr val="ffffff"/>
              </a:solidFill>
              <a:latin typeface="Source Sans Pro Black"/>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Amazon Web Serices (AWS)</a:t>
            </a:r>
            <a:endParaRPr b="1" lang="en-US" sz="3200" spc="-1" strike="noStrike">
              <a:solidFill>
                <a:srgbClr val="ffffff"/>
              </a:solidFill>
              <a:latin typeface="Source Sans Pro Black"/>
            </a:endParaRPr>
          </a:p>
        </p:txBody>
      </p:sp>
      <p:sp>
        <p:nvSpPr>
          <p:cNvPr id="89" name="TextShape 2"/>
          <p:cNvSpPr txBox="1"/>
          <p:nvPr/>
        </p:nvSpPr>
        <p:spPr>
          <a:xfrm>
            <a:off x="347040" y="1979640"/>
            <a:ext cx="9235440" cy="4680000"/>
          </a:xfrm>
          <a:prstGeom prst="rect">
            <a:avLst/>
          </a:prstGeom>
          <a:noFill/>
          <a:ln>
            <a:noFill/>
          </a:ln>
        </p:spPr>
        <p:txBody>
          <a:bodyPr lIns="0" rIns="0" tIns="0" bIns="0">
            <a:normAutofit/>
          </a:bodyPr>
          <a:p>
            <a:pPr>
              <a:spcAft>
                <a:spcPts val="1142"/>
              </a:spcAft>
            </a:pPr>
            <a:r>
              <a:rPr b="1" lang="en-US" sz="1400" spc="-1" strike="noStrike">
                <a:solidFill>
                  <a:srgbClr val="1c1c1c"/>
                </a:solidFill>
                <a:latin typeface="Source Sans Pro Semibold"/>
              </a:rPr>
              <a:t>Amazon Web Services (AWS) is a subsidiary of Amazon that provides on-demand cloud computing platforms to individuals, companies and governments, on a paid subscription basis. The technology allows subscribers to have at their disposal a virtual cluster of computers, available all the time, through the Internet. </a:t>
            </a:r>
            <a:endParaRPr b="1" lang="en-US" sz="1400" spc="-1" strike="noStrike">
              <a:solidFill>
                <a:srgbClr val="1c1c1c"/>
              </a:solidFill>
              <a:latin typeface="Source Sans Pro Semibold"/>
            </a:endParaRPr>
          </a:p>
          <a:p>
            <a:pPr>
              <a:spcAft>
                <a:spcPts val="1142"/>
              </a:spcAft>
            </a:pPr>
            <a:r>
              <a:rPr b="1" lang="en-US" sz="1400" spc="-1" strike="noStrike">
                <a:solidFill>
                  <a:srgbClr val="1c1c1c"/>
                </a:solidFill>
                <a:latin typeface="Source Sans Pro Semibold"/>
              </a:rPr>
              <a:t> </a:t>
            </a:r>
            <a:endParaRPr b="1" lang="en-US" sz="1400" spc="-1" strike="noStrike">
              <a:solidFill>
                <a:srgbClr val="1c1c1c"/>
              </a:solidFill>
              <a:latin typeface="Source Sans Pro Semibold"/>
            </a:endParaRPr>
          </a:p>
          <a:p>
            <a:pPr>
              <a:spcAft>
                <a:spcPts val="1142"/>
              </a:spcAft>
            </a:pPr>
            <a:r>
              <a:rPr b="1" lang="en-US" sz="1400" spc="-1" strike="noStrike">
                <a:solidFill>
                  <a:srgbClr val="1c1c1c"/>
                </a:solidFill>
                <a:latin typeface="Source Sans Pro Semibold"/>
              </a:rPr>
              <a:t>The AWS technology is implemented at server farms throughout the world, and maintained by the Amazon subsidiary. Fees are based on a combination of usage, the hardware/OS/software/networking features chosen by the subscriber, required availability, redundancy, security, and service options. </a:t>
            </a:r>
            <a:endParaRPr b="1" lang="en-US" sz="1400" spc="-1" strike="noStrike">
              <a:solidFill>
                <a:srgbClr val="1c1c1c"/>
              </a:solidFill>
              <a:latin typeface="Source Sans Pro Semibold"/>
            </a:endParaRPr>
          </a:p>
          <a:p>
            <a:pPr>
              <a:spcAft>
                <a:spcPts val="1142"/>
              </a:spcAft>
            </a:pPr>
            <a:r>
              <a:rPr b="1" lang="en-US" sz="1400" spc="-1" strike="noStrike">
                <a:solidFill>
                  <a:srgbClr val="1c1c1c"/>
                </a:solidFill>
                <a:latin typeface="Source Sans Pro Semibold"/>
              </a:rPr>
              <a:t> </a:t>
            </a:r>
            <a:endParaRPr b="1" lang="en-US" sz="1400" spc="-1" strike="noStrike">
              <a:solidFill>
                <a:srgbClr val="1c1c1c"/>
              </a:solidFill>
              <a:latin typeface="Source Sans Pro Semibold"/>
            </a:endParaRPr>
          </a:p>
          <a:p>
            <a:pPr>
              <a:spcAft>
                <a:spcPts val="1142"/>
              </a:spcAft>
            </a:pPr>
            <a:r>
              <a:rPr b="1" lang="en-US" sz="1400" spc="-1" strike="noStrike">
                <a:solidFill>
                  <a:srgbClr val="1c1c1c"/>
                </a:solidFill>
                <a:latin typeface="Source Sans Pro Semibold"/>
              </a:rPr>
              <a:t>In 2019, AWS comprised more than 150 services spanning a wide range including computing, storage, networking, database, analytics, application services, deployment, management, mobile, developer tools, and tools for the Internet of Things. The most popular include Amazon Elastic Compute Cloud (EC2) and Amazon Simple Storage Service (S3). </a:t>
            </a:r>
            <a:endParaRPr b="1" lang="en-US" sz="1400" spc="-1" strike="noStrike">
              <a:solidFill>
                <a:srgbClr val="1c1c1c"/>
              </a:solidFill>
              <a:latin typeface="Source Sans Pro Semibold"/>
            </a:endParaRPr>
          </a:p>
          <a:p>
            <a:pPr>
              <a:spcAft>
                <a:spcPts val="1142"/>
              </a:spcAft>
            </a:pPr>
            <a:r>
              <a:rPr b="1" lang="en-US" sz="1400" spc="-1" strike="noStrike">
                <a:solidFill>
                  <a:srgbClr val="1c1c1c"/>
                </a:solidFill>
                <a:latin typeface="Source Sans Pro Semibold"/>
              </a:rPr>
              <a:t> </a:t>
            </a:r>
            <a:endParaRPr b="1" lang="en-US" sz="1400" spc="-1" strike="noStrike">
              <a:solidFill>
                <a:srgbClr val="1c1c1c"/>
              </a:solidFill>
              <a:latin typeface="Source Sans Pro Semibold"/>
            </a:endParaRPr>
          </a:p>
          <a:p>
            <a:r>
              <a:rPr b="1" lang="en-US" sz="1400" spc="-1" strike="noStrike">
                <a:solidFill>
                  <a:srgbClr val="1c1c1c"/>
                </a:solidFill>
                <a:latin typeface="Source Sans Pro Semibold"/>
              </a:rPr>
              <a:t>AWS owns a dominant 34% of all cloud (IaaS, PaaS) while the next three competitors Microsoft, Google, and IBM have 11%, 8%, 6% respectively.</a:t>
            </a:r>
            <a:endParaRPr b="1" lang="en-US" sz="1400" spc="-1" strike="noStrike">
              <a:solidFill>
                <a:srgbClr val="1c1c1c"/>
              </a:solidFill>
              <a:latin typeface="Source Sans Pro Semibold"/>
            </a:endParaRPr>
          </a:p>
          <a:p>
            <a:pPr>
              <a:spcAft>
                <a:spcPts val="1142"/>
              </a:spcAft>
            </a:pPr>
            <a:r>
              <a:rPr b="1" lang="en-US" sz="1400" spc="-1" strike="noStrike">
                <a:solidFill>
                  <a:srgbClr val="1c1c1c"/>
                </a:solidFill>
                <a:latin typeface="Source Sans Pro Semibold"/>
              </a:rPr>
              <a:t> </a:t>
            </a:r>
            <a:endParaRPr b="1" lang="en-US" sz="1400" spc="-1" strike="noStrike">
              <a:solidFill>
                <a:srgbClr val="1c1c1c"/>
              </a:solidFill>
              <a:latin typeface="Source Sans Pro Semibold"/>
            </a:endParaRPr>
          </a:p>
          <a:p>
            <a:pPr>
              <a:spcAft>
                <a:spcPts val="1142"/>
              </a:spcAft>
            </a:pPr>
            <a:r>
              <a:rPr b="1" lang="en-US" sz="1400" spc="-1" strike="noStrike">
                <a:solidFill>
                  <a:srgbClr val="1c1c1c"/>
                </a:solidFill>
                <a:latin typeface="Source Sans Pro Semibold"/>
              </a:rPr>
              <a:t> </a:t>
            </a:r>
            <a:endParaRPr b="1" lang="en-US" sz="1400" spc="-1" strike="noStrike">
              <a:solidFill>
                <a:srgbClr val="1c1c1c"/>
              </a:solidFill>
              <a:latin typeface="Source Sans Pro Semibold"/>
            </a:endParaRPr>
          </a:p>
        </p:txBody>
      </p:sp>
      <p:pic>
        <p:nvPicPr>
          <p:cNvPr id="90" name="" descr=""/>
          <p:cNvPicPr/>
          <p:nvPr/>
        </p:nvPicPr>
        <p:blipFill>
          <a:blip r:embed="rId1">
            <a:alphaModFix amt="0"/>
          </a:blip>
          <a:stretch/>
        </p:blipFill>
        <p:spPr>
          <a:xfrm>
            <a:off x="1170000" y="1979640"/>
            <a:ext cx="8065440" cy="48387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AWS EC2</a:t>
            </a:r>
            <a:endParaRPr b="1" lang="en-US" sz="3200" spc="-1" strike="noStrike">
              <a:solidFill>
                <a:srgbClr val="ffffff"/>
              </a:solidFill>
              <a:latin typeface="Source Sans Pro Black"/>
            </a:endParaRPr>
          </a:p>
        </p:txBody>
      </p:sp>
      <p:sp>
        <p:nvSpPr>
          <p:cNvPr id="92" name="TextShape 2"/>
          <p:cNvSpPr txBox="1"/>
          <p:nvPr/>
        </p:nvSpPr>
        <p:spPr>
          <a:xfrm>
            <a:off x="347040" y="1979640"/>
            <a:ext cx="9235440" cy="4680000"/>
          </a:xfrm>
          <a:prstGeom prst="rect">
            <a:avLst/>
          </a:prstGeom>
          <a:noFill/>
          <a:ln>
            <a:noFill/>
          </a:ln>
        </p:spPr>
        <p:txBody>
          <a:bodyPr lIns="0" rIns="0" tIns="0" bIns="0">
            <a:normAutofit/>
          </a:bodyPr>
          <a:p>
            <a:r>
              <a:rPr b="1" lang="en-US" sz="1400" spc="-1" strike="noStrike">
                <a:solidFill>
                  <a:srgbClr val="1c1c1c"/>
                </a:solidFill>
                <a:latin typeface="Source Sans Pro Semibold"/>
              </a:rPr>
              <a:t>Amazon Elastic Compute Cloud (EC2) forms a central part of Amazon.com's cloud-computing platform, Amazon Web Services (AWS), by allowing users to rent virtual computers on which to run their own computer applications. Users can boot an Amazon Machine Image (AMI) to configure a virtual machine, which Amazon calls an "instance". A user can create, launch, and terminate server-instances as needed, paying by the second for active servers – hence the term "elastic". EC2 provides users with control over the geographical location of instances that allows for latency optimization and high levels of redundancy.</a:t>
            </a:r>
            <a:endParaRPr b="1" lang="en-US" sz="1400" spc="-1" strike="noStrike">
              <a:solidFill>
                <a:srgbClr val="1c1c1c"/>
              </a:solidFill>
              <a:latin typeface="Source Sans Pro Semibold"/>
            </a:endParaRPr>
          </a:p>
          <a:p>
            <a:endParaRPr b="1" lang="en-US" sz="1400" spc="-1" strike="noStrike">
              <a:solidFill>
                <a:srgbClr val="1c1c1c"/>
              </a:solidFill>
              <a:latin typeface="Source Sans Pro Semibold"/>
            </a:endParaRPr>
          </a:p>
          <a:p>
            <a:r>
              <a:rPr b="1" lang="en-US" sz="1400" spc="-1" strike="noStrike">
                <a:solidFill>
                  <a:srgbClr val="1c1c1c"/>
                </a:solidFill>
                <a:latin typeface="Source Sans Pro Semibold"/>
              </a:rPr>
              <a:t>Following Instance Types:</a:t>
            </a:r>
            <a:endParaRPr b="1" lang="en-US" sz="1400" spc="-1" strike="noStrike">
              <a:solidFill>
                <a:srgbClr val="1c1c1c"/>
              </a:solidFill>
              <a:latin typeface="Source Sans Pro Semibold"/>
            </a:endParaRPr>
          </a:p>
          <a:p>
            <a:pPr marL="216000" indent="-216000">
              <a:buClr>
                <a:srgbClr val="000000"/>
              </a:buClr>
              <a:buSzPct val="45000"/>
              <a:buFont typeface="Wingdings" charset="2"/>
              <a:buChar char=""/>
            </a:pPr>
            <a:r>
              <a:rPr b="1" lang="en-US" sz="1400" spc="-1" strike="noStrike">
                <a:solidFill>
                  <a:srgbClr val="1c1c1c"/>
                </a:solidFill>
                <a:latin typeface="Source Sans Pro Semibold"/>
              </a:rPr>
              <a:t>General Purpose: A1, T3, T2, M5, M5a, M4, T3</a:t>
            </a:r>
            <a:endParaRPr b="1" lang="en-US" sz="1400" spc="-1" strike="noStrike">
              <a:solidFill>
                <a:srgbClr val="1c1c1c"/>
              </a:solidFill>
              <a:latin typeface="Source Sans Pro Semibold"/>
            </a:endParaRPr>
          </a:p>
          <a:p>
            <a:pPr marL="216000" indent="-216000">
              <a:buClr>
                <a:srgbClr val="000000"/>
              </a:buClr>
              <a:buSzPct val="45000"/>
              <a:buFont typeface="Wingdings" charset="2"/>
              <a:buChar char=""/>
            </a:pPr>
            <a:r>
              <a:rPr b="1" lang="en-US" sz="1400" spc="-1" strike="noStrike">
                <a:solidFill>
                  <a:srgbClr val="1c1c1c"/>
                </a:solidFill>
                <a:latin typeface="Source Sans Pro Semibold"/>
              </a:rPr>
              <a:t>Compute Optimized: C5, C5n, C4</a:t>
            </a:r>
            <a:endParaRPr b="1" lang="en-US" sz="1400" spc="-1" strike="noStrike">
              <a:solidFill>
                <a:srgbClr val="1c1c1c"/>
              </a:solidFill>
              <a:latin typeface="Source Sans Pro Semibold"/>
            </a:endParaRPr>
          </a:p>
          <a:p>
            <a:pPr marL="216000" indent="-216000">
              <a:buClr>
                <a:srgbClr val="000000"/>
              </a:buClr>
              <a:buSzPct val="45000"/>
              <a:buFont typeface="Wingdings" charset="2"/>
              <a:buChar char=""/>
            </a:pPr>
            <a:r>
              <a:rPr b="1" lang="en-US" sz="1400" spc="-1" strike="noStrike">
                <a:solidFill>
                  <a:srgbClr val="1c1c1c"/>
                </a:solidFill>
                <a:latin typeface="Source Sans Pro Semibold"/>
              </a:rPr>
              <a:t>Memory Optimized: R5, R5a, R4, X1e, X1, High Memory, z1</a:t>
            </a:r>
            <a:endParaRPr b="1" lang="en-US" sz="1400" spc="-1" strike="noStrike">
              <a:solidFill>
                <a:srgbClr val="1c1c1c"/>
              </a:solidFill>
              <a:latin typeface="Source Sans Pro Semibold"/>
            </a:endParaRPr>
          </a:p>
          <a:p>
            <a:pPr marL="216000" indent="-216000">
              <a:buClr>
                <a:srgbClr val="000000"/>
              </a:buClr>
              <a:buSzPct val="45000"/>
              <a:buFont typeface="Wingdings" charset="2"/>
              <a:buChar char=""/>
            </a:pPr>
            <a:r>
              <a:rPr b="1" lang="en-US" sz="1400" spc="-1" strike="noStrike">
                <a:solidFill>
                  <a:srgbClr val="1c1c1c"/>
                </a:solidFill>
                <a:latin typeface="Source Sans Pro Semibold"/>
              </a:rPr>
              <a:t>Accelerated Computing: P3, P2, G3, F1</a:t>
            </a:r>
            <a:endParaRPr b="1" lang="en-US" sz="1400" spc="-1" strike="noStrike">
              <a:solidFill>
                <a:srgbClr val="1c1c1c"/>
              </a:solidFill>
              <a:latin typeface="Source Sans Pro Semibold"/>
            </a:endParaRPr>
          </a:p>
          <a:p>
            <a:pPr marL="216000" indent="-216000">
              <a:buClr>
                <a:srgbClr val="000000"/>
              </a:buClr>
              <a:buSzPct val="45000"/>
              <a:buFont typeface="Wingdings" charset="2"/>
              <a:buChar char=""/>
            </a:pPr>
            <a:r>
              <a:rPr b="1" lang="en-US" sz="1400" spc="-1" strike="noStrike">
                <a:solidFill>
                  <a:srgbClr val="1c1c1c"/>
                </a:solidFill>
                <a:latin typeface="Source Sans Pro Semibold"/>
              </a:rPr>
              <a:t>Storage Optimized: H1, I3, D2</a:t>
            </a:r>
            <a:endParaRPr b="1" lang="en-US" sz="1400" spc="-1" strike="noStrike">
              <a:solidFill>
                <a:srgbClr val="1c1c1c"/>
              </a:solidFill>
              <a:latin typeface="Source Sans Pro Semibold"/>
            </a:endParaRPr>
          </a:p>
          <a:p>
            <a:endParaRPr b="1" lang="en-US" sz="1400" spc="-1" strike="noStrike">
              <a:solidFill>
                <a:srgbClr val="1c1c1c"/>
              </a:solidFill>
              <a:latin typeface="Source Sans Pro Semibold"/>
            </a:endParaRPr>
          </a:p>
          <a:p>
            <a:r>
              <a:rPr b="1" lang="en-US" sz="1400" spc="-1" strike="noStrike">
                <a:solidFill>
                  <a:srgbClr val="1c1c1c"/>
                </a:solidFill>
                <a:latin typeface="Source Sans Pro Semibold"/>
              </a:rPr>
              <a:t>Following paying method for instance were offered:</a:t>
            </a:r>
            <a:endParaRPr b="1" lang="en-US" sz="1400" spc="-1" strike="noStrike">
              <a:solidFill>
                <a:srgbClr val="1c1c1c"/>
              </a:solidFill>
              <a:latin typeface="Source Sans Pro Semibold"/>
            </a:endParaRPr>
          </a:p>
          <a:p>
            <a:pPr marL="216000" indent="-216000">
              <a:spcAft>
                <a:spcPts val="145"/>
              </a:spcAft>
              <a:buClr>
                <a:srgbClr val="000000"/>
              </a:buClr>
              <a:buSzPct val="45000"/>
              <a:buFont typeface="Wingdings" charset="2"/>
              <a:buChar char=""/>
            </a:pPr>
            <a:r>
              <a:rPr b="1" lang="en-US" sz="1400" spc="-1" strike="noStrike">
                <a:solidFill>
                  <a:srgbClr val="1c1c1c"/>
                </a:solidFill>
                <a:latin typeface="Source Sans Pro Semibold"/>
              </a:rPr>
              <a:t>On-demand: pay by the hour without commitment.</a:t>
            </a:r>
            <a:endParaRPr b="1" lang="en-US" sz="1400" spc="-1" strike="noStrike">
              <a:solidFill>
                <a:srgbClr val="1c1c1c"/>
              </a:solidFill>
              <a:latin typeface="Source Sans Pro Semibold"/>
            </a:endParaRPr>
          </a:p>
          <a:p>
            <a:pPr marL="216000" indent="-216000">
              <a:spcAft>
                <a:spcPts val="145"/>
              </a:spcAft>
              <a:buClr>
                <a:srgbClr val="000000"/>
              </a:buClr>
              <a:buSzPct val="45000"/>
              <a:buFont typeface="Wingdings" charset="2"/>
              <a:buChar char=""/>
            </a:pPr>
            <a:r>
              <a:rPr b="1" lang="en-US" sz="1400" spc="-1" strike="noStrike">
                <a:solidFill>
                  <a:srgbClr val="1c1c1c"/>
                </a:solidFill>
                <a:latin typeface="Source Sans Pro Semibold"/>
              </a:rPr>
              <a:t>Reserved: rent instances with one-time payment receiving discounts on the hourly charge.</a:t>
            </a:r>
            <a:endParaRPr b="1" lang="en-US" sz="1400" spc="-1" strike="noStrike">
              <a:solidFill>
                <a:srgbClr val="1c1c1c"/>
              </a:solidFill>
              <a:latin typeface="Source Sans Pro Semibold"/>
            </a:endParaRPr>
          </a:p>
          <a:p>
            <a:pPr marL="216000" indent="-216000">
              <a:spcAft>
                <a:spcPts val="145"/>
              </a:spcAft>
              <a:buClr>
                <a:srgbClr val="000000"/>
              </a:buClr>
              <a:buSzPct val="45000"/>
              <a:buFont typeface="Wingdings" charset="2"/>
              <a:buChar char=""/>
            </a:pPr>
            <a:r>
              <a:rPr b="1" lang="en-US" sz="1400" spc="-1" strike="noStrike">
                <a:solidFill>
                  <a:srgbClr val="1c1c1c"/>
                </a:solidFill>
                <a:latin typeface="Source Sans Pro Semibold"/>
              </a:rPr>
              <a:t>Spot: bid-based service: runs the jobs only if the spot price is below the bid specified by bidder.</a:t>
            </a:r>
            <a:endParaRPr b="1" lang="en-US" sz="1400" spc="-1" strike="noStrike">
              <a:solidFill>
                <a:srgbClr val="1c1c1c"/>
              </a:solidFill>
              <a:latin typeface="Source Sans Pro Semibold"/>
            </a:endParaRPr>
          </a:p>
        </p:txBody>
      </p:sp>
      <p:pic>
        <p:nvPicPr>
          <p:cNvPr id="93" name="" descr=""/>
          <p:cNvPicPr/>
          <p:nvPr/>
        </p:nvPicPr>
        <p:blipFill>
          <a:blip r:embed="rId1"/>
          <a:stretch/>
        </p:blipFill>
        <p:spPr>
          <a:xfrm>
            <a:off x="2560320" y="1920240"/>
            <a:ext cx="5132160" cy="51321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Python &amp; Anaconda</a:t>
            </a:r>
            <a:endParaRPr b="1" lang="en-US" sz="3200" spc="-1" strike="noStrike">
              <a:solidFill>
                <a:srgbClr val="ffffff"/>
              </a:solidFill>
              <a:latin typeface="Source Sans Pro Black"/>
            </a:endParaRPr>
          </a:p>
        </p:txBody>
      </p:sp>
      <p:sp>
        <p:nvSpPr>
          <p:cNvPr id="95" name="TextShape 2"/>
          <p:cNvSpPr txBox="1"/>
          <p:nvPr/>
        </p:nvSpPr>
        <p:spPr>
          <a:xfrm>
            <a:off x="347040" y="1979640"/>
            <a:ext cx="9235440" cy="4680000"/>
          </a:xfrm>
          <a:prstGeom prst="rect">
            <a:avLst/>
          </a:prstGeom>
          <a:noFill/>
          <a:ln>
            <a:noFill/>
          </a:ln>
        </p:spPr>
        <p:txBody>
          <a:bodyPr lIns="0" rIns="0" tIns="0" bIns="0">
            <a:normAutofit/>
          </a:bodyPr>
          <a:p>
            <a:r>
              <a:rPr b="1" lang="en-US" sz="1360" spc="-1" strike="noStrike">
                <a:solidFill>
                  <a:srgbClr val="1c1c1c"/>
                </a:solidFill>
                <a:latin typeface="Source Sans Pro Semibold"/>
              </a:rPr>
              <a:t>Python is an interpreted, high-level, general-purpose programming language. Created by Guido van Rossum and first released in 1991, Python has come to become one of the most widely used programming languages worldwide (after Java and C) and the most used for machine learning/ A.I.</a:t>
            </a:r>
            <a:endParaRPr b="1" lang="en-US" sz="1360" spc="-1" strike="noStrike">
              <a:solidFill>
                <a:srgbClr val="1c1c1c"/>
              </a:solidFill>
              <a:latin typeface="Source Sans Pro Semibold"/>
            </a:endParaRPr>
          </a:p>
          <a:p>
            <a:r>
              <a:rPr b="1" lang="en-US" sz="1360" spc="-1" strike="noStrike">
                <a:solidFill>
                  <a:srgbClr val="1c1c1c"/>
                </a:solidFill>
                <a:latin typeface="Source Sans Pro Semibold"/>
              </a:rPr>
              <a:t>Available in two versions, Python 2.X and Python3.X, the community is moving towards Python3.X since support for 2.X will stop after 2020.</a:t>
            </a:r>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r>
              <a:rPr b="1" lang="en-US" sz="1360" spc="-1" strike="noStrike">
                <a:solidFill>
                  <a:srgbClr val="1c1c1c"/>
                </a:solidFill>
                <a:latin typeface="Source Sans Pro Semibold"/>
              </a:rPr>
              <a:t>Anaconda is a free and open-source distribution of the Python and R programming languages for scientific computing (data science, machine learning applications, large-scale data processing, predictive analytics, etc.), that aims to simplify package management and deployment. Package versions are managed by the package management system conda. The Anaconda distribution includes more than 1400 popular data-science packages suitable for Windows, Linux, and MacOS.</a:t>
            </a:r>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r>
              <a:rPr b="1" lang="en-US" sz="1360" spc="-1" strike="noStrike">
                <a:solidFill>
                  <a:srgbClr val="1c1c1c"/>
                </a:solidFill>
                <a:latin typeface="Source Sans Pro Semibold"/>
              </a:rPr>
              <a:t>The default installation of Anaconda2 includes Python 2.7 and Anaconda3 includes Python 3.7. However, you can create new environments that include any version of Python packaged with conda.</a:t>
            </a:r>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p:txBody>
      </p:sp>
      <p:pic>
        <p:nvPicPr>
          <p:cNvPr id="96" name="" descr=""/>
          <p:cNvPicPr/>
          <p:nvPr/>
        </p:nvPicPr>
        <p:blipFill>
          <a:blip r:embed="rId1"/>
          <a:stretch/>
        </p:blipFill>
        <p:spPr>
          <a:xfrm>
            <a:off x="2377440" y="1848960"/>
            <a:ext cx="5486400" cy="1625760"/>
          </a:xfrm>
          <a:prstGeom prst="rect">
            <a:avLst/>
          </a:prstGeom>
          <a:ln>
            <a:noFill/>
          </a:ln>
        </p:spPr>
      </p:pic>
      <p:pic>
        <p:nvPicPr>
          <p:cNvPr id="97" name="" descr=""/>
          <p:cNvPicPr/>
          <p:nvPr/>
        </p:nvPicPr>
        <p:blipFill>
          <a:blip r:embed="rId2"/>
          <a:stretch/>
        </p:blipFill>
        <p:spPr>
          <a:xfrm>
            <a:off x="2382480" y="3931920"/>
            <a:ext cx="5115600" cy="25509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 descr=""/>
          <p:cNvPicPr/>
          <p:nvPr/>
        </p:nvPicPr>
        <p:blipFill>
          <a:blip r:embed="rId1"/>
          <a:stretch/>
        </p:blipFill>
        <p:spPr>
          <a:xfrm>
            <a:off x="2560320" y="3948480"/>
            <a:ext cx="5010480" cy="2818080"/>
          </a:xfrm>
          <a:prstGeom prst="rect">
            <a:avLst/>
          </a:prstGeom>
          <a:ln>
            <a:noFill/>
          </a:ln>
        </p:spPr>
      </p:pic>
      <p:sp>
        <p:nvSpPr>
          <p:cNvPr id="99" name="TextShape 1"/>
          <p:cNvSpPr txBox="1"/>
          <p:nvPr/>
        </p:nvSpPr>
        <p:spPr>
          <a:xfrm>
            <a:off x="360000" y="360000"/>
            <a:ext cx="9360000" cy="900000"/>
          </a:xfrm>
          <a:prstGeom prst="rect">
            <a:avLst/>
          </a:prstGeom>
          <a:noFill/>
          <a:ln>
            <a:noFill/>
          </a:ln>
        </p:spPr>
        <p:txBody>
          <a:bodyPr lIns="0" rIns="0" tIns="0" bIns="0" anchor="b"/>
          <a:p>
            <a:r>
              <a:rPr b="1" lang="en-US" sz="3200" spc="-1" strike="noStrike">
                <a:solidFill>
                  <a:srgbClr val="ffffff"/>
                </a:solidFill>
                <a:latin typeface="Source Sans Pro Black"/>
              </a:rPr>
              <a:t>Jupyter &amp; Setup Process</a:t>
            </a:r>
            <a:endParaRPr b="1" lang="en-US" sz="3200" spc="-1" strike="noStrike">
              <a:solidFill>
                <a:srgbClr val="ffffff"/>
              </a:solidFill>
              <a:latin typeface="Source Sans Pro Black"/>
            </a:endParaRPr>
          </a:p>
        </p:txBody>
      </p:sp>
      <p:sp>
        <p:nvSpPr>
          <p:cNvPr id="100" name="TextShape 2"/>
          <p:cNvSpPr txBox="1"/>
          <p:nvPr/>
        </p:nvSpPr>
        <p:spPr>
          <a:xfrm>
            <a:off x="347040" y="1979640"/>
            <a:ext cx="9235440" cy="4680000"/>
          </a:xfrm>
          <a:prstGeom prst="rect">
            <a:avLst/>
          </a:prstGeom>
          <a:noFill/>
          <a:ln>
            <a:noFill/>
          </a:ln>
        </p:spPr>
        <p:txBody>
          <a:bodyPr lIns="0" rIns="0" tIns="0" bIns="0">
            <a:normAutofit/>
          </a:bodyPr>
          <a:p>
            <a:r>
              <a:rPr b="1" lang="en-US" sz="1360" spc="-1" strike="noStrike">
                <a:solidFill>
                  <a:srgbClr val="1c1c1c"/>
                </a:solidFill>
                <a:latin typeface="Source Sans Pro Semibold"/>
              </a:rPr>
              <a:t>Jupyter Notebook (formerly IPython Notebooks) is a web-based interactive computational environment for creating Jupyter notebooks documents. The "notebook" term can colloquially make reference to many different entities, mainly the Jupyter web application, Jupyter Python web server, or Jupyter document format depending on context. A Jupyter Notebook document is a JSON document, following a versioned schema, and containing an ordered list of input/output cells which can contain code, text (using Markdown), mathematics, plots and rich media, usually ending with the ".ipynb" extension.</a:t>
            </a:r>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r>
              <a:rPr b="1" lang="en-US" sz="1360" spc="-1" strike="noStrike">
                <a:solidFill>
                  <a:srgbClr val="1c1c1c"/>
                </a:solidFill>
                <a:latin typeface="Source Sans Pro Semibold"/>
              </a:rPr>
              <a:t>To set up Jupyter on an AWS EC2 instance:</a:t>
            </a:r>
            <a:endParaRPr b="1" lang="en-US" sz="136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1" lang="en-US" sz="1360" spc="-1" strike="noStrike">
                <a:solidFill>
                  <a:srgbClr val="1c1c1c"/>
                </a:solidFill>
                <a:latin typeface="Source Sans Pro Semibold"/>
              </a:rPr>
              <a:t>Create an AWS Account (if don’t have already)</a:t>
            </a:r>
            <a:endParaRPr b="1" lang="en-US" sz="136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1" lang="en-US" sz="1360" spc="-1" strike="noStrike">
                <a:solidFill>
                  <a:srgbClr val="1c1c1c"/>
                </a:solidFill>
                <a:latin typeface="Source Sans Pro Semibold"/>
              </a:rPr>
              <a:t>Create, launch, and connect an EC2 instance (preferably a free tier one for this tutorial)</a:t>
            </a:r>
            <a:endParaRPr b="1" lang="en-US" sz="136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1" lang="en-US" sz="1360" spc="-1" strike="noStrike">
                <a:solidFill>
                  <a:srgbClr val="1c1c1c"/>
                </a:solidFill>
                <a:latin typeface="Source Sans Pro Semibold"/>
              </a:rPr>
              <a:t>Download &amp; install Anaconda (can also activate a virtual environment, if needed)</a:t>
            </a:r>
            <a:endParaRPr b="1" lang="en-US" sz="136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1" lang="en-US" sz="1360" spc="-1" strike="noStrike">
                <a:solidFill>
                  <a:srgbClr val="1c1c1c"/>
                </a:solidFill>
                <a:latin typeface="Source Sans Pro Semibold"/>
              </a:rPr>
              <a:t>Create Password for Jupyter Notebook</a:t>
            </a:r>
            <a:endParaRPr b="1" lang="en-US" sz="136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1" lang="en-US" sz="1360" spc="-1" strike="noStrike">
                <a:solidFill>
                  <a:srgbClr val="1c1c1c"/>
                </a:solidFill>
                <a:latin typeface="Source Sans Pro Semibold"/>
              </a:rPr>
              <a:t>Create configuration file for Jupyter and certificates for supporting https</a:t>
            </a:r>
            <a:endParaRPr b="1" lang="en-US" sz="136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1" lang="en-US" sz="1360" spc="-1" strike="noStrike">
                <a:solidFill>
                  <a:srgbClr val="1c1c1c"/>
                </a:solidFill>
                <a:latin typeface="Source Sans Pro Semibold"/>
              </a:rPr>
              <a:t>Configure Jupyter via the configuration file generated above</a:t>
            </a:r>
            <a:endParaRPr b="1" lang="en-US" sz="136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1" lang="en-US" sz="1360" spc="-1" strike="noStrike">
                <a:solidFill>
                  <a:srgbClr val="1c1c1c"/>
                </a:solidFill>
                <a:latin typeface="Source Sans Pro Semibold"/>
              </a:rPr>
              <a:t>Run Jupyter using Screen (so that even if disconnected, Jupyter still runs)</a:t>
            </a:r>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a:p>
            <a:endParaRPr b="1" lang="en-US" sz="1360" spc="-1" strike="noStrike">
              <a:solidFill>
                <a:srgbClr val="1c1c1c"/>
              </a:solidFill>
              <a:latin typeface="Source Sans Pro Semibold"/>
            </a:endParaRPr>
          </a:p>
        </p:txBody>
      </p:sp>
      <p:pic>
        <p:nvPicPr>
          <p:cNvPr id="101" name="Jupyter_logo.svg" descr="Created using Figma 0.90"/>
          <p:cNvPicPr/>
          <p:nvPr/>
        </p:nvPicPr>
        <p:blipFill>
          <a:blip r:embed="rId2"/>
          <a:stretch/>
        </p:blipFill>
        <p:spPr>
          <a:xfrm>
            <a:off x="3931200" y="1828800"/>
            <a:ext cx="1829520" cy="21139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2019-02-13T22:35:36Z</dcterms:created>
  <dc:creator/>
  <dc:description/>
  <dc:language>en-US</dc:language>
  <cp:lastModifiedBy/>
  <dcterms:modified xsi:type="dcterms:W3CDTF">2019-02-14T10:58:00Z</dcterms:modified>
  <cp:revision>10</cp:revision>
  <dc:subject/>
  <dc:title>Alizarin</dc:title>
</cp:coreProperties>
</file>