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Public Sans Bold" charset="1" panose="00000000000000000000"/>
      <p:regular r:id="rId29"/>
    </p:embeddedFont>
    <p:embeddedFont>
      <p:font typeface="Public Sans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gif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22570" y="2318357"/>
            <a:ext cx="3636730" cy="5650287"/>
          </a:xfrm>
          <a:custGeom>
            <a:avLst/>
            <a:gdLst/>
            <a:ahLst/>
            <a:cxnLst/>
            <a:rect r="r" b="b" t="t" l="l"/>
            <a:pathLst>
              <a:path h="5650287" w="3636730">
                <a:moveTo>
                  <a:pt x="0" y="0"/>
                </a:moveTo>
                <a:lnTo>
                  <a:pt x="3636730" y="0"/>
                </a:lnTo>
                <a:lnTo>
                  <a:pt x="3636730" y="5650286"/>
                </a:lnTo>
                <a:lnTo>
                  <a:pt x="0" y="56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5394" y="6670386"/>
            <a:ext cx="5613359" cy="3368015"/>
          </a:xfrm>
          <a:custGeom>
            <a:avLst/>
            <a:gdLst/>
            <a:ahLst/>
            <a:cxnLst/>
            <a:rect r="r" b="b" t="t" l="l"/>
            <a:pathLst>
              <a:path h="3368015" w="5613359">
                <a:moveTo>
                  <a:pt x="0" y="0"/>
                </a:moveTo>
                <a:lnTo>
                  <a:pt x="5613359" y="0"/>
                </a:lnTo>
                <a:lnTo>
                  <a:pt x="5613359" y="3368015"/>
                </a:lnTo>
                <a:lnTo>
                  <a:pt x="0" y="3368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3470" y="2815710"/>
            <a:ext cx="10068603" cy="425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5"/>
              </a:lnSpc>
            </a:pPr>
            <a:r>
              <a:rPr lang="en-US" sz="9337" spc="-28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First GOP Debate Twitter Sentiment</a:t>
            </a:r>
          </a:p>
          <a:p>
            <a:pPr algn="l">
              <a:lnSpc>
                <a:spcPts val="1120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739028" y="405648"/>
            <a:ext cx="3583757" cy="3505566"/>
          </a:xfrm>
          <a:custGeom>
            <a:avLst/>
            <a:gdLst/>
            <a:ahLst/>
            <a:cxnLst/>
            <a:rect r="r" b="b" t="t" l="l"/>
            <a:pathLst>
              <a:path h="3505566" w="3583757">
                <a:moveTo>
                  <a:pt x="0" y="0"/>
                </a:moveTo>
                <a:lnTo>
                  <a:pt x="3583757" y="0"/>
                </a:lnTo>
                <a:lnTo>
                  <a:pt x="3583757" y="3505566"/>
                </a:lnTo>
                <a:lnTo>
                  <a:pt x="0" y="3505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51257" y="8213974"/>
            <a:ext cx="7736743" cy="4951515"/>
          </a:xfrm>
          <a:custGeom>
            <a:avLst/>
            <a:gdLst/>
            <a:ahLst/>
            <a:cxnLst/>
            <a:rect r="r" b="b" t="t" l="l"/>
            <a:pathLst>
              <a:path h="4951515" w="7736743">
                <a:moveTo>
                  <a:pt x="0" y="0"/>
                </a:moveTo>
                <a:lnTo>
                  <a:pt x="7736743" y="0"/>
                </a:lnTo>
                <a:lnTo>
                  <a:pt x="7736743" y="4951515"/>
                </a:lnTo>
                <a:lnTo>
                  <a:pt x="0" y="49515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3470" y="5608491"/>
            <a:ext cx="9056123" cy="843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9"/>
              </a:lnSpc>
            </a:pPr>
            <a:r>
              <a:rPr lang="en-US" sz="3799" spc="-117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Data Collection, Processing, and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6292" y="2125693"/>
            <a:ext cx="8775415" cy="7132607"/>
          </a:xfrm>
          <a:custGeom>
            <a:avLst/>
            <a:gdLst/>
            <a:ahLst/>
            <a:cxnLst/>
            <a:rect r="r" b="b" t="t" l="l"/>
            <a:pathLst>
              <a:path h="7132607" w="8775415">
                <a:moveTo>
                  <a:pt x="0" y="0"/>
                </a:moveTo>
                <a:lnTo>
                  <a:pt x="8775416" y="0"/>
                </a:lnTo>
                <a:lnTo>
                  <a:pt x="8775416" y="7132607"/>
                </a:lnTo>
                <a:lnTo>
                  <a:pt x="0" y="7132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90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69493" y="842088"/>
            <a:ext cx="10707244" cy="1778981"/>
            <a:chOff x="0" y="0"/>
            <a:chExt cx="14276325" cy="23719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4276325" cy="1322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92"/>
                </a:lnSpc>
              </a:pPr>
              <a:r>
                <a:rPr lang="en-US" sz="6493" spc="-20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WordPress Visualization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51935"/>
              <a:ext cx="14276325" cy="52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2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9457440"/>
            <a:chOff x="0" y="0"/>
            <a:chExt cx="21640800" cy="126099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21640800" cy="1317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62"/>
                </a:lnSpc>
              </a:pPr>
              <a:r>
                <a:rPr lang="en-US" sz="6468" spc="-2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WordPress Report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60615"/>
              <a:ext cx="21640800" cy="10949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9"/>
                </a:lnSpc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Key Takeaways:</a:t>
              </a:r>
            </a:p>
            <a:p>
              <a:pPr algn="l">
                <a:lnSpc>
                  <a:spcPts val="5459"/>
                </a:lnSpc>
              </a:pPr>
            </a:p>
            <a:p>
              <a:pPr algn="l">
                <a:lnSpc>
                  <a:spcPts val="5459"/>
                </a:lnSpc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Top 7 Words:</a:t>
              </a:r>
            </a:p>
            <a:p>
              <a:pPr algn="l" marL="906770" indent="-453385" lvl="1">
                <a:lnSpc>
                  <a:spcPts val="5459"/>
                </a:lnSpc>
                <a:buAutoNum type="arabicPeriod" startAt="1"/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GOPDebate (7542 times)</a:t>
              </a:r>
            </a:p>
            <a:p>
              <a:pPr algn="l" marL="906770" indent="-453385" lvl="1">
                <a:lnSpc>
                  <a:spcPts val="5459"/>
                </a:lnSpc>
                <a:buAutoNum type="arabicPeriod" startAt="1"/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Trump (1428 times)</a:t>
              </a:r>
            </a:p>
            <a:p>
              <a:pPr algn="l" marL="906770" indent="-453385" lvl="1">
                <a:lnSpc>
                  <a:spcPts val="5459"/>
                </a:lnSpc>
                <a:buAutoNum type="arabicPeriod" startAt="1"/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Fox (997 times)</a:t>
              </a:r>
            </a:p>
            <a:p>
              <a:pPr algn="l" marL="906770" indent="-453385" lvl="1">
                <a:lnSpc>
                  <a:spcPts val="5459"/>
                </a:lnSpc>
                <a:buAutoNum type="arabicPeriod" startAt="1"/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last (797 times)</a:t>
              </a:r>
            </a:p>
            <a:p>
              <a:pPr algn="l" marL="906770" indent="-453385" lvl="1">
                <a:lnSpc>
                  <a:spcPts val="5459"/>
                </a:lnSpc>
                <a:buAutoNum type="arabicPeriod" startAt="1"/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News (679 times)</a:t>
              </a:r>
            </a:p>
            <a:p>
              <a:pPr algn="l" marL="906770" indent="-453385" lvl="1">
                <a:lnSpc>
                  <a:spcPts val="5459"/>
                </a:lnSpc>
                <a:buAutoNum type="arabicPeriod" startAt="1"/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like (650 times)</a:t>
              </a:r>
            </a:p>
            <a:p>
              <a:pPr algn="l" marL="906770" indent="-453385" lvl="1">
                <a:lnSpc>
                  <a:spcPts val="5459"/>
                </a:lnSpc>
                <a:buAutoNum type="arabicPeriod" startAt="1"/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GOP (542 times)</a:t>
              </a:r>
            </a:p>
            <a:p>
              <a:pPr algn="l">
                <a:lnSpc>
                  <a:spcPts val="5459"/>
                </a:lnSpc>
              </a:pPr>
              <a:r>
                <a:rPr lang="en-US" sz="4199" spc="-41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  </a:t>
              </a:r>
            </a:p>
            <a:p>
              <a:pPr algn="l">
                <a:lnSpc>
                  <a:spcPts val="54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C8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919448" y="5320925"/>
            <a:ext cx="4904049" cy="446268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131094"/>
            <a:ext cx="12936187" cy="3493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7"/>
              </a:lnSpc>
            </a:pPr>
            <a:r>
              <a:rPr lang="en-US" sz="12742" spc="-39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3. Sentimental Analysis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9493" y="2193807"/>
            <a:ext cx="10511936" cy="7410801"/>
          </a:xfrm>
          <a:custGeom>
            <a:avLst/>
            <a:gdLst/>
            <a:ahLst/>
            <a:cxnLst/>
            <a:rect r="r" b="b" t="t" l="l"/>
            <a:pathLst>
              <a:path h="7410801" w="10511936">
                <a:moveTo>
                  <a:pt x="0" y="0"/>
                </a:moveTo>
                <a:lnTo>
                  <a:pt x="10511936" y="0"/>
                </a:lnTo>
                <a:lnTo>
                  <a:pt x="10511936" y="7410801"/>
                </a:lnTo>
                <a:lnTo>
                  <a:pt x="0" y="7410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69493" y="842088"/>
            <a:ext cx="10707244" cy="1778981"/>
            <a:chOff x="0" y="0"/>
            <a:chExt cx="14276325" cy="23719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4276325" cy="1322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92"/>
                </a:lnSpc>
              </a:pPr>
              <a:r>
                <a:rPr lang="en-US" sz="6493" spc="-20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Sentiment Analysis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51935"/>
              <a:ext cx="14276325" cy="52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2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0473" y="2371386"/>
            <a:ext cx="9250643" cy="6886914"/>
          </a:xfrm>
          <a:custGeom>
            <a:avLst/>
            <a:gdLst/>
            <a:ahLst/>
            <a:cxnLst/>
            <a:rect r="r" b="b" t="t" l="l"/>
            <a:pathLst>
              <a:path h="6886914" w="9250643">
                <a:moveTo>
                  <a:pt x="0" y="0"/>
                </a:moveTo>
                <a:lnTo>
                  <a:pt x="9250643" y="0"/>
                </a:lnTo>
                <a:lnTo>
                  <a:pt x="9250643" y="6886914"/>
                </a:lnTo>
                <a:lnTo>
                  <a:pt x="0" y="6886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69493" y="842088"/>
            <a:ext cx="10707244" cy="1778981"/>
            <a:chOff x="0" y="0"/>
            <a:chExt cx="14276325" cy="23719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4276325" cy="1322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92"/>
                </a:lnSpc>
              </a:pPr>
              <a:r>
                <a:rPr lang="en-US" sz="6493" spc="-20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Polarity Sentiment Analysis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51935"/>
              <a:ext cx="14276325" cy="52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2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45448" y="2381501"/>
            <a:ext cx="9670532" cy="7185886"/>
          </a:xfrm>
          <a:custGeom>
            <a:avLst/>
            <a:gdLst/>
            <a:ahLst/>
            <a:cxnLst/>
            <a:rect r="r" b="b" t="t" l="l"/>
            <a:pathLst>
              <a:path h="7185886" w="9670532">
                <a:moveTo>
                  <a:pt x="0" y="0"/>
                </a:moveTo>
                <a:lnTo>
                  <a:pt x="9670532" y="0"/>
                </a:lnTo>
                <a:lnTo>
                  <a:pt x="9670532" y="7185886"/>
                </a:lnTo>
                <a:lnTo>
                  <a:pt x="0" y="7185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94031" y="842088"/>
            <a:ext cx="12899938" cy="1778981"/>
            <a:chOff x="0" y="0"/>
            <a:chExt cx="17199917" cy="23719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7199917" cy="1322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92"/>
                </a:lnSpc>
              </a:pPr>
              <a:r>
                <a:rPr lang="en-US" sz="6493" spc="-20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Subjectivity Sentiment Analysis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51935"/>
              <a:ext cx="17199917" cy="52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2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95492" y="3504837"/>
            <a:ext cx="11497016" cy="4910184"/>
          </a:xfrm>
          <a:custGeom>
            <a:avLst/>
            <a:gdLst/>
            <a:ahLst/>
            <a:cxnLst/>
            <a:rect r="r" b="b" t="t" l="l"/>
            <a:pathLst>
              <a:path h="4910184" w="11497016">
                <a:moveTo>
                  <a:pt x="0" y="0"/>
                </a:moveTo>
                <a:lnTo>
                  <a:pt x="11497016" y="0"/>
                </a:lnTo>
                <a:lnTo>
                  <a:pt x="11497016" y="4910183"/>
                </a:lnTo>
                <a:lnTo>
                  <a:pt x="0" y="4910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0664" y="1028700"/>
            <a:ext cx="17286672" cy="1778981"/>
            <a:chOff x="0" y="0"/>
            <a:chExt cx="23048896" cy="23719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23048896" cy="1322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92"/>
                </a:lnSpc>
              </a:pPr>
              <a:r>
                <a:rPr lang="en-US" sz="6493" spc="-20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Grouped Subjectivity Sentiment Analysis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51935"/>
              <a:ext cx="23048896" cy="52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2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0426" y="3642718"/>
            <a:ext cx="11147147" cy="5380870"/>
          </a:xfrm>
          <a:custGeom>
            <a:avLst/>
            <a:gdLst/>
            <a:ahLst/>
            <a:cxnLst/>
            <a:rect r="r" b="b" t="t" l="l"/>
            <a:pathLst>
              <a:path h="5380870" w="11147147">
                <a:moveTo>
                  <a:pt x="0" y="0"/>
                </a:moveTo>
                <a:lnTo>
                  <a:pt x="11147148" y="0"/>
                </a:lnTo>
                <a:lnTo>
                  <a:pt x="11147148" y="5380870"/>
                </a:lnTo>
                <a:lnTo>
                  <a:pt x="0" y="5380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0664" y="1028700"/>
            <a:ext cx="17286672" cy="1778981"/>
            <a:chOff x="0" y="0"/>
            <a:chExt cx="23048896" cy="23719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23048896" cy="1322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92"/>
                </a:lnSpc>
              </a:pPr>
              <a:r>
                <a:rPr lang="en-US" sz="6493" spc="-20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Grouped Subjectivity Sentiment Analysis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51935"/>
              <a:ext cx="23048896" cy="52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2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C8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24055" y="5143500"/>
            <a:ext cx="3935245" cy="4114800"/>
          </a:xfrm>
          <a:custGeom>
            <a:avLst/>
            <a:gdLst/>
            <a:ahLst/>
            <a:cxnLst/>
            <a:rect r="r" b="b" t="t" l="l"/>
            <a:pathLst>
              <a:path h="4114800" w="3935245">
                <a:moveTo>
                  <a:pt x="0" y="0"/>
                </a:moveTo>
                <a:lnTo>
                  <a:pt x="3935245" y="0"/>
                </a:lnTo>
                <a:lnTo>
                  <a:pt x="39352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131094"/>
            <a:ext cx="12936187" cy="3493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7"/>
              </a:lnSpc>
            </a:pPr>
            <a:r>
              <a:rPr lang="en-US" sz="12742" spc="-39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4. Topic Theme Analysis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143" y="3323504"/>
            <a:ext cx="15371714" cy="4637766"/>
          </a:xfrm>
          <a:custGeom>
            <a:avLst/>
            <a:gdLst/>
            <a:ahLst/>
            <a:cxnLst/>
            <a:rect r="r" b="b" t="t" l="l"/>
            <a:pathLst>
              <a:path h="4637766" w="15371714">
                <a:moveTo>
                  <a:pt x="0" y="0"/>
                </a:moveTo>
                <a:lnTo>
                  <a:pt x="15371714" y="0"/>
                </a:lnTo>
                <a:lnTo>
                  <a:pt x="15371714" y="4637765"/>
                </a:lnTo>
                <a:lnTo>
                  <a:pt x="0" y="4637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77858" y="559605"/>
            <a:ext cx="14132283" cy="2763898"/>
            <a:chOff x="0" y="0"/>
            <a:chExt cx="18843044" cy="368519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8843044" cy="2635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92"/>
                </a:lnSpc>
              </a:pPr>
              <a:r>
                <a:rPr lang="en-US" sz="6493" spc="-20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Polarity Subjectivity Sentiment Analysis by Themes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165158"/>
              <a:ext cx="18843044" cy="52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2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96074"/>
            <a:ext cx="10665474" cy="387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Sentiment Analysis involves determining the sentiment expressed in a piece of text.</a:t>
            </a:r>
          </a:p>
          <a:p>
            <a:pPr algn="l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</a:t>
            </a:r>
            <a:r>
              <a:rPr lang="en-US" sz="3399" spc="-3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sed in various fields like marketing, customer service, and </a:t>
            </a:r>
            <a:r>
              <a:rPr lang="en-US" sz="3399" spc="-3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SOCIAL MEDIA</a:t>
            </a:r>
            <a:r>
              <a:rPr lang="en-US" sz="3399" spc="-3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monitoring.</a:t>
            </a:r>
          </a:p>
          <a:p>
            <a:pPr algn="l" marL="734055" indent="-367027" lvl="1">
              <a:lnSpc>
                <a:spcPts val="4419"/>
              </a:lnSpc>
              <a:buFont typeface="Arial"/>
              <a:buChar char="•"/>
            </a:pPr>
            <a:r>
              <a:rPr lang="en-US" sz="3399" spc="-3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Helps understand public opinion and improve decision-making.</a:t>
            </a:r>
          </a:p>
          <a:p>
            <a:pPr algn="l">
              <a:lnSpc>
                <a:spcPts val="441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76030" y="3835426"/>
            <a:ext cx="3358387" cy="4132244"/>
          </a:xfrm>
          <a:custGeom>
            <a:avLst/>
            <a:gdLst/>
            <a:ahLst/>
            <a:cxnLst/>
            <a:rect r="r" b="b" t="t" l="l"/>
            <a:pathLst>
              <a:path h="4132244" w="3358387">
                <a:moveTo>
                  <a:pt x="0" y="0"/>
                </a:moveTo>
                <a:lnTo>
                  <a:pt x="3358388" y="0"/>
                </a:lnTo>
                <a:lnTo>
                  <a:pt x="3358388" y="4132243"/>
                </a:lnTo>
                <a:lnTo>
                  <a:pt x="0" y="4132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04054" y="206090"/>
            <a:ext cx="2415158" cy="3629336"/>
          </a:xfrm>
          <a:custGeom>
            <a:avLst/>
            <a:gdLst/>
            <a:ahLst/>
            <a:cxnLst/>
            <a:rect r="r" b="b" t="t" l="l"/>
            <a:pathLst>
              <a:path h="3629336" w="2415158">
                <a:moveTo>
                  <a:pt x="0" y="0"/>
                </a:moveTo>
                <a:lnTo>
                  <a:pt x="2415158" y="0"/>
                </a:lnTo>
                <a:lnTo>
                  <a:pt x="2415158" y="3629336"/>
                </a:lnTo>
                <a:lnTo>
                  <a:pt x="0" y="36293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41108" y="5416535"/>
            <a:ext cx="5378104" cy="4722954"/>
          </a:xfrm>
          <a:custGeom>
            <a:avLst/>
            <a:gdLst/>
            <a:ahLst/>
            <a:cxnLst/>
            <a:rect r="r" b="b" t="t" l="l"/>
            <a:pathLst>
              <a:path h="4722954" w="5378104">
                <a:moveTo>
                  <a:pt x="0" y="0"/>
                </a:moveTo>
                <a:lnTo>
                  <a:pt x="5378104" y="0"/>
                </a:lnTo>
                <a:lnTo>
                  <a:pt x="5378104" y="4722953"/>
                </a:lnTo>
                <a:lnTo>
                  <a:pt x="0" y="4722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011233"/>
            <a:ext cx="10665474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2"/>
              </a:lnSpc>
            </a:pPr>
            <a:r>
              <a:rPr lang="en-US" sz="6068" spc="-18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What is Sentimental Analysis?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8554" y="2224037"/>
            <a:ext cx="8445239" cy="6905297"/>
          </a:xfrm>
          <a:custGeom>
            <a:avLst/>
            <a:gdLst/>
            <a:ahLst/>
            <a:cxnLst/>
            <a:rect r="r" b="b" t="t" l="l"/>
            <a:pathLst>
              <a:path h="6905297" w="8445239">
                <a:moveTo>
                  <a:pt x="0" y="0"/>
                </a:moveTo>
                <a:lnTo>
                  <a:pt x="8445239" y="0"/>
                </a:lnTo>
                <a:lnTo>
                  <a:pt x="8445239" y="6905297"/>
                </a:lnTo>
                <a:lnTo>
                  <a:pt x="0" y="6905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837" y="842088"/>
            <a:ext cx="17286672" cy="2763898"/>
            <a:chOff x="0" y="0"/>
            <a:chExt cx="23048896" cy="368519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23048896" cy="2635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92"/>
                </a:lnSpc>
              </a:pPr>
              <a:r>
                <a:rPr lang="en-US" sz="6493" spc="-20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Sentiment Analysis by themes</a:t>
              </a:r>
            </a:p>
            <a:p>
              <a:pPr algn="ctr">
                <a:lnSpc>
                  <a:spcPts val="7792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165158"/>
              <a:ext cx="23048896" cy="52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2"/>
                </a:lnSpc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27761" y="2223025"/>
            <a:ext cx="9232478" cy="6350770"/>
          </a:xfrm>
          <a:custGeom>
            <a:avLst/>
            <a:gdLst/>
            <a:ahLst/>
            <a:cxnLst/>
            <a:rect r="r" b="b" t="t" l="l"/>
            <a:pathLst>
              <a:path h="6350770" w="9232478">
                <a:moveTo>
                  <a:pt x="0" y="0"/>
                </a:moveTo>
                <a:lnTo>
                  <a:pt x="9232478" y="0"/>
                </a:lnTo>
                <a:lnTo>
                  <a:pt x="9232478" y="6350770"/>
                </a:lnTo>
                <a:lnTo>
                  <a:pt x="0" y="6350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837" y="842088"/>
            <a:ext cx="17286672" cy="1778981"/>
            <a:chOff x="0" y="0"/>
            <a:chExt cx="23048896" cy="23719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23048896" cy="1322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92"/>
                </a:lnSpc>
              </a:pPr>
              <a:r>
                <a:rPr lang="en-US" sz="6493" spc="-20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Correlation between themes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51935"/>
              <a:ext cx="23048896" cy="52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32"/>
                </a:lnSpc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E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0122" y="8841105"/>
            <a:ext cx="417048" cy="358140"/>
          </a:xfrm>
          <a:custGeom>
            <a:avLst/>
            <a:gdLst/>
            <a:ahLst/>
            <a:cxnLst/>
            <a:rect r="r" b="b" t="t" l="l"/>
            <a:pathLst>
              <a:path h="358140" w="417048">
                <a:moveTo>
                  <a:pt x="0" y="0"/>
                </a:moveTo>
                <a:lnTo>
                  <a:pt x="417049" y="0"/>
                </a:lnTo>
                <a:lnTo>
                  <a:pt x="41704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2803" y="668164"/>
            <a:ext cx="15122394" cy="177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7"/>
              </a:lnSpc>
            </a:pPr>
            <a:r>
              <a:rPr lang="en-US" sz="12742" spc="-39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Conclusion/Findings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84328"/>
            <a:ext cx="16230600" cy="6852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0" indent="-453385" lvl="1">
              <a:lnSpc>
                <a:spcPts val="5459"/>
              </a:lnSpc>
              <a:buFont typeface="Arial"/>
              <a:buChar char="•"/>
            </a:pPr>
            <a:r>
              <a:rPr lang="en-US" sz="4199" spc="-4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Unify Messaging: Address the disc</a:t>
            </a:r>
            <a:r>
              <a:rPr lang="en-US" sz="4199" spc="-4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onnect between Trump and broader Republican themes by aligning his messaging with the party's values.</a:t>
            </a:r>
          </a:p>
          <a:p>
            <a:pPr algn="l" marL="906770" indent="-453385" lvl="1">
              <a:lnSpc>
                <a:spcPts val="5459"/>
              </a:lnSpc>
              <a:buFont typeface="Arial"/>
              <a:buChar char="•"/>
            </a:pPr>
            <a:r>
              <a:rPr lang="en-US" sz="4199" spc="-4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Engage Neutral Audiences: Focus on converting the large neutral sentiment (45.8%) into positive support by </a:t>
            </a:r>
            <a:r>
              <a:rPr lang="en-US" sz="4199" spc="-4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emphasizing clear, relatable arguments.</a:t>
            </a:r>
          </a:p>
          <a:p>
            <a:pPr algn="l" marL="906770" indent="-453385" lvl="1">
              <a:lnSpc>
                <a:spcPts val="5459"/>
              </a:lnSpc>
              <a:buFont typeface="Arial"/>
              <a:buChar char="•"/>
            </a:pPr>
            <a:r>
              <a:rPr lang="en-US" sz="4199" spc="-4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Reduce Negative Sentiment: Tackle the 19.3% negative sentiment by addressing specific concerns raised in tweets to improve public perception.</a:t>
            </a:r>
          </a:p>
          <a:p>
            <a:pPr algn="l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C8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028183"/>
            <a:ext cx="1489640" cy="1371939"/>
            <a:chOff x="0" y="0"/>
            <a:chExt cx="1593355" cy="14674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3355" cy="1467459"/>
            </a:xfrm>
            <a:custGeom>
              <a:avLst/>
              <a:gdLst/>
              <a:ahLst/>
              <a:cxnLst/>
              <a:rect r="r" b="b" t="t" l="l"/>
              <a:pathLst>
                <a:path h="1467459" w="1593355">
                  <a:moveTo>
                    <a:pt x="114338" y="0"/>
                  </a:moveTo>
                  <a:lnTo>
                    <a:pt x="1479017" y="0"/>
                  </a:lnTo>
                  <a:cubicBezTo>
                    <a:pt x="1542164" y="0"/>
                    <a:pt x="1593355" y="51191"/>
                    <a:pt x="1593355" y="114338"/>
                  </a:cubicBezTo>
                  <a:lnTo>
                    <a:pt x="1593355" y="1353121"/>
                  </a:lnTo>
                  <a:cubicBezTo>
                    <a:pt x="1593355" y="1416268"/>
                    <a:pt x="1542164" y="1467459"/>
                    <a:pt x="1479017" y="1467459"/>
                  </a:cubicBezTo>
                  <a:lnTo>
                    <a:pt x="114338" y="1467459"/>
                  </a:lnTo>
                  <a:cubicBezTo>
                    <a:pt x="51191" y="1467459"/>
                    <a:pt x="0" y="1416268"/>
                    <a:pt x="0" y="1353121"/>
                  </a:cubicBezTo>
                  <a:lnTo>
                    <a:pt x="0" y="114338"/>
                  </a:lnTo>
                  <a:cubicBezTo>
                    <a:pt x="0" y="51191"/>
                    <a:pt x="51191" y="0"/>
                    <a:pt x="1143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3355" cy="1505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0122" y="8209138"/>
            <a:ext cx="1152963" cy="990107"/>
          </a:xfrm>
          <a:custGeom>
            <a:avLst/>
            <a:gdLst/>
            <a:ahLst/>
            <a:cxnLst/>
            <a:rect r="r" b="b" t="t" l="l"/>
            <a:pathLst>
              <a:path h="990107" w="1152963">
                <a:moveTo>
                  <a:pt x="0" y="0"/>
                </a:moveTo>
                <a:lnTo>
                  <a:pt x="1152963" y="0"/>
                </a:lnTo>
                <a:lnTo>
                  <a:pt x="1152963" y="990107"/>
                </a:lnTo>
                <a:lnTo>
                  <a:pt x="0" y="990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64887" y="1938986"/>
            <a:ext cx="1835736" cy="6089197"/>
          </a:xfrm>
          <a:custGeom>
            <a:avLst/>
            <a:gdLst/>
            <a:ahLst/>
            <a:cxnLst/>
            <a:rect r="r" b="b" t="t" l="l"/>
            <a:pathLst>
              <a:path h="6089197" w="1835736">
                <a:moveTo>
                  <a:pt x="0" y="0"/>
                </a:moveTo>
                <a:lnTo>
                  <a:pt x="1835737" y="0"/>
                </a:lnTo>
                <a:lnTo>
                  <a:pt x="1835737" y="6089197"/>
                </a:lnTo>
                <a:lnTo>
                  <a:pt x="0" y="6089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76" r="-4990" b="-167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698364"/>
            <a:ext cx="12936187" cy="212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56"/>
              </a:lnSpc>
            </a:pPr>
            <a:r>
              <a:rPr lang="en-US" sz="15242" spc="-472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376"/>
            <a:ext cx="16230600" cy="5725795"/>
            <a:chOff x="0" y="0"/>
            <a:chExt cx="21640800" cy="763439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21640800" cy="1317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62"/>
                </a:lnSpc>
              </a:pPr>
              <a:r>
                <a:rPr lang="en-US" sz="6468" spc="-2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Summary of Literature Review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34515"/>
              <a:ext cx="21640800" cy="493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20412" indent="-410206" lvl="1">
                <a:lnSpc>
                  <a:spcPts val="4939"/>
                </a:lnSpc>
                <a:buFont typeface="Arial"/>
                <a:buChar char="•"/>
              </a:pPr>
              <a:r>
                <a:rPr lang="en-US" sz="3799" spc="-37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Reviewed key studies on sentiment analysis techniques.</a:t>
              </a:r>
            </a:p>
            <a:p>
              <a:pPr algn="l" marL="820412" indent="-410206" lvl="1">
                <a:lnSpc>
                  <a:spcPts val="4939"/>
                </a:lnSpc>
                <a:buFont typeface="Arial"/>
                <a:buChar char="•"/>
              </a:pPr>
              <a:r>
                <a:rPr lang="en-US" sz="3799" spc="-37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Common methods: Lexicon-based, Machine Learning, Hybrid approaches.</a:t>
              </a:r>
            </a:p>
            <a:p>
              <a:pPr algn="l" marL="820412" indent="-410206" lvl="1">
                <a:lnSpc>
                  <a:spcPts val="4939"/>
                </a:lnSpc>
                <a:buFont typeface="Arial"/>
                <a:buChar char="•"/>
              </a:pPr>
              <a:r>
                <a:rPr lang="en-US" sz="3799" spc="-37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Identified gaps: Need for better handling of sarcasm, context-awareness.</a:t>
              </a:r>
            </a:p>
            <a:p>
              <a:pPr algn="l">
                <a:lnSpc>
                  <a:spcPts val="493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116234"/>
              <a:ext cx="21640800" cy="518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52609"/>
            <a:ext cx="16230600" cy="1481529"/>
            <a:chOff x="0" y="0"/>
            <a:chExt cx="21640800" cy="197537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669643" cy="1975372"/>
              <a:chOff x="0" y="0"/>
              <a:chExt cx="2107584" cy="39019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107584" cy="390197"/>
              </a:xfrm>
              <a:custGeom>
                <a:avLst/>
                <a:gdLst/>
                <a:ahLst/>
                <a:cxnLst/>
                <a:rect r="r" b="b" t="t" l="l"/>
                <a:pathLst>
                  <a:path h="390197" w="2107584">
                    <a:moveTo>
                      <a:pt x="0" y="0"/>
                    </a:moveTo>
                    <a:lnTo>
                      <a:pt x="2107584" y="0"/>
                    </a:lnTo>
                    <a:lnTo>
                      <a:pt x="2107584" y="390197"/>
                    </a:lnTo>
                    <a:lnTo>
                      <a:pt x="0" y="390197"/>
                    </a:lnTo>
                    <a:close/>
                  </a:path>
                </a:pathLst>
              </a:custGeom>
              <a:solidFill>
                <a:srgbClr val="EDEBE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76200"/>
                <a:ext cx="2107584" cy="466397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4899"/>
                  </a:lnSpc>
                </a:pPr>
                <a:r>
                  <a:rPr lang="en-US" sz="3499" spc="-34">
                    <a:solidFill>
                      <a:srgbClr val="000000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Kaggle for Data Collection</a:t>
                </a: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971157" y="0"/>
              <a:ext cx="10669643" cy="1975372"/>
              <a:chOff x="0" y="0"/>
              <a:chExt cx="2107584" cy="39019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107584" cy="390197"/>
              </a:xfrm>
              <a:custGeom>
                <a:avLst/>
                <a:gdLst/>
                <a:ahLst/>
                <a:cxnLst/>
                <a:rect r="r" b="b" t="t" l="l"/>
                <a:pathLst>
                  <a:path h="390197" w="2107584">
                    <a:moveTo>
                      <a:pt x="0" y="0"/>
                    </a:moveTo>
                    <a:lnTo>
                      <a:pt x="2107584" y="0"/>
                    </a:lnTo>
                    <a:lnTo>
                      <a:pt x="2107584" y="390197"/>
                    </a:lnTo>
                    <a:lnTo>
                      <a:pt x="0" y="390197"/>
                    </a:lnTo>
                    <a:close/>
                  </a:path>
                </a:pathLst>
              </a:custGeom>
              <a:solidFill>
                <a:srgbClr val="EDEBE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76200"/>
                <a:ext cx="2107584" cy="466397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4899"/>
                  </a:lnSpc>
                </a:pPr>
                <a:r>
                  <a:rPr lang="en-US" sz="3499" spc="-34">
                    <a:solidFill>
                      <a:srgbClr val="000000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TextBlob for Sentiment Analysis</a:t>
                </a: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3424059" y="1019175"/>
            <a:ext cx="11439883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2"/>
              </a:lnSpc>
            </a:pPr>
            <a:r>
              <a:rPr lang="en-US" sz="6468" spc="-2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Analytical Approach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5464690"/>
            <a:ext cx="16230600" cy="1481529"/>
            <a:chOff x="0" y="0"/>
            <a:chExt cx="21640800" cy="197537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0669643" cy="1975372"/>
              <a:chOff x="0" y="0"/>
              <a:chExt cx="2107584" cy="39019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07584" cy="390197"/>
              </a:xfrm>
              <a:custGeom>
                <a:avLst/>
                <a:gdLst/>
                <a:ahLst/>
                <a:cxnLst/>
                <a:rect r="r" b="b" t="t" l="l"/>
                <a:pathLst>
                  <a:path h="390197" w="2107584">
                    <a:moveTo>
                      <a:pt x="0" y="0"/>
                    </a:moveTo>
                    <a:lnTo>
                      <a:pt x="2107584" y="0"/>
                    </a:lnTo>
                    <a:lnTo>
                      <a:pt x="2107584" y="390197"/>
                    </a:lnTo>
                    <a:lnTo>
                      <a:pt x="0" y="390197"/>
                    </a:lnTo>
                    <a:close/>
                  </a:path>
                </a:pathLst>
              </a:custGeom>
              <a:solidFill>
                <a:srgbClr val="EDEBE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76200"/>
                <a:ext cx="2107584" cy="466397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4899"/>
                  </a:lnSpc>
                </a:pPr>
                <a:r>
                  <a:rPr lang="en-US" sz="3499" spc="-34">
                    <a:solidFill>
                      <a:srgbClr val="000000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WordCloud for Visualization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971157" y="0"/>
              <a:ext cx="10669643" cy="1975372"/>
              <a:chOff x="0" y="0"/>
              <a:chExt cx="2107584" cy="39019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107584" cy="390197"/>
              </a:xfrm>
              <a:custGeom>
                <a:avLst/>
                <a:gdLst/>
                <a:ahLst/>
                <a:cxnLst/>
                <a:rect r="r" b="b" t="t" l="l"/>
                <a:pathLst>
                  <a:path h="390197" w="2107584">
                    <a:moveTo>
                      <a:pt x="0" y="0"/>
                    </a:moveTo>
                    <a:lnTo>
                      <a:pt x="2107584" y="0"/>
                    </a:lnTo>
                    <a:lnTo>
                      <a:pt x="2107584" y="390197"/>
                    </a:lnTo>
                    <a:lnTo>
                      <a:pt x="0" y="390197"/>
                    </a:lnTo>
                    <a:close/>
                  </a:path>
                </a:pathLst>
              </a:custGeom>
              <a:solidFill>
                <a:srgbClr val="EDEBE6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76200"/>
                <a:ext cx="2107584" cy="466397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4899"/>
                  </a:lnSpc>
                </a:pPr>
                <a:r>
                  <a:rPr lang="en-US" sz="3499" spc="-34">
                    <a:solidFill>
                      <a:srgbClr val="000000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Emoji Handling in Sentiment Analysis</a:t>
                </a: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1028700" y="7776771"/>
            <a:ext cx="16230600" cy="1481529"/>
            <a:chOff x="0" y="0"/>
            <a:chExt cx="21640800" cy="197537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69643" cy="1975372"/>
              <a:chOff x="0" y="0"/>
              <a:chExt cx="2107584" cy="39019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107584" cy="390197"/>
              </a:xfrm>
              <a:custGeom>
                <a:avLst/>
                <a:gdLst/>
                <a:ahLst/>
                <a:cxnLst/>
                <a:rect r="r" b="b" t="t" l="l"/>
                <a:pathLst>
                  <a:path h="390197" w="2107584">
                    <a:moveTo>
                      <a:pt x="0" y="0"/>
                    </a:moveTo>
                    <a:lnTo>
                      <a:pt x="2107584" y="0"/>
                    </a:lnTo>
                    <a:lnTo>
                      <a:pt x="2107584" y="390197"/>
                    </a:lnTo>
                    <a:lnTo>
                      <a:pt x="0" y="390197"/>
                    </a:lnTo>
                    <a:close/>
                  </a:path>
                </a:pathLst>
              </a:custGeom>
              <a:solidFill>
                <a:srgbClr val="EDEBE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66675"/>
                <a:ext cx="2107584" cy="456872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spc="-29">
                    <a:solidFill>
                      <a:srgbClr val="000000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Latent Dirichlet Allocation (LDA) for Topic Modelling</a:t>
                </a: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0971157" y="0"/>
              <a:ext cx="10669643" cy="1975372"/>
              <a:chOff x="0" y="0"/>
              <a:chExt cx="2107584" cy="39019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107584" cy="390197"/>
              </a:xfrm>
              <a:custGeom>
                <a:avLst/>
                <a:gdLst/>
                <a:ahLst/>
                <a:cxnLst/>
                <a:rect r="r" b="b" t="t" l="l"/>
                <a:pathLst>
                  <a:path h="390197" w="2107584">
                    <a:moveTo>
                      <a:pt x="0" y="0"/>
                    </a:moveTo>
                    <a:lnTo>
                      <a:pt x="2107584" y="0"/>
                    </a:lnTo>
                    <a:lnTo>
                      <a:pt x="2107584" y="390197"/>
                    </a:lnTo>
                    <a:lnTo>
                      <a:pt x="0" y="390197"/>
                    </a:lnTo>
                    <a:close/>
                  </a:path>
                </a:pathLst>
              </a:custGeom>
              <a:solidFill>
                <a:srgbClr val="EDEBE6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66675"/>
                <a:ext cx="2107584" cy="456872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4199"/>
                  </a:lnSpc>
                </a:pPr>
                <a:r>
                  <a:rPr lang="en-US" sz="2999" spc="-29">
                    <a:solidFill>
                      <a:srgbClr val="000000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Correlation matrix to examine relationships between themes and sentiments.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E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0122" y="8841105"/>
            <a:ext cx="417048" cy="358140"/>
          </a:xfrm>
          <a:custGeom>
            <a:avLst/>
            <a:gdLst/>
            <a:ahLst/>
            <a:cxnLst/>
            <a:rect r="r" b="b" t="t" l="l"/>
            <a:pathLst>
              <a:path h="358140" w="417048">
                <a:moveTo>
                  <a:pt x="0" y="0"/>
                </a:moveTo>
                <a:lnTo>
                  <a:pt x="417049" y="0"/>
                </a:lnTo>
                <a:lnTo>
                  <a:pt x="417049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33950" y="7884284"/>
            <a:ext cx="5035338" cy="1430565"/>
          </a:xfrm>
          <a:custGeom>
            <a:avLst/>
            <a:gdLst/>
            <a:ahLst/>
            <a:cxnLst/>
            <a:rect r="r" b="b" t="t" l="l"/>
            <a:pathLst>
              <a:path h="1430565" w="5035338">
                <a:moveTo>
                  <a:pt x="0" y="0"/>
                </a:moveTo>
                <a:lnTo>
                  <a:pt x="5035338" y="0"/>
                </a:lnTo>
                <a:lnTo>
                  <a:pt x="5035338" y="1430565"/>
                </a:lnTo>
                <a:lnTo>
                  <a:pt x="0" y="143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48823"/>
            <a:ext cx="9182383" cy="593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14"/>
              </a:lnSpc>
            </a:pPr>
            <a:r>
              <a:rPr lang="en-US" sz="14542" spc="-45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 and Reports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C8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22036" y="4901816"/>
            <a:ext cx="2437264" cy="4498305"/>
          </a:xfrm>
          <a:custGeom>
            <a:avLst/>
            <a:gdLst/>
            <a:ahLst/>
            <a:cxnLst/>
            <a:rect r="r" b="b" t="t" l="l"/>
            <a:pathLst>
              <a:path h="4498305" w="2437264">
                <a:moveTo>
                  <a:pt x="0" y="0"/>
                </a:moveTo>
                <a:lnTo>
                  <a:pt x="2437264" y="0"/>
                </a:lnTo>
                <a:lnTo>
                  <a:pt x="2437264" y="4498305"/>
                </a:lnTo>
                <a:lnTo>
                  <a:pt x="0" y="4498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64359"/>
            <a:ext cx="12936187" cy="177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507"/>
              </a:lnSpc>
            </a:pPr>
            <a:r>
              <a:rPr lang="en-US" sz="12742" spc="-39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1.Cleaned Files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90011" y="2342448"/>
            <a:ext cx="14507978" cy="6915852"/>
          </a:xfrm>
          <a:custGeom>
            <a:avLst/>
            <a:gdLst/>
            <a:ahLst/>
            <a:cxnLst/>
            <a:rect r="r" b="b" t="t" l="l"/>
            <a:pathLst>
              <a:path h="6915852" w="14507978">
                <a:moveTo>
                  <a:pt x="0" y="0"/>
                </a:moveTo>
                <a:lnTo>
                  <a:pt x="14507978" y="0"/>
                </a:lnTo>
                <a:lnTo>
                  <a:pt x="14507978" y="6915852"/>
                </a:lnTo>
                <a:lnTo>
                  <a:pt x="0" y="6915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11263" y="865414"/>
            <a:ext cx="10665474" cy="1772041"/>
            <a:chOff x="0" y="0"/>
            <a:chExt cx="14220632" cy="236272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4220632" cy="1317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62"/>
                </a:lnSpc>
              </a:pPr>
              <a:r>
                <a:rPr lang="en-US" sz="6468" spc="-2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Sample of Analytical File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44562"/>
              <a:ext cx="14220632" cy="518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6892" y="2472548"/>
            <a:ext cx="15629728" cy="6785752"/>
          </a:xfrm>
          <a:custGeom>
            <a:avLst/>
            <a:gdLst/>
            <a:ahLst/>
            <a:cxnLst/>
            <a:rect r="r" b="b" t="t" l="l"/>
            <a:pathLst>
              <a:path h="6785752" w="15629728">
                <a:moveTo>
                  <a:pt x="0" y="0"/>
                </a:moveTo>
                <a:lnTo>
                  <a:pt x="15629728" y="0"/>
                </a:lnTo>
                <a:lnTo>
                  <a:pt x="15629728" y="6785752"/>
                </a:lnTo>
                <a:lnTo>
                  <a:pt x="0" y="6785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0" r="0" b="-40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11263" y="1028700"/>
            <a:ext cx="10665474" cy="1772041"/>
            <a:chOff x="0" y="0"/>
            <a:chExt cx="14220632" cy="236272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4220632" cy="1317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62"/>
                </a:lnSpc>
              </a:pPr>
              <a:r>
                <a:rPr lang="en-US" sz="6468" spc="-2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Sample of Analytical File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44562"/>
              <a:ext cx="14220632" cy="518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C8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42130" y="5766651"/>
            <a:ext cx="3744713" cy="3821136"/>
          </a:xfrm>
          <a:custGeom>
            <a:avLst/>
            <a:gdLst/>
            <a:ahLst/>
            <a:cxnLst/>
            <a:rect r="r" b="b" t="t" l="l"/>
            <a:pathLst>
              <a:path h="3821136" w="3744713">
                <a:moveTo>
                  <a:pt x="0" y="0"/>
                </a:moveTo>
                <a:lnTo>
                  <a:pt x="3744713" y="0"/>
                </a:lnTo>
                <a:lnTo>
                  <a:pt x="3744713" y="3821136"/>
                </a:lnTo>
                <a:lnTo>
                  <a:pt x="0" y="382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505960"/>
            <a:ext cx="15011968" cy="1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7"/>
              </a:lnSpc>
            </a:pPr>
            <a:r>
              <a:rPr lang="en-US" sz="11742" spc="-36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2. WordPress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DAGNRc9apU8</dc:identifier>
  <dcterms:modified xsi:type="dcterms:W3CDTF">2011-08-01T06:04:30Z</dcterms:modified>
  <cp:revision>1</cp:revision>
  <dc:title>Sentimental Analysis</dc:title>
</cp:coreProperties>
</file>