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6" r:id="rId4"/>
    <p:sldId id="261" r:id="rId5"/>
    <p:sldId id="257" r:id="rId6"/>
    <p:sldId id="258" r:id="rId7"/>
    <p:sldId id="259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019C-7662-49B0-BB3E-3682B40A4F9E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CBB833F-A361-44B9-93D8-17FF0F860A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14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019C-7662-49B0-BB3E-3682B40A4F9E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833F-A361-44B9-93D8-17FF0F860A1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4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019C-7662-49B0-BB3E-3682B40A4F9E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833F-A361-44B9-93D8-17FF0F860A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80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019C-7662-49B0-BB3E-3682B40A4F9E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833F-A361-44B9-93D8-17FF0F860A1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03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019C-7662-49B0-BB3E-3682B40A4F9E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833F-A361-44B9-93D8-17FF0F860A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81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019C-7662-49B0-BB3E-3682B40A4F9E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833F-A361-44B9-93D8-17FF0F860A1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78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019C-7662-49B0-BB3E-3682B40A4F9E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833F-A361-44B9-93D8-17FF0F860A1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93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019C-7662-49B0-BB3E-3682B40A4F9E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833F-A361-44B9-93D8-17FF0F860A1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6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019C-7662-49B0-BB3E-3682B40A4F9E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833F-A361-44B9-93D8-17FF0F860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7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019C-7662-49B0-BB3E-3682B40A4F9E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833F-A361-44B9-93D8-17FF0F860A1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00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C34019C-7662-49B0-BB3E-3682B40A4F9E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833F-A361-44B9-93D8-17FF0F860A1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62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4019C-7662-49B0-BB3E-3682B40A4F9E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CBB833F-A361-44B9-93D8-17FF0F860A1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65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Midterm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Zalak</a:t>
            </a:r>
            <a:r>
              <a:rPr lang="en-US" dirty="0"/>
              <a:t> &amp; </a:t>
            </a:r>
            <a:r>
              <a:rPr lang="en-US" dirty="0" err="1"/>
              <a:t>Suhas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68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6399" y="2012810"/>
            <a:ext cx="4969251" cy="3459865"/>
            <a:chOff x="1446399" y="2012810"/>
            <a:chExt cx="4969251" cy="3459865"/>
          </a:xfrm>
        </p:grpSpPr>
        <p:sp>
          <p:nvSpPr>
            <p:cNvPr id="12" name="Rectangle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6399" y="2012810"/>
              <a:ext cx="4969251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5362" y="2182137"/>
              <a:ext cx="4654871" cy="313000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9088" y="2345863"/>
            <a:ext cx="4314860" cy="2797627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Tree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82361" y="2015734"/>
            <a:ext cx="4169336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24" y="2763510"/>
            <a:ext cx="4030024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23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6" name="Rectangle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8"/>
          <p:cNvPicPr>
            <a:picLocks noChangeAspect="1"/>
          </p:cNvPicPr>
          <p:nvPr/>
        </p:nvPicPr>
        <p:blipFill rotWithShape="1">
          <a:blip r:embed="rId3"/>
          <a:srcRect l="3349" r="4" b="4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 err="1"/>
              <a:t>ClassificAtion</a:t>
            </a:r>
            <a:r>
              <a:rPr lang="en-US" dirty="0"/>
              <a:t> Tree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The model has propose the following classification Tree.</a:t>
            </a:r>
          </a:p>
        </p:txBody>
      </p:sp>
    </p:spTree>
    <p:extLst>
      <p:ext uri="{BB962C8B-B14F-4D97-AF65-F5344CB8AC3E}">
        <p14:creationId xmlns:p14="http://schemas.microsoft.com/office/powerpoint/2010/main" val="319934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6399" y="2012810"/>
            <a:ext cx="4969251" cy="3459865"/>
            <a:chOff x="1446399" y="2012810"/>
            <a:chExt cx="4969251" cy="3459865"/>
          </a:xfrm>
        </p:grpSpPr>
        <p:sp>
          <p:nvSpPr>
            <p:cNvPr id="12" name="Rectangle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6399" y="2012810"/>
              <a:ext cx="4969251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5362" y="2182137"/>
              <a:ext cx="4654871" cy="313000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9088" y="2345863"/>
            <a:ext cx="4314860" cy="2797627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590" y="2923610"/>
            <a:ext cx="3993156" cy="16371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Data Fields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82361" y="2015734"/>
            <a:ext cx="4169336" cy="3450613"/>
          </a:xfrm>
        </p:spPr>
        <p:txBody>
          <a:bodyPr>
            <a:normAutofit/>
          </a:bodyPr>
          <a:lstStyle/>
          <a:p>
            <a:r>
              <a:rPr lang="en-US" dirty="0"/>
              <a:t>New Fields Created:</a:t>
            </a:r>
          </a:p>
          <a:p>
            <a:pPr lvl="1"/>
            <a:r>
              <a:rPr lang="en-US" dirty="0"/>
              <a:t>Total Bill Amount</a:t>
            </a:r>
          </a:p>
          <a:p>
            <a:pPr lvl="1"/>
            <a:r>
              <a:rPr lang="en-US" dirty="0"/>
              <a:t>Total Pay Amount</a:t>
            </a:r>
          </a:p>
          <a:p>
            <a:pPr lvl="1"/>
            <a:r>
              <a:rPr lang="en-US" dirty="0"/>
              <a:t>Count for the Pay Status</a:t>
            </a:r>
          </a:p>
          <a:p>
            <a:r>
              <a:rPr lang="en-US" dirty="0"/>
              <a:t>This are the derived fields used for the predictive analysis for the customer to do the Default or 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0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6399" y="2012810"/>
            <a:ext cx="4969251" cy="3459865"/>
            <a:chOff x="1446399" y="2012810"/>
            <a:chExt cx="4969251" cy="3459865"/>
          </a:xfrm>
        </p:grpSpPr>
        <p:sp>
          <p:nvSpPr>
            <p:cNvPr id="12" name="Rectangle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6399" y="2012810"/>
              <a:ext cx="4969251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5362" y="2182137"/>
              <a:ext cx="4654871" cy="313000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9088" y="2345863"/>
            <a:ext cx="4314860" cy="2797627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590" y="2589183"/>
            <a:ext cx="3993156" cy="2306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Visualization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82361" y="2015734"/>
            <a:ext cx="4169336" cy="3450613"/>
          </a:xfrm>
        </p:spPr>
        <p:txBody>
          <a:bodyPr>
            <a:normAutofit/>
          </a:bodyPr>
          <a:lstStyle/>
          <a:p>
            <a:r>
              <a:rPr lang="en-US" dirty="0"/>
              <a:t>The data is represented as per its distribution over Age ,Sex and Martial Status.</a:t>
            </a:r>
          </a:p>
        </p:txBody>
      </p:sp>
    </p:spTree>
    <p:extLst>
      <p:ext uri="{BB962C8B-B14F-4D97-AF65-F5344CB8AC3E}">
        <p14:creationId xmlns:p14="http://schemas.microsoft.com/office/powerpoint/2010/main" val="425234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applied the logistic regression using the new derived fields and the avoiding the pay status of the 6 month credit history.</a:t>
            </a:r>
          </a:p>
          <a:p>
            <a:r>
              <a:rPr lang="en-US" dirty="0"/>
              <a:t>The accuracy for the model achieved by using the random sampling data to be 81 percent with sensitivity and specificity as 0.82 and 0.61 respectively.</a:t>
            </a:r>
          </a:p>
          <a:p>
            <a:r>
              <a:rPr lang="en-US" dirty="0"/>
              <a:t>We have considered the 14 derived and 5 original parameters for the creation of predictive model.</a:t>
            </a:r>
          </a:p>
        </p:txBody>
      </p:sp>
    </p:spTree>
    <p:extLst>
      <p:ext uri="{BB962C8B-B14F-4D97-AF65-F5344CB8AC3E}">
        <p14:creationId xmlns:p14="http://schemas.microsoft.com/office/powerpoint/2010/main" val="312518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9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2" name="Group 1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6" name="Rectangle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8"/>
          <p:cNvPicPr>
            <a:picLocks noChangeAspect="1"/>
          </p:cNvPicPr>
          <p:nvPr/>
        </p:nvPicPr>
        <p:blipFill rotWithShape="1">
          <a:blip r:embed="rId3"/>
          <a:srcRect t="4512" r="-4" b="-4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Confusion Matrix </a:t>
            </a:r>
          </a:p>
        </p:txBody>
      </p:sp>
      <p:sp>
        <p:nvSpPr>
          <p:cNvPr id="24" name="Content Placeholder 7"/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 fontScale="92500"/>
          </a:bodyPr>
          <a:lstStyle/>
          <a:p>
            <a:r>
              <a:rPr lang="en-US" dirty="0"/>
              <a:t>In here the Predictive model suggest that when the Prediction is Yes(</a:t>
            </a:r>
            <a:r>
              <a:rPr lang="en-US" dirty="0" err="1"/>
              <a:t>i.e</a:t>
            </a:r>
            <a:r>
              <a:rPr lang="en-US" dirty="0"/>
              <a:t> Default) then the accuracy is 1213 of (1213+416)</a:t>
            </a:r>
          </a:p>
          <a:p>
            <a:r>
              <a:rPr lang="en-US" dirty="0"/>
              <a:t>High Sensitivity measures the proportion of positives that are correctly identified and it is quantifying the false negatives.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2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6" name="Rectangle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8"/>
          <p:cNvPicPr>
            <a:picLocks noChangeAspect="1"/>
          </p:cNvPicPr>
          <p:nvPr/>
        </p:nvPicPr>
        <p:blipFill rotWithShape="1">
          <a:blip r:embed="rId3"/>
          <a:srcRect r="1" b="5387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ROC Curve	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The ROC Curve which is a graph a trade-off graph between specificity and the Sensitivity.</a:t>
            </a:r>
          </a:p>
          <a:p>
            <a:r>
              <a:rPr lang="en-US" dirty="0"/>
              <a:t>The area is measure of the prediction accuracy.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83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6" name="Rectangle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8"/>
          <p:cNvPicPr>
            <a:picLocks noChangeAspect="1"/>
          </p:cNvPicPr>
          <p:nvPr/>
        </p:nvPicPr>
        <p:blipFill rotWithShape="1">
          <a:blip r:embed="rId3"/>
          <a:srcRect r="1" b="1007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LIFT Curve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Lift curve caters the best fit for the model which is designed .</a:t>
            </a:r>
          </a:p>
          <a:p>
            <a:r>
              <a:rPr lang="en-US" dirty="0"/>
              <a:t>The purple line represents the expected number of positives we would predict if we did not have a model but simply selected cases at random.</a:t>
            </a:r>
          </a:p>
        </p:txBody>
      </p:sp>
    </p:spTree>
    <p:extLst>
      <p:ext uri="{BB962C8B-B14F-4D97-AF65-F5344CB8AC3E}">
        <p14:creationId xmlns:p14="http://schemas.microsoft.com/office/powerpoint/2010/main" val="336441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applied the neural network using the new derived fields and the avoiding the pay status of the 6 month credit history.</a:t>
            </a:r>
          </a:p>
          <a:p>
            <a:r>
              <a:rPr lang="en-US" dirty="0"/>
              <a:t>The accuracy for the model achieved by using the random sampling data to be 81 percent with sensitivity and specificity as 0.82 and 0.61 respectively.</a:t>
            </a:r>
          </a:p>
          <a:p>
            <a:r>
              <a:rPr lang="en-US" dirty="0"/>
              <a:t>We have considered the 14 derived and 5 original parameters for the creation of predictive model.</a:t>
            </a:r>
          </a:p>
        </p:txBody>
      </p:sp>
    </p:spTree>
    <p:extLst>
      <p:ext uri="{BB962C8B-B14F-4D97-AF65-F5344CB8AC3E}">
        <p14:creationId xmlns:p14="http://schemas.microsoft.com/office/powerpoint/2010/main" val="84728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6399" y="2012810"/>
            <a:ext cx="4969251" cy="3459865"/>
            <a:chOff x="1446399" y="2012810"/>
            <a:chExt cx="4969251" cy="3459865"/>
          </a:xfrm>
        </p:grpSpPr>
        <p:sp>
          <p:nvSpPr>
            <p:cNvPr id="12" name="Rectangle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6399" y="2012810"/>
              <a:ext cx="4969251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5362" y="2182137"/>
              <a:ext cx="4654871" cy="313000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9088" y="2345863"/>
            <a:ext cx="4314860" cy="2797627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590" y="2758892"/>
            <a:ext cx="3993156" cy="19666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Plot of Neural Network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82361" y="2015734"/>
            <a:ext cx="4169336" cy="3450613"/>
          </a:xfrm>
        </p:spPr>
        <p:txBody>
          <a:bodyPr>
            <a:normAutofit/>
          </a:bodyPr>
          <a:lstStyle/>
          <a:p>
            <a:r>
              <a:rPr lang="en-US" dirty="0"/>
              <a:t>3 layers with 5 3 and 2 weighing factors.</a:t>
            </a:r>
          </a:p>
        </p:txBody>
      </p:sp>
    </p:spTree>
    <p:extLst>
      <p:ext uri="{BB962C8B-B14F-4D97-AF65-F5344CB8AC3E}">
        <p14:creationId xmlns:p14="http://schemas.microsoft.com/office/powerpoint/2010/main" val="29384028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64</TotalTime>
  <Words>336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Midterm Project</vt:lpstr>
      <vt:lpstr>New Data Fields</vt:lpstr>
      <vt:lpstr>Data Visualization</vt:lpstr>
      <vt:lpstr>Logistic Regression</vt:lpstr>
      <vt:lpstr>Confusion Matrix </vt:lpstr>
      <vt:lpstr>ROC Curve </vt:lpstr>
      <vt:lpstr>LIFT Curve</vt:lpstr>
      <vt:lpstr>Neural Network</vt:lpstr>
      <vt:lpstr>Plot of Neural Network</vt:lpstr>
      <vt:lpstr>Classification Tree</vt:lpstr>
      <vt:lpstr>ClassificAtion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Zalak Shah</dc:creator>
  <cp:lastModifiedBy>Priyank Agrawal</cp:lastModifiedBy>
  <cp:revision>7</cp:revision>
  <dcterms:created xsi:type="dcterms:W3CDTF">2016-07-09T03:07:02Z</dcterms:created>
  <dcterms:modified xsi:type="dcterms:W3CDTF">2016-07-09T07:37:26Z</dcterms:modified>
</cp:coreProperties>
</file>