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895773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895773" y="3012440"/>
            <a:ext cx="5501641" cy="87884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3400"/>
            </a:lvl1pPr>
            <a:lvl2pPr marL="0" indent="457200">
              <a:buSzTx/>
              <a:buFontTx/>
              <a:buNone/>
              <a:defRPr b="1" sz="3400"/>
            </a:lvl2pPr>
            <a:lvl3pPr marL="0" indent="914400">
              <a:buSzTx/>
              <a:buFontTx/>
              <a:buNone/>
              <a:defRPr b="1" sz="3400"/>
            </a:lvl3pPr>
            <a:lvl4pPr marL="0" indent="1371600">
              <a:buSzTx/>
              <a:buFontTx/>
              <a:buNone/>
              <a:defRPr b="1" sz="3400"/>
            </a:lvl4pPr>
            <a:lvl5pPr marL="0" indent="1828800">
              <a:buSzTx/>
              <a:buFontTx/>
              <a:buNone/>
              <a:defRPr b="1" sz="3400"/>
            </a:lvl5pPr>
          </a:lstStyle>
          <a:p>
            <a:pPr lvl="0">
              <a:defRPr b="0" sz="1800"/>
            </a:pPr>
            <a:r>
              <a:rPr b="1" sz="3400"/>
              <a:t>Body Level One</a:t>
            </a:r>
            <a:endParaRPr b="1" sz="3400"/>
          </a:p>
          <a:p>
            <a:pPr lvl="1">
              <a:defRPr b="0" sz="1800"/>
            </a:pPr>
            <a:r>
              <a:rPr b="1" sz="3400"/>
              <a:t>Body Level Two</a:t>
            </a:r>
            <a:endParaRPr b="1" sz="3400"/>
          </a:p>
          <a:p>
            <a:pPr lvl="2">
              <a:defRPr b="0" sz="1800"/>
            </a:pPr>
            <a:r>
              <a:rPr b="1" sz="3400"/>
              <a:t>Body Level Three</a:t>
            </a:r>
            <a:endParaRPr b="1" sz="3400"/>
          </a:p>
          <a:p>
            <a:pPr lvl="3">
              <a:defRPr b="0" sz="1800"/>
            </a:pPr>
            <a:r>
              <a:rPr b="1" sz="3400"/>
              <a:t>Body Level Four</a:t>
            </a:r>
            <a:endParaRPr b="1" sz="3400"/>
          </a:p>
          <a:p>
            <a:pPr lvl="4">
              <a:defRPr b="0" sz="1800"/>
            </a:pPr>
            <a:r>
              <a:rPr b="1" sz="34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895773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895773" y="3012440"/>
            <a:ext cx="5501641" cy="87884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3400"/>
            </a:lvl1pPr>
            <a:lvl2pPr marL="0" indent="457200">
              <a:buSzTx/>
              <a:buFontTx/>
              <a:buNone/>
              <a:defRPr b="1" sz="3400"/>
            </a:lvl2pPr>
            <a:lvl3pPr marL="0" indent="914400">
              <a:buSzTx/>
              <a:buFontTx/>
              <a:buNone/>
              <a:defRPr b="1" sz="3400"/>
            </a:lvl3pPr>
            <a:lvl4pPr marL="0" indent="1371600">
              <a:buSzTx/>
              <a:buFontTx/>
              <a:buNone/>
              <a:defRPr b="1" sz="3400"/>
            </a:lvl4pPr>
            <a:lvl5pPr marL="0" indent="1828800">
              <a:buSzTx/>
              <a:buFontTx/>
              <a:buNone/>
              <a:defRPr b="1" sz="3400"/>
            </a:lvl5pPr>
          </a:lstStyle>
          <a:p>
            <a:pPr lvl="0">
              <a:defRPr b="0" sz="1800"/>
            </a:pPr>
            <a:r>
              <a:rPr b="1" sz="3400"/>
              <a:t>Body Level One</a:t>
            </a:r>
            <a:endParaRPr b="1" sz="3400"/>
          </a:p>
          <a:p>
            <a:pPr lvl="1">
              <a:defRPr b="0" sz="1800"/>
            </a:pPr>
            <a:r>
              <a:rPr b="1" sz="3400"/>
              <a:t>Body Level Two</a:t>
            </a:r>
            <a:endParaRPr b="1" sz="3400"/>
          </a:p>
          <a:p>
            <a:pPr lvl="2">
              <a:defRPr b="0" sz="1800"/>
            </a:pPr>
            <a:r>
              <a:rPr b="1" sz="3400"/>
              <a:t>Body Level Three</a:t>
            </a:r>
            <a:endParaRPr b="1" sz="3400"/>
          </a:p>
          <a:p>
            <a:pPr lvl="3">
              <a:defRPr b="0" sz="1800"/>
            </a:pPr>
            <a:r>
              <a:rPr b="1" sz="3400"/>
              <a:t>Body Level Four</a:t>
            </a:r>
            <a:endParaRPr b="1" sz="3400"/>
          </a:p>
          <a:p>
            <a:pPr lvl="4">
              <a:defRPr b="0" sz="1800"/>
            </a:pPr>
            <a:r>
              <a:rPr b="1" sz="34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hortonworks.com/blog/introducing-apache-hadoop-yarn/" TargetMode="External"/><Relationship Id="rId3" Type="http://schemas.openxmlformats.org/officeDocument/2006/relationships/hyperlink" Target="http://www.alexjf.net/blog/distributed-systems/hadoop-yarn-installation-definitive-guide/" TargetMode="External"/><Relationship Id="rId4" Type="http://schemas.openxmlformats.org/officeDocument/2006/relationships/hyperlink" Target="https://issues.apache.org/jira/secure/attachment/12486023/MapReduce_NextGen_Architecture.pdf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vagrantup.com/v2/" TargetMode="External"/><Relationship Id="rId3" Type="http://schemas.openxmlformats.org/officeDocument/2006/relationships/hyperlink" Target="http://cdn.oreillystatic.com/oreilly/booksamplers/9781449335830_sampler.pdf" TargetMode="External"/><Relationship Id="rId4" Type="http://schemas.openxmlformats.org/officeDocument/2006/relationships/hyperlink" Target="https://en.wikipedia.org/wiki/Vagrant_(software" TargetMode="External"/><Relationship Id="rId5" Type="http://schemas.openxmlformats.org/officeDocument/2006/relationships/hyperlink" Target="https://www.mapr.com/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2.jpe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3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radar.oreilly.com/2015/02/a-tale-of-two-clusters-mesos-and-yarn.html" TargetMode="External"/><Relationship Id="rId3" Type="http://schemas.openxmlformats.org/officeDocument/2006/relationships/hyperlink" Target="http://mesos.apache.org/" TargetMode="External"/><Relationship Id="rId4" Type="http://schemas.openxmlformats.org/officeDocument/2006/relationships/hyperlink" Target="https://mesosphere.com/" TargetMode="External"/><Relationship Id="rId5" Type="http://schemas.openxmlformats.org/officeDocument/2006/relationships/hyperlink" Target="https://www.mapr.com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1270000" y="612477"/>
            <a:ext cx="10464800" cy="6495753"/>
          </a:xfrm>
          <a:prstGeom prst="rect">
            <a:avLst/>
          </a:prstGeom>
        </p:spPr>
        <p:txBody>
          <a:bodyPr anchor="ctr"/>
          <a:lstStyle/>
          <a:p>
            <a:pPr lvl="0" algn="l" defTabSz="454025">
              <a:defRPr sz="1800"/>
            </a:pPr>
            <a:r>
              <a:rPr sz="5400">
                <a:solidFill>
                  <a:srgbClr val="565656"/>
                </a:solidFill>
                <a:latin typeface="Arial Bold"/>
                <a:ea typeface="Arial Bold"/>
                <a:cs typeface="Arial Bold"/>
                <a:sym typeface="Arial Bold"/>
              </a:rPr>
              <a:t>YARN /MESOS/VAGRANT/UNIVA</a:t>
            </a:r>
            <a:br>
              <a:rPr sz="5400">
                <a:solidFill>
                  <a:srgbClr val="565656"/>
                </a:solidFill>
                <a:latin typeface="Arial Bold"/>
                <a:ea typeface="Arial Bold"/>
                <a:cs typeface="Arial Bold"/>
                <a:sym typeface="Arial Bold"/>
              </a:rPr>
            </a:br>
            <a:br>
              <a:rPr sz="4000">
                <a:solidFill>
                  <a:srgbClr val="565656"/>
                </a:solidFill>
                <a:latin typeface="Arial Bold"/>
                <a:ea typeface="Arial Bold"/>
                <a:cs typeface="Arial Bold"/>
                <a:sym typeface="Arial Bold"/>
              </a:rPr>
            </a:br>
            <a:r>
              <a:rPr sz="4000">
                <a:solidFill>
                  <a:srgbClr val="565656"/>
                </a:solidFill>
                <a:latin typeface="Arial Bold"/>
                <a:ea typeface="Arial Bold"/>
                <a:cs typeface="Arial Bold"/>
                <a:sym typeface="Arial Bold"/>
              </a:rPr>
              <a:t>Presentation by:</a:t>
            </a:r>
            <a:endParaRPr sz="4000">
              <a:solidFill>
                <a:srgbClr val="565656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 algn="l" defTabSz="454025">
              <a:defRPr sz="1800"/>
            </a:pPr>
            <a:r>
              <a:rPr sz="4000">
                <a:solidFill>
                  <a:srgbClr val="565656"/>
                </a:solidFill>
                <a:latin typeface="Arial Bold"/>
                <a:ea typeface="Arial Bold"/>
                <a:cs typeface="Arial Bold"/>
                <a:sym typeface="Arial Bold"/>
              </a:rPr>
              <a:t>Mubeen</a:t>
            </a:r>
            <a:endParaRPr sz="4000">
              <a:solidFill>
                <a:srgbClr val="565656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 algn="l" defTabSz="454025">
              <a:defRPr sz="1800"/>
            </a:pPr>
            <a:r>
              <a:rPr sz="4000">
                <a:solidFill>
                  <a:srgbClr val="565656"/>
                </a:solidFill>
                <a:latin typeface="Arial Bold"/>
                <a:ea typeface="Arial Bold"/>
                <a:cs typeface="Arial Bold"/>
                <a:sym typeface="Arial Bold"/>
              </a:rPr>
              <a:t>Rashmi</a:t>
            </a:r>
            <a:endParaRPr sz="4000">
              <a:solidFill>
                <a:srgbClr val="565656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 algn="l" defTabSz="454025">
              <a:defRPr sz="1800"/>
            </a:pPr>
            <a:r>
              <a:rPr sz="4000">
                <a:solidFill>
                  <a:srgbClr val="565656"/>
                </a:solidFill>
                <a:latin typeface="Arial Bold"/>
                <a:ea typeface="Arial Bold"/>
                <a:cs typeface="Arial Bold"/>
                <a:sym typeface="Arial Bold"/>
              </a:rPr>
              <a:t>Sandeep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Key Improvements in YARN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 defTabSz="457200"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Framework supporting multiple applications</a:t>
            </a:r>
            <a:endParaRPr sz="2400">
              <a:solidFill>
                <a:srgbClr val="E17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566737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Separate generic resource brokering from application logic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566737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Define protocols/libraries and provide a framework for custom application development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566737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Share same Hadoop Cluster across applications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Cluster Utilization</a:t>
            </a:r>
            <a:endParaRPr sz="2400">
              <a:solidFill>
                <a:srgbClr val="E17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566737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Generic resource container model replaces fixed Map/Reduce slots. Container allocations based on locality, memory (CPU coming soon)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566737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Sharing cluster among multiple application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Key Improvements in YARN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 defTabSz="457200"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Scalability</a:t>
            </a:r>
            <a:endParaRPr sz="2400">
              <a:solidFill>
                <a:srgbClr val="E17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566737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Removed complex app logic from RM, scale further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566737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State machine, message passing based loosely coupled design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566737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Compact scheduling protocol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Application Agility and Innovation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566737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Map Reduce becomes an application in user space unlocking safe innovation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566737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Multiple versions of an app can co-exist leading to experimentation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566737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 Easier upgrade of framework and application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YARN as Cluster Operating System</a:t>
            </a:r>
          </a:p>
        </p:txBody>
      </p:sp>
      <p:grpSp>
        <p:nvGrpSpPr>
          <p:cNvPr id="246" name="Group 246"/>
          <p:cNvGrpSpPr/>
          <p:nvPr/>
        </p:nvGrpSpPr>
        <p:grpSpPr>
          <a:xfrm>
            <a:off x="515481" y="4384040"/>
            <a:ext cx="8557077" cy="1104324"/>
            <a:chOff x="0" y="0"/>
            <a:chExt cx="8557076" cy="1104323"/>
          </a:xfrm>
        </p:grpSpPr>
        <p:grpSp>
          <p:nvGrpSpPr>
            <p:cNvPr id="230" name="Group 230"/>
            <p:cNvGrpSpPr/>
            <p:nvPr/>
          </p:nvGrpSpPr>
          <p:grpSpPr>
            <a:xfrm>
              <a:off x="0" y="0"/>
              <a:ext cx="2011328" cy="1104324"/>
              <a:chOff x="0" y="0"/>
              <a:chExt cx="2011327" cy="1104323"/>
            </a:xfrm>
          </p:grpSpPr>
          <p:grpSp>
            <p:nvGrpSpPr>
              <p:cNvPr id="228" name="Group 228"/>
              <p:cNvGrpSpPr/>
              <p:nvPr/>
            </p:nvGrpSpPr>
            <p:grpSpPr>
              <a:xfrm>
                <a:off x="0" y="0"/>
                <a:ext cx="2011328" cy="1104324"/>
                <a:chOff x="0" y="0"/>
                <a:chExt cx="2011327" cy="1104323"/>
              </a:xfrm>
            </p:grpSpPr>
            <p:sp>
              <p:nvSpPr>
                <p:cNvPr id="226" name="Shape 226"/>
                <p:cNvSpPr/>
                <p:nvPr/>
              </p:nvSpPr>
              <p:spPr>
                <a:xfrm>
                  <a:off x="0" y="0"/>
                  <a:ext cx="2011328" cy="1104324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>
                  <a:off x="21104" y="21105"/>
                  <a:ext cx="196911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b="0" sz="1800"/>
                  </a:pPr>
                  <a:r>
                    <a:rPr b="1" sz="1100"/>
                    <a:t>NodeManager</a:t>
                  </a:r>
                </a:p>
              </p:txBody>
            </p:sp>
          </p:grpSp>
          <p:sp>
            <p:nvSpPr>
              <p:cNvPr id="229" name="Shape 229"/>
              <p:cNvSpPr/>
              <p:nvPr/>
            </p:nvSpPr>
            <p:spPr>
              <a:xfrm>
                <a:off x="0" y="208583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35" name="Group 235"/>
            <p:cNvGrpSpPr/>
            <p:nvPr/>
          </p:nvGrpSpPr>
          <p:grpSpPr>
            <a:xfrm>
              <a:off x="2181916" y="0"/>
              <a:ext cx="2011328" cy="1104324"/>
              <a:chOff x="0" y="0"/>
              <a:chExt cx="2011327" cy="1104323"/>
            </a:xfrm>
          </p:grpSpPr>
          <p:grpSp>
            <p:nvGrpSpPr>
              <p:cNvPr id="233" name="Group 233"/>
              <p:cNvGrpSpPr/>
              <p:nvPr/>
            </p:nvGrpSpPr>
            <p:grpSpPr>
              <a:xfrm>
                <a:off x="0" y="0"/>
                <a:ext cx="2011328" cy="1104324"/>
                <a:chOff x="0" y="0"/>
                <a:chExt cx="2011327" cy="1104323"/>
              </a:xfrm>
            </p:grpSpPr>
            <p:sp>
              <p:nvSpPr>
                <p:cNvPr id="231" name="Shape 231"/>
                <p:cNvSpPr/>
                <p:nvPr/>
              </p:nvSpPr>
              <p:spPr>
                <a:xfrm>
                  <a:off x="0" y="0"/>
                  <a:ext cx="2011328" cy="1104324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>
                  <a:off x="21104" y="21105"/>
                  <a:ext cx="196911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b="0" sz="1800"/>
                  </a:pPr>
                  <a:r>
                    <a:rPr b="1" sz="1100"/>
                    <a:t>NodeManager</a:t>
                  </a:r>
                </a:p>
              </p:txBody>
            </p:sp>
          </p:grpSp>
          <p:sp>
            <p:nvSpPr>
              <p:cNvPr id="234" name="Shape 234"/>
              <p:cNvSpPr/>
              <p:nvPr/>
            </p:nvSpPr>
            <p:spPr>
              <a:xfrm>
                <a:off x="0" y="208583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40" name="Group 240"/>
            <p:cNvGrpSpPr/>
            <p:nvPr/>
          </p:nvGrpSpPr>
          <p:grpSpPr>
            <a:xfrm>
              <a:off x="4363832" y="0"/>
              <a:ext cx="2011328" cy="1104323"/>
              <a:chOff x="0" y="0"/>
              <a:chExt cx="2011327" cy="1104322"/>
            </a:xfrm>
          </p:grpSpPr>
          <p:grpSp>
            <p:nvGrpSpPr>
              <p:cNvPr id="238" name="Group 238"/>
              <p:cNvGrpSpPr/>
              <p:nvPr/>
            </p:nvGrpSpPr>
            <p:grpSpPr>
              <a:xfrm>
                <a:off x="0" y="-1"/>
                <a:ext cx="2011328" cy="980074"/>
                <a:chOff x="0" y="0"/>
                <a:chExt cx="2011327" cy="980072"/>
              </a:xfrm>
            </p:grpSpPr>
            <p:sp>
              <p:nvSpPr>
                <p:cNvPr id="236" name="Shape 236"/>
                <p:cNvSpPr/>
                <p:nvPr/>
              </p:nvSpPr>
              <p:spPr>
                <a:xfrm>
                  <a:off x="0" y="0"/>
                  <a:ext cx="2011328" cy="980073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18729" y="18729"/>
                  <a:ext cx="197386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b="0" sz="1800"/>
                  </a:pPr>
                  <a:r>
                    <a:rPr b="1" sz="1100"/>
                    <a:t>NodeManager</a:t>
                  </a:r>
                </a:p>
              </p:txBody>
            </p:sp>
          </p:grpSp>
          <p:sp>
            <p:nvSpPr>
              <p:cNvPr id="239" name="Shape 239"/>
              <p:cNvSpPr/>
              <p:nvPr/>
            </p:nvSpPr>
            <p:spPr>
              <a:xfrm>
                <a:off x="0" y="208582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45" name="Group 245"/>
            <p:cNvGrpSpPr/>
            <p:nvPr/>
          </p:nvGrpSpPr>
          <p:grpSpPr>
            <a:xfrm>
              <a:off x="6545749" y="0"/>
              <a:ext cx="2011328" cy="1104324"/>
              <a:chOff x="0" y="0"/>
              <a:chExt cx="2011327" cy="1104323"/>
            </a:xfrm>
          </p:grpSpPr>
          <p:grpSp>
            <p:nvGrpSpPr>
              <p:cNvPr id="243" name="Group 243"/>
              <p:cNvGrpSpPr/>
              <p:nvPr/>
            </p:nvGrpSpPr>
            <p:grpSpPr>
              <a:xfrm>
                <a:off x="0" y="0"/>
                <a:ext cx="2011328" cy="1104324"/>
                <a:chOff x="0" y="0"/>
                <a:chExt cx="2011327" cy="1104323"/>
              </a:xfrm>
            </p:grpSpPr>
            <p:sp>
              <p:nvSpPr>
                <p:cNvPr id="241" name="Shape 241"/>
                <p:cNvSpPr/>
                <p:nvPr/>
              </p:nvSpPr>
              <p:spPr>
                <a:xfrm>
                  <a:off x="0" y="0"/>
                  <a:ext cx="2011328" cy="1104324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21104" y="21105"/>
                  <a:ext cx="196911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b="0" sz="1800"/>
                  </a:pPr>
                  <a:r>
                    <a:rPr b="1" sz="1100"/>
                    <a:t>NodeManager</a:t>
                  </a:r>
                </a:p>
              </p:txBody>
            </p:sp>
          </p:grpSp>
          <p:sp>
            <p:nvSpPr>
              <p:cNvPr id="244" name="Shape 244"/>
              <p:cNvSpPr/>
              <p:nvPr/>
            </p:nvSpPr>
            <p:spPr>
              <a:xfrm>
                <a:off x="0" y="208583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249" name="Group 249"/>
          <p:cNvGrpSpPr/>
          <p:nvPr/>
        </p:nvGrpSpPr>
        <p:grpSpPr>
          <a:xfrm>
            <a:off x="3147428" y="4693429"/>
            <a:ext cx="1149076" cy="297587"/>
            <a:chOff x="0" y="0"/>
            <a:chExt cx="1149075" cy="297586"/>
          </a:xfrm>
        </p:grpSpPr>
        <p:sp>
          <p:nvSpPr>
            <p:cNvPr id="247" name="Shape 247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C2ECA2"/>
            </a:solidFill>
            <a:ln w="1905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b="1" baseline="-20999" sz="1200">
                  <a:solidFill>
                    <a:srgbClr val="44697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5485" y="5486"/>
              <a:ext cx="1138105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b="1" sz="1100">
                  <a:solidFill>
                    <a:srgbClr val="345F14"/>
                  </a:solidFill>
                  <a:latin typeface="Calibri"/>
                  <a:ea typeface="Calibri"/>
                  <a:cs typeface="Calibri"/>
                  <a:sym typeface="Calibri"/>
                </a:rPr>
                <a:t>map </a:t>
              </a:r>
              <a:r>
                <a:rPr b="1" baseline="-20999" sz="1200">
                  <a:solidFill>
                    <a:srgbClr val="44697D"/>
                  </a:solidFill>
                  <a:latin typeface="Calibri"/>
                  <a:ea typeface="Calibri"/>
                  <a:cs typeface="Calibri"/>
                  <a:sym typeface="Calibri"/>
                </a:rPr>
                <a:t>1.1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3147428" y="5077064"/>
            <a:ext cx="1149076" cy="287048"/>
            <a:chOff x="0" y="0"/>
            <a:chExt cx="1149075" cy="287046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FFC68D"/>
            </a:solidFill>
            <a:ln w="19050" cap="flat">
              <a:solidFill>
                <a:srgbClr val="E17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b="1" baseline="-20999" sz="1100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5485" y="5486"/>
              <a:ext cx="1138105" cy="264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b="1" sz="1000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rPr>
                <a:t>vertex</a:t>
              </a:r>
              <a:r>
                <a:rPr b="1" baseline="-20999" sz="1100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rPr>
                <a:t>1.2.2</a:t>
              </a:r>
            </a:p>
          </p:txBody>
        </p:sp>
      </p:grpSp>
      <p:grpSp>
        <p:nvGrpSpPr>
          <p:cNvPr id="257" name="Group 257"/>
          <p:cNvGrpSpPr/>
          <p:nvPr/>
        </p:nvGrpSpPr>
        <p:grpSpPr>
          <a:xfrm>
            <a:off x="515481" y="5663960"/>
            <a:ext cx="2011328" cy="1104324"/>
            <a:chOff x="0" y="0"/>
            <a:chExt cx="2011327" cy="1104323"/>
          </a:xfrm>
        </p:grpSpPr>
        <p:grpSp>
          <p:nvGrpSpPr>
            <p:cNvPr id="255" name="Group 255"/>
            <p:cNvGrpSpPr/>
            <p:nvPr/>
          </p:nvGrpSpPr>
          <p:grpSpPr>
            <a:xfrm>
              <a:off x="0" y="0"/>
              <a:ext cx="2011328" cy="1104324"/>
              <a:chOff x="0" y="0"/>
              <a:chExt cx="2011327" cy="1104323"/>
            </a:xfrm>
          </p:grpSpPr>
          <p:sp>
            <p:nvSpPr>
              <p:cNvPr id="253" name="Shape 253"/>
              <p:cNvSpPr/>
              <p:nvPr/>
            </p:nvSpPr>
            <p:spPr>
              <a:xfrm>
                <a:off x="0" y="0"/>
                <a:ext cx="2011328" cy="1104324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b="1" sz="11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21104" y="21105"/>
                <a:ext cx="196911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indent="58738" algn="l" defTabSz="457200">
                  <a:defRPr b="1" sz="11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 sz="1800"/>
                </a:pPr>
                <a:r>
                  <a:rPr b="1" sz="1100"/>
                  <a:t>NodeManager</a:t>
                </a:r>
              </a:p>
            </p:txBody>
          </p:sp>
        </p:grpSp>
        <p:sp>
          <p:nvSpPr>
            <p:cNvPr id="256" name="Shape 256"/>
            <p:cNvSpPr/>
            <p:nvPr/>
          </p:nvSpPr>
          <p:spPr>
            <a:xfrm>
              <a:off x="0" y="208583"/>
              <a:ext cx="2011328" cy="895741"/>
            </a:xfrm>
            <a:prstGeom prst="roundRect">
              <a:avLst>
                <a:gd name="adj" fmla="val 6525"/>
              </a:avLst>
            </a:prstGeom>
            <a:solidFill>
              <a:srgbClr val="FFFFFF"/>
            </a:solidFill>
            <a:ln w="28575" cap="flat">
              <a:solidFill>
                <a:srgbClr val="69BE28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b">
              <a:noAutofit/>
            </a:bodyPr>
            <a:lstStyle/>
            <a:p>
              <a:pPr lvl="0" defTabSz="457200">
                <a:def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62" name="Group 262"/>
          <p:cNvGrpSpPr/>
          <p:nvPr/>
        </p:nvGrpSpPr>
        <p:grpSpPr>
          <a:xfrm>
            <a:off x="2697396" y="5663960"/>
            <a:ext cx="2011329" cy="1104324"/>
            <a:chOff x="0" y="0"/>
            <a:chExt cx="2011327" cy="1104323"/>
          </a:xfrm>
        </p:grpSpPr>
        <p:grpSp>
          <p:nvGrpSpPr>
            <p:cNvPr id="260" name="Group 260"/>
            <p:cNvGrpSpPr/>
            <p:nvPr/>
          </p:nvGrpSpPr>
          <p:grpSpPr>
            <a:xfrm>
              <a:off x="0" y="0"/>
              <a:ext cx="2011328" cy="1104324"/>
              <a:chOff x="0" y="0"/>
              <a:chExt cx="2011327" cy="1104323"/>
            </a:xfrm>
          </p:grpSpPr>
          <p:sp>
            <p:nvSpPr>
              <p:cNvPr id="258" name="Shape 258"/>
              <p:cNvSpPr/>
              <p:nvPr/>
            </p:nvSpPr>
            <p:spPr>
              <a:xfrm>
                <a:off x="0" y="0"/>
                <a:ext cx="2011328" cy="1104324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b="1" sz="11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21104" y="21105"/>
                <a:ext cx="196911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indent="58738" algn="l" defTabSz="457200">
                  <a:defRPr b="1" sz="11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 sz="1800"/>
                </a:pPr>
                <a:r>
                  <a:rPr b="1" sz="1100"/>
                  <a:t>NodeManager</a:t>
                </a:r>
              </a:p>
            </p:txBody>
          </p:sp>
        </p:grpSp>
        <p:sp>
          <p:nvSpPr>
            <p:cNvPr id="261" name="Shape 261"/>
            <p:cNvSpPr/>
            <p:nvPr/>
          </p:nvSpPr>
          <p:spPr>
            <a:xfrm>
              <a:off x="0" y="208583"/>
              <a:ext cx="2011328" cy="895741"/>
            </a:xfrm>
            <a:prstGeom prst="roundRect">
              <a:avLst>
                <a:gd name="adj" fmla="val 6525"/>
              </a:avLst>
            </a:prstGeom>
            <a:solidFill>
              <a:srgbClr val="FFFFFF"/>
            </a:solidFill>
            <a:ln w="28575" cap="flat">
              <a:solidFill>
                <a:srgbClr val="69BE28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b">
              <a:noAutofit/>
            </a:bodyPr>
            <a:lstStyle/>
            <a:p>
              <a:pPr lvl="0" defTabSz="457200">
                <a:def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67" name="Group 267"/>
          <p:cNvGrpSpPr/>
          <p:nvPr/>
        </p:nvGrpSpPr>
        <p:grpSpPr>
          <a:xfrm>
            <a:off x="4879313" y="5663960"/>
            <a:ext cx="2011328" cy="1104324"/>
            <a:chOff x="0" y="0"/>
            <a:chExt cx="2011327" cy="1104323"/>
          </a:xfrm>
        </p:grpSpPr>
        <p:grpSp>
          <p:nvGrpSpPr>
            <p:cNvPr id="265" name="Group 265"/>
            <p:cNvGrpSpPr/>
            <p:nvPr/>
          </p:nvGrpSpPr>
          <p:grpSpPr>
            <a:xfrm>
              <a:off x="0" y="0"/>
              <a:ext cx="2011328" cy="1104324"/>
              <a:chOff x="0" y="0"/>
              <a:chExt cx="2011327" cy="1104323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0" y="0"/>
                <a:ext cx="2011328" cy="1104324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b="1" sz="11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21104" y="21105"/>
                <a:ext cx="196911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indent="58738" algn="l" defTabSz="457200">
                  <a:defRPr b="1" sz="11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 sz="1800"/>
                </a:pPr>
                <a:r>
                  <a:rPr b="1" sz="1100"/>
                  <a:t>NodeManager</a:t>
                </a:r>
              </a:p>
            </p:txBody>
          </p:sp>
        </p:grpSp>
        <p:sp>
          <p:nvSpPr>
            <p:cNvPr id="266" name="Shape 266"/>
            <p:cNvSpPr/>
            <p:nvPr/>
          </p:nvSpPr>
          <p:spPr>
            <a:xfrm>
              <a:off x="0" y="208583"/>
              <a:ext cx="2011328" cy="895741"/>
            </a:xfrm>
            <a:prstGeom prst="roundRect">
              <a:avLst>
                <a:gd name="adj" fmla="val 6525"/>
              </a:avLst>
            </a:prstGeom>
            <a:solidFill>
              <a:srgbClr val="FFFFFF"/>
            </a:solidFill>
            <a:ln w="28575" cap="flat">
              <a:solidFill>
                <a:srgbClr val="69BE28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b">
              <a:noAutofit/>
            </a:bodyPr>
            <a:lstStyle/>
            <a:p>
              <a:pPr lvl="0" defTabSz="457200">
                <a:def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72" name="Group 272"/>
          <p:cNvGrpSpPr/>
          <p:nvPr/>
        </p:nvGrpSpPr>
        <p:grpSpPr>
          <a:xfrm>
            <a:off x="7061230" y="5663960"/>
            <a:ext cx="2011328" cy="1104324"/>
            <a:chOff x="0" y="0"/>
            <a:chExt cx="2011327" cy="1104323"/>
          </a:xfrm>
        </p:grpSpPr>
        <p:grpSp>
          <p:nvGrpSpPr>
            <p:cNvPr id="270" name="Group 270"/>
            <p:cNvGrpSpPr/>
            <p:nvPr/>
          </p:nvGrpSpPr>
          <p:grpSpPr>
            <a:xfrm>
              <a:off x="0" y="0"/>
              <a:ext cx="2011328" cy="1104324"/>
              <a:chOff x="0" y="0"/>
              <a:chExt cx="2011327" cy="1104323"/>
            </a:xfrm>
          </p:grpSpPr>
          <p:sp>
            <p:nvSpPr>
              <p:cNvPr id="268" name="Shape 268"/>
              <p:cNvSpPr/>
              <p:nvPr/>
            </p:nvSpPr>
            <p:spPr>
              <a:xfrm>
                <a:off x="0" y="0"/>
                <a:ext cx="2011328" cy="1104324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b="1" sz="11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21104" y="21105"/>
                <a:ext cx="196911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indent="58738" algn="l" defTabSz="457200">
                  <a:defRPr b="1" sz="11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 sz="1800"/>
                </a:pPr>
                <a:r>
                  <a:rPr b="1" sz="1100"/>
                  <a:t>NodeManager</a:t>
                </a:r>
              </a:p>
            </p:txBody>
          </p:sp>
        </p:grpSp>
        <p:sp>
          <p:nvSpPr>
            <p:cNvPr id="271" name="Shape 271"/>
            <p:cNvSpPr/>
            <p:nvPr/>
          </p:nvSpPr>
          <p:spPr>
            <a:xfrm>
              <a:off x="0" y="208583"/>
              <a:ext cx="2011328" cy="895741"/>
            </a:xfrm>
            <a:prstGeom prst="roundRect">
              <a:avLst>
                <a:gd name="adj" fmla="val 6525"/>
              </a:avLst>
            </a:prstGeom>
            <a:solidFill>
              <a:srgbClr val="FFFFFF"/>
            </a:solidFill>
            <a:ln w="28575" cap="flat">
              <a:solidFill>
                <a:srgbClr val="69BE28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b">
              <a:noAutofit/>
            </a:bodyPr>
            <a:lstStyle/>
            <a:p>
              <a:pPr lvl="0" defTabSz="457200">
                <a:def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93" name="Group 293"/>
          <p:cNvGrpSpPr/>
          <p:nvPr/>
        </p:nvGrpSpPr>
        <p:grpSpPr>
          <a:xfrm>
            <a:off x="515481" y="6943880"/>
            <a:ext cx="8557077" cy="1104324"/>
            <a:chOff x="0" y="0"/>
            <a:chExt cx="8557076" cy="1104323"/>
          </a:xfrm>
        </p:grpSpPr>
        <p:grpSp>
          <p:nvGrpSpPr>
            <p:cNvPr id="277" name="Group 277"/>
            <p:cNvGrpSpPr/>
            <p:nvPr/>
          </p:nvGrpSpPr>
          <p:grpSpPr>
            <a:xfrm>
              <a:off x="0" y="0"/>
              <a:ext cx="2011328" cy="1104324"/>
              <a:chOff x="0" y="0"/>
              <a:chExt cx="2011327" cy="1104323"/>
            </a:xfrm>
          </p:grpSpPr>
          <p:grpSp>
            <p:nvGrpSpPr>
              <p:cNvPr id="275" name="Group 275"/>
              <p:cNvGrpSpPr/>
              <p:nvPr/>
            </p:nvGrpSpPr>
            <p:grpSpPr>
              <a:xfrm>
                <a:off x="0" y="0"/>
                <a:ext cx="2011328" cy="1104324"/>
                <a:chOff x="0" y="0"/>
                <a:chExt cx="2011327" cy="1104323"/>
              </a:xfrm>
            </p:grpSpPr>
            <p:sp>
              <p:nvSpPr>
                <p:cNvPr id="273" name="Shape 273"/>
                <p:cNvSpPr/>
                <p:nvPr/>
              </p:nvSpPr>
              <p:spPr>
                <a:xfrm>
                  <a:off x="0" y="0"/>
                  <a:ext cx="2011328" cy="1104324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21104" y="21105"/>
                  <a:ext cx="196911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b="0" sz="1800"/>
                  </a:pPr>
                  <a:r>
                    <a:rPr b="1" sz="1100"/>
                    <a:t>NodeManager</a:t>
                  </a:r>
                </a:p>
              </p:txBody>
            </p:sp>
          </p:grpSp>
          <p:sp>
            <p:nvSpPr>
              <p:cNvPr id="276" name="Shape 276"/>
              <p:cNvSpPr/>
              <p:nvPr/>
            </p:nvSpPr>
            <p:spPr>
              <a:xfrm>
                <a:off x="0" y="208583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82" name="Group 282"/>
            <p:cNvGrpSpPr/>
            <p:nvPr/>
          </p:nvGrpSpPr>
          <p:grpSpPr>
            <a:xfrm>
              <a:off x="2181916" y="0"/>
              <a:ext cx="2011328" cy="1104324"/>
              <a:chOff x="0" y="0"/>
              <a:chExt cx="2011327" cy="1104323"/>
            </a:xfrm>
          </p:grpSpPr>
          <p:grpSp>
            <p:nvGrpSpPr>
              <p:cNvPr id="280" name="Group 280"/>
              <p:cNvGrpSpPr/>
              <p:nvPr/>
            </p:nvGrpSpPr>
            <p:grpSpPr>
              <a:xfrm>
                <a:off x="0" y="0"/>
                <a:ext cx="2011328" cy="1104324"/>
                <a:chOff x="0" y="0"/>
                <a:chExt cx="2011327" cy="1104323"/>
              </a:xfrm>
            </p:grpSpPr>
            <p:sp>
              <p:nvSpPr>
                <p:cNvPr id="278" name="Shape 278"/>
                <p:cNvSpPr/>
                <p:nvPr/>
              </p:nvSpPr>
              <p:spPr>
                <a:xfrm>
                  <a:off x="0" y="0"/>
                  <a:ext cx="2011328" cy="1104324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9" name="Shape 279"/>
                <p:cNvSpPr/>
                <p:nvPr/>
              </p:nvSpPr>
              <p:spPr>
                <a:xfrm>
                  <a:off x="21104" y="21105"/>
                  <a:ext cx="196911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b="0" sz="1800"/>
                  </a:pPr>
                  <a:r>
                    <a:rPr b="1" sz="1100"/>
                    <a:t>NodeManager</a:t>
                  </a:r>
                </a:p>
              </p:txBody>
            </p:sp>
          </p:grpSp>
          <p:sp>
            <p:nvSpPr>
              <p:cNvPr id="281" name="Shape 281"/>
              <p:cNvSpPr/>
              <p:nvPr/>
            </p:nvSpPr>
            <p:spPr>
              <a:xfrm>
                <a:off x="0" y="208583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87" name="Group 287"/>
            <p:cNvGrpSpPr/>
            <p:nvPr/>
          </p:nvGrpSpPr>
          <p:grpSpPr>
            <a:xfrm>
              <a:off x="4363832" y="0"/>
              <a:ext cx="2011328" cy="1104324"/>
              <a:chOff x="0" y="0"/>
              <a:chExt cx="2011327" cy="1104323"/>
            </a:xfrm>
          </p:grpSpPr>
          <p:grpSp>
            <p:nvGrpSpPr>
              <p:cNvPr id="285" name="Group 285"/>
              <p:cNvGrpSpPr/>
              <p:nvPr/>
            </p:nvGrpSpPr>
            <p:grpSpPr>
              <a:xfrm>
                <a:off x="0" y="0"/>
                <a:ext cx="2011328" cy="1104324"/>
                <a:chOff x="0" y="0"/>
                <a:chExt cx="2011327" cy="1104323"/>
              </a:xfrm>
            </p:grpSpPr>
            <p:sp>
              <p:nvSpPr>
                <p:cNvPr id="283" name="Shape 283"/>
                <p:cNvSpPr/>
                <p:nvPr/>
              </p:nvSpPr>
              <p:spPr>
                <a:xfrm>
                  <a:off x="0" y="0"/>
                  <a:ext cx="2011328" cy="1104324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84" name="Shape 284"/>
                <p:cNvSpPr/>
                <p:nvPr/>
              </p:nvSpPr>
              <p:spPr>
                <a:xfrm>
                  <a:off x="21104" y="21105"/>
                  <a:ext cx="196911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b="0" sz="1800"/>
                  </a:pPr>
                  <a:r>
                    <a:rPr b="1" sz="1100"/>
                    <a:t>NodeManager</a:t>
                  </a:r>
                </a:p>
              </p:txBody>
            </p:sp>
          </p:grpSp>
          <p:sp>
            <p:nvSpPr>
              <p:cNvPr id="286" name="Shape 286"/>
              <p:cNvSpPr/>
              <p:nvPr/>
            </p:nvSpPr>
            <p:spPr>
              <a:xfrm>
                <a:off x="0" y="208583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92" name="Group 292"/>
            <p:cNvGrpSpPr/>
            <p:nvPr/>
          </p:nvGrpSpPr>
          <p:grpSpPr>
            <a:xfrm>
              <a:off x="6545749" y="0"/>
              <a:ext cx="2011328" cy="1104324"/>
              <a:chOff x="0" y="0"/>
              <a:chExt cx="2011327" cy="1104323"/>
            </a:xfrm>
          </p:grpSpPr>
          <p:grpSp>
            <p:nvGrpSpPr>
              <p:cNvPr id="290" name="Group 290"/>
              <p:cNvGrpSpPr/>
              <p:nvPr/>
            </p:nvGrpSpPr>
            <p:grpSpPr>
              <a:xfrm>
                <a:off x="0" y="0"/>
                <a:ext cx="2011328" cy="1104324"/>
                <a:chOff x="0" y="0"/>
                <a:chExt cx="2011327" cy="1104323"/>
              </a:xfrm>
            </p:grpSpPr>
            <p:sp>
              <p:nvSpPr>
                <p:cNvPr id="288" name="Shape 288"/>
                <p:cNvSpPr/>
                <p:nvPr/>
              </p:nvSpPr>
              <p:spPr>
                <a:xfrm>
                  <a:off x="0" y="0"/>
                  <a:ext cx="2011328" cy="1104324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89" name="Shape 289"/>
                <p:cNvSpPr/>
                <p:nvPr/>
              </p:nvSpPr>
              <p:spPr>
                <a:xfrm>
                  <a:off x="21104" y="21105"/>
                  <a:ext cx="196911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b="0" sz="1800"/>
                  </a:pPr>
                  <a:r>
                    <a:rPr b="1" sz="1100"/>
                    <a:t>NodeManager</a:t>
                  </a:r>
                </a:p>
              </p:txBody>
            </p:sp>
          </p:grpSp>
          <p:sp>
            <p:nvSpPr>
              <p:cNvPr id="291" name="Shape 291"/>
              <p:cNvSpPr/>
              <p:nvPr/>
            </p:nvSpPr>
            <p:spPr>
              <a:xfrm>
                <a:off x="0" y="208583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FFFFFF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296" name="Group 296"/>
          <p:cNvGrpSpPr/>
          <p:nvPr/>
        </p:nvGrpSpPr>
        <p:grpSpPr>
          <a:xfrm>
            <a:off x="3147428" y="5967984"/>
            <a:ext cx="1149076" cy="297587"/>
            <a:chOff x="0" y="0"/>
            <a:chExt cx="1149075" cy="297586"/>
          </a:xfrm>
        </p:grpSpPr>
        <p:sp>
          <p:nvSpPr>
            <p:cNvPr id="294" name="Shape 294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C2ECA2"/>
            </a:solidFill>
            <a:ln w="19050" cap="flat">
              <a:solidFill>
                <a:srgbClr val="4F8E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b="1" baseline="-20999" sz="1200">
                  <a:solidFill>
                    <a:srgbClr val="345F1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5485" y="5486"/>
              <a:ext cx="1138105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b="1" sz="1100">
                  <a:solidFill>
                    <a:srgbClr val="345F14"/>
                  </a:solidFill>
                  <a:latin typeface="Calibri"/>
                  <a:ea typeface="Calibri"/>
                  <a:cs typeface="Calibri"/>
                  <a:sym typeface="Calibri"/>
                </a:rPr>
                <a:t>map</a:t>
              </a:r>
              <a:r>
                <a:rPr b="1" baseline="-20999" sz="1200">
                  <a:solidFill>
                    <a:srgbClr val="345F14"/>
                  </a:solidFill>
                  <a:latin typeface="Calibri"/>
                  <a:ea typeface="Calibri"/>
                  <a:cs typeface="Calibri"/>
                  <a:sym typeface="Calibri"/>
                </a:rPr>
                <a:t>1.2</a:t>
              </a:r>
            </a:p>
          </p:txBody>
        </p:sp>
      </p:grpSp>
      <p:grpSp>
        <p:nvGrpSpPr>
          <p:cNvPr id="299" name="Group 299"/>
          <p:cNvGrpSpPr/>
          <p:nvPr/>
        </p:nvGrpSpPr>
        <p:grpSpPr>
          <a:xfrm>
            <a:off x="3147428" y="7654876"/>
            <a:ext cx="1149076" cy="297587"/>
            <a:chOff x="0" y="0"/>
            <a:chExt cx="1149075" cy="297586"/>
          </a:xfrm>
        </p:grpSpPr>
        <p:sp>
          <p:nvSpPr>
            <p:cNvPr id="297" name="Shape 297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C2ECA2"/>
            </a:solidFill>
            <a:ln w="19050" cap="flat">
              <a:solidFill>
                <a:srgbClr val="4F8E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b="1" baseline="-20999" sz="1200">
                  <a:solidFill>
                    <a:srgbClr val="44697D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5485" y="5486"/>
              <a:ext cx="1138105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b="1" sz="1100">
                  <a:solidFill>
                    <a:srgbClr val="345F14"/>
                  </a:solidFill>
                  <a:latin typeface="Calibri"/>
                  <a:ea typeface="Calibri"/>
                  <a:cs typeface="Calibri"/>
                  <a:sym typeface="Calibri"/>
                </a:rPr>
                <a:t>reduce</a:t>
              </a:r>
              <a:r>
                <a:rPr b="1" baseline="-20999" sz="1200">
                  <a:solidFill>
                    <a:srgbClr val="44697D"/>
                  </a:solidFill>
                  <a:latin typeface="Calibri"/>
                  <a:ea typeface="Calibri"/>
                  <a:cs typeface="Calibri"/>
                  <a:sym typeface="Calibri"/>
                </a:rPr>
                <a:t>1.1</a:t>
              </a:r>
            </a:p>
          </p:txBody>
        </p:sp>
      </p:grpSp>
      <p:grpSp>
        <p:nvGrpSpPr>
          <p:cNvPr id="302" name="Group 302"/>
          <p:cNvGrpSpPr/>
          <p:nvPr/>
        </p:nvGrpSpPr>
        <p:grpSpPr>
          <a:xfrm>
            <a:off x="949839" y="6167749"/>
            <a:ext cx="1149077" cy="287048"/>
            <a:chOff x="0" y="0"/>
            <a:chExt cx="1149075" cy="287046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69BE28"/>
            </a:solidFill>
            <a:ln w="19050" cap="flat">
              <a:solidFill>
                <a:srgbClr val="44697D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b="1" baseline="-20999" sz="1100">
                  <a:solidFill>
                    <a:srgbClr val="355F1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5485" y="5486"/>
              <a:ext cx="113810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indent="58738" defTabSz="457200">
                <a:defRPr b="1" sz="1100">
                  <a:solidFill>
                    <a:srgbClr val="355F14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100">
                  <a:solidFill>
                    <a:srgbClr val="355F14"/>
                  </a:solidFill>
                </a:rPr>
                <a:t>Batch</a:t>
              </a:r>
            </a:p>
          </p:txBody>
        </p:sp>
      </p:grpSp>
      <p:grpSp>
        <p:nvGrpSpPr>
          <p:cNvPr id="305" name="Group 305"/>
          <p:cNvGrpSpPr/>
          <p:nvPr/>
        </p:nvGrpSpPr>
        <p:grpSpPr>
          <a:xfrm>
            <a:off x="7524621" y="4888793"/>
            <a:ext cx="1149076" cy="287048"/>
            <a:chOff x="0" y="0"/>
            <a:chExt cx="1149075" cy="287046"/>
          </a:xfrm>
        </p:grpSpPr>
        <p:sp>
          <p:nvSpPr>
            <p:cNvPr id="303" name="Shape 303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FFC68D"/>
            </a:solidFill>
            <a:ln w="19050" cap="flat">
              <a:solidFill>
                <a:srgbClr val="E17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b="1" baseline="-20999" sz="1100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5485" y="5486"/>
              <a:ext cx="1138105" cy="264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b="1" sz="1000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rPr>
                <a:t>vertex</a:t>
              </a:r>
              <a:r>
                <a:rPr b="1" baseline="-20999" sz="1100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rPr>
                <a:t>1.1.1</a:t>
              </a:r>
            </a:p>
          </p:txBody>
        </p:sp>
      </p:grpSp>
      <p:grpSp>
        <p:nvGrpSpPr>
          <p:cNvPr id="308" name="Group 308"/>
          <p:cNvGrpSpPr/>
          <p:nvPr/>
        </p:nvGrpSpPr>
        <p:grpSpPr>
          <a:xfrm>
            <a:off x="7524621" y="6167749"/>
            <a:ext cx="1149076" cy="287048"/>
            <a:chOff x="0" y="0"/>
            <a:chExt cx="1149075" cy="287046"/>
          </a:xfrm>
        </p:grpSpPr>
        <p:sp>
          <p:nvSpPr>
            <p:cNvPr id="306" name="Shape 306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FFC68D"/>
            </a:solidFill>
            <a:ln w="19050" cap="flat">
              <a:solidFill>
                <a:srgbClr val="E17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b="1" baseline="-20999" sz="1100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7" name="Shape 307"/>
            <p:cNvSpPr/>
            <p:nvPr/>
          </p:nvSpPr>
          <p:spPr>
            <a:xfrm>
              <a:off x="5485" y="5486"/>
              <a:ext cx="1138105" cy="264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b="1" sz="1000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rPr>
                <a:t>vertex</a:t>
              </a:r>
              <a:r>
                <a:rPr b="1" baseline="-20999" sz="1100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rPr>
                <a:t>1.1.2</a:t>
              </a:r>
            </a:p>
          </p:txBody>
        </p:sp>
      </p:grpSp>
      <p:grpSp>
        <p:nvGrpSpPr>
          <p:cNvPr id="311" name="Group 311"/>
          <p:cNvGrpSpPr/>
          <p:nvPr/>
        </p:nvGrpSpPr>
        <p:grpSpPr>
          <a:xfrm>
            <a:off x="7524621" y="7455110"/>
            <a:ext cx="1149076" cy="287048"/>
            <a:chOff x="0" y="0"/>
            <a:chExt cx="1149075" cy="287046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FFC68D"/>
            </a:solidFill>
            <a:ln w="19050" cap="flat">
              <a:solidFill>
                <a:srgbClr val="E17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b="1" baseline="-20999" sz="1100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>
              <a:off x="5485" y="5486"/>
              <a:ext cx="1138105" cy="264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b="1" sz="1000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rPr>
                <a:t>vertex</a:t>
              </a:r>
              <a:r>
                <a:rPr b="1" baseline="-20999" sz="1100">
                  <a:solidFill>
                    <a:srgbClr val="E17000"/>
                  </a:solidFill>
                  <a:latin typeface="Calibri"/>
                  <a:ea typeface="Calibri"/>
                  <a:cs typeface="Calibri"/>
                  <a:sym typeface="Calibri"/>
                </a:rPr>
                <a:t>1.2.1</a:t>
              </a: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5335673" y="6167749"/>
            <a:ext cx="1149076" cy="401727"/>
            <a:chOff x="0" y="0"/>
            <a:chExt cx="1149075" cy="401726"/>
          </a:xfrm>
        </p:grpSpPr>
        <p:sp>
          <p:nvSpPr>
            <p:cNvPr id="312" name="Shape 312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E17000"/>
            </a:solidFill>
            <a:ln w="19050" cap="flat">
              <a:solidFill>
                <a:srgbClr val="FFC68D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b="1" baseline="-20999" sz="1200">
                  <a:solidFill>
                    <a:srgbClr val="FFE2C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3" name="Shape 313"/>
            <p:cNvSpPr/>
            <p:nvPr/>
          </p:nvSpPr>
          <p:spPr>
            <a:xfrm>
              <a:off x="5485" y="5486"/>
              <a:ext cx="1138105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indent="58738" defTabSz="457200">
                <a:defRPr b="1" sz="1100">
                  <a:solidFill>
                    <a:srgbClr val="FFE2C6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100">
                  <a:solidFill>
                    <a:srgbClr val="FFE2C6"/>
                  </a:solidFill>
                </a:rPr>
                <a:t>Interactive SQL</a:t>
              </a:r>
            </a:p>
          </p:txBody>
        </p:sp>
      </p:grpSp>
      <p:sp>
        <p:nvSpPr>
          <p:cNvPr id="315" name="Shape 315"/>
          <p:cNvSpPr/>
          <p:nvPr/>
        </p:nvSpPr>
        <p:spPr>
          <a:xfrm>
            <a:off x="6500857" y="6302467"/>
            <a:ext cx="1023764" cy="8807"/>
          </a:xfrm>
          <a:prstGeom prst="line">
            <a:avLst/>
          </a:prstGeom>
          <a:ln w="19050">
            <a:solidFill>
              <a:srgbClr val="E17000"/>
            </a:solidFill>
            <a:prstDash val="sysDash"/>
            <a:tailEnd type="triangle"/>
          </a:ln>
        </p:spPr>
        <p:txBody>
          <a:bodyPr lIns="45719" rIns="45719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6" name="Shape 316"/>
          <p:cNvSpPr/>
          <p:nvPr/>
        </p:nvSpPr>
        <p:spPr>
          <a:xfrm flipH="1" rot="16200000">
            <a:off x="6491575" y="6565589"/>
            <a:ext cx="1296167" cy="769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E17000"/>
            </a:solidFill>
            <a:prstDash val="sysDash"/>
            <a:tailEnd type="triangle"/>
          </a:ln>
        </p:spPr>
        <p:txBody>
          <a:bodyPr lIns="45719" rIns="45719" anchor="ctr"/>
          <a:lstStyle/>
          <a:p>
            <a:pPr lvl="0" algn="l"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7" name="Shape 317"/>
          <p:cNvSpPr/>
          <p:nvPr/>
        </p:nvSpPr>
        <p:spPr>
          <a:xfrm rot="16200000">
            <a:off x="6500179" y="5286835"/>
            <a:ext cx="1278959" cy="769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E17000"/>
            </a:solidFill>
            <a:prstDash val="sysDash"/>
            <a:tailEnd type="triangle"/>
          </a:ln>
        </p:spPr>
        <p:txBody>
          <a:bodyPr lIns="45719" rIns="45719" anchor="ctr"/>
          <a:lstStyle/>
          <a:p>
            <a:pPr lvl="0" algn="l"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3721100" y="5373370"/>
            <a:ext cx="2188210" cy="783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818"/>
                </a:lnTo>
                <a:lnTo>
                  <a:pt x="0" y="10818"/>
                </a:lnTo>
                <a:lnTo>
                  <a:pt x="0" y="0"/>
                </a:lnTo>
              </a:path>
            </a:pathLst>
          </a:custGeom>
          <a:ln w="19050">
            <a:solidFill>
              <a:srgbClr val="E17000"/>
            </a:solidFill>
            <a:prstDash val="sysDash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72" name="Shape 372"/>
          <p:cNvSpPr/>
          <p:nvPr/>
        </p:nvSpPr>
        <p:spPr>
          <a:xfrm>
            <a:off x="2108200" y="4841240"/>
            <a:ext cx="1028700" cy="1469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747" y="21600"/>
                </a:lnTo>
                <a:lnTo>
                  <a:pt x="10747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345F14"/>
            </a:solidFill>
            <a:prstDash val="sysDash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73" name="Shape 373"/>
          <p:cNvSpPr/>
          <p:nvPr/>
        </p:nvSpPr>
        <p:spPr>
          <a:xfrm>
            <a:off x="2108200" y="6310630"/>
            <a:ext cx="1028700" cy="1492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507" y="0"/>
                </a:lnTo>
                <a:lnTo>
                  <a:pt x="10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355F14"/>
            </a:solidFill>
            <a:prstDash val="sysDash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330" name="Group 330"/>
          <p:cNvGrpSpPr/>
          <p:nvPr/>
        </p:nvGrpSpPr>
        <p:grpSpPr>
          <a:xfrm>
            <a:off x="3873648" y="2993066"/>
            <a:ext cx="2011328" cy="1104324"/>
            <a:chOff x="0" y="0"/>
            <a:chExt cx="2011327" cy="1104323"/>
          </a:xfrm>
        </p:grpSpPr>
        <p:grpSp>
          <p:nvGrpSpPr>
            <p:cNvPr id="325" name="Group 325"/>
            <p:cNvGrpSpPr/>
            <p:nvPr/>
          </p:nvGrpSpPr>
          <p:grpSpPr>
            <a:xfrm>
              <a:off x="0" y="0"/>
              <a:ext cx="2011328" cy="1104324"/>
              <a:chOff x="0" y="0"/>
              <a:chExt cx="2011327" cy="1104323"/>
            </a:xfrm>
          </p:grpSpPr>
          <p:grpSp>
            <p:nvGrpSpPr>
              <p:cNvPr id="323" name="Group 323"/>
              <p:cNvGrpSpPr/>
              <p:nvPr/>
            </p:nvGrpSpPr>
            <p:grpSpPr>
              <a:xfrm>
                <a:off x="0" y="0"/>
                <a:ext cx="2011328" cy="1104324"/>
                <a:chOff x="0" y="0"/>
                <a:chExt cx="2011327" cy="1104323"/>
              </a:xfrm>
            </p:grpSpPr>
            <p:sp>
              <p:nvSpPr>
                <p:cNvPr id="321" name="Shape 321"/>
                <p:cNvSpPr/>
                <p:nvPr/>
              </p:nvSpPr>
              <p:spPr>
                <a:xfrm>
                  <a:off x="0" y="0"/>
                  <a:ext cx="2011328" cy="1104324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69BE28"/>
                </a:solidFill>
                <a:ln w="28575" cap="flat">
                  <a:solidFill>
                    <a:srgbClr val="69BE28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lvl="0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322" name="Shape 322"/>
                <p:cNvSpPr/>
                <p:nvPr/>
              </p:nvSpPr>
              <p:spPr>
                <a:xfrm>
                  <a:off x="21104" y="21105"/>
                  <a:ext cx="1969119" cy="152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spAutoFit/>
                </a:bodyPr>
                <a:lstStyle>
                  <a:lvl1pPr indent="58738" algn="l" defTabSz="457200">
                    <a:defRPr b="1" sz="11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 lvl="0">
                    <a:defRPr b="0" sz="1800"/>
                  </a:pPr>
                  <a:r>
                    <a:rPr b="1" sz="1100"/>
                    <a:t>ResourceManager</a:t>
                  </a:r>
                </a:p>
              </p:txBody>
            </p:sp>
          </p:grpSp>
          <p:sp>
            <p:nvSpPr>
              <p:cNvPr id="324" name="Shape 324"/>
              <p:cNvSpPr/>
              <p:nvPr/>
            </p:nvSpPr>
            <p:spPr>
              <a:xfrm>
                <a:off x="0" y="208583"/>
                <a:ext cx="2011328" cy="895741"/>
              </a:xfrm>
              <a:prstGeom prst="roundRect">
                <a:avLst>
                  <a:gd name="adj" fmla="val 6525"/>
                </a:avLst>
              </a:prstGeom>
              <a:solidFill>
                <a:srgbClr val="E1F5D1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b">
                <a:noAutofit/>
              </a:bodyPr>
              <a:lstStyle/>
              <a:p>
                <a:pPr lvl="0" defTabSz="457200">
                  <a:defRPr sz="12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328" name="Group 328"/>
            <p:cNvGrpSpPr/>
            <p:nvPr/>
          </p:nvGrpSpPr>
          <p:grpSpPr>
            <a:xfrm>
              <a:off x="202937" y="730851"/>
              <a:ext cx="1605456" cy="287049"/>
              <a:chOff x="0" y="0"/>
              <a:chExt cx="1605455" cy="287047"/>
            </a:xfrm>
          </p:grpSpPr>
          <p:sp>
            <p:nvSpPr>
              <p:cNvPr id="326" name="Shape 326"/>
              <p:cNvSpPr/>
              <p:nvPr/>
            </p:nvSpPr>
            <p:spPr>
              <a:xfrm>
                <a:off x="0" y="0"/>
                <a:ext cx="1605456" cy="287048"/>
              </a:xfrm>
              <a:prstGeom prst="roundRect">
                <a:avLst>
                  <a:gd name="adj" fmla="val 6525"/>
                </a:avLst>
              </a:prstGeom>
              <a:solidFill>
                <a:srgbClr val="A4E274"/>
              </a:solidFill>
              <a:ln w="19050" cap="flat">
                <a:solidFill>
                  <a:srgbClr val="345F14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b="1" baseline="-20999" sz="11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5485" y="5485"/>
                <a:ext cx="1594485" cy="243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indent="58738" defTabSz="457200">
                  <a:defRPr b="1" sz="1100">
                    <a:solidFill>
                      <a:srgbClr val="1E1E1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</a:defRPr>
                </a:pPr>
                <a:r>
                  <a:rPr b="1" sz="1100">
                    <a:solidFill>
                      <a:srgbClr val="1E1E1E"/>
                    </a:solidFill>
                  </a:rPr>
                  <a:t>Scheduler</a:t>
                </a:r>
              </a:p>
            </p:txBody>
          </p:sp>
        </p:grpSp>
        <p:pic>
          <p:nvPicPr>
            <p:cNvPr id="329" name="image10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26067" y="288578"/>
              <a:ext cx="367874" cy="367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31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482" y="5189046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481" y="6469395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482" y="7745871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7396" y="5196506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7397" y="6469395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7397" y="7742156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9314" y="5196506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6017" y="6469395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4715" y="7756755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1231" y="5196506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1231" y="6469395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1230" y="7742156"/>
            <a:ext cx="277259" cy="27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80352" y="6454509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85941" y="7699495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66104" y="5174589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9217" y="6460966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9566" y="5176377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13033" y="7686392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3872" y="5174736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3872" y="6475914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48020" y="7733903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58784" y="5190942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58784" y="6473602"/>
            <a:ext cx="313775" cy="313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58784" y="7738478"/>
            <a:ext cx="313775" cy="3137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7" name="Group 357"/>
          <p:cNvGrpSpPr/>
          <p:nvPr/>
        </p:nvGrpSpPr>
        <p:grpSpPr>
          <a:xfrm>
            <a:off x="5310437" y="7469709"/>
            <a:ext cx="1149076" cy="287048"/>
            <a:chOff x="0" y="0"/>
            <a:chExt cx="1149075" cy="287046"/>
          </a:xfrm>
        </p:grpSpPr>
        <p:sp>
          <p:nvSpPr>
            <p:cNvPr id="355" name="Shape 355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3366FF"/>
            </a:solidFill>
            <a:ln w="19050" cap="flat">
              <a:solidFill>
                <a:srgbClr val="00009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b="1" baseline="-20999" sz="11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>
              <a:off x="5485" y="5486"/>
              <a:ext cx="113810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indent="58738" defTabSz="457200">
                <a:defRPr b="1" sz="11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/>
              </a:pPr>
              <a:r>
                <a:rPr b="1" sz="1100"/>
                <a:t>Real-Time</a:t>
              </a:r>
            </a:p>
          </p:txBody>
        </p:sp>
      </p:grpSp>
      <p:grpSp>
        <p:nvGrpSpPr>
          <p:cNvPr id="360" name="Group 360"/>
          <p:cNvGrpSpPr/>
          <p:nvPr/>
        </p:nvGrpSpPr>
        <p:grpSpPr>
          <a:xfrm>
            <a:off x="5351781" y="4867121"/>
            <a:ext cx="1149076" cy="297587"/>
            <a:chOff x="0" y="0"/>
            <a:chExt cx="1149075" cy="297586"/>
          </a:xfrm>
        </p:grpSpPr>
        <p:sp>
          <p:nvSpPr>
            <p:cNvPr id="358" name="Shape 358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3366FF">
                <a:alpha val="46000"/>
              </a:srgbClr>
            </a:solidFill>
            <a:ln w="19050" cap="flat">
              <a:solidFill>
                <a:srgbClr val="00009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b="1" baseline="-20999"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9" name="Shape 359"/>
            <p:cNvSpPr/>
            <p:nvPr/>
          </p:nvSpPr>
          <p:spPr>
            <a:xfrm>
              <a:off x="5485" y="5486"/>
              <a:ext cx="1138105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b="1" sz="1100">
                  <a:latin typeface="Calibri"/>
                  <a:ea typeface="Calibri"/>
                  <a:cs typeface="Calibri"/>
                  <a:sym typeface="Calibri"/>
                </a:rPr>
                <a:t>nimbus</a:t>
              </a:r>
              <a:r>
                <a:rPr b="1" baseline="-20999" sz="1200"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363" name="Group 363"/>
          <p:cNvGrpSpPr/>
          <p:nvPr/>
        </p:nvGrpSpPr>
        <p:grpSpPr>
          <a:xfrm>
            <a:off x="3134979" y="7286097"/>
            <a:ext cx="1149076" cy="297587"/>
            <a:chOff x="0" y="0"/>
            <a:chExt cx="1149075" cy="297586"/>
          </a:xfrm>
        </p:grpSpPr>
        <p:sp>
          <p:nvSpPr>
            <p:cNvPr id="361" name="Shape 361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3366FF">
                <a:alpha val="46000"/>
              </a:srgbClr>
            </a:solidFill>
            <a:ln w="19050" cap="flat">
              <a:solidFill>
                <a:srgbClr val="00009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b="1" baseline="-20999"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2" name="Shape 362"/>
            <p:cNvSpPr/>
            <p:nvPr/>
          </p:nvSpPr>
          <p:spPr>
            <a:xfrm>
              <a:off x="5485" y="5486"/>
              <a:ext cx="1138105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b="1" sz="1100">
                  <a:latin typeface="Calibri"/>
                  <a:ea typeface="Calibri"/>
                  <a:cs typeface="Calibri"/>
                  <a:sym typeface="Calibri"/>
                </a:rPr>
                <a:t>nimbus</a:t>
              </a:r>
              <a:r>
                <a:rPr b="1" baseline="-20999" sz="1200"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366" name="Group 366"/>
          <p:cNvGrpSpPr/>
          <p:nvPr/>
        </p:nvGrpSpPr>
        <p:grpSpPr>
          <a:xfrm>
            <a:off x="3147428" y="6363894"/>
            <a:ext cx="1149076" cy="297587"/>
            <a:chOff x="0" y="0"/>
            <a:chExt cx="1149075" cy="297586"/>
          </a:xfrm>
        </p:grpSpPr>
        <p:sp>
          <p:nvSpPr>
            <p:cNvPr id="364" name="Shape 364"/>
            <p:cNvSpPr/>
            <p:nvPr/>
          </p:nvSpPr>
          <p:spPr>
            <a:xfrm>
              <a:off x="0" y="0"/>
              <a:ext cx="1149076" cy="287047"/>
            </a:xfrm>
            <a:prstGeom prst="roundRect">
              <a:avLst>
                <a:gd name="adj" fmla="val 6525"/>
              </a:avLst>
            </a:prstGeom>
            <a:solidFill>
              <a:srgbClr val="3366FF">
                <a:alpha val="46000"/>
              </a:srgbClr>
            </a:solidFill>
            <a:ln w="19050" cap="flat">
              <a:solidFill>
                <a:srgbClr val="00009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b="1" baseline="-20999" sz="1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5" name="Shape 365"/>
            <p:cNvSpPr/>
            <p:nvPr/>
          </p:nvSpPr>
          <p:spPr>
            <a:xfrm>
              <a:off x="5485" y="5486"/>
              <a:ext cx="1138105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b="1" sz="1100">
                  <a:latin typeface="Calibri"/>
                  <a:ea typeface="Calibri"/>
                  <a:cs typeface="Calibri"/>
                  <a:sym typeface="Calibri"/>
                </a:rPr>
                <a:t>nimbus</a:t>
              </a:r>
              <a:r>
                <a:rPr b="1" baseline="-20999" sz="12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sp>
        <p:nvSpPr>
          <p:cNvPr id="367" name="Shape 367"/>
          <p:cNvSpPr/>
          <p:nvPr/>
        </p:nvSpPr>
        <p:spPr>
          <a:xfrm flipH="1" rot="10800000">
            <a:off x="2098913" y="6087437"/>
            <a:ext cx="1036068" cy="223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345F14"/>
            </a:solidFill>
            <a:prstDash val="sysDash"/>
            <a:tailEnd type="triangle"/>
          </a:ln>
        </p:spPr>
        <p:txBody>
          <a:bodyPr lIns="45719" rIns="45719" anchor="ctr"/>
          <a:lstStyle/>
          <a:p>
            <a:pPr lvl="0" algn="l"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4" name="Shape 374"/>
          <p:cNvSpPr/>
          <p:nvPr/>
        </p:nvSpPr>
        <p:spPr>
          <a:xfrm>
            <a:off x="4305300" y="7612380"/>
            <a:ext cx="994410" cy="19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14" y="0"/>
                </a:lnTo>
                <a:lnTo>
                  <a:pt x="10814" y="21600"/>
                </a:lnTo>
                <a:lnTo>
                  <a:pt x="0" y="21600"/>
                </a:lnTo>
              </a:path>
            </a:pathLst>
          </a:custGeom>
          <a:ln w="19050">
            <a:solidFill>
              <a:srgbClr val="3366FF"/>
            </a:solidFill>
            <a:prstDash val="sysDash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75" name="Shape 375"/>
          <p:cNvSpPr/>
          <p:nvPr/>
        </p:nvSpPr>
        <p:spPr>
          <a:xfrm>
            <a:off x="4305300" y="6512560"/>
            <a:ext cx="994410" cy="1099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814" y="21600"/>
                </a:lnTo>
                <a:lnTo>
                  <a:pt x="10814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76" name="Shape 376"/>
          <p:cNvSpPr/>
          <p:nvPr/>
        </p:nvSpPr>
        <p:spPr>
          <a:xfrm>
            <a:off x="4795520" y="5015230"/>
            <a:ext cx="546100" cy="2597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942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3366FF"/>
            </a:solidFill>
            <a:prstDash val="dash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YARN Application Lifecycle</a:t>
            </a:r>
          </a:p>
        </p:txBody>
      </p:sp>
      <p:grpSp>
        <p:nvGrpSpPr>
          <p:cNvPr id="381" name="Group 381"/>
          <p:cNvGrpSpPr/>
          <p:nvPr/>
        </p:nvGrpSpPr>
        <p:grpSpPr>
          <a:xfrm>
            <a:off x="811582" y="4495800"/>
            <a:ext cx="1708151" cy="2106333"/>
            <a:chOff x="0" y="0"/>
            <a:chExt cx="1708150" cy="2106332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1708150" cy="210633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66D512"/>
                </a:gs>
                <a:gs pos="100000">
                  <a:srgbClr val="B8FF9E"/>
                </a:gs>
              </a:gsLst>
              <a:lin ang="16200000" scaled="0"/>
            </a:gradFill>
            <a:ln w="9525" cap="flat">
              <a:solidFill>
                <a:srgbClr val="66BD23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3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0" name="Shape 380"/>
            <p:cNvSpPr/>
            <p:nvPr/>
          </p:nvSpPr>
          <p:spPr>
            <a:xfrm>
              <a:off x="83384" y="83384"/>
              <a:ext cx="1541382" cy="276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 defTabSz="457200">
                <a:defRPr sz="13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>
                  <a:solidFill>
                    <a:srgbClr val="1E1E1E"/>
                  </a:solidFill>
                </a:rPr>
                <a:t>Application Client</a:t>
              </a:r>
            </a:p>
          </p:txBody>
        </p:sp>
      </p:grpSp>
      <p:grpSp>
        <p:nvGrpSpPr>
          <p:cNvPr id="384" name="Group 384"/>
          <p:cNvGrpSpPr/>
          <p:nvPr/>
        </p:nvGrpSpPr>
        <p:grpSpPr>
          <a:xfrm>
            <a:off x="3967531" y="2971800"/>
            <a:ext cx="1555751" cy="1676400"/>
            <a:chOff x="0" y="0"/>
            <a:chExt cx="1555750" cy="1676400"/>
          </a:xfrm>
        </p:grpSpPr>
        <p:sp>
          <p:nvSpPr>
            <p:cNvPr id="382" name="Shape 382"/>
            <p:cNvSpPr/>
            <p:nvPr/>
          </p:nvSpPr>
          <p:spPr>
            <a:xfrm>
              <a:off x="0" y="0"/>
              <a:ext cx="1555750" cy="16764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66D512"/>
                </a:gs>
                <a:gs pos="100000">
                  <a:srgbClr val="B8FF9E"/>
                </a:gs>
              </a:gsLst>
              <a:lin ang="16200000" scaled="0"/>
            </a:gradFill>
            <a:ln w="9525" cap="flat">
              <a:solidFill>
                <a:srgbClr val="66BD23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20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3" name="Shape 383"/>
            <p:cNvSpPr/>
            <p:nvPr/>
          </p:nvSpPr>
          <p:spPr>
            <a:xfrm>
              <a:off x="75944" y="504534"/>
              <a:ext cx="1403862" cy="667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20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rPr>
                <a:t>Resource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20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rPr>
                <a:t>Manager</a:t>
              </a:r>
            </a:p>
          </p:txBody>
        </p:sp>
      </p:grpSp>
      <p:grpSp>
        <p:nvGrpSpPr>
          <p:cNvPr id="387" name="Group 387"/>
          <p:cNvGrpSpPr/>
          <p:nvPr/>
        </p:nvGrpSpPr>
        <p:grpSpPr>
          <a:xfrm>
            <a:off x="3815131" y="5626048"/>
            <a:ext cx="2057401" cy="2374952"/>
            <a:chOff x="0" y="0"/>
            <a:chExt cx="2057400" cy="2374951"/>
          </a:xfrm>
        </p:grpSpPr>
        <p:sp>
          <p:nvSpPr>
            <p:cNvPr id="385" name="Shape 385"/>
            <p:cNvSpPr/>
            <p:nvPr/>
          </p:nvSpPr>
          <p:spPr>
            <a:xfrm>
              <a:off x="0" y="0"/>
              <a:ext cx="2057400" cy="237495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66D512"/>
                </a:gs>
                <a:gs pos="100000">
                  <a:srgbClr val="B8FF9E"/>
                </a:gs>
              </a:gsLst>
              <a:lin ang="16200000" scaled="0"/>
            </a:gradFill>
            <a:ln w="9525" cap="flat">
              <a:solidFill>
                <a:srgbClr val="66BD23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4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00433" y="100434"/>
              <a:ext cx="1856534" cy="4920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 defTabSz="457200">
                <a:defRPr sz="14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1E1E1E"/>
                  </a:solidFill>
                </a:rPr>
                <a:t>Application Master</a:t>
              </a:r>
              <a:endParaRPr>
                <a:solidFill>
                  <a:srgbClr val="1E1E1E"/>
                </a:solidFill>
              </a:endParaRPr>
            </a:p>
          </p:txBody>
        </p:sp>
      </p:grpSp>
      <p:grpSp>
        <p:nvGrpSpPr>
          <p:cNvPr id="390" name="Group 390"/>
          <p:cNvGrpSpPr/>
          <p:nvPr/>
        </p:nvGrpSpPr>
        <p:grpSpPr>
          <a:xfrm>
            <a:off x="7150100" y="4343400"/>
            <a:ext cx="1828800" cy="1676400"/>
            <a:chOff x="0" y="0"/>
            <a:chExt cx="1828800" cy="1676400"/>
          </a:xfrm>
        </p:grpSpPr>
        <p:sp>
          <p:nvSpPr>
            <p:cNvPr id="388" name="Shape 388"/>
            <p:cNvSpPr/>
            <p:nvPr/>
          </p:nvSpPr>
          <p:spPr>
            <a:xfrm>
              <a:off x="0" y="0"/>
              <a:ext cx="1828800" cy="16764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66D512"/>
                </a:gs>
                <a:gs pos="100000">
                  <a:srgbClr val="B8FF9E"/>
                </a:gs>
              </a:gsLst>
              <a:lin ang="16200000" scaled="0"/>
            </a:gradFill>
            <a:ln w="9525" cap="flat">
              <a:solidFill>
                <a:srgbClr val="66BD23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9" name="Shape 389"/>
            <p:cNvSpPr/>
            <p:nvPr/>
          </p:nvSpPr>
          <p:spPr>
            <a:xfrm>
              <a:off x="81835" y="81834"/>
              <a:ext cx="1665130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1E1E1E"/>
                  </a:solidFill>
                </a:rPr>
                <a:t>NodeManager</a:t>
              </a:r>
            </a:p>
          </p:txBody>
        </p:sp>
      </p:grpSp>
      <p:grpSp>
        <p:nvGrpSpPr>
          <p:cNvPr id="393" name="Group 393"/>
          <p:cNvGrpSpPr/>
          <p:nvPr/>
        </p:nvGrpSpPr>
        <p:grpSpPr>
          <a:xfrm>
            <a:off x="936149" y="5146495"/>
            <a:ext cx="1418567" cy="533401"/>
            <a:chOff x="0" y="0"/>
            <a:chExt cx="1418565" cy="533400"/>
          </a:xfrm>
        </p:grpSpPr>
        <p:sp>
          <p:nvSpPr>
            <p:cNvPr id="391" name="Shape 391"/>
            <p:cNvSpPr/>
            <p:nvPr/>
          </p:nvSpPr>
          <p:spPr>
            <a:xfrm>
              <a:off x="-1" y="0"/>
              <a:ext cx="1418567" cy="533400"/>
            </a:xfrm>
            <a:prstGeom prst="rect">
              <a:avLst/>
            </a:prstGeom>
            <a:solidFill>
              <a:srgbClr val="44697D">
                <a:alpha val="75000"/>
              </a:srgbClr>
            </a:solidFill>
            <a:ln w="9525" cap="flat">
              <a:solidFill>
                <a:srgbClr val="66BD23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2" name="Shape 392"/>
            <p:cNvSpPr/>
            <p:nvPr/>
          </p:nvSpPr>
          <p:spPr>
            <a:xfrm>
              <a:off x="-1" y="91369"/>
              <a:ext cx="141856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1E1E1E"/>
                  </a:solidFill>
                </a:rPr>
                <a:t>YarnClient</a:t>
              </a:r>
            </a:p>
          </p:txBody>
        </p:sp>
      </p:grpSp>
      <p:grpSp>
        <p:nvGrpSpPr>
          <p:cNvPr id="396" name="Group 396"/>
          <p:cNvGrpSpPr/>
          <p:nvPr/>
        </p:nvGrpSpPr>
        <p:grpSpPr>
          <a:xfrm>
            <a:off x="948766" y="5829667"/>
            <a:ext cx="1418567" cy="533401"/>
            <a:chOff x="0" y="0"/>
            <a:chExt cx="1418565" cy="533400"/>
          </a:xfrm>
        </p:grpSpPr>
        <p:sp>
          <p:nvSpPr>
            <p:cNvPr id="394" name="Shape 394"/>
            <p:cNvSpPr/>
            <p:nvPr/>
          </p:nvSpPr>
          <p:spPr>
            <a:xfrm>
              <a:off x="-1" y="0"/>
              <a:ext cx="1418567" cy="533400"/>
            </a:xfrm>
            <a:prstGeom prst="rect">
              <a:avLst/>
            </a:prstGeom>
            <a:solidFill>
              <a:srgbClr val="44697D">
                <a:alpha val="75000"/>
              </a:srgbClr>
            </a:solidFill>
            <a:ln w="9525" cap="flat">
              <a:solidFill>
                <a:srgbClr val="66BD23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4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5" name="Shape 395"/>
            <p:cNvSpPr/>
            <p:nvPr/>
          </p:nvSpPr>
          <p:spPr>
            <a:xfrm>
              <a:off x="-1" y="20688"/>
              <a:ext cx="1418567" cy="4920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4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4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rPr>
                <a:t>Specific API</a:t>
              </a:r>
            </a:p>
          </p:txBody>
        </p:sp>
      </p:grpSp>
      <p:sp>
        <p:nvSpPr>
          <p:cNvPr id="414" name="Shape 414"/>
          <p:cNvSpPr/>
          <p:nvPr/>
        </p:nvSpPr>
        <p:spPr>
          <a:xfrm>
            <a:off x="2358390" y="3810000"/>
            <a:ext cx="1604010" cy="1602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09" y="21600"/>
                </a:lnTo>
                <a:lnTo>
                  <a:pt x="10809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1E1E1E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</a:p>
        </p:txBody>
      </p:sp>
      <p:sp>
        <p:nvSpPr>
          <p:cNvPr id="398" name="Shape 398"/>
          <p:cNvSpPr/>
          <p:nvPr/>
        </p:nvSpPr>
        <p:spPr>
          <a:xfrm>
            <a:off x="1910131" y="3429000"/>
            <a:ext cx="1905002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 algn="l" defTabSz="457200">
              <a:spcBef>
                <a:spcPts val="400"/>
              </a:spcBef>
              <a:defRPr sz="1800"/>
            </a:pPr>
            <a:r>
              <a: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Application Client</a:t>
            </a:r>
            <a:endParaRPr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defTabSz="457200">
              <a:spcBef>
                <a:spcPts val="400"/>
              </a:spcBef>
              <a:defRPr sz="1800"/>
            </a:pPr>
            <a:r>
              <a: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</a:p>
        </p:txBody>
      </p:sp>
      <p:sp>
        <p:nvSpPr>
          <p:cNvPr id="415" name="Shape 415"/>
          <p:cNvSpPr/>
          <p:nvPr/>
        </p:nvSpPr>
        <p:spPr>
          <a:xfrm>
            <a:off x="2371090" y="6096000"/>
            <a:ext cx="1438910" cy="716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10" y="0"/>
                </a:lnTo>
                <a:lnTo>
                  <a:pt x="1081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1E1E1E"/>
            </a:solidFill>
            <a:prstDash val="dashDot"/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</a:p>
        </p:txBody>
      </p:sp>
      <p:grpSp>
        <p:nvGrpSpPr>
          <p:cNvPr id="402" name="Group 402"/>
          <p:cNvGrpSpPr/>
          <p:nvPr/>
        </p:nvGrpSpPr>
        <p:grpSpPr>
          <a:xfrm>
            <a:off x="3992197" y="6335431"/>
            <a:ext cx="1723939" cy="533401"/>
            <a:chOff x="0" y="0"/>
            <a:chExt cx="1723938" cy="533400"/>
          </a:xfrm>
        </p:grpSpPr>
        <p:sp>
          <p:nvSpPr>
            <p:cNvPr id="400" name="Shape 400"/>
            <p:cNvSpPr/>
            <p:nvPr/>
          </p:nvSpPr>
          <p:spPr>
            <a:xfrm>
              <a:off x="0" y="0"/>
              <a:ext cx="1723939" cy="533400"/>
            </a:xfrm>
            <a:prstGeom prst="rect">
              <a:avLst/>
            </a:prstGeom>
            <a:solidFill>
              <a:srgbClr val="44697D">
                <a:alpha val="75000"/>
              </a:srgbClr>
            </a:solidFill>
            <a:ln w="9525" cap="flat">
              <a:solidFill>
                <a:srgbClr val="66BD23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1" name="Shape 401"/>
            <p:cNvSpPr/>
            <p:nvPr/>
          </p:nvSpPr>
          <p:spPr>
            <a:xfrm>
              <a:off x="0" y="91369"/>
              <a:ext cx="172393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1E1E1E"/>
                  </a:solidFill>
                </a:rPr>
                <a:t>AMRMClient</a:t>
              </a:r>
            </a:p>
          </p:txBody>
        </p:sp>
      </p:grpSp>
      <p:grpSp>
        <p:nvGrpSpPr>
          <p:cNvPr id="405" name="Group 405"/>
          <p:cNvGrpSpPr/>
          <p:nvPr/>
        </p:nvGrpSpPr>
        <p:grpSpPr>
          <a:xfrm>
            <a:off x="3992197" y="7121033"/>
            <a:ext cx="1723939" cy="533401"/>
            <a:chOff x="0" y="0"/>
            <a:chExt cx="1723938" cy="533400"/>
          </a:xfrm>
        </p:grpSpPr>
        <p:sp>
          <p:nvSpPr>
            <p:cNvPr id="403" name="Shape 403"/>
            <p:cNvSpPr/>
            <p:nvPr/>
          </p:nvSpPr>
          <p:spPr>
            <a:xfrm>
              <a:off x="0" y="0"/>
              <a:ext cx="1723939" cy="533400"/>
            </a:xfrm>
            <a:prstGeom prst="rect">
              <a:avLst/>
            </a:prstGeom>
            <a:solidFill>
              <a:srgbClr val="44697D">
                <a:alpha val="75000"/>
              </a:srgbClr>
            </a:solidFill>
            <a:ln w="9525" cap="flat">
              <a:solidFill>
                <a:srgbClr val="66BD23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4" name="Shape 404"/>
            <p:cNvSpPr/>
            <p:nvPr/>
          </p:nvSpPr>
          <p:spPr>
            <a:xfrm>
              <a:off x="0" y="91369"/>
              <a:ext cx="172393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1E1E1E"/>
                  </a:solidFill>
                </a:rPr>
                <a:t>NMClient</a:t>
              </a:r>
            </a:p>
          </p:txBody>
        </p:sp>
      </p:grpSp>
      <p:sp>
        <p:nvSpPr>
          <p:cNvPr id="416" name="Shape 416"/>
          <p:cNvSpPr/>
          <p:nvPr/>
        </p:nvSpPr>
        <p:spPr>
          <a:xfrm>
            <a:off x="5527040" y="3810000"/>
            <a:ext cx="615951" cy="2791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769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1E1E1E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</a:p>
        </p:txBody>
      </p:sp>
      <p:sp>
        <p:nvSpPr>
          <p:cNvPr id="407" name="Shape 407"/>
          <p:cNvSpPr/>
          <p:nvPr/>
        </p:nvSpPr>
        <p:spPr>
          <a:xfrm>
            <a:off x="3967531" y="4711648"/>
            <a:ext cx="190500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 defTabSz="438911">
              <a:spcBef>
                <a:spcPts val="400"/>
              </a:spcBef>
              <a:defRPr sz="1800"/>
            </a:pPr>
            <a:r>
              <a:rPr sz="1727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Application Master</a:t>
            </a:r>
            <a:endParaRPr sz="1727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defTabSz="438911">
              <a:spcBef>
                <a:spcPts val="400"/>
              </a:spcBef>
              <a:defRPr sz="1800"/>
            </a:pPr>
            <a:r>
              <a:rPr sz="1727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</a:p>
        </p:txBody>
      </p:sp>
      <p:sp>
        <p:nvSpPr>
          <p:cNvPr id="417" name="Shape 417"/>
          <p:cNvSpPr/>
          <p:nvPr/>
        </p:nvSpPr>
        <p:spPr>
          <a:xfrm>
            <a:off x="5720080" y="6023609"/>
            <a:ext cx="234442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1E1E1E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</a:p>
        </p:txBody>
      </p:sp>
      <p:sp>
        <p:nvSpPr>
          <p:cNvPr id="409" name="Shape 409"/>
          <p:cNvSpPr/>
          <p:nvPr/>
        </p:nvSpPr>
        <p:spPr>
          <a:xfrm>
            <a:off x="7890592" y="6420280"/>
            <a:ext cx="190500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 defTabSz="457200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lvl="0" defTabSz="457200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 sz="16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defTabSz="457200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</a:p>
        </p:txBody>
      </p:sp>
      <p:grpSp>
        <p:nvGrpSpPr>
          <p:cNvPr id="412" name="Group 412"/>
          <p:cNvGrpSpPr/>
          <p:nvPr/>
        </p:nvGrpSpPr>
        <p:grpSpPr>
          <a:xfrm>
            <a:off x="7378700" y="5029200"/>
            <a:ext cx="1371601" cy="685801"/>
            <a:chOff x="0" y="0"/>
            <a:chExt cx="1371600" cy="685800"/>
          </a:xfrm>
        </p:grpSpPr>
        <p:sp>
          <p:nvSpPr>
            <p:cNvPr id="410" name="Shape 410"/>
            <p:cNvSpPr/>
            <p:nvPr/>
          </p:nvSpPr>
          <p:spPr>
            <a:xfrm>
              <a:off x="-1" y="-1"/>
              <a:ext cx="1371602" cy="68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4A8BC">
                <a:alpha val="75000"/>
              </a:srgbClr>
            </a:solidFill>
            <a:ln w="9525" cap="flat">
              <a:solidFill>
                <a:srgbClr val="84A8BC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4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1" name="Shape 411"/>
            <p:cNvSpPr/>
            <p:nvPr/>
          </p:nvSpPr>
          <p:spPr>
            <a:xfrm>
              <a:off x="200865" y="96888"/>
              <a:ext cx="969870" cy="4920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0" defTabSz="457200">
                <a:defRPr sz="1800"/>
              </a:pPr>
              <a:r>
                <a:rPr sz="14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rPr>
                <a:t>App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4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</a:p>
          </p:txBody>
        </p:sp>
      </p:grpSp>
      <p:sp>
        <p:nvSpPr>
          <p:cNvPr id="418" name="Shape 418"/>
          <p:cNvSpPr/>
          <p:nvPr/>
        </p:nvSpPr>
        <p:spPr>
          <a:xfrm>
            <a:off x="5876290" y="5372100"/>
            <a:ext cx="1497331" cy="1440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09" y="21600"/>
                </a:lnTo>
                <a:lnTo>
                  <a:pt x="10809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1E1E1E"/>
            </a:solidFill>
            <a:prstDash val="dashDot"/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1" grpId="1"/>
      <p:bldP build="whole" bldLvl="1" animBg="1" rev="0" advAuto="0" spid="390" grpId="4"/>
      <p:bldP build="whole" bldLvl="1" animBg="1" rev="0" advAuto="0" spid="384" grpId="2"/>
      <p:bldP build="whole" bldLvl="1" animBg="1" rev="0" advAuto="0" spid="387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Summary</a:t>
            </a:r>
          </a:p>
        </p:txBody>
      </p:sp>
      <p:sp>
        <p:nvSpPr>
          <p:cNvPr id="421" name="Shape 4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140229" indent="-140229" defTabSz="457200">
              <a:lnSpc>
                <a:spcPct val="130000"/>
              </a:lnSpc>
              <a:spcBef>
                <a:spcPts val="400"/>
              </a:spcBef>
              <a:buClr>
                <a:srgbClr val="69BE28"/>
              </a:buClr>
              <a:buSzPct val="100000"/>
              <a:buFont typeface="Arial"/>
              <a:defRPr sz="1800"/>
            </a:pPr>
            <a:r>
              <a:rPr sz="2000">
                <a:latin typeface="Arial Bold"/>
                <a:ea typeface="Arial Bold"/>
                <a:cs typeface="Arial Bold"/>
                <a:sym typeface="Arial Bold"/>
              </a:rPr>
              <a:t>YARN is a platform to build/run Multiple Distributed Applications in Hadoop</a:t>
            </a:r>
            <a:endParaRPr sz="1000">
              <a:latin typeface="Arial Bold"/>
              <a:ea typeface="Arial Bold"/>
              <a:cs typeface="Arial Bold"/>
              <a:sym typeface="Arial Bold"/>
            </a:endParaRPr>
          </a:p>
          <a:p>
            <a:pPr lvl="0" marL="140229" indent="-140229" defTabSz="457200">
              <a:lnSpc>
                <a:spcPct val="130000"/>
              </a:lnSpc>
              <a:spcBef>
                <a:spcPts val="400"/>
              </a:spcBef>
              <a:buClr>
                <a:srgbClr val="69BE28"/>
              </a:buClr>
              <a:buSzPct val="100000"/>
              <a:buFont typeface="Arial"/>
              <a:defRPr sz="1800"/>
            </a:pPr>
            <a:r>
              <a:rPr sz="2000">
                <a:latin typeface="Arial Bold"/>
                <a:ea typeface="Arial Bold"/>
                <a:cs typeface="Arial Bold"/>
                <a:sym typeface="Arial Bold"/>
              </a:rPr>
              <a:t>YARN is completely Backwards Compatible for existing MapReduce apps</a:t>
            </a:r>
            <a:endParaRPr sz="1000">
              <a:latin typeface="Arial Bold"/>
              <a:ea typeface="Arial Bold"/>
              <a:cs typeface="Arial Bold"/>
              <a:sym typeface="Arial Bold"/>
            </a:endParaRPr>
          </a:p>
          <a:p>
            <a:pPr lvl="0" marL="140229" indent="-140229" defTabSz="457200">
              <a:lnSpc>
                <a:spcPct val="130000"/>
              </a:lnSpc>
              <a:spcBef>
                <a:spcPts val="400"/>
              </a:spcBef>
              <a:buClr>
                <a:srgbClr val="69BE28"/>
              </a:buClr>
              <a:buSzPct val="100000"/>
              <a:buFont typeface="Arial"/>
              <a:defRPr sz="1800"/>
            </a:pPr>
            <a:r>
              <a:rPr sz="2000">
                <a:latin typeface="Arial Bold"/>
                <a:ea typeface="Arial Bold"/>
                <a:cs typeface="Arial Bold"/>
                <a:sym typeface="Arial Bold"/>
              </a:rPr>
              <a:t>YARN enables Fine Grained Resource Management via Generic Resource Containers.</a:t>
            </a:r>
            <a:endParaRPr sz="2000">
              <a:latin typeface="Arial Bold"/>
              <a:ea typeface="Arial Bold"/>
              <a:cs typeface="Arial Bold"/>
              <a:sym typeface="Arial Bold"/>
            </a:endParaRPr>
          </a:p>
          <a:p>
            <a:pPr lvl="0" marL="140229" indent="-140229" defTabSz="457200">
              <a:lnSpc>
                <a:spcPct val="150000"/>
              </a:lnSpc>
              <a:spcBef>
                <a:spcPts val="400"/>
              </a:spcBef>
              <a:buClr>
                <a:srgbClr val="69BE28"/>
              </a:buClr>
              <a:buSzPct val="100000"/>
              <a:buFont typeface="Arial"/>
              <a:defRPr sz="1800"/>
            </a:pPr>
            <a:r>
              <a:rPr sz="2000">
                <a:latin typeface="Arial Bold"/>
                <a:ea typeface="Arial Bold"/>
                <a:cs typeface="Arial Bold"/>
                <a:sym typeface="Arial Bold"/>
              </a:rPr>
              <a:t>YARN has built-in support for multi-tenancy to share cluster resources and increase cost efficiency</a:t>
            </a:r>
            <a:endParaRPr sz="1000">
              <a:latin typeface="Arial Bold"/>
              <a:ea typeface="Arial Bold"/>
              <a:cs typeface="Arial Bold"/>
              <a:sym typeface="Arial Bold"/>
            </a:endParaRPr>
          </a:p>
          <a:p>
            <a:pPr lvl="0" marL="140229" indent="-140229" defTabSz="457200">
              <a:lnSpc>
                <a:spcPct val="130000"/>
              </a:lnSpc>
              <a:spcBef>
                <a:spcPts val="400"/>
              </a:spcBef>
              <a:buClr>
                <a:srgbClr val="69BE28"/>
              </a:buClr>
              <a:buSzPct val="100000"/>
              <a:buFont typeface="Arial"/>
              <a:defRPr sz="1800"/>
            </a:pPr>
            <a:r>
              <a:rPr sz="2000">
                <a:latin typeface="Arial Bold"/>
                <a:ea typeface="Arial Bold"/>
                <a:cs typeface="Arial Bold"/>
                <a:sym typeface="Arial Bold"/>
              </a:rPr>
              <a:t>YARN provides a cluster operating system like abstraction for a modern data architecture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Apache YARN</a:t>
            </a:r>
          </a:p>
        </p:txBody>
      </p:sp>
      <p:grpSp>
        <p:nvGrpSpPr>
          <p:cNvPr id="426" name="Group 426"/>
          <p:cNvGrpSpPr/>
          <p:nvPr/>
        </p:nvGrpSpPr>
        <p:grpSpPr>
          <a:xfrm>
            <a:off x="1117600" y="5624501"/>
            <a:ext cx="7994650" cy="2599857"/>
            <a:chOff x="0" y="0"/>
            <a:chExt cx="7994649" cy="2599856"/>
          </a:xfrm>
        </p:grpSpPr>
        <p:sp>
          <p:nvSpPr>
            <p:cNvPr id="424" name="Shape 424"/>
            <p:cNvSpPr/>
            <p:nvPr/>
          </p:nvSpPr>
          <p:spPr>
            <a:xfrm>
              <a:off x="0" y="0"/>
              <a:ext cx="7994650" cy="2599857"/>
            </a:xfrm>
            <a:prstGeom prst="roundRect">
              <a:avLst>
                <a:gd name="adj" fmla="val 2621"/>
              </a:avLst>
            </a:prstGeom>
            <a:solidFill>
              <a:srgbClr val="E9E9E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9957" y="19957"/>
              <a:ext cx="7954735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b="1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Data Processing Engines Run Natively </a:t>
              </a:r>
              <a:r>
                <a:rPr b="1" sz="2400">
                  <a:latin typeface="Calibri"/>
                  <a:ea typeface="Calibri"/>
                  <a:cs typeface="Calibri"/>
                  <a:sym typeface="Calibri"/>
                </a:rPr>
                <a:t>IN</a:t>
              </a:r>
              <a:r>
                <a:rPr b="1" sz="2400">
                  <a:solidFill>
                    <a:srgbClr val="008000"/>
                  </a:solidFill>
                  <a:latin typeface="Calibri"/>
                  <a:ea typeface="Calibri"/>
                  <a:cs typeface="Calibri"/>
                  <a:sym typeface="Calibri"/>
                </a:rPr>
                <a:t> Hadoop</a:t>
              </a:r>
            </a:p>
          </p:txBody>
        </p:sp>
      </p:grpSp>
      <p:grpSp>
        <p:nvGrpSpPr>
          <p:cNvPr id="429" name="Group 429"/>
          <p:cNvGrpSpPr/>
          <p:nvPr/>
        </p:nvGrpSpPr>
        <p:grpSpPr>
          <a:xfrm>
            <a:off x="1749413" y="6160098"/>
            <a:ext cx="878191" cy="564864"/>
            <a:chOff x="0" y="0"/>
            <a:chExt cx="878190" cy="564863"/>
          </a:xfrm>
        </p:grpSpPr>
        <p:sp>
          <p:nvSpPr>
            <p:cNvPr id="427" name="Shape 427"/>
            <p:cNvSpPr/>
            <p:nvPr/>
          </p:nvSpPr>
          <p:spPr>
            <a:xfrm>
              <a:off x="0" y="0"/>
              <a:ext cx="878191" cy="564864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635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i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8" name="Shape 428"/>
            <p:cNvSpPr/>
            <p:nvPr/>
          </p:nvSpPr>
          <p:spPr>
            <a:xfrm>
              <a:off x="46126" y="104631"/>
              <a:ext cx="785938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b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BATCH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i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MapReduce</a:t>
              </a:r>
            </a:p>
          </p:txBody>
        </p:sp>
      </p:grpSp>
      <p:grpSp>
        <p:nvGrpSpPr>
          <p:cNvPr id="432" name="Group 432"/>
          <p:cNvGrpSpPr/>
          <p:nvPr/>
        </p:nvGrpSpPr>
        <p:grpSpPr>
          <a:xfrm>
            <a:off x="2648023" y="6160108"/>
            <a:ext cx="1000213" cy="564866"/>
            <a:chOff x="0" y="0"/>
            <a:chExt cx="1000211" cy="564864"/>
          </a:xfrm>
        </p:grpSpPr>
        <p:sp>
          <p:nvSpPr>
            <p:cNvPr id="430" name="Shape 430"/>
            <p:cNvSpPr/>
            <p:nvPr/>
          </p:nvSpPr>
          <p:spPr>
            <a:xfrm>
              <a:off x="58964" y="0"/>
              <a:ext cx="882284" cy="564865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635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i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1" name="Shape 431"/>
            <p:cNvSpPr/>
            <p:nvPr/>
          </p:nvSpPr>
          <p:spPr>
            <a:xfrm>
              <a:off x="0" y="104632"/>
              <a:ext cx="1000212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b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INTERACTIVE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i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Tez</a:t>
              </a:r>
            </a:p>
          </p:txBody>
        </p:sp>
      </p:grpSp>
      <p:grpSp>
        <p:nvGrpSpPr>
          <p:cNvPr id="435" name="Group 435"/>
          <p:cNvGrpSpPr/>
          <p:nvPr/>
        </p:nvGrpSpPr>
        <p:grpSpPr>
          <a:xfrm>
            <a:off x="4609451" y="6160108"/>
            <a:ext cx="890638" cy="564866"/>
            <a:chOff x="0" y="0"/>
            <a:chExt cx="890637" cy="564864"/>
          </a:xfrm>
        </p:grpSpPr>
        <p:sp>
          <p:nvSpPr>
            <p:cNvPr id="433" name="Shape 433"/>
            <p:cNvSpPr/>
            <p:nvPr/>
          </p:nvSpPr>
          <p:spPr>
            <a:xfrm>
              <a:off x="9736" y="0"/>
              <a:ext cx="871165" cy="564865"/>
            </a:xfrm>
            <a:prstGeom prst="roundRect">
              <a:avLst>
                <a:gd name="adj" fmla="val 5758"/>
              </a:avLst>
            </a:prstGeom>
            <a:solidFill>
              <a:srgbClr val="ADC5D2"/>
            </a:solidFill>
            <a:ln w="6350" cap="flat">
              <a:solidFill>
                <a:srgbClr val="4F8F1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4" name="Shape 434"/>
            <p:cNvSpPr/>
            <p:nvPr/>
          </p:nvSpPr>
          <p:spPr>
            <a:xfrm>
              <a:off x="-1" y="104632"/>
              <a:ext cx="89063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b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STREAMING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i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Storm, S4, …</a:t>
              </a:r>
            </a:p>
          </p:txBody>
        </p:sp>
      </p:grpSp>
      <p:grpSp>
        <p:nvGrpSpPr>
          <p:cNvPr id="438" name="Group 438"/>
          <p:cNvGrpSpPr/>
          <p:nvPr/>
        </p:nvGrpSpPr>
        <p:grpSpPr>
          <a:xfrm>
            <a:off x="5569730" y="6160108"/>
            <a:ext cx="871165" cy="564866"/>
            <a:chOff x="0" y="0"/>
            <a:chExt cx="871163" cy="564864"/>
          </a:xfrm>
        </p:grpSpPr>
        <p:sp>
          <p:nvSpPr>
            <p:cNvPr id="436" name="Shape 436"/>
            <p:cNvSpPr/>
            <p:nvPr/>
          </p:nvSpPr>
          <p:spPr>
            <a:xfrm>
              <a:off x="0" y="0"/>
              <a:ext cx="871164" cy="564865"/>
            </a:xfrm>
            <a:prstGeom prst="roundRect">
              <a:avLst>
                <a:gd name="adj" fmla="val 5758"/>
              </a:avLst>
            </a:prstGeom>
            <a:solidFill>
              <a:srgbClr val="ADC5D2"/>
            </a:solidFill>
            <a:ln w="6350" cap="flat">
              <a:solidFill>
                <a:srgbClr val="4F8F1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i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54699" y="104632"/>
              <a:ext cx="56176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b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GRAPH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i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Giraph</a:t>
              </a:r>
            </a:p>
          </p:txBody>
        </p:sp>
      </p:grpSp>
      <p:grpSp>
        <p:nvGrpSpPr>
          <p:cNvPr id="441" name="Group 441"/>
          <p:cNvGrpSpPr/>
          <p:nvPr/>
        </p:nvGrpSpPr>
        <p:grpSpPr>
          <a:xfrm>
            <a:off x="6509402" y="6160108"/>
            <a:ext cx="892908" cy="564866"/>
            <a:chOff x="0" y="0"/>
            <a:chExt cx="892906" cy="564864"/>
          </a:xfrm>
        </p:grpSpPr>
        <p:sp>
          <p:nvSpPr>
            <p:cNvPr id="439" name="Shape 439"/>
            <p:cNvSpPr/>
            <p:nvPr/>
          </p:nvSpPr>
          <p:spPr>
            <a:xfrm>
              <a:off x="10871" y="0"/>
              <a:ext cx="871165" cy="564865"/>
            </a:xfrm>
            <a:prstGeom prst="roundRect">
              <a:avLst>
                <a:gd name="adj" fmla="val 5758"/>
              </a:avLst>
            </a:prstGeom>
            <a:solidFill>
              <a:srgbClr val="ADC5D2"/>
            </a:solidFill>
            <a:ln w="6350" cap="flat">
              <a:solidFill>
                <a:srgbClr val="4F8F1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0" name="Shape 440"/>
            <p:cNvSpPr/>
            <p:nvPr/>
          </p:nvSpPr>
          <p:spPr>
            <a:xfrm>
              <a:off x="-1" y="104632"/>
              <a:ext cx="892908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b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MICROSOFT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i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REEF</a:t>
              </a:r>
            </a:p>
          </p:txBody>
        </p:sp>
      </p:grpSp>
      <p:grpSp>
        <p:nvGrpSpPr>
          <p:cNvPr id="444" name="Group 444"/>
          <p:cNvGrpSpPr/>
          <p:nvPr/>
        </p:nvGrpSpPr>
        <p:grpSpPr>
          <a:xfrm>
            <a:off x="7445416" y="6160108"/>
            <a:ext cx="739032" cy="564866"/>
            <a:chOff x="0" y="0"/>
            <a:chExt cx="739031" cy="564864"/>
          </a:xfrm>
        </p:grpSpPr>
        <p:sp>
          <p:nvSpPr>
            <p:cNvPr id="442" name="Shape 442"/>
            <p:cNvSpPr/>
            <p:nvPr/>
          </p:nvSpPr>
          <p:spPr>
            <a:xfrm>
              <a:off x="0" y="0"/>
              <a:ext cx="739032" cy="564865"/>
            </a:xfrm>
            <a:prstGeom prst="roundRect">
              <a:avLst>
                <a:gd name="adj" fmla="val 5758"/>
              </a:avLst>
            </a:prstGeom>
            <a:solidFill>
              <a:srgbClr val="ADC5D2"/>
            </a:solidFill>
            <a:ln w="6350" cap="flat">
              <a:solidFill>
                <a:srgbClr val="4F8F1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7400" y="104632"/>
              <a:ext cx="70423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b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SAS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i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LASR, HPA</a:t>
              </a:r>
            </a:p>
          </p:txBody>
        </p:sp>
      </p:grpSp>
      <p:grpSp>
        <p:nvGrpSpPr>
          <p:cNvPr id="447" name="Group 447"/>
          <p:cNvGrpSpPr/>
          <p:nvPr/>
        </p:nvGrpSpPr>
        <p:grpSpPr>
          <a:xfrm>
            <a:off x="3668645" y="6160108"/>
            <a:ext cx="871165" cy="564866"/>
            <a:chOff x="0" y="0"/>
            <a:chExt cx="871163" cy="564864"/>
          </a:xfrm>
        </p:grpSpPr>
        <p:sp>
          <p:nvSpPr>
            <p:cNvPr id="445" name="Shape 445"/>
            <p:cNvSpPr/>
            <p:nvPr/>
          </p:nvSpPr>
          <p:spPr>
            <a:xfrm>
              <a:off x="0" y="0"/>
              <a:ext cx="871164" cy="564865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635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i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35501" y="104632"/>
              <a:ext cx="600162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b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ONLINE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i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HBase</a:t>
              </a:r>
            </a:p>
          </p:txBody>
        </p:sp>
      </p:grpSp>
      <p:grpSp>
        <p:nvGrpSpPr>
          <p:cNvPr id="450" name="Group 450"/>
          <p:cNvGrpSpPr/>
          <p:nvPr/>
        </p:nvGrpSpPr>
        <p:grpSpPr>
          <a:xfrm>
            <a:off x="8230858" y="6160102"/>
            <a:ext cx="739032" cy="564864"/>
            <a:chOff x="0" y="0"/>
            <a:chExt cx="739031" cy="564863"/>
          </a:xfrm>
        </p:grpSpPr>
        <p:sp>
          <p:nvSpPr>
            <p:cNvPr id="448" name="Shape 448"/>
            <p:cNvSpPr/>
            <p:nvPr/>
          </p:nvSpPr>
          <p:spPr>
            <a:xfrm>
              <a:off x="0" y="0"/>
              <a:ext cx="739032" cy="564864"/>
            </a:xfrm>
            <a:prstGeom prst="roundRect">
              <a:avLst>
                <a:gd name="adj" fmla="val 5758"/>
              </a:avLst>
            </a:prstGeom>
            <a:solidFill>
              <a:srgbClr val="ADC5D2"/>
            </a:solidFill>
            <a:ln w="6350" cap="flat">
              <a:solidFill>
                <a:srgbClr val="8F8F8F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i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9" name="Shape 449"/>
            <p:cNvSpPr/>
            <p:nvPr/>
          </p:nvSpPr>
          <p:spPr>
            <a:xfrm>
              <a:off x="50272" y="15731"/>
              <a:ext cx="638487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endParaRPr b="1" sz="12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defTabSz="457200">
                <a:defRPr sz="1800"/>
              </a:pPr>
              <a:r>
                <a:rPr b="1"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OTHERS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roup 453"/>
          <p:cNvGrpSpPr/>
          <p:nvPr/>
        </p:nvGrpSpPr>
        <p:grpSpPr>
          <a:xfrm>
            <a:off x="1749433" y="7477593"/>
            <a:ext cx="7220458" cy="596228"/>
            <a:chOff x="0" y="0"/>
            <a:chExt cx="7220457" cy="596226"/>
          </a:xfrm>
        </p:grpSpPr>
        <p:sp>
          <p:nvSpPr>
            <p:cNvPr id="451" name="Shape 451"/>
            <p:cNvSpPr/>
            <p:nvPr/>
          </p:nvSpPr>
          <p:spPr>
            <a:xfrm>
              <a:off x="0" y="0"/>
              <a:ext cx="7220458" cy="596227"/>
            </a:xfrm>
            <a:prstGeom prst="roundRect">
              <a:avLst>
                <a:gd name="adj" fmla="val 5758"/>
              </a:avLst>
            </a:prstGeom>
            <a:solidFill>
              <a:srgbClr val="69BE28"/>
            </a:solidFill>
            <a:ln w="635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457200">
                <a:defRPr b="1" sz="20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0054" y="152063"/>
              <a:ext cx="7200349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indent="1143000" algn="l" defTabSz="457200">
                <a:defRPr b="1" sz="20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000">
                  <a:solidFill>
                    <a:srgbClr val="1E1E1E"/>
                  </a:solidFill>
                </a:rPr>
                <a:t>HDFS2: Redundant, Reliable Storage</a:t>
              </a:r>
            </a:p>
          </p:txBody>
        </p:sp>
      </p:grpSp>
      <p:grpSp>
        <p:nvGrpSpPr>
          <p:cNvPr id="456" name="Group 456"/>
          <p:cNvGrpSpPr/>
          <p:nvPr/>
        </p:nvGrpSpPr>
        <p:grpSpPr>
          <a:xfrm>
            <a:off x="1749433" y="6765769"/>
            <a:ext cx="7220458" cy="771093"/>
            <a:chOff x="0" y="0"/>
            <a:chExt cx="7220457" cy="771091"/>
          </a:xfrm>
        </p:grpSpPr>
        <p:sp>
          <p:nvSpPr>
            <p:cNvPr id="454" name="Shape 454"/>
            <p:cNvSpPr/>
            <p:nvPr/>
          </p:nvSpPr>
          <p:spPr>
            <a:xfrm>
              <a:off x="0" y="0"/>
              <a:ext cx="7220458" cy="771092"/>
            </a:xfrm>
            <a:prstGeom prst="roundRect">
              <a:avLst>
                <a:gd name="adj" fmla="val 5758"/>
              </a:avLst>
            </a:prstGeom>
            <a:solidFill>
              <a:srgbClr val="A4E274"/>
            </a:solidFill>
            <a:ln w="635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l" defTabSz="457200">
                <a:defRPr b="1" sz="24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3003" y="207745"/>
              <a:ext cx="719445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indent="1143000" algn="l" defTabSz="457200">
                <a:defRPr b="1" sz="24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400">
                  <a:solidFill>
                    <a:srgbClr val="1E1E1E"/>
                  </a:solidFill>
                </a:rPr>
                <a:t>YARN: Cluster Resource Management  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3985140" y="6705031"/>
            <a:ext cx="216609" cy="174005"/>
            <a:chOff x="0" y="0"/>
            <a:chExt cx="216608" cy="174003"/>
          </a:xfrm>
        </p:grpSpPr>
        <p:sp>
          <p:nvSpPr>
            <p:cNvPr id="457" name="Shape 457"/>
            <p:cNvSpPr/>
            <p:nvPr/>
          </p:nvSpPr>
          <p:spPr>
            <a:xfrm flipH="1" rot="10800000">
              <a:off x="0" y="26510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8" name="Shape 458"/>
            <p:cNvSpPr/>
            <p:nvPr/>
          </p:nvSpPr>
          <p:spPr>
            <a:xfrm flipH="1" rot="10800000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3039824" y="6705031"/>
            <a:ext cx="216609" cy="174005"/>
            <a:chOff x="0" y="0"/>
            <a:chExt cx="216608" cy="174003"/>
          </a:xfrm>
        </p:grpSpPr>
        <p:sp>
          <p:nvSpPr>
            <p:cNvPr id="460" name="Shape 460"/>
            <p:cNvSpPr/>
            <p:nvPr/>
          </p:nvSpPr>
          <p:spPr>
            <a:xfrm flipH="1" rot="10800000">
              <a:off x="0" y="26510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1" name="Shape 461"/>
            <p:cNvSpPr/>
            <p:nvPr/>
          </p:nvSpPr>
          <p:spPr>
            <a:xfrm flipH="1" rot="10800000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65" name="Group 465"/>
          <p:cNvGrpSpPr/>
          <p:nvPr/>
        </p:nvGrpSpPr>
        <p:grpSpPr>
          <a:xfrm>
            <a:off x="2080140" y="6705031"/>
            <a:ext cx="216609" cy="174005"/>
            <a:chOff x="0" y="0"/>
            <a:chExt cx="216608" cy="174003"/>
          </a:xfrm>
        </p:grpSpPr>
        <p:sp>
          <p:nvSpPr>
            <p:cNvPr id="463" name="Shape 463"/>
            <p:cNvSpPr/>
            <p:nvPr/>
          </p:nvSpPr>
          <p:spPr>
            <a:xfrm flipH="1" rot="10800000">
              <a:off x="0" y="26510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4F8F1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4" name="Shape 464"/>
            <p:cNvSpPr/>
            <p:nvPr/>
          </p:nvSpPr>
          <p:spPr>
            <a:xfrm flipH="1" rot="10800000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68" name="Group 468"/>
          <p:cNvGrpSpPr/>
          <p:nvPr/>
        </p:nvGrpSpPr>
        <p:grpSpPr>
          <a:xfrm>
            <a:off x="8485564" y="6718077"/>
            <a:ext cx="216609" cy="163429"/>
            <a:chOff x="0" y="0"/>
            <a:chExt cx="216608" cy="163428"/>
          </a:xfrm>
        </p:grpSpPr>
        <p:sp>
          <p:nvSpPr>
            <p:cNvPr id="466" name="Shape 466"/>
            <p:cNvSpPr/>
            <p:nvPr/>
          </p:nvSpPr>
          <p:spPr>
            <a:xfrm flipH="1" rot="10800000">
              <a:off x="0" y="15933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6350" cap="flat">
              <a:solidFill>
                <a:srgbClr val="8E8E8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7" name="Shape 467"/>
            <p:cNvSpPr/>
            <p:nvPr/>
          </p:nvSpPr>
          <p:spPr>
            <a:xfrm flipH="1" rot="10800000">
              <a:off x="3175" y="0"/>
              <a:ext cx="213433" cy="155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938" y="0"/>
                  </a:lnTo>
                  <a:lnTo>
                    <a:pt x="1766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71" name="Group 471"/>
          <p:cNvGrpSpPr/>
          <p:nvPr/>
        </p:nvGrpSpPr>
        <p:grpSpPr>
          <a:xfrm>
            <a:off x="7673437" y="6715607"/>
            <a:ext cx="216609" cy="163429"/>
            <a:chOff x="0" y="0"/>
            <a:chExt cx="216608" cy="163428"/>
          </a:xfrm>
        </p:grpSpPr>
        <p:sp>
          <p:nvSpPr>
            <p:cNvPr id="469" name="Shape 469"/>
            <p:cNvSpPr/>
            <p:nvPr/>
          </p:nvSpPr>
          <p:spPr>
            <a:xfrm flipH="1" rot="10800000">
              <a:off x="0" y="15933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6350" cap="flat">
              <a:solidFill>
                <a:srgbClr val="8E8E8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0" name="Shape 470"/>
            <p:cNvSpPr/>
            <p:nvPr/>
          </p:nvSpPr>
          <p:spPr>
            <a:xfrm flipH="1" rot="10800000">
              <a:off x="3175" y="0"/>
              <a:ext cx="213433" cy="155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938" y="0"/>
                  </a:lnTo>
                  <a:lnTo>
                    <a:pt x="1766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74" name="Group 474"/>
          <p:cNvGrpSpPr/>
          <p:nvPr/>
        </p:nvGrpSpPr>
        <p:grpSpPr>
          <a:xfrm>
            <a:off x="6847730" y="6702143"/>
            <a:ext cx="216609" cy="163429"/>
            <a:chOff x="0" y="0"/>
            <a:chExt cx="216608" cy="163428"/>
          </a:xfrm>
        </p:grpSpPr>
        <p:sp>
          <p:nvSpPr>
            <p:cNvPr id="472" name="Shape 472"/>
            <p:cNvSpPr/>
            <p:nvPr/>
          </p:nvSpPr>
          <p:spPr>
            <a:xfrm flipH="1" rot="10800000">
              <a:off x="0" y="15933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6350" cap="flat">
              <a:solidFill>
                <a:srgbClr val="8E8E8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3" name="Shape 473"/>
            <p:cNvSpPr/>
            <p:nvPr/>
          </p:nvSpPr>
          <p:spPr>
            <a:xfrm flipH="1" rot="10800000">
              <a:off x="3175" y="0"/>
              <a:ext cx="213433" cy="155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938" y="0"/>
                  </a:lnTo>
                  <a:lnTo>
                    <a:pt x="1766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77" name="Group 477"/>
          <p:cNvGrpSpPr/>
          <p:nvPr/>
        </p:nvGrpSpPr>
        <p:grpSpPr>
          <a:xfrm>
            <a:off x="5906435" y="6709937"/>
            <a:ext cx="216610" cy="163429"/>
            <a:chOff x="0" y="0"/>
            <a:chExt cx="216608" cy="163428"/>
          </a:xfrm>
        </p:grpSpPr>
        <p:sp>
          <p:nvSpPr>
            <p:cNvPr id="475" name="Shape 475"/>
            <p:cNvSpPr/>
            <p:nvPr/>
          </p:nvSpPr>
          <p:spPr>
            <a:xfrm flipH="1" rot="10800000">
              <a:off x="0" y="15933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6350" cap="flat">
              <a:solidFill>
                <a:srgbClr val="8E8E8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6" name="Shape 476"/>
            <p:cNvSpPr/>
            <p:nvPr/>
          </p:nvSpPr>
          <p:spPr>
            <a:xfrm flipH="1" rot="10800000">
              <a:off x="3175" y="0"/>
              <a:ext cx="213433" cy="155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938" y="0"/>
                  </a:lnTo>
                  <a:lnTo>
                    <a:pt x="1766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80" name="Group 480"/>
          <p:cNvGrpSpPr/>
          <p:nvPr/>
        </p:nvGrpSpPr>
        <p:grpSpPr>
          <a:xfrm>
            <a:off x="4950200" y="6720965"/>
            <a:ext cx="216609" cy="163429"/>
            <a:chOff x="0" y="0"/>
            <a:chExt cx="216608" cy="163428"/>
          </a:xfrm>
        </p:grpSpPr>
        <p:sp>
          <p:nvSpPr>
            <p:cNvPr id="478" name="Shape 478"/>
            <p:cNvSpPr/>
            <p:nvPr/>
          </p:nvSpPr>
          <p:spPr>
            <a:xfrm flipH="1" rot="10800000">
              <a:off x="0" y="15933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6350" cap="flat">
              <a:solidFill>
                <a:srgbClr val="8E8E8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9" name="Shape 479"/>
            <p:cNvSpPr/>
            <p:nvPr/>
          </p:nvSpPr>
          <p:spPr>
            <a:xfrm flipH="1" rot="10800000">
              <a:off x="3175" y="0"/>
              <a:ext cx="213433" cy="155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938" y="0"/>
                  </a:lnTo>
                  <a:lnTo>
                    <a:pt x="1766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ADC5D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481" name="Shape 481"/>
          <p:cNvSpPr/>
          <p:nvPr/>
        </p:nvSpPr>
        <p:spPr>
          <a:xfrm>
            <a:off x="1117600" y="3959393"/>
            <a:ext cx="2762250" cy="1165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l" defTabSz="457200">
              <a:spcBef>
                <a:spcPts val="400"/>
              </a:spcBef>
              <a:tabLst>
                <a:tab pos="558800" algn="l"/>
              </a:tabLst>
              <a:defRPr sz="1800"/>
            </a:pPr>
            <a:r>
              <a:rPr>
                <a:solidFill>
                  <a:srgbClr val="20BD0E"/>
                </a:solidFill>
                <a:latin typeface="Arial Bold"/>
                <a:ea typeface="Arial Bold"/>
                <a:cs typeface="Arial Bold"/>
                <a:sym typeface="Arial Bold"/>
              </a:rPr>
              <a:t>Flexible</a:t>
            </a:r>
            <a:br>
              <a:rPr>
                <a:solidFill>
                  <a:srgbClr val="20BD0E"/>
                </a:solidFill>
                <a:latin typeface="Arial Bold"/>
                <a:ea typeface="Arial Bold"/>
                <a:cs typeface="Arial Bold"/>
                <a:sym typeface="Arial Bold"/>
              </a:rPr>
            </a:br>
            <a:r>
              <a:rPr sz="1400">
                <a:latin typeface="Arial"/>
                <a:ea typeface="Arial"/>
                <a:cs typeface="Arial"/>
                <a:sym typeface="Arial"/>
              </a:rPr>
              <a:t>Enables other purpose-built data processing models beyond MapReduce (batch), such as interactive and streaming</a:t>
            </a:r>
          </a:p>
        </p:txBody>
      </p:sp>
      <p:sp>
        <p:nvSpPr>
          <p:cNvPr id="482" name="Shape 482"/>
          <p:cNvSpPr/>
          <p:nvPr/>
        </p:nvSpPr>
        <p:spPr>
          <a:xfrm>
            <a:off x="3873947" y="3959393"/>
            <a:ext cx="5904" cy="1257241"/>
          </a:xfrm>
          <a:prstGeom prst="line">
            <a:avLst/>
          </a:prstGeom>
          <a:ln w="3175">
            <a:solidFill>
              <a:srgbClr val="8F8F8F"/>
            </a:solidFill>
          </a:ln>
        </p:spPr>
        <p:txBody>
          <a:bodyPr lIns="45719" rIns="45719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3" name="Shape 483"/>
          <p:cNvSpPr/>
          <p:nvPr/>
        </p:nvSpPr>
        <p:spPr>
          <a:xfrm>
            <a:off x="3868046" y="3981168"/>
            <a:ext cx="2820896" cy="1165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l" defTabSz="457200">
              <a:spcBef>
                <a:spcPts val="400"/>
              </a:spcBef>
              <a:tabLst>
                <a:tab pos="558800" algn="l"/>
              </a:tabLst>
              <a:defRPr sz="1800"/>
            </a:pPr>
            <a:r>
              <a:rPr>
                <a:solidFill>
                  <a:srgbClr val="20BD0E"/>
                </a:solidFill>
                <a:latin typeface="Arial Bold"/>
                <a:ea typeface="Arial Bold"/>
                <a:cs typeface="Arial Bold"/>
                <a:sym typeface="Arial Bold"/>
              </a:rPr>
              <a:t>Efficient</a:t>
            </a:r>
            <a:br>
              <a:rPr>
                <a:solidFill>
                  <a:srgbClr val="20BD0E"/>
                </a:solidFill>
                <a:latin typeface="Arial Bold"/>
                <a:ea typeface="Arial Bold"/>
                <a:cs typeface="Arial Bold"/>
                <a:sym typeface="Arial Bold"/>
              </a:rPr>
            </a:br>
            <a:r>
              <a:rPr sz="1400">
                <a:latin typeface="Arial"/>
                <a:ea typeface="Arial"/>
                <a:cs typeface="Arial"/>
                <a:sym typeface="Arial"/>
              </a:rPr>
              <a:t>Increase processing </a:t>
            </a:r>
            <a:r>
              <a:rPr sz="1400">
                <a:latin typeface="Arial Bold"/>
                <a:ea typeface="Arial Bold"/>
                <a:cs typeface="Arial Bold"/>
                <a:sym typeface="Arial Bold"/>
              </a:rPr>
              <a:t>IN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 Hadoop on the same hardware while providing predictable performance &amp; quality of service</a:t>
            </a:r>
          </a:p>
        </p:txBody>
      </p:sp>
      <p:sp>
        <p:nvSpPr>
          <p:cNvPr id="484" name="Shape 484"/>
          <p:cNvSpPr/>
          <p:nvPr/>
        </p:nvSpPr>
        <p:spPr>
          <a:xfrm>
            <a:off x="6677135" y="3985527"/>
            <a:ext cx="2435115" cy="1165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l" defTabSz="457200">
              <a:defRPr sz="1800"/>
            </a:pPr>
            <a:r>
              <a:rPr>
                <a:solidFill>
                  <a:srgbClr val="20BD0E"/>
                </a:solidFill>
                <a:latin typeface="Arial Bold"/>
                <a:ea typeface="Arial Bold"/>
                <a:cs typeface="Arial Bold"/>
                <a:sym typeface="Arial Bold"/>
              </a:rPr>
              <a:t>Shared</a:t>
            </a:r>
            <a:br>
              <a:rPr>
                <a:solidFill>
                  <a:srgbClr val="20BD0E"/>
                </a:solidFill>
                <a:latin typeface="Arial Bold"/>
                <a:ea typeface="Arial Bold"/>
                <a:cs typeface="Arial Bold"/>
                <a:sym typeface="Arial Bold"/>
              </a:rPr>
            </a:br>
            <a:r>
              <a:rPr sz="1400">
                <a:latin typeface="Arial"/>
                <a:ea typeface="Arial"/>
                <a:cs typeface="Arial"/>
                <a:sym typeface="Arial"/>
              </a:rPr>
              <a:t>Provides a stable, reliable, secure foundation and shared operational services across multiple workloads</a:t>
            </a:r>
          </a:p>
        </p:txBody>
      </p:sp>
      <p:sp>
        <p:nvSpPr>
          <p:cNvPr id="485" name="Shape 485"/>
          <p:cNvSpPr/>
          <p:nvPr/>
        </p:nvSpPr>
        <p:spPr>
          <a:xfrm>
            <a:off x="6683038" y="3959393"/>
            <a:ext cx="5904" cy="1257241"/>
          </a:xfrm>
          <a:prstGeom prst="line">
            <a:avLst/>
          </a:prstGeom>
          <a:ln w="3175">
            <a:solidFill>
              <a:srgbClr val="8F8F8F"/>
            </a:solidFill>
          </a:ln>
        </p:spPr>
        <p:txBody>
          <a:bodyPr lIns="45719" rIns="45719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6" name="Shape 486"/>
          <p:cNvSpPr/>
          <p:nvPr/>
        </p:nvSpPr>
        <p:spPr>
          <a:xfrm>
            <a:off x="1271261" y="3281842"/>
            <a:ext cx="7994651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8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17000"/>
                </a:solidFill>
              </a:rPr>
              <a:t>The Data Operating System for Hadoop 2.0</a:t>
            </a:r>
          </a:p>
        </p:txBody>
      </p:sp>
      <p:pic>
        <p:nvPicPr>
          <p:cNvPr id="487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825340" y="7295440"/>
            <a:ext cx="1265610" cy="291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References</a:t>
            </a:r>
          </a:p>
        </p:txBody>
      </p:sp>
      <p:sp>
        <p:nvSpPr>
          <p:cNvPr id="490" name="Shape 4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endParaRPr sz="2000"/>
          </a:p>
          <a:p>
            <a:pPr lvl="1">
              <a:defRPr sz="1800"/>
            </a:pPr>
            <a:r>
              <a:rPr sz="2000" u="sng">
                <a:hlinkClick r:id="rId2" invalidUrl="" action="" tgtFrame="" tooltip="" history="1" highlightClick="0" endSnd="0"/>
              </a:rPr>
              <a:t>http://hortonworks.com/blog/introducing-apache-hadoop-yarn/</a:t>
            </a:r>
            <a:endParaRPr sz="2000"/>
          </a:p>
          <a:p>
            <a:pPr lvl="1">
              <a:defRPr sz="1800"/>
            </a:pPr>
            <a:r>
              <a:rPr sz="2000"/>
              <a:t>Installation: </a:t>
            </a:r>
            <a:r>
              <a:rPr sz="2000" u="sng">
                <a:hlinkClick r:id="rId3" invalidUrl="" action="" tgtFrame="" tooltip="" history="1" highlightClick="0" endSnd="0"/>
              </a:rPr>
              <a:t>http://www.alexjf.net/blog/distributed-systems/hadoop-yarn-installation-definitive-guide/</a:t>
            </a:r>
            <a:endParaRPr sz="2000"/>
          </a:p>
          <a:p>
            <a:pPr lvl="1">
              <a:defRPr sz="1800"/>
            </a:pPr>
            <a:r>
              <a:rPr sz="2000" u="sng">
                <a:hlinkClick r:id="rId4" invalidUrl="" action="" tgtFrame="" tooltip="" history="1" highlightClick="0" endSnd="0"/>
              </a:rPr>
              <a:t>https://issues.apache.org/jira/secure/attachment/12486023/MapReduce_NextGen_Architecture.pdf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Vagrant</a:t>
            </a:r>
          </a:p>
        </p:txBody>
      </p:sp>
      <p:sp>
        <p:nvSpPr>
          <p:cNvPr id="493" name="Shape 493"/>
          <p:cNvSpPr/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/>
          <a:lstStyle/>
          <a:p>
            <a:pPr lvl="0" marL="245091" indent="-245091" defTabSz="722376">
              <a:spcBef>
                <a:spcPts val="700"/>
              </a:spcBef>
              <a:defRPr sz="1800"/>
            </a:pPr>
            <a:r>
              <a:rPr sz="3002"/>
              <a:t>Tool for building Virtual Development Enivronment</a:t>
            </a:r>
            <a:endParaRPr sz="3002"/>
          </a:p>
          <a:p>
            <a:pPr lvl="0" marL="245091" indent="-245091" defTabSz="722376">
              <a:spcBef>
                <a:spcPts val="700"/>
              </a:spcBef>
              <a:defRPr sz="1800"/>
            </a:pPr>
            <a:r>
              <a:rPr sz="3002"/>
              <a:t>Higher-Level Wrapper around virtualization software such as VirtualBox, VMware, KVM and Linux Containers (LXC), and around configuration management software such as Ansible, Chef, Salt and Puppet</a:t>
            </a:r>
            <a:endParaRPr sz="3002"/>
          </a:p>
          <a:p>
            <a:pPr lvl="0" marL="245091" indent="-245091" defTabSz="722376">
              <a:spcBef>
                <a:spcPts val="700"/>
              </a:spcBef>
              <a:defRPr sz="1800"/>
            </a:pPr>
            <a:r>
              <a:rPr sz="3002"/>
              <a:t>Works with other virtualization software such as VMWare and KVM</a:t>
            </a:r>
            <a:endParaRPr sz="3002"/>
          </a:p>
          <a:p>
            <a:pPr lvl="0" marL="245091" indent="-245091" defTabSz="722376">
              <a:spcBef>
                <a:spcPts val="700"/>
              </a:spcBef>
              <a:defRPr sz="1800"/>
            </a:pPr>
            <a:r>
              <a:rPr sz="3002"/>
              <a:t>Supports Server Environments like Amazon EC2</a:t>
            </a:r>
            <a:endParaRPr sz="3002"/>
          </a:p>
          <a:p>
            <a:pPr lvl="0" marL="245091" indent="-245091" defTabSz="722376">
              <a:spcBef>
                <a:spcPts val="700"/>
              </a:spcBef>
              <a:defRPr sz="1800"/>
            </a:pPr>
            <a:r>
              <a:rPr sz="3002"/>
              <a:t>Written in Ruby, usable in projects developed in PHP, Python, Java, C#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type="title"/>
          </p:nvPr>
        </p:nvSpPr>
        <p:spPr>
          <a:xfrm>
            <a:off x="864634" y="1577520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Why Vagrant</a:t>
            </a:r>
          </a:p>
        </p:txBody>
      </p:sp>
      <p:sp>
        <p:nvSpPr>
          <p:cNvPr id="496" name="Shape 496"/>
          <p:cNvSpPr/>
          <p:nvPr>
            <p:ph type="body" idx="1"/>
          </p:nvPr>
        </p:nvSpPr>
        <p:spPr>
          <a:xfrm>
            <a:off x="895773" y="2654271"/>
            <a:ext cx="5501641" cy="729512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400"/>
              <a:t>Problems</a:t>
            </a:r>
          </a:p>
        </p:txBody>
      </p:sp>
      <p:sp>
        <p:nvSpPr>
          <p:cNvPr id="497" name="Shape 497"/>
          <p:cNvSpPr/>
          <p:nvPr/>
        </p:nvSpPr>
        <p:spPr>
          <a:xfrm>
            <a:off x="942485" y="3564256"/>
            <a:ext cx="5441196" cy="2061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1" marL="685800" indent="-228600" algn="l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Installation of Software Manually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1" marL="685800" indent="-228600" algn="l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Configuration Issues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1" marL="685800" indent="-228600" algn="l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“Works on my Machine” issue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1" marL="685800" indent="-228600" algn="l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Difficult to keep Development Environments in Sync</a:t>
            </a:r>
          </a:p>
        </p:txBody>
      </p:sp>
      <p:sp>
        <p:nvSpPr>
          <p:cNvPr id="498" name="Shape 498"/>
          <p:cNvSpPr/>
          <p:nvPr/>
        </p:nvSpPr>
        <p:spPr>
          <a:xfrm>
            <a:off x="746935" y="5526453"/>
            <a:ext cx="5501640" cy="644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b">
            <a:normAutofit fontScale="100000" lnSpcReduction="0"/>
          </a:bodyPr>
          <a:lstStyle>
            <a:lvl1pPr algn="l" defTabSz="914400">
              <a:lnSpc>
                <a:spcPct val="90000"/>
              </a:lnSpc>
              <a:spcBef>
                <a:spcPts val="1000"/>
              </a:spcBef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2400"/>
              <a:t>Solution</a:t>
            </a:r>
          </a:p>
        </p:txBody>
      </p:sp>
      <p:sp>
        <p:nvSpPr>
          <p:cNvPr id="499" name="Shape 499"/>
          <p:cNvSpPr/>
          <p:nvPr/>
        </p:nvSpPr>
        <p:spPr>
          <a:xfrm>
            <a:off x="1042765" y="6296284"/>
            <a:ext cx="5441196" cy="2061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1" marL="685800" indent="-228600" algn="l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Vagrant is the Modern Solution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1" marL="685800" indent="-228600" algn="l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Encourages automation to setup developments environment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1" marL="685800" indent="-228600" algn="l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Puts development environment into a virtual machine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How it Works?</a:t>
            </a:r>
          </a:p>
        </p:txBody>
      </p:sp>
      <p:sp>
        <p:nvSpPr>
          <p:cNvPr id="502" name="Shape 502"/>
          <p:cNvSpPr/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Install Vagrant and a VirtualBox</a:t>
            </a:r>
            <a:endParaRPr sz="3800"/>
          </a:p>
          <a:p>
            <a:pPr lvl="0">
              <a:defRPr sz="1800"/>
            </a:pPr>
            <a:r>
              <a:rPr sz="3800"/>
              <a:t>Run the following Commands in Terminal</a:t>
            </a:r>
            <a:endParaRPr sz="3800"/>
          </a:p>
          <a:p>
            <a:pPr lvl="1" marL="685800" indent="-228600">
              <a:spcBef>
                <a:spcPts val="500"/>
              </a:spcBef>
              <a:defRPr sz="1800"/>
            </a:pPr>
            <a:r>
              <a:rPr sz="2400"/>
              <a:t>$ vagrant init hashicorp/precise32</a:t>
            </a:r>
            <a:endParaRPr sz="2400"/>
          </a:p>
          <a:p>
            <a:pPr lvl="1" marL="685800" indent="-228600">
              <a:spcBef>
                <a:spcPts val="500"/>
              </a:spcBef>
              <a:defRPr sz="1800"/>
            </a:pPr>
            <a:r>
              <a:rPr sz="2400"/>
              <a:t>$ vagrant up</a:t>
            </a:r>
            <a:endParaRPr sz="2400"/>
          </a:p>
          <a:p>
            <a:pPr lvl="0">
              <a:defRPr sz="1800"/>
            </a:pPr>
            <a:r>
              <a:rPr sz="3800"/>
              <a:t>Fully running Virtual machine with Ubuntu 12.04 LTS 32-bit.</a:t>
            </a:r>
            <a:endParaRPr sz="3800"/>
          </a:p>
          <a:p>
            <a:pPr lvl="0">
              <a:defRPr sz="1800"/>
            </a:pPr>
            <a:r>
              <a:rPr sz="3800"/>
              <a:t>Vagrant SSH – SSH into the machine</a:t>
            </a:r>
            <a:endParaRPr sz="3800"/>
          </a:p>
          <a:p>
            <a:pPr lvl="0">
              <a:defRPr sz="1800"/>
            </a:pPr>
            <a:r>
              <a:rPr sz="3800"/>
              <a:t>Vagrant destroy – Removes all traces of it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YARN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168275" indent="-168275" defTabSz="457200">
              <a:spcBef>
                <a:spcPts val="500"/>
              </a:spcBef>
              <a:buClr>
                <a:srgbClr val="69BE28"/>
              </a:buClr>
              <a:buSzPct val="100000"/>
              <a:buFont typeface="Arial"/>
              <a:defRPr sz="1800"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 marL="168275" indent="-168275" defTabSz="457200">
              <a:spcBef>
                <a:spcPts val="500"/>
              </a:spcBef>
              <a:buClr>
                <a:srgbClr val="69BE28"/>
              </a:buClr>
              <a:buSzPct val="100000"/>
              <a:buFont typeface="Arial"/>
              <a:defRPr sz="1800"/>
            </a:pPr>
            <a:r>
              <a:rPr sz="2400">
                <a:latin typeface="Arial Bold"/>
                <a:ea typeface="Arial Bold"/>
                <a:cs typeface="Arial Bold"/>
                <a:sym typeface="Arial Bold"/>
              </a:rPr>
              <a:t>YARN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566737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YARN – next generation compute framework for Hadoop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566737" indent="-168275" defTabSz="457200">
              <a:spcBef>
                <a:spcPts val="400"/>
              </a:spcBef>
              <a:buSzPct val="100000"/>
              <a:buFont typeface="Lucida Grande"/>
              <a:buChar char="–"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Data operating system of Hadoop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How it Works…</a:t>
            </a:r>
          </a:p>
        </p:txBody>
      </p:sp>
      <p:pic>
        <p:nvPicPr>
          <p:cNvPr id="50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1335" y="3319465"/>
            <a:ext cx="7956231" cy="4403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WorkFlow</a:t>
            </a:r>
          </a:p>
        </p:txBody>
      </p:sp>
      <p:pic>
        <p:nvPicPr>
          <p:cNvPr id="508" name="image2.png" descr="vagrant-main-workflo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4118" y="3166533"/>
            <a:ext cx="6992683" cy="4894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Bibilography</a:t>
            </a:r>
          </a:p>
        </p:txBody>
      </p:sp>
      <p:sp>
        <p:nvSpPr>
          <p:cNvPr id="511" name="Shape 511"/>
          <p:cNvSpPr/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https://docs.vagrantup.com/v2</a:t>
            </a: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endParaRPr sz="3800"/>
          </a:p>
          <a:p>
            <a:pPr lvl="0">
              <a:defRPr sz="1800"/>
            </a:pP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http://cdn.oreillystatic.com/oreilly/booksamplers/</a:t>
            </a: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9781449335830_sampler.pdf</a:t>
            </a:r>
            <a:endParaRPr sz="3800"/>
          </a:p>
          <a:p>
            <a:pPr lvl="0">
              <a:defRPr sz="1800"/>
            </a:pP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https://en.wikipedia.org/wiki/Vagrant_(software</a:t>
            </a:r>
            <a:r>
              <a:rPr sz="3800"/>
              <a:t>)</a:t>
            </a:r>
            <a:endParaRPr sz="3800"/>
          </a:p>
          <a:p>
            <a:pPr lvl="0">
              <a:defRPr sz="1800"/>
            </a:pP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</a:t>
            </a: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://www.mapr.com/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Apache Mesos</a:t>
            </a:r>
          </a:p>
        </p:txBody>
      </p:sp>
      <p:sp>
        <p:nvSpPr>
          <p:cNvPr id="514" name="Shape 514"/>
          <p:cNvSpPr/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/>
          <a:lstStyle/>
          <a:p>
            <a:pPr lvl="0" marL="300935" indent="-300935" defTabSz="886968">
              <a:spcBef>
                <a:spcPts val="900"/>
              </a:spcBef>
              <a:defRPr sz="1800"/>
            </a:pPr>
            <a:r>
              <a:rPr sz="3686"/>
              <a:t>Open source cluster management tool</a:t>
            </a:r>
            <a:endParaRPr sz="3686"/>
          </a:p>
          <a:p>
            <a:pPr lvl="0" marL="300935" indent="-300935" defTabSz="886968">
              <a:spcBef>
                <a:spcPts val="900"/>
              </a:spcBef>
              <a:defRPr sz="1800"/>
            </a:pPr>
            <a:r>
              <a:rPr sz="3686"/>
              <a:t>It "provides efficient resource isolation and sharing across distributed applications, or frameworks“</a:t>
            </a:r>
            <a:endParaRPr sz="3686"/>
          </a:p>
          <a:p>
            <a:pPr lvl="0" marL="300935" indent="-300935" defTabSz="886968">
              <a:spcBef>
                <a:spcPts val="900"/>
              </a:spcBef>
              <a:defRPr sz="1800"/>
            </a:pPr>
            <a:r>
              <a:rPr sz="3686"/>
              <a:t>Was created in the process of scaling twitter.</a:t>
            </a:r>
            <a:endParaRPr sz="3686"/>
          </a:p>
          <a:p>
            <a:pPr lvl="0" marL="300935" indent="-300935" defTabSz="886968">
              <a:spcBef>
                <a:spcPts val="900"/>
              </a:spcBef>
              <a:defRPr sz="1800"/>
            </a:pPr>
            <a:r>
              <a:rPr sz="3686"/>
              <a:t>Comparable to Google Omega scheduler.</a:t>
            </a:r>
            <a:endParaRPr sz="3686"/>
          </a:p>
          <a:p>
            <a:pPr lvl="0" marL="300935" indent="-300935" defTabSz="886968">
              <a:spcBef>
                <a:spcPts val="900"/>
              </a:spcBef>
              <a:defRPr sz="1800"/>
            </a:pPr>
            <a:r>
              <a:rPr sz="3686"/>
              <a:t>Apache’s top level project.</a:t>
            </a:r>
            <a:endParaRPr sz="3686"/>
          </a:p>
          <a:p>
            <a:pPr lvl="0" marL="300935" indent="-300935" defTabSz="886968">
              <a:spcBef>
                <a:spcPts val="900"/>
              </a:spcBef>
              <a:defRPr sz="1800"/>
            </a:pPr>
            <a:r>
              <a:rPr sz="3686"/>
              <a:t>Frameworks: applications running on top of mesos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The clusters</a:t>
            </a:r>
          </a:p>
        </p:txBody>
      </p:sp>
      <p:sp>
        <p:nvSpPr>
          <p:cNvPr id="517" name="Shape 517"/>
          <p:cNvSpPr/>
          <p:nvPr>
            <p:ph type="body" idx="1"/>
          </p:nvPr>
        </p:nvSpPr>
        <p:spPr>
          <a:xfrm>
            <a:off x="895773" y="3012440"/>
            <a:ext cx="5501641" cy="878841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3400"/>
              <a:t>YARN / MESOS</a:t>
            </a:r>
          </a:p>
        </p:txBody>
      </p:sp>
      <p:sp>
        <p:nvSpPr>
          <p:cNvPr id="518" name="Shape 518"/>
          <p:cNvSpPr/>
          <p:nvPr/>
        </p:nvSpPr>
        <p:spPr>
          <a:xfrm>
            <a:off x="895773" y="3891279"/>
            <a:ext cx="5501641" cy="393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 marL="22860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Calibri"/>
                <a:ea typeface="Calibri"/>
                <a:cs typeface="Calibri"/>
                <a:sym typeface="Calibri"/>
              </a:rPr>
              <a:t>Monolithic/Two way	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lvl="0" marL="22860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Calibri"/>
                <a:ea typeface="Calibri"/>
                <a:cs typeface="Calibri"/>
                <a:sym typeface="Calibri"/>
              </a:rPr>
              <a:t>Requests/Offers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lvl="0" marL="22860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Calibri"/>
                <a:ea typeface="Calibri"/>
                <a:cs typeface="Calibri"/>
                <a:sym typeface="Calibri"/>
              </a:rPr>
              <a:t>Fault tolerance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lvl="1" marL="685800" indent="-228600" algn="l" defTabSz="9144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Request manager/meta-scheduler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228600" indent="-228600" algn="l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1800"/>
            </a:pPr>
            <a:r>
              <a:rPr sz="2800">
                <a:latin typeface="Calibri"/>
                <a:ea typeface="Calibri"/>
                <a:cs typeface="Calibri"/>
                <a:sym typeface="Calibri"/>
              </a:rPr>
              <a:t>Long running services/Batch jobs</a:t>
            </a:r>
          </a:p>
        </p:txBody>
      </p:sp>
      <p:pic>
        <p:nvPicPr>
          <p:cNvPr id="51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7193" y="3012440"/>
            <a:ext cx="4348482" cy="3220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How it does?</a:t>
            </a:r>
          </a:p>
        </p:txBody>
      </p:sp>
      <p:sp>
        <p:nvSpPr>
          <p:cNvPr id="522" name="Shape 522"/>
          <p:cNvSpPr/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Two level scheduling mechanism</a:t>
            </a:r>
            <a:endParaRPr sz="3800"/>
          </a:p>
          <a:p>
            <a:pPr lvl="0">
              <a:defRPr sz="1800"/>
            </a:pPr>
            <a:r>
              <a:rPr sz="3800"/>
              <a:t>Resource offers made to frameworks</a:t>
            </a:r>
            <a:endParaRPr sz="3800"/>
          </a:p>
          <a:p>
            <a:pPr lvl="0">
              <a:defRPr sz="1800"/>
            </a:pPr>
            <a:r>
              <a:rPr sz="3800"/>
              <a:t>Master node – decides the resource for each framework</a:t>
            </a:r>
            <a:endParaRPr sz="3800"/>
          </a:p>
          <a:p>
            <a:pPr lvl="0">
              <a:defRPr sz="1800"/>
            </a:pPr>
            <a:r>
              <a:rPr sz="3800"/>
              <a:t>Framework decides what resources it accepts</a:t>
            </a:r>
            <a:endParaRPr sz="3800"/>
          </a:p>
          <a:p>
            <a:pPr lvl="0">
              <a:defRPr sz="1800"/>
            </a:pPr>
            <a:r>
              <a:rPr sz="3800"/>
              <a:t>Framework also decides what applications it will run.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Architecture</a:t>
            </a:r>
          </a:p>
        </p:txBody>
      </p:sp>
      <p:pic>
        <p:nvPicPr>
          <p:cNvPr id="525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2239" y="2914579"/>
            <a:ext cx="6538165" cy="4403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Frameworks</a:t>
            </a:r>
          </a:p>
        </p:txBody>
      </p:sp>
      <p:pic>
        <p:nvPicPr>
          <p:cNvPr id="528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603" y="3022600"/>
            <a:ext cx="3174590" cy="992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image4.png"/>
          <p:cNvPicPr/>
          <p:nvPr/>
        </p:nvPicPr>
        <p:blipFill>
          <a:blip r:embed="rId3">
            <a:extLst/>
          </a:blip>
          <a:srcRect l="0" t="0" r="89419" b="91800"/>
          <a:stretch>
            <a:fillRect/>
          </a:stretch>
        </p:blipFill>
        <p:spPr>
          <a:xfrm>
            <a:off x="4577253" y="3202007"/>
            <a:ext cx="2130497" cy="812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image5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10011" y="3053509"/>
            <a:ext cx="1109647" cy="1109647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Shape 531"/>
          <p:cNvSpPr/>
          <p:nvPr/>
        </p:nvSpPr>
        <p:spPr>
          <a:xfrm>
            <a:off x="894079" y="4342562"/>
            <a:ext cx="11216642" cy="1413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>
            <a:lvl1pPr algn="l" defTabSz="914400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600"/>
              <a:t>Users</a:t>
            </a:r>
          </a:p>
        </p:txBody>
      </p:sp>
      <p:pic>
        <p:nvPicPr>
          <p:cNvPr id="532" name="image6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37969" y="5957037"/>
            <a:ext cx="1036430" cy="842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image7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08977" y="5955670"/>
            <a:ext cx="804093" cy="804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image8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391934" y="5915784"/>
            <a:ext cx="2213138" cy="883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image9.jpg"/>
          <p:cNvPicPr/>
          <p:nvPr/>
        </p:nvPicPr>
        <p:blipFill>
          <a:blip r:embed="rId8">
            <a:extLst/>
          </a:blip>
          <a:srcRect l="20049" t="0" r="19212" b="0"/>
          <a:stretch>
            <a:fillRect/>
          </a:stretch>
        </p:blipFill>
        <p:spPr>
          <a:xfrm>
            <a:off x="10018606" y="5756496"/>
            <a:ext cx="1166951" cy="1202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Commercial Usage</a:t>
            </a:r>
          </a:p>
        </p:txBody>
      </p:sp>
      <p:pic>
        <p:nvPicPr>
          <p:cNvPr id="538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7993" y="2570600"/>
            <a:ext cx="7305041" cy="1757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image11.png"/>
          <p:cNvPicPr/>
          <p:nvPr/>
        </p:nvPicPr>
        <p:blipFill>
          <a:blip r:embed="rId3">
            <a:extLst/>
          </a:blip>
          <a:srcRect l="18867" t="39355" r="19227" b="33893"/>
          <a:stretch>
            <a:fillRect/>
          </a:stretch>
        </p:blipFill>
        <p:spPr>
          <a:xfrm>
            <a:off x="3492137" y="6000205"/>
            <a:ext cx="4981305" cy="1663339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Shape 540"/>
          <p:cNvSpPr/>
          <p:nvPr/>
        </p:nvSpPr>
        <p:spPr>
          <a:xfrm>
            <a:off x="795382" y="4397888"/>
            <a:ext cx="11216642" cy="1413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>
            <a:lvl1pPr algn="l" defTabSz="914400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600"/>
              <a:t>Next thing: Myriad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Bibilography</a:t>
            </a:r>
          </a:p>
        </p:txBody>
      </p:sp>
      <p:sp>
        <p:nvSpPr>
          <p:cNvPr id="543" name="Shape 543"/>
          <p:cNvSpPr/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http://radar.oreilly.com/2015/02/a-tale-of-two-clusters-mesos-and-yarn.html</a:t>
            </a:r>
            <a:r>
              <a:rPr sz="3800"/>
              <a:t> </a:t>
            </a:r>
            <a:endParaRPr sz="3800"/>
          </a:p>
          <a:p>
            <a:pPr lvl="0">
              <a:defRPr sz="1800"/>
            </a:pP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http://mesos.apache.org/</a:t>
            </a:r>
            <a:endParaRPr sz="3800"/>
          </a:p>
          <a:p>
            <a:pPr lvl="0">
              <a:defRPr sz="1800"/>
            </a:pP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https://mesosphere.com/</a:t>
            </a:r>
            <a:endParaRPr sz="3800"/>
          </a:p>
          <a:p>
            <a:pPr lvl="0">
              <a:defRPr sz="1800"/>
            </a:pPr>
            <a:r>
              <a:rPr sz="38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https://www.mapr.com/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2540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 algn="l" defTabSz="457200"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000" sz="3600">
                <a:latin typeface="Arial"/>
                <a:ea typeface="Arial"/>
                <a:cs typeface="Arial"/>
                <a:sym typeface="Arial"/>
              </a:rPr>
              <a:t>st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 Generation Hadoop: Batch Focus</a:t>
            </a:r>
          </a:p>
        </p:txBody>
      </p:sp>
      <p:sp>
        <p:nvSpPr>
          <p:cNvPr id="59" name="Shape 59"/>
          <p:cNvSpPr/>
          <p:nvPr/>
        </p:nvSpPr>
        <p:spPr>
          <a:xfrm>
            <a:off x="827567" y="3029453"/>
            <a:ext cx="4430864" cy="1218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defTabSz="457200">
              <a:spcBef>
                <a:spcPts val="700"/>
              </a:spcBef>
              <a:defRPr sz="1800"/>
            </a:pPr>
            <a:r>
              <a:rPr sz="3300">
                <a:solidFill>
                  <a:srgbClr val="33CC33"/>
                </a:solidFill>
                <a:latin typeface="Arial Bold"/>
                <a:ea typeface="Arial Bold"/>
                <a:cs typeface="Arial Bold"/>
                <a:sym typeface="Arial Bold"/>
              </a:rPr>
              <a:t>HADOOP 1.0</a:t>
            </a:r>
            <a:br>
              <a:rPr sz="3300">
                <a:solidFill>
                  <a:srgbClr val="33CC33"/>
                </a:solidFill>
                <a:latin typeface="Arial Bold"/>
                <a:ea typeface="Arial Bold"/>
                <a:cs typeface="Arial Bold"/>
                <a:sym typeface="Arial Bold"/>
              </a:rPr>
            </a:br>
            <a:r>
              <a:rPr sz="2200">
                <a:solidFill>
                  <a:srgbClr val="1E1E1E"/>
                </a:solidFill>
                <a:latin typeface="Arial Bold"/>
                <a:ea typeface="Arial Bold"/>
                <a:cs typeface="Arial Bold"/>
                <a:sym typeface="Arial Bold"/>
              </a:rPr>
              <a:t>Built for Web-Scale Batch Apps</a:t>
            </a:r>
            <a:endParaRPr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roup 78"/>
          <p:cNvGrpSpPr/>
          <p:nvPr/>
        </p:nvGrpSpPr>
        <p:grpSpPr>
          <a:xfrm>
            <a:off x="2212982" y="4376746"/>
            <a:ext cx="1577388" cy="3482915"/>
            <a:chOff x="0" y="0"/>
            <a:chExt cx="1577387" cy="3482914"/>
          </a:xfrm>
        </p:grpSpPr>
        <p:sp>
          <p:nvSpPr>
            <p:cNvPr id="60" name="Shape 60"/>
            <p:cNvSpPr/>
            <p:nvPr/>
          </p:nvSpPr>
          <p:spPr>
            <a:xfrm flipH="1" rot="10800000">
              <a:off x="466560" y="0"/>
              <a:ext cx="693012" cy="3065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159"/>
                  </a:moveTo>
                  <a:lnTo>
                    <a:pt x="5400" y="19159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9159"/>
                  </a:lnTo>
                  <a:lnTo>
                    <a:pt x="21600" y="19159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C7C7C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63" name="Group 63"/>
            <p:cNvGrpSpPr/>
            <p:nvPr/>
          </p:nvGrpSpPr>
          <p:grpSpPr>
            <a:xfrm>
              <a:off x="155201" y="1756157"/>
              <a:ext cx="1316138" cy="935868"/>
              <a:chOff x="0" y="0"/>
              <a:chExt cx="1316137" cy="935867"/>
            </a:xfrm>
          </p:grpSpPr>
          <p:sp>
            <p:nvSpPr>
              <p:cNvPr id="61" name="Shape 61"/>
              <p:cNvSpPr/>
              <p:nvPr/>
            </p:nvSpPr>
            <p:spPr>
              <a:xfrm>
                <a:off x="0" y="0"/>
                <a:ext cx="1316138" cy="935868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800">
                    <a:solidFill>
                      <a:srgbClr val="1E1E1E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17884" y="17885"/>
                <a:ext cx="1280369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indent="58738" defTabSz="457200">
                  <a:defRPr b="1" sz="1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Single App</a:t>
                </a:r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>
              <a:off x="61676" y="2155935"/>
              <a:ext cx="1515711" cy="400413"/>
              <a:chOff x="0" y="0"/>
              <a:chExt cx="1515710" cy="400411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-1" y="0"/>
                <a:ext cx="1515711" cy="400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1F5D1"/>
              </a:solidFill>
              <a:ln w="9525" cap="flat">
                <a:solidFill>
                  <a:srgbClr val="818A8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100">
                    <a:solidFill>
                      <a:srgbClr val="323232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221970" y="113798"/>
                <a:ext cx="1071770" cy="1728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457200">
                  <a:defRPr sz="1200">
                    <a:solidFill>
                      <a:srgbClr val="323232"/>
                    </a:solidFill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323232"/>
                    </a:solidFill>
                  </a:rPr>
                  <a:t>BATCH</a:t>
                </a:r>
              </a:p>
            </p:txBody>
          </p:sp>
        </p:grpSp>
        <p:grpSp>
          <p:nvGrpSpPr>
            <p:cNvPr id="69" name="Group 69"/>
            <p:cNvGrpSpPr/>
            <p:nvPr/>
          </p:nvGrpSpPr>
          <p:grpSpPr>
            <a:xfrm>
              <a:off x="155201" y="2954323"/>
              <a:ext cx="1316138" cy="528592"/>
              <a:chOff x="0" y="0"/>
              <a:chExt cx="1316137" cy="528590"/>
            </a:xfrm>
          </p:grpSpPr>
          <p:sp>
            <p:nvSpPr>
              <p:cNvPr id="67" name="Shape 67"/>
              <p:cNvSpPr/>
              <p:nvPr/>
            </p:nvSpPr>
            <p:spPr>
              <a:xfrm>
                <a:off x="0" y="0"/>
                <a:ext cx="1316138" cy="528591"/>
              </a:xfrm>
              <a:prstGeom prst="roundRect">
                <a:avLst>
                  <a:gd name="adj" fmla="val 2011"/>
                </a:avLst>
              </a:prstGeom>
              <a:solidFill>
                <a:srgbClr val="E9E9E9"/>
              </a:solidFill>
              <a:ln w="19050" cap="flat">
                <a:solidFill>
                  <a:srgbClr val="334F5E"/>
                </a:solidFill>
                <a:prstDash val="sysDash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800">
                    <a:solidFill>
                      <a:srgbClr val="1E1E1E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3112" y="88964"/>
                <a:ext cx="1309913" cy="350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457200">
                  <a:defRPr sz="1800"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/>
                <a:r>
                  <a:t>HDFS</a:t>
                </a:r>
              </a:p>
            </p:txBody>
          </p:sp>
        </p:grpSp>
        <p:grpSp>
          <p:nvGrpSpPr>
            <p:cNvPr id="72" name="Group 72"/>
            <p:cNvGrpSpPr/>
            <p:nvPr/>
          </p:nvGrpSpPr>
          <p:grpSpPr>
            <a:xfrm>
              <a:off x="155201" y="605918"/>
              <a:ext cx="1316138" cy="935868"/>
              <a:chOff x="0" y="0"/>
              <a:chExt cx="1316137" cy="935867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0" y="0"/>
                <a:ext cx="1316138" cy="935868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800">
                    <a:solidFill>
                      <a:srgbClr val="1E1E1E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17884" y="17885"/>
                <a:ext cx="1280369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indent="58738" defTabSz="457200">
                  <a:defRPr b="1" sz="1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Single App</a:t>
                </a:r>
              </a:p>
            </p:txBody>
          </p:sp>
        </p:grpSp>
        <p:grpSp>
          <p:nvGrpSpPr>
            <p:cNvPr id="75" name="Group 75"/>
            <p:cNvGrpSpPr/>
            <p:nvPr/>
          </p:nvGrpSpPr>
          <p:grpSpPr>
            <a:xfrm>
              <a:off x="61676" y="1005696"/>
              <a:ext cx="1515711" cy="400413"/>
              <a:chOff x="0" y="0"/>
              <a:chExt cx="1515710" cy="400411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1" y="0"/>
                <a:ext cx="1515711" cy="400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1F5D1"/>
              </a:solidFill>
              <a:ln w="9525" cap="flat">
                <a:solidFill>
                  <a:srgbClr val="818A8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100">
                    <a:solidFill>
                      <a:srgbClr val="323232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221970" y="113798"/>
                <a:ext cx="1071770" cy="1728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457200">
                  <a:defRPr sz="1200">
                    <a:solidFill>
                      <a:srgbClr val="323232"/>
                    </a:solidFill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323232"/>
                    </a:solidFill>
                  </a:rPr>
                  <a:t>INTERACTIVE</a:t>
                </a:r>
              </a:p>
            </p:txBody>
          </p:sp>
        </p:grpSp>
        <p:pic>
          <p:nvPicPr>
            <p:cNvPr id="76" name="image5.png" descr="hadoop-elephant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918142"/>
              <a:ext cx="440223" cy="32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image5.png" descr="hadoop-elephant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2065245"/>
              <a:ext cx="440223" cy="32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0" name="Group 90"/>
          <p:cNvGrpSpPr/>
          <p:nvPr/>
        </p:nvGrpSpPr>
        <p:grpSpPr>
          <a:xfrm>
            <a:off x="526056" y="4376746"/>
            <a:ext cx="1604296" cy="3482915"/>
            <a:chOff x="0" y="0"/>
            <a:chExt cx="1604295" cy="3482914"/>
          </a:xfrm>
        </p:grpSpPr>
        <p:sp>
          <p:nvSpPr>
            <p:cNvPr id="79" name="Shape 79"/>
            <p:cNvSpPr/>
            <p:nvPr/>
          </p:nvSpPr>
          <p:spPr>
            <a:xfrm flipH="1" rot="10800000">
              <a:off x="493469" y="0"/>
              <a:ext cx="693012" cy="3065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159"/>
                  </a:moveTo>
                  <a:lnTo>
                    <a:pt x="5400" y="19159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9159"/>
                  </a:lnTo>
                  <a:lnTo>
                    <a:pt x="21600" y="19159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C7C7C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82" name="Group 82"/>
            <p:cNvGrpSpPr/>
            <p:nvPr/>
          </p:nvGrpSpPr>
          <p:grpSpPr>
            <a:xfrm>
              <a:off x="182109" y="1756157"/>
              <a:ext cx="1316139" cy="935868"/>
              <a:chOff x="0" y="0"/>
              <a:chExt cx="1316137" cy="935867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0" y="0"/>
                <a:ext cx="1316138" cy="935868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800">
                    <a:solidFill>
                      <a:srgbClr val="1E1E1E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17884" y="17885"/>
                <a:ext cx="1280369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indent="58738" defTabSz="457200">
                  <a:defRPr b="1" sz="1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Single App</a:t>
                </a:r>
              </a:p>
            </p:txBody>
          </p:sp>
        </p:grpSp>
        <p:grpSp>
          <p:nvGrpSpPr>
            <p:cNvPr id="85" name="Group 85"/>
            <p:cNvGrpSpPr/>
            <p:nvPr/>
          </p:nvGrpSpPr>
          <p:grpSpPr>
            <a:xfrm>
              <a:off x="88584" y="2155935"/>
              <a:ext cx="1515711" cy="400413"/>
              <a:chOff x="0" y="0"/>
              <a:chExt cx="1515710" cy="400411"/>
            </a:xfrm>
          </p:grpSpPr>
          <p:sp>
            <p:nvSpPr>
              <p:cNvPr id="83" name="Shape 83"/>
              <p:cNvSpPr/>
              <p:nvPr/>
            </p:nvSpPr>
            <p:spPr>
              <a:xfrm>
                <a:off x="-1" y="0"/>
                <a:ext cx="1515711" cy="400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1F5D1"/>
              </a:solidFill>
              <a:ln w="9525" cap="flat">
                <a:solidFill>
                  <a:srgbClr val="818A8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100">
                    <a:solidFill>
                      <a:srgbClr val="323232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221970" y="113798"/>
                <a:ext cx="1071770" cy="1728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457200">
                  <a:defRPr sz="1200">
                    <a:solidFill>
                      <a:srgbClr val="323232"/>
                    </a:solidFill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323232"/>
                    </a:solidFill>
                  </a:rPr>
                  <a:t>BATCH</a:t>
                </a:r>
              </a:p>
            </p:txBody>
          </p:sp>
        </p:grpSp>
        <p:grpSp>
          <p:nvGrpSpPr>
            <p:cNvPr id="88" name="Group 88"/>
            <p:cNvGrpSpPr/>
            <p:nvPr/>
          </p:nvGrpSpPr>
          <p:grpSpPr>
            <a:xfrm>
              <a:off x="182109" y="2954323"/>
              <a:ext cx="1316139" cy="528592"/>
              <a:chOff x="0" y="0"/>
              <a:chExt cx="1316137" cy="528590"/>
            </a:xfrm>
          </p:grpSpPr>
          <p:sp>
            <p:nvSpPr>
              <p:cNvPr id="86" name="Shape 86"/>
              <p:cNvSpPr/>
              <p:nvPr/>
            </p:nvSpPr>
            <p:spPr>
              <a:xfrm>
                <a:off x="0" y="0"/>
                <a:ext cx="1316138" cy="528591"/>
              </a:xfrm>
              <a:prstGeom prst="roundRect">
                <a:avLst>
                  <a:gd name="adj" fmla="val 2011"/>
                </a:avLst>
              </a:prstGeom>
              <a:solidFill>
                <a:srgbClr val="E9E9E9"/>
              </a:solidFill>
              <a:ln w="19050" cap="flat">
                <a:solidFill>
                  <a:srgbClr val="334F5E"/>
                </a:solidFill>
                <a:prstDash val="sysDash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800">
                    <a:solidFill>
                      <a:srgbClr val="1E1E1E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3112" y="88964"/>
                <a:ext cx="1309913" cy="350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457200">
                  <a:defRPr sz="1800"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/>
                <a:r>
                  <a:t>HDFS</a:t>
                </a:r>
              </a:p>
            </p:txBody>
          </p:sp>
        </p:grpSp>
        <p:pic>
          <p:nvPicPr>
            <p:cNvPr id="89" name="image5.png" descr="hadoop-elephant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2041281"/>
              <a:ext cx="440223" cy="32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1" name="Shape 91"/>
          <p:cNvSpPr/>
          <p:nvPr/>
        </p:nvSpPr>
        <p:spPr>
          <a:xfrm>
            <a:off x="5657112" y="4224947"/>
            <a:ext cx="4074613" cy="250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l" defTabSz="457200">
              <a:spcBef>
                <a:spcPts val="500"/>
              </a:spcBef>
              <a:defRPr sz="1800"/>
            </a:pPr>
            <a:r>
              <a:rPr sz="22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All other usage patterns MUST leverage same infrastructure</a:t>
            </a:r>
            <a:endParaRPr sz="2200">
              <a:solidFill>
                <a:srgbClr val="E17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 marL="285750" indent="-285750" algn="l" defTabSz="457200">
              <a:spcBef>
                <a:spcPts val="400"/>
              </a:spcBef>
              <a:buClr>
                <a:srgbClr val="1E1E1E"/>
              </a:buClr>
              <a:buSzPct val="100000"/>
              <a:buFont typeface="Arial"/>
              <a:buChar char="•"/>
              <a:defRPr sz="1800"/>
            </a:pPr>
            <a:endParaRPr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285750" indent="-285750" algn="l" defTabSz="457200">
              <a:spcBef>
                <a:spcPts val="400"/>
              </a:spcBef>
              <a:buClr>
                <a:srgbClr val="1E1E1E"/>
              </a:buClr>
              <a:buSzPct val="100000"/>
              <a:buFont typeface="Arial"/>
              <a:buChar char="•"/>
              <a:defRPr sz="1800"/>
            </a:pPr>
            <a:endParaRPr sz="22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 defTabSz="457200">
              <a:spcBef>
                <a:spcPts val="500"/>
              </a:spcBef>
              <a:defRPr sz="1800"/>
            </a:pPr>
            <a:r>
              <a:rPr sz="22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Forces Creation of Silos to Manage Mixed Workloads</a:t>
            </a:r>
          </a:p>
        </p:txBody>
      </p:sp>
      <p:grpSp>
        <p:nvGrpSpPr>
          <p:cNvPr id="110" name="Group 110"/>
          <p:cNvGrpSpPr/>
          <p:nvPr/>
        </p:nvGrpSpPr>
        <p:grpSpPr>
          <a:xfrm>
            <a:off x="3873001" y="4370301"/>
            <a:ext cx="1577388" cy="3482915"/>
            <a:chOff x="0" y="0"/>
            <a:chExt cx="1577387" cy="3482914"/>
          </a:xfrm>
        </p:grpSpPr>
        <p:sp>
          <p:nvSpPr>
            <p:cNvPr id="92" name="Shape 92"/>
            <p:cNvSpPr/>
            <p:nvPr/>
          </p:nvSpPr>
          <p:spPr>
            <a:xfrm flipH="1" rot="10800000">
              <a:off x="466560" y="0"/>
              <a:ext cx="693012" cy="3065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159"/>
                  </a:moveTo>
                  <a:lnTo>
                    <a:pt x="5400" y="19159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9159"/>
                  </a:lnTo>
                  <a:lnTo>
                    <a:pt x="21600" y="19159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C7C7C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95" name="Group 95"/>
            <p:cNvGrpSpPr/>
            <p:nvPr/>
          </p:nvGrpSpPr>
          <p:grpSpPr>
            <a:xfrm>
              <a:off x="155201" y="1756157"/>
              <a:ext cx="1316138" cy="935868"/>
              <a:chOff x="0" y="0"/>
              <a:chExt cx="1316137" cy="935867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0" y="0"/>
                <a:ext cx="1316138" cy="935868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800">
                    <a:solidFill>
                      <a:srgbClr val="1E1E1E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17884" y="17885"/>
                <a:ext cx="1280369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indent="58738" defTabSz="457200">
                  <a:defRPr b="1" sz="1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Single App</a:t>
                </a:r>
              </a:p>
            </p:txBody>
          </p:sp>
        </p:grpSp>
        <p:grpSp>
          <p:nvGrpSpPr>
            <p:cNvPr id="98" name="Group 98"/>
            <p:cNvGrpSpPr/>
            <p:nvPr/>
          </p:nvGrpSpPr>
          <p:grpSpPr>
            <a:xfrm>
              <a:off x="61676" y="2155935"/>
              <a:ext cx="1515711" cy="400413"/>
              <a:chOff x="0" y="0"/>
              <a:chExt cx="1515710" cy="400411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1" y="0"/>
                <a:ext cx="1515711" cy="400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1F5D1"/>
              </a:solidFill>
              <a:ln w="9525" cap="flat">
                <a:solidFill>
                  <a:srgbClr val="818A8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100">
                    <a:solidFill>
                      <a:srgbClr val="323232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221970" y="113798"/>
                <a:ext cx="1071770" cy="1728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457200">
                  <a:defRPr sz="1200">
                    <a:solidFill>
                      <a:srgbClr val="323232"/>
                    </a:solidFill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323232"/>
                    </a:solidFill>
                  </a:rPr>
                  <a:t>BATCH</a:t>
                </a:r>
              </a:p>
            </p:txBody>
          </p:sp>
        </p:grpSp>
        <p:grpSp>
          <p:nvGrpSpPr>
            <p:cNvPr id="101" name="Group 101"/>
            <p:cNvGrpSpPr/>
            <p:nvPr/>
          </p:nvGrpSpPr>
          <p:grpSpPr>
            <a:xfrm>
              <a:off x="155201" y="2954323"/>
              <a:ext cx="1316138" cy="528592"/>
              <a:chOff x="0" y="0"/>
              <a:chExt cx="1316137" cy="528590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0" y="0"/>
                <a:ext cx="1316138" cy="528591"/>
              </a:xfrm>
              <a:prstGeom prst="roundRect">
                <a:avLst>
                  <a:gd name="adj" fmla="val 2011"/>
                </a:avLst>
              </a:prstGeom>
              <a:solidFill>
                <a:srgbClr val="E9E9E9"/>
              </a:solidFill>
              <a:ln w="19050" cap="flat">
                <a:solidFill>
                  <a:srgbClr val="334F5E"/>
                </a:solidFill>
                <a:prstDash val="sysDash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800">
                    <a:solidFill>
                      <a:srgbClr val="1E1E1E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3112" y="88964"/>
                <a:ext cx="1309913" cy="350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457200">
                  <a:defRPr sz="1800"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/>
                <a:r>
                  <a:t>HDFS</a:t>
                </a:r>
              </a:p>
            </p:txBody>
          </p:sp>
        </p:grpSp>
        <p:grpSp>
          <p:nvGrpSpPr>
            <p:cNvPr id="104" name="Group 104"/>
            <p:cNvGrpSpPr/>
            <p:nvPr/>
          </p:nvGrpSpPr>
          <p:grpSpPr>
            <a:xfrm>
              <a:off x="155201" y="605918"/>
              <a:ext cx="1316138" cy="935868"/>
              <a:chOff x="0" y="0"/>
              <a:chExt cx="1316137" cy="935867"/>
            </a:xfrm>
          </p:grpSpPr>
          <p:sp>
            <p:nvSpPr>
              <p:cNvPr id="102" name="Shape 102"/>
              <p:cNvSpPr/>
              <p:nvPr/>
            </p:nvSpPr>
            <p:spPr>
              <a:xfrm>
                <a:off x="0" y="0"/>
                <a:ext cx="1316138" cy="935868"/>
              </a:xfrm>
              <a:prstGeom prst="roundRect">
                <a:avLst>
                  <a:gd name="adj" fmla="val 6525"/>
                </a:avLst>
              </a:prstGeom>
              <a:solidFill>
                <a:srgbClr val="69BE28"/>
              </a:solidFill>
              <a:ln w="28575" cap="flat">
                <a:solidFill>
                  <a:srgbClr val="69BE28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defTabSz="457200">
                  <a:defRPr sz="1800">
                    <a:solidFill>
                      <a:srgbClr val="1E1E1E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17884" y="17885"/>
                <a:ext cx="1280369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indent="58738" defTabSz="457200">
                  <a:defRPr b="1" sz="1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Single App</a:t>
                </a:r>
              </a:p>
            </p:txBody>
          </p:sp>
        </p:grpSp>
        <p:grpSp>
          <p:nvGrpSpPr>
            <p:cNvPr id="107" name="Group 107"/>
            <p:cNvGrpSpPr/>
            <p:nvPr/>
          </p:nvGrpSpPr>
          <p:grpSpPr>
            <a:xfrm>
              <a:off x="61676" y="1005696"/>
              <a:ext cx="1515711" cy="400413"/>
              <a:chOff x="0" y="0"/>
              <a:chExt cx="1515710" cy="400411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-1" y="0"/>
                <a:ext cx="1515711" cy="400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1F5D1"/>
              </a:solidFill>
              <a:ln w="9525" cap="flat">
                <a:solidFill>
                  <a:srgbClr val="818A8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100">
                    <a:solidFill>
                      <a:srgbClr val="323232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221970" y="113798"/>
                <a:ext cx="1071770" cy="1728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457200">
                  <a:defRPr sz="1200">
                    <a:solidFill>
                      <a:srgbClr val="323232"/>
                    </a:solidFill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200">
                    <a:solidFill>
                      <a:srgbClr val="323232"/>
                    </a:solidFill>
                  </a:rPr>
                  <a:t>ONLINE</a:t>
                </a:r>
              </a:p>
            </p:txBody>
          </p:sp>
        </p:grpSp>
        <p:pic>
          <p:nvPicPr>
            <p:cNvPr id="108" name="image5.png" descr="hadoop-elephant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918142"/>
              <a:ext cx="440223" cy="32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image5.png" descr="hadoop-elephant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2065245"/>
              <a:ext cx="440223" cy="32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Univa</a:t>
            </a:r>
          </a:p>
        </p:txBody>
      </p:sp>
      <p:sp>
        <p:nvSpPr>
          <p:cNvPr id="546" name="Shape 546"/>
          <p:cNvSpPr/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/>
          <a:lstStyle/>
          <a:p>
            <a:pPr lvl="0" marL="238886" indent="-238886" defTabSz="704087">
              <a:spcBef>
                <a:spcPts val="700"/>
              </a:spcBef>
              <a:defRPr sz="1800"/>
            </a:pPr>
            <a:r>
              <a:rPr sz="2925"/>
              <a:t>UGE is a grid computing system developed </a:t>
            </a:r>
            <a:endParaRPr sz="2925"/>
          </a:p>
          <a:p>
            <a:pPr lvl="0" marL="238886" indent="-238886" defTabSz="704087">
              <a:spcBef>
                <a:spcPts val="700"/>
              </a:spcBef>
              <a:defRPr sz="1800"/>
            </a:pPr>
            <a:endParaRPr sz="2925"/>
          </a:p>
          <a:p>
            <a:pPr lvl="0" marL="238886" indent="-238886" defTabSz="704087">
              <a:spcBef>
                <a:spcPts val="700"/>
              </a:spcBef>
              <a:defRPr sz="1800"/>
            </a:pPr>
            <a:r>
              <a:rPr sz="2925"/>
              <a:t>Two types of UGE: an open source version and a production version</a:t>
            </a:r>
            <a:endParaRPr sz="2925"/>
          </a:p>
          <a:p>
            <a:pPr lvl="0" marL="238886" indent="-238886" defTabSz="704087">
              <a:spcBef>
                <a:spcPts val="700"/>
              </a:spcBef>
              <a:defRPr sz="1800"/>
            </a:pPr>
            <a:endParaRPr sz="2925"/>
          </a:p>
          <a:p>
            <a:pPr lvl="0" marL="238886" indent="-238886" defTabSz="704087">
              <a:spcBef>
                <a:spcPts val="700"/>
              </a:spcBef>
              <a:defRPr sz="1800"/>
            </a:pPr>
            <a:r>
              <a:rPr sz="2925"/>
              <a:t>Batch Jobs and Interactive Jobs can be executed</a:t>
            </a:r>
            <a:endParaRPr sz="2925"/>
          </a:p>
          <a:p>
            <a:pPr lvl="0" marL="238886" indent="-238886" defTabSz="704087">
              <a:spcBef>
                <a:spcPts val="700"/>
              </a:spcBef>
              <a:defRPr sz="1800"/>
            </a:pPr>
            <a:endParaRPr sz="2925"/>
          </a:p>
          <a:p>
            <a:pPr lvl="0" marL="238886" indent="-238886" defTabSz="704087">
              <a:spcBef>
                <a:spcPts val="700"/>
              </a:spcBef>
              <a:defRPr sz="1800"/>
            </a:pPr>
            <a:r>
              <a:rPr sz="2925"/>
              <a:t>user submits a job from a certain computer, UGE submits and executes the job to another computer with lesser load. The execution results are sent back to the user.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Benefits of Using UGE</a:t>
            </a:r>
          </a:p>
        </p:txBody>
      </p:sp>
      <p:sp>
        <p:nvSpPr>
          <p:cNvPr id="549" name="Shape 549"/>
          <p:cNvSpPr/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/>
          <a:lstStyle/>
          <a:p>
            <a:pPr lvl="0" marL="288525" indent="-288525" defTabSz="850391">
              <a:spcBef>
                <a:spcPts val="900"/>
              </a:spcBef>
              <a:defRPr sz="1800"/>
            </a:pPr>
            <a:r>
              <a:rPr sz="3534"/>
              <a:t>Multiple programs can be executed at the same time</a:t>
            </a:r>
            <a:endParaRPr sz="3534"/>
          </a:p>
          <a:p>
            <a:pPr lvl="0" marL="288525" indent="-288525" defTabSz="850391">
              <a:spcBef>
                <a:spcPts val="900"/>
              </a:spcBef>
              <a:defRPr sz="1800"/>
            </a:pPr>
            <a:r>
              <a:rPr sz="3534"/>
              <a:t>Automatically handles the scheduling of Jobs</a:t>
            </a:r>
            <a:endParaRPr sz="3534"/>
          </a:p>
          <a:p>
            <a:pPr lvl="0" marL="288525" indent="-288525" defTabSz="850391">
              <a:spcBef>
                <a:spcPts val="900"/>
              </a:spcBef>
              <a:defRPr sz="1800"/>
            </a:pPr>
            <a:r>
              <a:rPr sz="3534"/>
              <a:t>Dynamic Sharing</a:t>
            </a:r>
            <a:endParaRPr sz="3534"/>
          </a:p>
          <a:p>
            <a:pPr lvl="0" marL="288525" indent="-288525" defTabSz="850391">
              <a:spcBef>
                <a:spcPts val="900"/>
              </a:spcBef>
              <a:defRPr sz="1800"/>
            </a:pPr>
            <a:r>
              <a:rPr sz="3534"/>
              <a:t>Support Popular Framework</a:t>
            </a:r>
            <a:endParaRPr sz="3534"/>
          </a:p>
          <a:p>
            <a:pPr lvl="0" marL="288525" indent="-288525" defTabSz="850391">
              <a:spcBef>
                <a:spcPts val="900"/>
              </a:spcBef>
              <a:defRPr sz="1800"/>
            </a:pPr>
            <a:r>
              <a:rPr sz="3534"/>
              <a:t>Maximize Efficiency</a:t>
            </a:r>
            <a:endParaRPr sz="3534"/>
          </a:p>
          <a:p>
            <a:pPr lvl="0" marL="288525" indent="-288525" defTabSz="850391">
              <a:spcBef>
                <a:spcPts val="900"/>
              </a:spcBef>
              <a:defRPr sz="1800"/>
            </a:pPr>
            <a:endParaRPr sz="3534"/>
          </a:p>
          <a:p>
            <a:pPr lvl="0" marL="0" indent="0" defTabSz="850391">
              <a:spcBef>
                <a:spcPts val="900"/>
              </a:spcBef>
              <a:buSzTx/>
              <a:buNone/>
              <a:defRPr sz="1800"/>
            </a:pPr>
            <a:r>
              <a:rPr sz="3534"/>
              <a:t>Used by Academic Institutions and Government Agencies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Hadoop 1 Architecture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6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6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JobTracker</a:t>
            </a:r>
            <a:endParaRPr sz="2600">
              <a:solidFill>
                <a:srgbClr val="E17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0" indent="398463" defTabSz="457200">
              <a:lnSpc>
                <a:spcPct val="15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Manage Cluster Resources &amp; Job Scheduling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spcBef>
                <a:spcPts val="6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6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TaskTracker</a:t>
            </a:r>
            <a:endParaRPr sz="2600">
              <a:solidFill>
                <a:srgbClr val="E17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0" indent="398463" defTabSz="457200">
              <a:lnSpc>
                <a:spcPct val="15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Per-node agent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0" indent="398463" defTabSz="457200">
              <a:lnSpc>
                <a:spcPct val="15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Manage Tasks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1" marL="0" indent="398463" defTabSz="457200">
              <a:lnSpc>
                <a:spcPct val="15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1" marL="0" indent="398463" defTabSz="457200">
              <a:lnSpc>
                <a:spcPct val="15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1" marL="0" indent="398463" defTabSz="457200">
              <a:lnSpc>
                <a:spcPct val="15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1" marL="0" indent="398463" defTabSz="457200">
              <a:lnSpc>
                <a:spcPct val="15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0" indent="398463" defTabSz="457200">
              <a:lnSpc>
                <a:spcPct val="150000"/>
              </a:lnSpc>
              <a:spcBef>
                <a:spcPts val="4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image6.png" descr="MapReduceProcesses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1790" y="5156144"/>
            <a:ext cx="4605338" cy="3744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Hadoop 1 Limitations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Lacks Support for Alternate Paradigms and Services</a:t>
            </a:r>
            <a:endParaRPr sz="2400">
              <a:solidFill>
                <a:srgbClr val="E17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0" indent="398463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Force everything needs to look like Map Reduce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0" indent="398463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Iterative applications in MapReduce are 10x slower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Scalability</a:t>
            </a:r>
            <a:endParaRPr sz="2400">
              <a:solidFill>
                <a:srgbClr val="E17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0" indent="398463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Max Cluster size ~5,000 nodes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0" indent="398463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Max concurrent tasks ~40,000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Availability</a:t>
            </a:r>
            <a:endParaRPr sz="2400">
              <a:solidFill>
                <a:srgbClr val="E17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0" indent="398463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Failure Kills Queued &amp; Running Jobs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Hard partition of resources into map and reduce slots</a:t>
            </a:r>
            <a:endParaRPr sz="2400">
              <a:solidFill>
                <a:srgbClr val="E17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0" indent="398463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Non-optimal Resource Utilization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1" marL="0" indent="398463" defTabSz="457200">
              <a:lnSpc>
                <a:spcPct val="130000"/>
              </a:lnSpc>
              <a:spcBef>
                <a:spcPts val="500"/>
              </a:spcBef>
              <a:buClr>
                <a:srgbClr val="69BE28"/>
              </a:buClr>
              <a:buSzTx/>
              <a:buFont typeface="Arial"/>
              <a:buNone/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Hadoop as Next-Gen Platform</a:t>
            </a:r>
          </a:p>
        </p:txBody>
      </p:sp>
      <p:sp>
        <p:nvSpPr>
          <p:cNvPr id="120" name="Shape 120"/>
          <p:cNvSpPr/>
          <p:nvPr/>
        </p:nvSpPr>
        <p:spPr>
          <a:xfrm>
            <a:off x="4843502" y="4650975"/>
            <a:ext cx="4585847" cy="3305589"/>
          </a:xfrm>
          <a:prstGeom prst="roundRect">
            <a:avLst>
              <a:gd name="adj" fmla="val 2942"/>
            </a:avLst>
          </a:prstGeom>
          <a:solidFill>
            <a:srgbClr val="E9E9E9"/>
          </a:solidFill>
          <a:ln>
            <a:solidFill>
              <a:srgbClr val="E9E9E9"/>
            </a:solidFill>
          </a:ln>
        </p:spPr>
        <p:txBody>
          <a:bodyPr lIns="45719" rIns="45719" anchor="ctr"/>
          <a:lstStyle/>
          <a:p>
            <a:pPr lvl="0" defTabSz="457200">
              <a:defRPr b="1" sz="20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1527174" y="4650975"/>
            <a:ext cx="2708276" cy="3305589"/>
          </a:xfrm>
          <a:prstGeom prst="roundRect">
            <a:avLst>
              <a:gd name="adj" fmla="val 2942"/>
            </a:avLst>
          </a:prstGeom>
          <a:solidFill>
            <a:srgbClr val="E9E9E9"/>
          </a:solidFill>
          <a:ln>
            <a:solidFill>
              <a:srgbClr val="E9E9E9"/>
            </a:solidFill>
          </a:ln>
        </p:spPr>
        <p:txBody>
          <a:bodyPr lIns="45719" rIns="45719" anchor="ctr"/>
          <a:lstStyle/>
          <a:p>
            <a:pPr lvl="0" defTabSz="457200">
              <a:defRPr b="1" sz="20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1661212" y="4650975"/>
            <a:ext cx="2425263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600"/>
              </a:spcBef>
              <a:defRPr sz="2800">
                <a:solidFill>
                  <a:srgbClr val="00800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000"/>
                </a:solidFill>
              </a:rPr>
              <a:t>HADOOP 1.0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1661212" y="6869233"/>
            <a:ext cx="2425263" cy="935868"/>
            <a:chOff x="0" y="0"/>
            <a:chExt cx="2425262" cy="935867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2425263" cy="935868"/>
            </a:xfrm>
            <a:prstGeom prst="roundRect">
              <a:avLst>
                <a:gd name="adj" fmla="val 6525"/>
              </a:avLst>
            </a:prstGeom>
            <a:solidFill>
              <a:srgbClr val="69BE28"/>
            </a:solidFill>
            <a:ln w="9525" cap="flat">
              <a:solidFill>
                <a:srgbClr val="8F8F8F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b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7885" y="293141"/>
              <a:ext cx="2389492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/>
            <a:p>
              <a:pPr lvl="0" indent="58738" defTabSz="457200">
                <a:defRPr sz="1800"/>
              </a:pPr>
              <a:r>
                <a:rPr b="1" sz="24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HDFS</a:t>
              </a:r>
              <a:endParaRPr b="1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indent="58738" defTabSz="457200">
                <a:defRPr sz="1800"/>
              </a:pPr>
              <a:r>
                <a: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(redundant, reliable storage)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1661212" y="6025036"/>
            <a:ext cx="2425263" cy="935868"/>
            <a:chOff x="0" y="0"/>
            <a:chExt cx="2425262" cy="935867"/>
          </a:xfrm>
        </p:grpSpPr>
        <p:sp>
          <p:nvSpPr>
            <p:cNvPr id="126" name="Shape 126"/>
            <p:cNvSpPr/>
            <p:nvPr/>
          </p:nvSpPr>
          <p:spPr>
            <a:xfrm>
              <a:off x="0" y="0"/>
              <a:ext cx="2425263" cy="935868"/>
            </a:xfrm>
            <a:prstGeom prst="roundRect">
              <a:avLst>
                <a:gd name="adj" fmla="val 6525"/>
              </a:avLst>
            </a:prstGeom>
            <a:solidFill>
              <a:srgbClr val="E1F5D1"/>
            </a:solidFill>
            <a:ln w="12700" cap="flat">
              <a:solidFill>
                <a:srgbClr val="8E8E8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b">
              <a:noAutofit/>
            </a:bodyPr>
            <a:lstStyle/>
            <a:p>
              <a:pPr lvl="0" defTabSz="457200">
                <a:def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31686" y="270281"/>
              <a:ext cx="216189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b">
              <a:spAutoFit/>
            </a:bodyPr>
            <a:lstStyle/>
            <a:p>
              <a:pPr lvl="0" defTabSz="457200">
                <a:defRPr sz="1800"/>
              </a:pPr>
              <a:r>
                <a:rPr b="1" sz="20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MapReduce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(cluster resource management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 &amp; data processing)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5001095" y="6869233"/>
            <a:ext cx="4253302" cy="935868"/>
            <a:chOff x="0" y="0"/>
            <a:chExt cx="4253300" cy="935867"/>
          </a:xfrm>
        </p:grpSpPr>
        <p:sp>
          <p:nvSpPr>
            <p:cNvPr id="129" name="Shape 129"/>
            <p:cNvSpPr/>
            <p:nvPr/>
          </p:nvSpPr>
          <p:spPr>
            <a:xfrm>
              <a:off x="0" y="0"/>
              <a:ext cx="4253301" cy="935868"/>
            </a:xfrm>
            <a:prstGeom prst="roundRect">
              <a:avLst>
                <a:gd name="adj" fmla="val 6525"/>
              </a:avLst>
            </a:prstGeom>
            <a:solidFill>
              <a:srgbClr val="69BE28"/>
            </a:solidFill>
            <a:ln w="9525" cap="flat">
              <a:solidFill>
                <a:srgbClr val="8F8F8F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b">
              <a:noAutofit/>
            </a:bodyPr>
            <a:lstStyle/>
            <a:p>
              <a:pPr lvl="0" defTabSz="457200">
                <a:def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7885" y="293141"/>
              <a:ext cx="4217531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/>
            <a:p>
              <a:pPr lvl="0" indent="58738" defTabSz="457200">
                <a:defRPr sz="1800"/>
              </a:pPr>
              <a:r>
                <a:rPr b="1" sz="24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HDFS2</a:t>
              </a:r>
              <a:endParaRPr b="1" sz="2000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indent="58738" defTabSz="457200">
                <a:defRPr sz="1800"/>
              </a:pPr>
              <a:r>
                <a: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(redundant, highly-available &amp; reliable storage)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5001095" y="6157109"/>
            <a:ext cx="4253301" cy="803796"/>
            <a:chOff x="0" y="0"/>
            <a:chExt cx="4253300" cy="803794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253301" cy="803795"/>
            </a:xfrm>
            <a:prstGeom prst="roundRect">
              <a:avLst>
                <a:gd name="adj" fmla="val 6525"/>
              </a:avLst>
            </a:prstGeom>
            <a:solidFill>
              <a:srgbClr val="A4E274"/>
            </a:solidFill>
            <a:ln w="12700" cap="flat">
              <a:solidFill>
                <a:srgbClr val="8E8E8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b">
              <a:noAutofit/>
            </a:bodyPr>
            <a:lstStyle/>
            <a:p>
              <a:pPr lvl="0" defTabSz="457200">
                <a:def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049482" y="255033"/>
              <a:ext cx="2154337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b">
              <a:spAutoFit/>
            </a:bodyPr>
            <a:lstStyle/>
            <a:p>
              <a:pPr lvl="0" defTabSz="457200">
                <a:defRPr sz="1800"/>
              </a:pPr>
              <a:r>
                <a:rPr b="1" sz="24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YARN</a:t>
              </a:r>
              <a:endParaRPr b="1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defTabSz="457200">
                <a:defRPr sz="1800"/>
              </a:pPr>
              <a:r>
                <a: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(cluster resource management)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5001095" y="5456535"/>
            <a:ext cx="2108239" cy="792538"/>
            <a:chOff x="0" y="0"/>
            <a:chExt cx="2108237" cy="792536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2108238" cy="792537"/>
            </a:xfrm>
            <a:prstGeom prst="roundRect">
              <a:avLst>
                <a:gd name="adj" fmla="val 6525"/>
              </a:avLst>
            </a:prstGeom>
            <a:solidFill>
              <a:srgbClr val="E1F5D1"/>
            </a:solidFill>
            <a:ln w="12700" cap="flat">
              <a:solidFill>
                <a:srgbClr val="8E8E8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42441" y="161318"/>
              <a:ext cx="142335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b="1" sz="20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MapReduce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sz="12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(data processing)</a:t>
              </a:r>
            </a:p>
          </p:txBody>
        </p:sp>
      </p:grpSp>
      <p:grpSp>
        <p:nvGrpSpPr>
          <p:cNvPr id="140" name="Group 140"/>
          <p:cNvGrpSpPr/>
          <p:nvPr/>
        </p:nvGrpSpPr>
        <p:grpSpPr>
          <a:xfrm>
            <a:off x="7170908" y="5456535"/>
            <a:ext cx="2083491" cy="792538"/>
            <a:chOff x="0" y="0"/>
            <a:chExt cx="2083490" cy="792536"/>
          </a:xfrm>
        </p:grpSpPr>
        <p:sp>
          <p:nvSpPr>
            <p:cNvPr id="138" name="Shape 138"/>
            <p:cNvSpPr/>
            <p:nvPr/>
          </p:nvSpPr>
          <p:spPr>
            <a:xfrm>
              <a:off x="0" y="0"/>
              <a:ext cx="2083491" cy="792537"/>
            </a:xfrm>
            <a:prstGeom prst="roundRect">
              <a:avLst>
                <a:gd name="adj" fmla="val 6525"/>
              </a:avLst>
            </a:prstGeom>
            <a:solidFill>
              <a:srgbClr val="E1F5D1"/>
            </a:solidFill>
            <a:ln w="12700" cap="flat">
              <a:solidFill>
                <a:srgbClr val="8E8E8E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8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" name="Shape 139"/>
            <p:cNvSpPr/>
            <p:nvPr/>
          </p:nvSpPr>
          <p:spPr>
            <a:xfrm>
              <a:off x="638520" y="250218"/>
              <a:ext cx="806451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457200">
                <a:defRPr b="1" sz="20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000">
                  <a:solidFill>
                    <a:srgbClr val="1E1E1E"/>
                  </a:solidFill>
                </a:rPr>
                <a:t>Others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5917217" y="6230126"/>
            <a:ext cx="216609" cy="164480"/>
            <a:chOff x="0" y="0"/>
            <a:chExt cx="216608" cy="164479"/>
          </a:xfrm>
        </p:grpSpPr>
        <p:sp>
          <p:nvSpPr>
            <p:cNvPr id="141" name="Shape 141"/>
            <p:cNvSpPr/>
            <p:nvPr/>
          </p:nvSpPr>
          <p:spPr>
            <a:xfrm flipH="1" rot="10800000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8E8E8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 flipH="1" rot="10800000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8092144" y="6229804"/>
            <a:ext cx="216609" cy="164480"/>
            <a:chOff x="0" y="0"/>
            <a:chExt cx="216608" cy="164479"/>
          </a:xfrm>
        </p:grpSpPr>
        <p:sp>
          <p:nvSpPr>
            <p:cNvPr id="144" name="Shape 144"/>
            <p:cNvSpPr/>
            <p:nvPr/>
          </p:nvSpPr>
          <p:spPr>
            <a:xfrm flipH="1" rot="10800000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8E8E8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 flipH="1" rot="10800000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7" name="Shape 147"/>
          <p:cNvSpPr/>
          <p:nvPr/>
        </p:nvSpPr>
        <p:spPr>
          <a:xfrm>
            <a:off x="5917217" y="4650975"/>
            <a:ext cx="2425262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600"/>
              </a:spcBef>
              <a:defRPr sz="2800">
                <a:solidFill>
                  <a:srgbClr val="00800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000"/>
                </a:solidFill>
              </a:rPr>
              <a:t>HADOOP 2.0</a:t>
            </a:r>
          </a:p>
        </p:txBody>
      </p:sp>
      <p:sp>
        <p:nvSpPr>
          <p:cNvPr id="148" name="Shape 148"/>
          <p:cNvSpPr/>
          <p:nvPr/>
        </p:nvSpPr>
        <p:spPr>
          <a:xfrm>
            <a:off x="4139015" y="5824775"/>
            <a:ext cx="704488" cy="824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9E9"/>
          </a:solidFill>
          <a:ln>
            <a:solidFill>
              <a:srgbClr val="E9E9E9"/>
            </a:solidFill>
          </a:ln>
        </p:spPr>
        <p:txBody>
          <a:bodyPr lIns="45719" rIns="45719" anchor="ctr"/>
          <a:lstStyle/>
          <a:p>
            <a:pPr lvl="0" defTabSz="457200">
              <a:defRPr b="1" sz="20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1420585" y="3777236"/>
            <a:ext cx="2814865" cy="858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 defTabSz="457200">
              <a:spcBef>
                <a:spcPts val="400"/>
              </a:spcBef>
              <a:defRPr sz="1800"/>
            </a:pPr>
            <a:r>
              <a:rPr b="1" i="1" sz="2000">
                <a:latin typeface="Arial"/>
                <a:ea typeface="Arial"/>
                <a:cs typeface="Arial"/>
                <a:sym typeface="Arial"/>
              </a:rPr>
              <a:t>Single Use System</a:t>
            </a:r>
            <a:endParaRPr b="1" i="1" sz="2000">
              <a:latin typeface="Arial"/>
              <a:ea typeface="Arial"/>
              <a:cs typeface="Arial"/>
              <a:sym typeface="Arial"/>
            </a:endParaRPr>
          </a:p>
          <a:p>
            <a:pPr lvl="0" defTabSz="457200">
              <a:spcBef>
                <a:spcPts val="400"/>
              </a:spcBef>
              <a:defRPr sz="1800"/>
            </a:pPr>
            <a:r>
              <a:rPr i="1">
                <a:latin typeface="Arial"/>
                <a:ea typeface="Arial"/>
                <a:cs typeface="Arial"/>
                <a:sym typeface="Arial"/>
              </a:rPr>
              <a:t>Batch Apps</a:t>
            </a:r>
          </a:p>
        </p:txBody>
      </p:sp>
      <p:sp>
        <p:nvSpPr>
          <p:cNvPr id="150" name="Shape 150"/>
          <p:cNvSpPr/>
          <p:nvPr/>
        </p:nvSpPr>
        <p:spPr>
          <a:xfrm>
            <a:off x="4840504" y="3777236"/>
            <a:ext cx="4588845" cy="858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 defTabSz="457200">
              <a:spcBef>
                <a:spcPts val="400"/>
              </a:spcBef>
              <a:defRPr sz="1800"/>
            </a:pPr>
            <a:r>
              <a:rPr b="1" i="1" sz="2000">
                <a:latin typeface="Arial"/>
                <a:ea typeface="Arial"/>
                <a:cs typeface="Arial"/>
                <a:sym typeface="Arial"/>
              </a:rPr>
              <a:t>Multi Purpose Platform</a:t>
            </a:r>
            <a:endParaRPr b="1" i="1" sz="2000">
              <a:latin typeface="Arial"/>
              <a:ea typeface="Arial"/>
              <a:cs typeface="Arial"/>
              <a:sym typeface="Arial"/>
            </a:endParaRPr>
          </a:p>
          <a:p>
            <a:pPr lvl="0" defTabSz="457200">
              <a:spcBef>
                <a:spcPts val="400"/>
              </a:spcBef>
              <a:defRPr sz="1800"/>
            </a:pPr>
            <a:r>
              <a:rPr i="1">
                <a:latin typeface="Arial"/>
                <a:ea typeface="Arial"/>
                <a:cs typeface="Arial"/>
                <a:sym typeface="Arial"/>
              </a:rPr>
              <a:t>Batch, Interactive, Online, Streaming, …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Hadoop 2 - YARN Architecture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914400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ResourceManager (RM)</a:t>
            </a:r>
            <a:endParaRPr sz="2200">
              <a:latin typeface="Arial Bold"/>
              <a:ea typeface="Arial Bold"/>
              <a:cs typeface="Arial Bold"/>
              <a:sym typeface="Arial Bold"/>
            </a:endParaRPr>
          </a:p>
          <a:p>
            <a:pPr lvl="1" marL="0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Central agent - Manages and allocates cluster resources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914400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NodeManager (NM)</a:t>
            </a:r>
            <a:endParaRPr sz="2600">
              <a:solidFill>
                <a:srgbClr val="E17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1" marL="0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Per-Node agent - Manages and enforces node resource allocations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914400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2400">
                <a:solidFill>
                  <a:srgbClr val="E17000"/>
                </a:solidFill>
                <a:latin typeface="Arial Bold"/>
                <a:ea typeface="Arial Bold"/>
                <a:cs typeface="Arial Bold"/>
                <a:sym typeface="Arial Bold"/>
              </a:rPr>
              <a:t>ApplicationMaster (AM)</a:t>
            </a:r>
            <a:endParaRPr sz="2200">
              <a:latin typeface="Arial Bold"/>
              <a:ea typeface="Arial Bold"/>
              <a:cs typeface="Arial Bold"/>
              <a:sym typeface="Arial Bold"/>
            </a:endParaRPr>
          </a:p>
          <a:p>
            <a:pPr lvl="1" marL="0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Per-Application –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0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Manages application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1" marL="0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lifecycle and task scheduling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1" marL="0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1" marL="0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1" marL="0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1" marL="0" indent="398463" defTabSz="914400">
              <a:lnSpc>
                <a:spcPct val="120000"/>
              </a:lnSpc>
              <a:spcBef>
                <a:spcPts val="400"/>
              </a:spcBef>
              <a:buSzTx/>
              <a:buNone/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Hadoop architecture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952500" y="2603500"/>
            <a:ext cx="11099800" cy="2063205"/>
          </a:xfrm>
          <a:prstGeom prst="rect">
            <a:avLst/>
          </a:prstGeom>
        </p:spPr>
        <p:txBody>
          <a:bodyPr/>
          <a:lstStyle>
            <a:lvl1pPr marL="246944" indent="-246944">
              <a:defRPr sz="2000"/>
            </a:lvl1pPr>
          </a:lstStyle>
          <a:p>
            <a:pPr lvl="0">
              <a:defRPr sz="1800"/>
            </a:pPr>
            <a:r>
              <a:rPr sz="2000"/>
              <a:t>Interact with that data in multiple ways with predictable performance and quality of service</a:t>
            </a:r>
          </a:p>
        </p:txBody>
      </p:sp>
      <p:grpSp>
        <p:nvGrpSpPr>
          <p:cNvPr id="159" name="Group 159"/>
          <p:cNvGrpSpPr/>
          <p:nvPr/>
        </p:nvGrpSpPr>
        <p:grpSpPr>
          <a:xfrm>
            <a:off x="1066800" y="5576970"/>
            <a:ext cx="8229600" cy="2796196"/>
            <a:chOff x="0" y="0"/>
            <a:chExt cx="8229600" cy="2796195"/>
          </a:xfrm>
        </p:grpSpPr>
        <p:sp>
          <p:nvSpPr>
            <p:cNvPr id="157" name="Shape 157"/>
            <p:cNvSpPr/>
            <p:nvPr/>
          </p:nvSpPr>
          <p:spPr>
            <a:xfrm>
              <a:off x="0" y="0"/>
              <a:ext cx="8229600" cy="2796196"/>
            </a:xfrm>
            <a:prstGeom prst="roundRect">
              <a:avLst>
                <a:gd name="adj" fmla="val 2621"/>
              </a:avLst>
            </a:prstGeom>
            <a:solidFill>
              <a:srgbClr val="69BE28"/>
            </a:solidFill>
            <a:ln w="28575" cap="flat">
              <a:solidFill>
                <a:srgbClr val="69BE28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b="1"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1464" y="21464"/>
              <a:ext cx="818667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indent="58738" defTabSz="457200">
                <a:defRPr sz="1800"/>
              </a:pPr>
              <a:r>
                <a:rPr b="1" sz="2400">
                  <a:latin typeface="Calibri"/>
                  <a:ea typeface="Calibri"/>
                  <a:cs typeface="Calibri"/>
                  <a:sym typeface="Calibri"/>
                </a:rPr>
                <a:t>Applications Run Natively </a:t>
              </a:r>
              <a:r>
                <a:rPr b="1" i="1" sz="2400">
                  <a:solidFill>
                    <a:srgbClr val="E1F5D1"/>
                  </a:solidFill>
                  <a:latin typeface="Calibri"/>
                  <a:ea typeface="Calibri"/>
                  <a:cs typeface="Calibri"/>
                  <a:sym typeface="Calibri"/>
                </a:rPr>
                <a:t>in </a:t>
              </a:r>
              <a:r>
                <a:rPr b="1" sz="2400">
                  <a:latin typeface="Calibri"/>
                  <a:ea typeface="Calibri"/>
                  <a:cs typeface="Calibri"/>
                  <a:sym typeface="Calibri"/>
                </a:rPr>
                <a:t>Hadoop</a:t>
              </a:r>
            </a:p>
          </p:txBody>
        </p:sp>
      </p:grpSp>
      <p:grpSp>
        <p:nvGrpSpPr>
          <p:cNvPr id="162" name="Group 162"/>
          <p:cNvGrpSpPr/>
          <p:nvPr/>
        </p:nvGrpSpPr>
        <p:grpSpPr>
          <a:xfrm>
            <a:off x="1650474" y="7663960"/>
            <a:ext cx="7543110" cy="596228"/>
            <a:chOff x="0" y="0"/>
            <a:chExt cx="7543109" cy="596226"/>
          </a:xfrm>
        </p:grpSpPr>
        <p:sp>
          <p:nvSpPr>
            <p:cNvPr id="160" name="Shape 160"/>
            <p:cNvSpPr/>
            <p:nvPr/>
          </p:nvSpPr>
          <p:spPr>
            <a:xfrm>
              <a:off x="0" y="0"/>
              <a:ext cx="7543110" cy="596227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6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0055" y="152063"/>
              <a:ext cx="7522999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b="1" sz="20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HDFS2 </a:t>
              </a:r>
              <a:r>
                <a:rPr sz="16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(Redundant, Reliable Storage)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1650474" y="6802511"/>
            <a:ext cx="7543110" cy="771093"/>
            <a:chOff x="0" y="0"/>
            <a:chExt cx="7543109" cy="771091"/>
          </a:xfrm>
        </p:grpSpPr>
        <p:sp>
          <p:nvSpPr>
            <p:cNvPr id="163" name="Shape 163"/>
            <p:cNvSpPr/>
            <p:nvPr/>
          </p:nvSpPr>
          <p:spPr>
            <a:xfrm>
              <a:off x="0" y="0"/>
              <a:ext cx="7543110" cy="771092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905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28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3004" y="182345"/>
              <a:ext cx="7517101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indent="4762" defTabSz="457200">
                <a:defRPr sz="1800"/>
              </a:pPr>
              <a:r>
                <a:rPr b="1" sz="28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YARN </a:t>
              </a:r>
              <a:r>
                <a:rPr sz="2000">
                  <a:solidFill>
                    <a:srgbClr val="1E1E1E"/>
                  </a:solidFill>
                  <a:latin typeface="Calibri"/>
                  <a:ea typeface="Calibri"/>
                  <a:cs typeface="Calibri"/>
                  <a:sym typeface="Calibri"/>
                </a:rPr>
                <a:t>(Cluster Resource Management)  </a:t>
              </a:r>
            </a:p>
          </p:txBody>
        </p:sp>
      </p:grpSp>
      <p:pic>
        <p:nvPicPr>
          <p:cNvPr id="166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463434" y="6999544"/>
            <a:ext cx="1765341" cy="4175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9" name="Group 169"/>
          <p:cNvGrpSpPr/>
          <p:nvPr/>
        </p:nvGrpSpPr>
        <p:grpSpPr>
          <a:xfrm>
            <a:off x="1623116" y="6139279"/>
            <a:ext cx="932906" cy="607486"/>
            <a:chOff x="0" y="0"/>
            <a:chExt cx="932904" cy="607485"/>
          </a:xfrm>
        </p:grpSpPr>
        <p:sp>
          <p:nvSpPr>
            <p:cNvPr id="167" name="Shape 167"/>
            <p:cNvSpPr/>
            <p:nvPr/>
          </p:nvSpPr>
          <p:spPr>
            <a:xfrm>
              <a:off x="27357" y="0"/>
              <a:ext cx="878191" cy="607486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-1" y="125942"/>
              <a:ext cx="93290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BATCH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(MapReduce)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2549077" y="6139281"/>
            <a:ext cx="1000213" cy="607487"/>
            <a:chOff x="0" y="0"/>
            <a:chExt cx="1000211" cy="607485"/>
          </a:xfrm>
        </p:grpSpPr>
        <p:sp>
          <p:nvSpPr>
            <p:cNvPr id="170" name="Shape 170"/>
            <p:cNvSpPr/>
            <p:nvPr/>
          </p:nvSpPr>
          <p:spPr>
            <a:xfrm>
              <a:off x="58964" y="0"/>
              <a:ext cx="882284" cy="607486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-1" y="125942"/>
              <a:ext cx="1000213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INTERACTIVE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(Tez)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4464709" y="6139281"/>
            <a:ext cx="982242" cy="607487"/>
            <a:chOff x="0" y="0"/>
            <a:chExt cx="982240" cy="607485"/>
          </a:xfrm>
        </p:grpSpPr>
        <p:sp>
          <p:nvSpPr>
            <p:cNvPr id="173" name="Shape 173"/>
            <p:cNvSpPr/>
            <p:nvPr/>
          </p:nvSpPr>
          <p:spPr>
            <a:xfrm>
              <a:off x="55538" y="0"/>
              <a:ext cx="871165" cy="607486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125942"/>
              <a:ext cx="98224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STREAMING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(Storm, S4,…)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5470790" y="6139281"/>
            <a:ext cx="871165" cy="607487"/>
            <a:chOff x="0" y="0"/>
            <a:chExt cx="871163" cy="607485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871164" cy="607486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39054" y="125942"/>
              <a:ext cx="59305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GRAPH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(Giraph)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6419801" y="6139281"/>
            <a:ext cx="874230" cy="607487"/>
            <a:chOff x="0" y="0"/>
            <a:chExt cx="874228" cy="607485"/>
          </a:xfrm>
        </p:grpSpPr>
        <p:sp>
          <p:nvSpPr>
            <p:cNvPr id="179" name="Shape 179"/>
            <p:cNvSpPr/>
            <p:nvPr/>
          </p:nvSpPr>
          <p:spPr>
            <a:xfrm>
              <a:off x="1532" y="0"/>
              <a:ext cx="871165" cy="607486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-1" y="125942"/>
              <a:ext cx="87423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IN-MEMORY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(Spark)</a:t>
              </a:r>
            </a:p>
          </p:txBody>
        </p:sp>
      </p:grpSp>
      <p:grpSp>
        <p:nvGrpSpPr>
          <p:cNvPr id="184" name="Group 184"/>
          <p:cNvGrpSpPr/>
          <p:nvPr/>
        </p:nvGrpSpPr>
        <p:grpSpPr>
          <a:xfrm>
            <a:off x="7371877" y="6139281"/>
            <a:ext cx="871165" cy="607487"/>
            <a:chOff x="0" y="0"/>
            <a:chExt cx="871163" cy="607485"/>
          </a:xfrm>
        </p:grpSpPr>
        <p:sp>
          <p:nvSpPr>
            <p:cNvPr id="182" name="Shape 182"/>
            <p:cNvSpPr/>
            <p:nvPr/>
          </p:nvSpPr>
          <p:spPr>
            <a:xfrm>
              <a:off x="0" y="0"/>
              <a:ext cx="871164" cy="607486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63821" y="125942"/>
              <a:ext cx="743522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HPC MPI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(OpenMPI)</a:t>
              </a:r>
            </a:p>
          </p:txBody>
        </p:sp>
      </p:grpSp>
      <p:grpSp>
        <p:nvGrpSpPr>
          <p:cNvPr id="187" name="Group 187"/>
          <p:cNvGrpSpPr/>
          <p:nvPr/>
        </p:nvGrpSpPr>
        <p:grpSpPr>
          <a:xfrm>
            <a:off x="3569704" y="6139281"/>
            <a:ext cx="871165" cy="607487"/>
            <a:chOff x="0" y="0"/>
            <a:chExt cx="871163" cy="607485"/>
          </a:xfrm>
        </p:grpSpPr>
        <p:sp>
          <p:nvSpPr>
            <p:cNvPr id="185" name="Shape 185"/>
            <p:cNvSpPr/>
            <p:nvPr/>
          </p:nvSpPr>
          <p:spPr>
            <a:xfrm>
              <a:off x="0" y="0"/>
              <a:ext cx="871164" cy="607486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35501" y="125942"/>
              <a:ext cx="600162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ONLINE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(HBase)</a:t>
              </a:r>
            </a:p>
          </p:txBody>
        </p:sp>
      </p:grpSp>
      <p:grpSp>
        <p:nvGrpSpPr>
          <p:cNvPr id="190" name="Group 190"/>
          <p:cNvGrpSpPr/>
          <p:nvPr/>
        </p:nvGrpSpPr>
        <p:grpSpPr>
          <a:xfrm>
            <a:off x="8322419" y="6139281"/>
            <a:ext cx="871165" cy="607486"/>
            <a:chOff x="0" y="0"/>
            <a:chExt cx="871163" cy="607485"/>
          </a:xfrm>
        </p:grpSpPr>
        <p:sp>
          <p:nvSpPr>
            <p:cNvPr id="188" name="Shape 188"/>
            <p:cNvSpPr/>
            <p:nvPr/>
          </p:nvSpPr>
          <p:spPr>
            <a:xfrm>
              <a:off x="0" y="0"/>
              <a:ext cx="871164" cy="607486"/>
            </a:xfrm>
            <a:prstGeom prst="roundRect">
              <a:avLst>
                <a:gd name="adj" fmla="val 5758"/>
              </a:avLst>
            </a:pr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sz="1800">
                  <a:solidFill>
                    <a:srgbClr val="1E1E1E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9" name="Shape 189"/>
            <p:cNvSpPr/>
            <p:nvPr/>
          </p:nvSpPr>
          <p:spPr>
            <a:xfrm>
              <a:off x="82983" y="37042"/>
              <a:ext cx="705198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defTabSz="457200">
                <a:defRPr sz="1800"/>
              </a:pPr>
              <a:r>
                <a: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OTHER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(Search)</a:t>
              </a:r>
              <a:endParaRPr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>
                <a:defRPr sz="1800"/>
              </a:pPr>
              <a:r>
                <a:rPr b="1" sz="12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rPr>
                <a:t>(Weave…)</a:t>
              </a:r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1984640" y="6725674"/>
            <a:ext cx="216609" cy="164480"/>
            <a:chOff x="0" y="0"/>
            <a:chExt cx="216608" cy="164479"/>
          </a:xfrm>
        </p:grpSpPr>
        <p:sp>
          <p:nvSpPr>
            <p:cNvPr id="191" name="Shape 191"/>
            <p:cNvSpPr/>
            <p:nvPr/>
          </p:nvSpPr>
          <p:spPr>
            <a:xfrm flipH="1" rot="10800000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 flipH="1" rot="10800000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2936495" y="6729869"/>
            <a:ext cx="216609" cy="172837"/>
            <a:chOff x="0" y="0"/>
            <a:chExt cx="216608" cy="172835"/>
          </a:xfrm>
        </p:grpSpPr>
        <p:sp>
          <p:nvSpPr>
            <p:cNvPr id="194" name="Shape 194"/>
            <p:cNvSpPr/>
            <p:nvPr/>
          </p:nvSpPr>
          <p:spPr>
            <a:xfrm flipH="1" rot="10800000">
              <a:off x="0" y="25342"/>
              <a:ext cx="216608" cy="14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5" name="Shape 195"/>
            <p:cNvSpPr/>
            <p:nvPr/>
          </p:nvSpPr>
          <p:spPr>
            <a:xfrm flipH="1" rot="10800000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99" name="Group 199"/>
          <p:cNvGrpSpPr/>
          <p:nvPr/>
        </p:nvGrpSpPr>
        <p:grpSpPr>
          <a:xfrm>
            <a:off x="3888351" y="6732024"/>
            <a:ext cx="216609" cy="164480"/>
            <a:chOff x="0" y="0"/>
            <a:chExt cx="216608" cy="164479"/>
          </a:xfrm>
        </p:grpSpPr>
        <p:sp>
          <p:nvSpPr>
            <p:cNvPr id="197" name="Shape 197"/>
            <p:cNvSpPr/>
            <p:nvPr/>
          </p:nvSpPr>
          <p:spPr>
            <a:xfrm flipH="1" rot="10800000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 flipH="1" rot="10800000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02" name="Group 202"/>
          <p:cNvGrpSpPr/>
          <p:nvPr/>
        </p:nvGrpSpPr>
        <p:grpSpPr>
          <a:xfrm>
            <a:off x="4840206" y="6725674"/>
            <a:ext cx="216609" cy="164480"/>
            <a:chOff x="0" y="0"/>
            <a:chExt cx="216608" cy="164479"/>
          </a:xfrm>
        </p:grpSpPr>
        <p:sp>
          <p:nvSpPr>
            <p:cNvPr id="200" name="Shape 200"/>
            <p:cNvSpPr/>
            <p:nvPr/>
          </p:nvSpPr>
          <p:spPr>
            <a:xfrm flipH="1" rot="10800000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 flipH="1" rot="10800000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05" name="Group 205"/>
          <p:cNvGrpSpPr/>
          <p:nvPr/>
        </p:nvGrpSpPr>
        <p:grpSpPr>
          <a:xfrm>
            <a:off x="8647627" y="6728667"/>
            <a:ext cx="216609" cy="164480"/>
            <a:chOff x="0" y="0"/>
            <a:chExt cx="216608" cy="164479"/>
          </a:xfrm>
        </p:grpSpPr>
        <p:sp>
          <p:nvSpPr>
            <p:cNvPr id="203" name="Shape 203"/>
            <p:cNvSpPr/>
            <p:nvPr/>
          </p:nvSpPr>
          <p:spPr>
            <a:xfrm flipH="1" rot="10800000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 flipH="1" rot="10800000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08" name="Group 208"/>
          <p:cNvGrpSpPr/>
          <p:nvPr/>
        </p:nvGrpSpPr>
        <p:grpSpPr>
          <a:xfrm>
            <a:off x="7695771" y="6725388"/>
            <a:ext cx="216609" cy="164480"/>
            <a:chOff x="0" y="0"/>
            <a:chExt cx="216608" cy="164479"/>
          </a:xfrm>
        </p:grpSpPr>
        <p:sp>
          <p:nvSpPr>
            <p:cNvPr id="206" name="Shape 206"/>
            <p:cNvSpPr/>
            <p:nvPr/>
          </p:nvSpPr>
          <p:spPr>
            <a:xfrm flipH="1" rot="10800000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7" name="Shape 207"/>
            <p:cNvSpPr/>
            <p:nvPr/>
          </p:nvSpPr>
          <p:spPr>
            <a:xfrm flipH="1" rot="10800000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11" name="Group 211"/>
          <p:cNvGrpSpPr/>
          <p:nvPr/>
        </p:nvGrpSpPr>
        <p:grpSpPr>
          <a:xfrm>
            <a:off x="6743915" y="6726846"/>
            <a:ext cx="216609" cy="164481"/>
            <a:chOff x="0" y="0"/>
            <a:chExt cx="216608" cy="164479"/>
          </a:xfrm>
        </p:grpSpPr>
        <p:sp>
          <p:nvSpPr>
            <p:cNvPr id="209" name="Shape 209"/>
            <p:cNvSpPr/>
            <p:nvPr/>
          </p:nvSpPr>
          <p:spPr>
            <a:xfrm flipH="1" rot="10800000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 flipH="1" rot="10800000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14" name="Group 214"/>
          <p:cNvGrpSpPr/>
          <p:nvPr/>
        </p:nvGrpSpPr>
        <p:grpSpPr>
          <a:xfrm>
            <a:off x="5792061" y="6732024"/>
            <a:ext cx="216609" cy="164480"/>
            <a:chOff x="0" y="0"/>
            <a:chExt cx="216608" cy="164479"/>
          </a:xfrm>
        </p:grpSpPr>
        <p:sp>
          <p:nvSpPr>
            <p:cNvPr id="212" name="Shape 212"/>
            <p:cNvSpPr/>
            <p:nvPr/>
          </p:nvSpPr>
          <p:spPr>
            <a:xfrm flipH="1" rot="10800000">
              <a:off x="0" y="16987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solidFill>
                <a:srgbClr val="355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3" name="Shape 213"/>
            <p:cNvSpPr/>
            <p:nvPr/>
          </p:nvSpPr>
          <p:spPr>
            <a:xfrm flipH="1" rot="10800000">
              <a:off x="0" y="0"/>
              <a:ext cx="216608" cy="14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677" y="0"/>
                  </a:lnTo>
                  <a:lnTo>
                    <a:pt x="1792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F5D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457200">
                <a:defRPr b="1" sz="1100">
                  <a:solidFill>
                    <a:srgbClr val="565656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 Key Benefits of YARN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xfrm>
            <a:off x="698500" y="24384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 marL="1371600" indent="-1371600" defTabSz="457200">
              <a:spcBef>
                <a:spcPts val="2600"/>
              </a:spcBef>
              <a:buClr>
                <a:srgbClr val="69BE28"/>
              </a:buClr>
              <a:buSzPct val="100000"/>
              <a:buFont typeface="Trebuchet MS Bold"/>
              <a:buAutoNum type="arabicPeriod" startAt="1"/>
              <a:defRPr sz="1800"/>
            </a:pPr>
            <a:r>
              <a:rPr b="1" sz="3600">
                <a:latin typeface="Calibri"/>
                <a:ea typeface="Calibri"/>
                <a:cs typeface="Calibri"/>
                <a:sym typeface="Calibri"/>
              </a:rPr>
              <a:t>New Applications &amp; Services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lvl="0" marL="1371600" indent="-1371600" defTabSz="457200">
              <a:spcBef>
                <a:spcPts val="2600"/>
              </a:spcBef>
              <a:buClr>
                <a:srgbClr val="69BE28"/>
              </a:buClr>
              <a:buSzPct val="100000"/>
              <a:buFont typeface="Trebuchet MS Bold"/>
              <a:buAutoNum type="arabicPeriod" startAt="1"/>
              <a:defRPr sz="1800"/>
            </a:pPr>
            <a:r>
              <a:rPr b="1" sz="3600">
                <a:latin typeface="Calibri"/>
                <a:ea typeface="Calibri"/>
                <a:cs typeface="Calibri"/>
                <a:sym typeface="Calibri"/>
              </a:rPr>
              <a:t>Improved cluster utilization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lvl="0" marL="1371600" indent="-1371600" defTabSz="457200">
              <a:spcBef>
                <a:spcPts val="2600"/>
              </a:spcBef>
              <a:buClr>
                <a:srgbClr val="69BE28"/>
              </a:buClr>
              <a:buSzPct val="100000"/>
              <a:buFont typeface="Trebuchet MS Bold"/>
              <a:buAutoNum type="arabicPeriod" startAt="1"/>
              <a:defRPr sz="1800"/>
            </a:pPr>
            <a:r>
              <a:rPr b="1" sz="3600">
                <a:latin typeface="Calibri"/>
                <a:ea typeface="Calibri"/>
                <a:cs typeface="Calibri"/>
                <a:sym typeface="Calibri"/>
              </a:rPr>
              <a:t>Scale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lvl="0" marL="1371600" indent="-1371600" defTabSz="457200">
              <a:spcBef>
                <a:spcPts val="2600"/>
              </a:spcBef>
              <a:buClr>
                <a:srgbClr val="69BE28"/>
              </a:buClr>
              <a:buSzPct val="100000"/>
              <a:buFont typeface="Trebuchet MS Bold"/>
              <a:buAutoNum type="arabicPeriod" startAt="1"/>
              <a:defRPr sz="1800"/>
            </a:pPr>
            <a:r>
              <a:rPr b="1" sz="3600">
                <a:latin typeface="Calibri"/>
                <a:ea typeface="Calibri"/>
                <a:cs typeface="Calibri"/>
                <a:sym typeface="Calibri"/>
              </a:rPr>
              <a:t>Experimental Agility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