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71" r:id="rId6"/>
    <p:sldId id="259" r:id="rId7"/>
    <p:sldId id="260" r:id="rId8"/>
    <p:sldId id="261" r:id="rId9"/>
    <p:sldId id="263" r:id="rId10"/>
    <p:sldId id="268" r:id="rId11"/>
    <p:sldId id="272" r:id="rId12"/>
    <p:sldId id="273" r:id="rId13"/>
    <p:sldId id="274" r:id="rId14"/>
    <p:sldId id="275" r:id="rId15"/>
    <p:sldId id="265" r:id="rId16"/>
    <p:sldId id="264" r:id="rId17"/>
    <p:sldId id="267" r:id="rId18"/>
    <p:sldId id="266" r:id="rId19"/>
    <p:sldId id="269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8/14/15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8/14/15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690434" cy="1048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Graph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10: </a:t>
            </a:r>
            <a:r>
              <a:rPr lang="en-US" dirty="0" err="1" smtClean="0"/>
              <a:t>Srinath</a:t>
            </a:r>
            <a:r>
              <a:rPr lang="en-US" dirty="0" smtClean="0"/>
              <a:t> Sridhar &amp; Shweta Anchan</a:t>
            </a:r>
            <a:endParaRPr lang="en-US" dirty="0"/>
          </a:p>
        </p:txBody>
      </p:sp>
      <p:pic>
        <p:nvPicPr>
          <p:cNvPr id="4" name="Picture 3" descr="graphdb-gv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84" y="841243"/>
            <a:ext cx="2541631" cy="290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1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&amp;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Pregel</a:t>
            </a:r>
            <a:r>
              <a:rPr lang="en-US" sz="1600" dirty="0" smtClean="0"/>
              <a:t> can be used to solve a variety of problems:</a:t>
            </a:r>
          </a:p>
          <a:p>
            <a:r>
              <a:rPr lang="en-US" sz="1600" dirty="0" smtClean="0"/>
              <a:t>Computing Page Rank</a:t>
            </a:r>
          </a:p>
          <a:p>
            <a:r>
              <a:rPr lang="en-US" sz="1600" dirty="0" smtClean="0"/>
              <a:t>Finding shortest path in a graph</a:t>
            </a:r>
          </a:p>
          <a:p>
            <a:r>
              <a:rPr lang="en-US" sz="1600" dirty="0" smtClean="0"/>
              <a:t>Finding clusters in social networks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It is useful for:</a:t>
            </a:r>
          </a:p>
          <a:p>
            <a:r>
              <a:rPr lang="en-US" sz="1600" dirty="0" smtClean="0"/>
              <a:t>Ease of programming</a:t>
            </a:r>
          </a:p>
          <a:p>
            <a:r>
              <a:rPr lang="en-US" sz="1600" dirty="0" smtClean="0"/>
              <a:t>Efficiency on graph problems</a:t>
            </a:r>
          </a:p>
        </p:txBody>
      </p:sp>
    </p:spTree>
    <p:extLst>
      <p:ext uri="{BB962C8B-B14F-4D97-AF65-F5344CB8AC3E}">
        <p14:creationId xmlns:p14="http://schemas.microsoft.com/office/powerpoint/2010/main" val="111921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280" y="2759756"/>
            <a:ext cx="6508377" cy="1143000"/>
          </a:xfrm>
        </p:spPr>
        <p:txBody>
          <a:bodyPr/>
          <a:lstStyle/>
          <a:p>
            <a:pPr algn="ctr"/>
            <a:r>
              <a:rPr lang="en-US" sz="6000" dirty="0" smtClean="0"/>
              <a:t>Titan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9635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Titan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Aurelius developed Titan under liberal Apache 2 license</a:t>
            </a:r>
            <a:endParaRPr lang="en-US" sz="1600" dirty="0"/>
          </a:p>
          <a:p>
            <a:r>
              <a:rPr lang="en-US" sz="1600" dirty="0" smtClean="0"/>
              <a:t>Scalable graph database optimized for storing &amp; querying graphs containing huge data</a:t>
            </a:r>
            <a:endParaRPr lang="en-US" sz="1600" dirty="0"/>
          </a:p>
          <a:p>
            <a:r>
              <a:rPr lang="en-US" sz="1600" dirty="0" smtClean="0"/>
              <a:t>Supports thousands of concurrent users accessing complex graphs in real time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96" y="2374931"/>
            <a:ext cx="1729649" cy="330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6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Titan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Query to create and access graph using Gremlin </a:t>
            </a:r>
            <a:endParaRPr lang="en-US" sz="1600" dirty="0"/>
          </a:p>
          <a:p>
            <a:r>
              <a:rPr lang="en-US" sz="1600" dirty="0" smtClean="0"/>
              <a:t>Using </a:t>
            </a:r>
            <a:r>
              <a:rPr lang="en-US" sz="1600" dirty="0" err="1" smtClean="0"/>
              <a:t>Tinkerpop</a:t>
            </a:r>
            <a:r>
              <a:rPr lang="en-US" sz="1600" dirty="0" smtClean="0"/>
              <a:t> graph computing framework</a:t>
            </a:r>
          </a:p>
          <a:p>
            <a:r>
              <a:rPr lang="en-US" sz="1600" dirty="0" smtClean="0"/>
              <a:t>Using </a:t>
            </a:r>
            <a:r>
              <a:rPr lang="en-US" sz="1600" dirty="0" err="1" smtClean="0"/>
              <a:t>Rexster</a:t>
            </a:r>
            <a:r>
              <a:rPr lang="en-US" sz="1600" dirty="0" smtClean="0"/>
              <a:t> and Blueprints API </a:t>
            </a:r>
          </a:p>
          <a:p>
            <a:pPr lvl="1"/>
            <a:r>
              <a:rPr lang="en-US" sz="1400" dirty="0" err="1" smtClean="0"/>
              <a:t>Rexster</a:t>
            </a:r>
            <a:r>
              <a:rPr lang="en-US" sz="1400" dirty="0" smtClean="0"/>
              <a:t> is a graph server that exposes blueprints graphs through HTTP/REST </a:t>
            </a:r>
          </a:p>
          <a:p>
            <a:pPr lvl="1"/>
            <a:r>
              <a:rPr lang="en-US" sz="1400" dirty="0" smtClean="0"/>
              <a:t>Blueprints is similar to JDBC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4126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Titan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Data distribution &amp; replication for performance and fault tolerance</a:t>
            </a:r>
            <a:endParaRPr lang="en-US" sz="1600" dirty="0"/>
          </a:p>
          <a:p>
            <a:r>
              <a:rPr lang="en-US" sz="1600" dirty="0" smtClean="0"/>
              <a:t>Supports storage </a:t>
            </a:r>
            <a:r>
              <a:rPr lang="en-US" sz="1600" dirty="0" err="1" smtClean="0"/>
              <a:t>backends</a:t>
            </a:r>
            <a:r>
              <a:rPr lang="en-US" sz="1600" dirty="0" smtClean="0"/>
              <a:t> like Cassandra, </a:t>
            </a:r>
            <a:r>
              <a:rPr lang="en-US" sz="1600" dirty="0" err="1" smtClean="0"/>
              <a:t>Hbase</a:t>
            </a:r>
            <a:r>
              <a:rPr lang="en-US" sz="1600" dirty="0" smtClean="0"/>
              <a:t>, Berkeley DB</a:t>
            </a:r>
          </a:p>
          <a:p>
            <a:r>
              <a:rPr lang="en-US" sz="1600" dirty="0" smtClean="0"/>
              <a:t>Supports </a:t>
            </a:r>
            <a:r>
              <a:rPr lang="en-US" sz="1600" dirty="0" err="1" smtClean="0"/>
              <a:t>ElasticSearch</a:t>
            </a:r>
            <a:r>
              <a:rPr lang="en-US" sz="1600" dirty="0" smtClean="0"/>
              <a:t>, </a:t>
            </a:r>
            <a:r>
              <a:rPr lang="en-US" sz="1600" dirty="0" err="1" smtClean="0"/>
              <a:t>Solr</a:t>
            </a:r>
            <a:r>
              <a:rPr lang="en-US" sz="1600" dirty="0" smtClean="0"/>
              <a:t> &amp; </a:t>
            </a:r>
            <a:r>
              <a:rPr lang="en-US" sz="1600" dirty="0" err="1" smtClean="0"/>
              <a:t>Lucene</a:t>
            </a:r>
            <a:endParaRPr lang="en-US" sz="1600" dirty="0" smtClean="0"/>
          </a:p>
          <a:p>
            <a:pPr lvl="1"/>
            <a:r>
              <a:rPr lang="en-US" sz="1400" dirty="0" smtClean="0"/>
              <a:t>They are open source </a:t>
            </a:r>
            <a:r>
              <a:rPr lang="en-US" sz="1400" dirty="0" err="1" smtClean="0"/>
              <a:t>softwares</a:t>
            </a:r>
            <a:r>
              <a:rPr lang="en-US" sz="1400" dirty="0" smtClean="0"/>
              <a:t> used for text search </a:t>
            </a:r>
          </a:p>
          <a:p>
            <a:pPr marL="2286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038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280" y="2759756"/>
            <a:ext cx="6508377" cy="1143000"/>
          </a:xfrm>
        </p:spPr>
        <p:txBody>
          <a:bodyPr/>
          <a:lstStyle/>
          <a:p>
            <a:pPr algn="ctr"/>
            <a:r>
              <a:rPr lang="en-US" sz="6000" dirty="0" smtClean="0"/>
              <a:t>Bagel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2854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Bagel?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Spark implementation of </a:t>
            </a:r>
            <a:r>
              <a:rPr lang="en-US" dirty="0" err="1" smtClean="0"/>
              <a:t>Pregel</a:t>
            </a:r>
            <a:endParaRPr lang="en-US" dirty="0" smtClean="0"/>
          </a:p>
          <a:p>
            <a:r>
              <a:rPr lang="en-US" dirty="0" smtClean="0"/>
              <a:t>Supports basic graph computation, combiners &amp; aggregators</a:t>
            </a:r>
          </a:p>
          <a:p>
            <a:r>
              <a:rPr lang="en-US" dirty="0" smtClean="0"/>
              <a:t>Superseded by </a:t>
            </a:r>
            <a:r>
              <a:rPr lang="en-US" dirty="0" err="1" smtClean="0"/>
              <a:t>GraphX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280" y="2759756"/>
            <a:ext cx="6508377" cy="1143000"/>
          </a:xfrm>
        </p:spPr>
        <p:txBody>
          <a:bodyPr/>
          <a:lstStyle/>
          <a:p>
            <a:pPr algn="ctr"/>
            <a:r>
              <a:rPr lang="en-US" sz="6000" dirty="0" err="1" smtClean="0"/>
              <a:t>GraphX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5862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GraphX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New Spark API for graphs and graph-parallel computation</a:t>
            </a:r>
          </a:p>
          <a:p>
            <a:r>
              <a:rPr lang="en-US" sz="1600" dirty="0" smtClean="0"/>
              <a:t>Combines advantages of data-parallel and graph-parallel systems</a:t>
            </a:r>
          </a:p>
          <a:p>
            <a:r>
              <a:rPr lang="en-US" sz="1600" dirty="0" smtClean="0"/>
              <a:t>Extends Spark RDD abstraction by introducing </a:t>
            </a:r>
            <a:r>
              <a:rPr lang="en-US" sz="1600" i="1" dirty="0" smtClean="0"/>
              <a:t>Resilient Distributed Property Graph</a:t>
            </a:r>
          </a:p>
          <a:p>
            <a:r>
              <a:rPr lang="en-US" sz="1600" dirty="0" smtClean="0"/>
              <a:t>Simplifies graph construction and transformation</a:t>
            </a:r>
          </a:p>
          <a:p>
            <a:r>
              <a:rPr lang="en-US" sz="1600" dirty="0"/>
              <a:t>G</a:t>
            </a:r>
            <a:r>
              <a:rPr lang="en-US" sz="1600" dirty="0" smtClean="0"/>
              <a:t>rowing collection of graph algorithms to simplify            graph analytics</a:t>
            </a:r>
          </a:p>
          <a:p>
            <a:r>
              <a:rPr lang="en-US" sz="1600" dirty="0" smtClean="0"/>
              <a:t>Currently available only in </a:t>
            </a:r>
            <a:r>
              <a:rPr lang="en-US" sz="1600" dirty="0" err="1" smtClean="0"/>
              <a:t>Scala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4" name="Picture 3" descr="Screen Shot 2015-08-14 at 1.14.4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77" y="4438248"/>
            <a:ext cx="3140009" cy="198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5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 of </a:t>
            </a:r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Developers </a:t>
            </a:r>
            <a:r>
              <a:rPr lang="en-US" sz="1600" dirty="0" smtClean="0"/>
              <a:t>require access to both: graph libraries &amp;  traditional table data</a:t>
            </a:r>
          </a:p>
          <a:p>
            <a:r>
              <a:rPr lang="en-US" sz="1600" dirty="0" err="1" smtClean="0"/>
              <a:t>Eg</a:t>
            </a:r>
            <a:r>
              <a:rPr lang="en-US" sz="1600" dirty="0" smtClean="0"/>
              <a:t>: Social </a:t>
            </a:r>
            <a:r>
              <a:rPr lang="en-US" sz="1600" dirty="0" smtClean="0"/>
              <a:t>graph as </a:t>
            </a:r>
            <a:r>
              <a:rPr lang="en-US" sz="1600" dirty="0" smtClean="0"/>
              <a:t>one input and product table ratings as other</a:t>
            </a:r>
          </a:p>
          <a:p>
            <a:r>
              <a:rPr lang="en-US" sz="1600" dirty="0" smtClean="0"/>
              <a:t>Also, might want to take care of machine leaning algorithms</a:t>
            </a:r>
          </a:p>
          <a:p>
            <a:pPr marL="0" indent="0">
              <a:buNone/>
            </a:pPr>
            <a:r>
              <a:rPr lang="en-US" sz="1600" dirty="0" smtClean="0"/>
              <a:t>In comes </a:t>
            </a:r>
            <a:r>
              <a:rPr lang="en-US" sz="1600" dirty="0" err="1" smtClean="0"/>
              <a:t>GraphX</a:t>
            </a:r>
            <a:r>
              <a:rPr lang="en-US" sz="1600" dirty="0" smtClean="0"/>
              <a:t> and Spark which provides advantages of all functionality at once</a:t>
            </a:r>
            <a:endParaRPr lang="en-US" sz="1600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138" y="4779949"/>
            <a:ext cx="2616200" cy="1384300"/>
          </a:xfrm>
          <a:prstGeom prst="rect">
            <a:avLst/>
          </a:prstGeom>
        </p:spPr>
      </p:pic>
      <p:pic>
        <p:nvPicPr>
          <p:cNvPr id="5" name="Picture 4" descr="download (1).jpe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15" y="5183032"/>
            <a:ext cx="3001833" cy="10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74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2216" y="2569202"/>
            <a:ext cx="4678232" cy="3356020"/>
          </a:xfrm>
        </p:spPr>
        <p:txBody>
          <a:bodyPr/>
          <a:lstStyle/>
          <a:p>
            <a:r>
              <a:rPr lang="en-US" dirty="0" smtClean="0"/>
              <a:t>	What is Graph Database?</a:t>
            </a:r>
          </a:p>
          <a:p>
            <a:r>
              <a:rPr lang="en-US" dirty="0"/>
              <a:t>	</a:t>
            </a:r>
            <a:r>
              <a:rPr lang="en-US" dirty="0" err="1" smtClean="0"/>
              <a:t>Pregel</a:t>
            </a:r>
            <a:endParaRPr lang="en-US" dirty="0" smtClean="0"/>
          </a:p>
          <a:p>
            <a:r>
              <a:rPr lang="en-US" dirty="0" smtClean="0"/>
              <a:t>	Titan</a:t>
            </a:r>
          </a:p>
          <a:p>
            <a:r>
              <a:rPr lang="en-US" dirty="0" smtClean="0"/>
              <a:t>	Bagel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GraphX</a:t>
            </a:r>
            <a:endParaRPr lang="en-US" dirty="0" smtClean="0"/>
          </a:p>
          <a:p>
            <a:r>
              <a:rPr lang="en-US" dirty="0" smtClean="0"/>
              <a:t>	Neo4j</a:t>
            </a:r>
            <a:endParaRPr lang="en-US" dirty="0"/>
          </a:p>
        </p:txBody>
      </p:sp>
      <p:pic>
        <p:nvPicPr>
          <p:cNvPr id="4" name="Picture 3" descr="whats-a-graph-database_502918e97645c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159196"/>
            <a:ext cx="3253321" cy="410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1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280" y="2759756"/>
            <a:ext cx="6508377" cy="1143000"/>
          </a:xfrm>
        </p:spPr>
        <p:txBody>
          <a:bodyPr/>
          <a:lstStyle/>
          <a:p>
            <a:pPr algn="ctr"/>
            <a:r>
              <a:rPr lang="en-US" sz="6000" dirty="0" smtClean="0"/>
              <a:t>Neo4J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0101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Neo4J?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Open source graph database implemented in Java</a:t>
            </a:r>
          </a:p>
          <a:p>
            <a:r>
              <a:rPr lang="en-US" sz="1600" dirty="0" smtClean="0"/>
              <a:t>Released in Feb 2010 under the GNU General Public License</a:t>
            </a:r>
          </a:p>
          <a:p>
            <a:r>
              <a:rPr lang="en-US" sz="1600" dirty="0" smtClean="0"/>
              <a:t>Works with flexible network structure of nodes and relationship</a:t>
            </a:r>
          </a:p>
          <a:p>
            <a:r>
              <a:rPr lang="en-US" sz="1600" dirty="0" smtClean="0"/>
              <a:t>Provides a web UI to interact with the tool</a:t>
            </a:r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086" y="2948781"/>
            <a:ext cx="2188914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6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Neo4J?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Maintains data in the form of Nodes, Relationships and Properties</a:t>
            </a:r>
          </a:p>
          <a:p>
            <a:r>
              <a:rPr lang="en-US" sz="1600" dirty="0" smtClean="0"/>
              <a:t>Uses Cypher for writing and running graph queries</a:t>
            </a:r>
          </a:p>
          <a:p>
            <a:r>
              <a:rPr lang="en-US" sz="1600" dirty="0" smtClean="0"/>
              <a:t>Does not stick to any schemas to maintain data</a:t>
            </a:r>
          </a:p>
          <a:p>
            <a:r>
              <a:rPr lang="en-US" sz="1600" dirty="0" smtClean="0"/>
              <a:t>Nodes can have a mix of common and unique properties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357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Neo4J?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Can export any query result in a tabular format</a:t>
            </a:r>
          </a:p>
          <a:p>
            <a:r>
              <a:rPr lang="en-US" sz="1600" dirty="0" smtClean="0"/>
              <a:t>Produces result frames in a reverse chronological order</a:t>
            </a:r>
          </a:p>
          <a:p>
            <a:r>
              <a:rPr lang="en-US" sz="1600" dirty="0" smtClean="0"/>
              <a:t>Can interact with different types of back ends</a:t>
            </a:r>
          </a:p>
          <a:p>
            <a:r>
              <a:rPr lang="en-US" sz="1600" dirty="0" smtClean="0"/>
              <a:t>Provides metadata about query performance, data storage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578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Neo4J’s graph query language</a:t>
            </a:r>
          </a:p>
          <a:p>
            <a:r>
              <a:rPr lang="en-US" sz="1600" dirty="0" smtClean="0"/>
              <a:t>Just like SQL</a:t>
            </a:r>
          </a:p>
          <a:p>
            <a:r>
              <a:rPr lang="en-US" sz="1600" dirty="0" smtClean="0"/>
              <a:t>Uses symbolic notations to describe the elements of the graph database</a:t>
            </a:r>
          </a:p>
          <a:p>
            <a:pPr lvl="1"/>
            <a:r>
              <a:rPr lang="en-US" sz="1400" dirty="0" smtClean="0"/>
              <a:t>( ) – indicates nodes</a:t>
            </a:r>
          </a:p>
          <a:p>
            <a:pPr lvl="1"/>
            <a:r>
              <a:rPr lang="en-US" sz="1400" dirty="0" smtClean="0"/>
              <a:t>{ } – indicates properties</a:t>
            </a:r>
          </a:p>
          <a:p>
            <a:pPr lvl="1"/>
            <a:r>
              <a:rPr lang="en-US" sz="1400" dirty="0" smtClean="0"/>
              <a:t>[ ] – indicates relationship</a:t>
            </a:r>
          </a:p>
          <a:p>
            <a:r>
              <a:rPr lang="en-US" sz="1600" dirty="0" smtClean="0"/>
              <a:t>Mostly used keywords – CREATE, MATCH, RETURN, DELETE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184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96" y="2854973"/>
            <a:ext cx="6508377" cy="1143000"/>
          </a:xfrm>
        </p:spPr>
        <p:txBody>
          <a:bodyPr/>
          <a:lstStyle/>
          <a:p>
            <a:pPr algn="ctr"/>
            <a:r>
              <a:rPr lang="en-US" sz="6000" dirty="0" smtClean="0"/>
              <a:t>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7886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Database that uses graph structures</a:t>
            </a:r>
          </a:p>
          <a:p>
            <a:r>
              <a:rPr lang="en-US" sz="1600" dirty="0" smtClean="0"/>
              <a:t>Graph theory to store, map and query relationships</a:t>
            </a:r>
          </a:p>
          <a:p>
            <a:r>
              <a:rPr lang="en-US" sz="1600" dirty="0" smtClean="0"/>
              <a:t>Data stored as nodes and relationships; nodes represent entities</a:t>
            </a:r>
            <a:r>
              <a:rPr lang="en-US" sz="1600" dirty="0"/>
              <a:t> </a:t>
            </a:r>
            <a:r>
              <a:rPr lang="en-US" sz="1600" dirty="0" smtClean="0"/>
              <a:t>and edges represent relationships</a:t>
            </a:r>
          </a:p>
          <a:p>
            <a:r>
              <a:rPr lang="en-US" sz="1600" dirty="0" smtClean="0"/>
              <a:t>Main interest is to use graph databases to mine data         from social media, recommendation systems</a:t>
            </a:r>
          </a:p>
          <a:p>
            <a:r>
              <a:rPr lang="en-US" sz="1600" dirty="0" smtClean="0"/>
              <a:t>Accessing relationships quickly; Other DBs compute relationships expensively</a:t>
            </a:r>
          </a:p>
          <a:p>
            <a:r>
              <a:rPr lang="en-US" sz="1600" dirty="0" smtClean="0"/>
              <a:t>Independent of total size of dataset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8155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Easy to </a:t>
            </a:r>
            <a:r>
              <a:rPr lang="en-US" dirty="0" smtClean="0"/>
              <a:t>express many kinds of data</a:t>
            </a:r>
            <a:endParaRPr lang="en-US" dirty="0" smtClean="0"/>
          </a:p>
          <a:p>
            <a:pPr lvl="1">
              <a:buFont typeface="Courier New"/>
              <a:buChar char="o"/>
            </a:pPr>
            <a:r>
              <a:rPr lang="en-US" dirty="0" smtClean="0"/>
              <a:t>Searches are quick and easy</a:t>
            </a:r>
            <a:endParaRPr lang="en-US" dirty="0" smtClean="0"/>
          </a:p>
          <a:p>
            <a:pPr lvl="1">
              <a:buFont typeface="Courier New"/>
              <a:buChar char="o"/>
            </a:pPr>
            <a:r>
              <a:rPr lang="en-US" dirty="0" smtClean="0"/>
              <a:t>Well suited to irregular, complex data</a:t>
            </a:r>
            <a:endParaRPr lang="en-US" dirty="0" smtClean="0"/>
          </a:p>
          <a:p>
            <a:pPr lvl="1">
              <a:buFont typeface="Courier New"/>
              <a:buChar char="o"/>
            </a:pPr>
            <a:r>
              <a:rPr lang="en-US" dirty="0" smtClean="0"/>
              <a:t>Accommodates new kinds of data </a:t>
            </a:r>
            <a:r>
              <a:rPr lang="en-US" dirty="0"/>
              <a:t>	</a:t>
            </a:r>
            <a:endParaRPr lang="en-US" dirty="0" smtClean="0"/>
          </a:p>
          <a:p>
            <a:pPr lvl="1">
              <a:buFont typeface="Courier New"/>
              <a:buChar char="o"/>
            </a:pPr>
            <a:endParaRPr lang="en-US" dirty="0"/>
          </a:p>
          <a:p>
            <a:r>
              <a:rPr lang="en-US" dirty="0" smtClean="0"/>
              <a:t>Cons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 smtClean="0"/>
              <a:t>Large data operations slow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 smtClean="0"/>
              <a:t>Uses a lot of space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 smtClean="0"/>
              <a:t>Not widely used in business environments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 smtClean="0"/>
              <a:t>Conceptually difficult to understand</a:t>
            </a:r>
          </a:p>
          <a:p>
            <a:pPr lvl="1">
              <a:buFont typeface="Courier New"/>
              <a:buChar char="o"/>
            </a:pPr>
            <a:endParaRPr lang="en-US" dirty="0" smtClean="0"/>
          </a:p>
          <a:p>
            <a:pPr lvl="1">
              <a:buFont typeface="Courier New"/>
              <a:buChar char="o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7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DB vs. Relational DB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564027"/>
              </p:ext>
            </p:extLst>
          </p:nvPr>
        </p:nvGraphicFramePr>
        <p:xfrm>
          <a:off x="842511" y="2325832"/>
          <a:ext cx="7448810" cy="406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137"/>
                <a:gridCol w="3724673"/>
              </a:tblGrid>
              <a:tr h="4836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Graph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Relational Database</a:t>
                      </a:r>
                      <a:endParaRPr lang="en-US" dirty="0"/>
                    </a:p>
                  </a:txBody>
                  <a:tcPr/>
                </a:tc>
              </a:tr>
              <a:tr h="834736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Relationships</a:t>
                      </a:r>
                      <a:r>
                        <a:rPr lang="en-US" baseline="0" dirty="0" smtClean="0"/>
                        <a:t> stored at individual record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 is defined at</a:t>
                      </a:r>
                      <a:r>
                        <a:rPr lang="en-US" baseline="0" dirty="0" smtClean="0"/>
                        <a:t> a higher level</a:t>
                      </a:r>
                      <a:endParaRPr lang="en-US" dirty="0"/>
                    </a:p>
                  </a:txBody>
                  <a:tcPr/>
                </a:tc>
              </a:tr>
              <a:tr h="119248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Comparatively slow</a:t>
                      </a:r>
                      <a:r>
                        <a:rPr lang="en-US" baseline="0" dirty="0" smtClean="0"/>
                        <a:t> when operating on large number of records</a:t>
                      </a:r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Faster when operating</a:t>
                      </a:r>
                      <a:r>
                        <a:rPr lang="en-US" baseline="0" dirty="0" smtClean="0"/>
                        <a:t> on large number of records</a:t>
                      </a:r>
                      <a:endParaRPr lang="en-US" dirty="0"/>
                    </a:p>
                  </a:txBody>
                  <a:tcPr/>
                </a:tc>
              </a:tr>
              <a:tr h="483617">
                <a:tc>
                  <a:txBody>
                    <a:bodyPr/>
                    <a:lstStyle/>
                    <a:p>
                      <a:r>
                        <a:rPr lang="en-US" dirty="0" smtClean="0"/>
                        <a:t>Each record</a:t>
                      </a:r>
                      <a:r>
                        <a:rPr lang="en-US" baseline="0" dirty="0" smtClean="0"/>
                        <a:t> examined individually during query to know structure of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Known ahead</a:t>
                      </a:r>
                      <a:r>
                        <a:rPr lang="en-US" baseline="0" dirty="0" smtClean="0"/>
                        <a:t> of time</a:t>
                      </a:r>
                      <a:endParaRPr lang="en-US" dirty="0"/>
                    </a:p>
                  </a:txBody>
                  <a:tcPr/>
                </a:tc>
              </a:tr>
              <a:tr h="483617">
                <a:tc>
                  <a:txBody>
                    <a:bodyPr/>
                    <a:lstStyle/>
                    <a:p>
                      <a:r>
                        <a:rPr lang="en-US" dirty="0" smtClean="0"/>
                        <a:t>Takes up more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storage space since it does not have to store relationships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274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280" y="2759756"/>
            <a:ext cx="6508377" cy="1143000"/>
          </a:xfrm>
        </p:spPr>
        <p:txBody>
          <a:bodyPr/>
          <a:lstStyle/>
          <a:p>
            <a:pPr algn="ctr"/>
            <a:r>
              <a:rPr lang="en-US" sz="6000" dirty="0" err="1" smtClean="0"/>
              <a:t>Pregel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2867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Pregel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6834787" cy="3916363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Google’s internal graph processing platform</a:t>
            </a:r>
          </a:p>
          <a:p>
            <a:r>
              <a:rPr lang="en-US" sz="1600" dirty="0"/>
              <a:t>Applications that could perform internet-related graph </a:t>
            </a:r>
            <a:r>
              <a:rPr lang="en-US" sz="1600" dirty="0" smtClean="0"/>
              <a:t>algorithms</a:t>
            </a:r>
          </a:p>
          <a:p>
            <a:r>
              <a:rPr lang="en-US" sz="1600" dirty="0"/>
              <a:t>Scalable, general-purpose system for implementing graph algorithms in a distributed environment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Targeted to large-scale graph problems</a:t>
            </a:r>
          </a:p>
          <a:p>
            <a:r>
              <a:rPr lang="en-US" sz="1600" dirty="0" smtClean="0"/>
              <a:t>Based on </a:t>
            </a:r>
            <a:r>
              <a:rPr lang="en-US" sz="1600" i="1" dirty="0" smtClean="0"/>
              <a:t>Bulk Synchronous Parallel </a:t>
            </a:r>
            <a:r>
              <a:rPr lang="en-US" sz="1600" dirty="0" smtClean="0"/>
              <a:t>model of programming</a:t>
            </a:r>
          </a:p>
          <a:p>
            <a:r>
              <a:rPr lang="en-US" sz="1600" dirty="0" smtClean="0"/>
              <a:t>Apache </a:t>
            </a:r>
            <a:r>
              <a:rPr lang="en-US" sz="1600" dirty="0" err="1" smtClean="0"/>
              <a:t>Giraph</a:t>
            </a:r>
            <a:r>
              <a:rPr lang="en-US" sz="1600" dirty="0" smtClean="0"/>
              <a:t> and CMU’s </a:t>
            </a:r>
            <a:r>
              <a:rPr lang="en-US" sz="1600" dirty="0" err="1" smtClean="0"/>
              <a:t>GraphLab</a:t>
            </a:r>
            <a:r>
              <a:rPr lang="en-US" sz="1600" dirty="0" smtClean="0"/>
              <a:t>; </a:t>
            </a:r>
            <a:r>
              <a:rPr lang="en-US" sz="1600" dirty="0" smtClean="0"/>
              <a:t>open source implementation of </a:t>
            </a:r>
            <a:r>
              <a:rPr lang="en-US" sz="1600" dirty="0" err="1" smtClean="0"/>
              <a:t>Pregel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4" name="Picture 3" descr="images (1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86" y="3687763"/>
            <a:ext cx="1435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Master/Worker architecture</a:t>
            </a:r>
          </a:p>
          <a:p>
            <a:r>
              <a:rPr lang="en-US" sz="1600" dirty="0" smtClean="0"/>
              <a:t>Uses </a:t>
            </a:r>
            <a:r>
              <a:rPr lang="en-US" sz="1600" dirty="0"/>
              <a:t>message passing between vertices in a graph</a:t>
            </a:r>
          </a:p>
          <a:p>
            <a:r>
              <a:rPr lang="en-US" sz="1600" dirty="0"/>
              <a:t>Organized in a sequence of iterations called </a:t>
            </a:r>
            <a:r>
              <a:rPr lang="en-US" sz="1600" i="1" dirty="0" err="1"/>
              <a:t>supersteps</a:t>
            </a:r>
            <a:endParaRPr lang="en-US" sz="1600" i="1" dirty="0"/>
          </a:p>
          <a:p>
            <a:r>
              <a:rPr lang="en-US" sz="1600" dirty="0" smtClean="0"/>
              <a:t>Compute function run on each vertex</a:t>
            </a:r>
          </a:p>
          <a:p>
            <a:r>
              <a:rPr lang="en-US" sz="1600" dirty="0" smtClean="0"/>
              <a:t>Messages are processed and sent to other vertices</a:t>
            </a:r>
          </a:p>
          <a:p>
            <a:r>
              <a:rPr lang="en-US" sz="1600" dirty="0" smtClean="0"/>
              <a:t>Also, “Vote to halt”; deactivates vertex until it receives message. Job terminated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Also,</a:t>
            </a:r>
            <a:endParaRPr lang="en-US" sz="1600" dirty="0"/>
          </a:p>
          <a:p>
            <a:r>
              <a:rPr lang="en-US" sz="1600" dirty="0"/>
              <a:t>Vertices and messages important; edges not central in </a:t>
            </a:r>
            <a:r>
              <a:rPr lang="en-US" sz="1600" dirty="0" err="1"/>
              <a:t>Pregel</a:t>
            </a:r>
            <a:endParaRPr lang="en-US" sz="1600" dirty="0"/>
          </a:p>
          <a:p>
            <a:r>
              <a:rPr lang="en-US" sz="1600" dirty="0"/>
              <a:t>Messages sent if Vertex ID is known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361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Pregel</a:t>
            </a:r>
            <a:r>
              <a:rPr lang="en-US" dirty="0" smtClean="0"/>
              <a:t> on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Assign vertices to different machines and threads in the cluster</a:t>
            </a:r>
          </a:p>
          <a:p>
            <a:r>
              <a:rPr lang="en-US" sz="1600" dirty="0" smtClean="0"/>
              <a:t>Done by using a hashing scheme; different approach like </a:t>
            </a:r>
            <a:r>
              <a:rPr lang="en-US" sz="1600" i="1" dirty="0" smtClean="0"/>
              <a:t>consistent hashing</a:t>
            </a:r>
          </a:p>
          <a:p>
            <a:r>
              <a:rPr lang="en-US" sz="1600" dirty="0" smtClean="0"/>
              <a:t>Vertices on different machines pass messages between </a:t>
            </a:r>
            <a:r>
              <a:rPr lang="en-US" sz="1600" dirty="0" err="1" smtClean="0"/>
              <a:t>supersteps</a:t>
            </a:r>
            <a:endParaRPr lang="en-US" sz="1600" dirty="0" smtClean="0"/>
          </a:p>
          <a:p>
            <a:r>
              <a:rPr lang="en-US" sz="1600" dirty="0" smtClean="0"/>
              <a:t>Network overhead is small, if graph is relatively sparse and messages are small</a:t>
            </a:r>
          </a:p>
          <a:p>
            <a:r>
              <a:rPr lang="en-US" sz="1600" dirty="0" smtClean="0"/>
              <a:t>Fault tolerance: </a:t>
            </a:r>
            <a:r>
              <a:rPr lang="en-US" sz="1600" dirty="0" err="1" smtClean="0"/>
              <a:t>Pregel</a:t>
            </a:r>
            <a:r>
              <a:rPr lang="en-US" sz="1600" dirty="0" smtClean="0"/>
              <a:t> uses </a:t>
            </a:r>
            <a:r>
              <a:rPr lang="en-US" sz="1600" i="1" dirty="0" err="1" smtClean="0"/>
              <a:t>checkpointing</a:t>
            </a:r>
            <a:r>
              <a:rPr lang="en-US" sz="1600" i="1" dirty="0" smtClean="0"/>
              <a:t> </a:t>
            </a:r>
            <a:r>
              <a:rPr lang="en-US" sz="1600" dirty="0" smtClean="0"/>
              <a:t>procedure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4994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2178</TotalTime>
  <Words>811</Words>
  <Application>Microsoft Macintosh PowerPoint</Application>
  <PresentationFormat>On-screen Show (4:3)</PresentationFormat>
  <Paragraphs>148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Plaza</vt:lpstr>
      <vt:lpstr>The Graph Database</vt:lpstr>
      <vt:lpstr>Agenda</vt:lpstr>
      <vt:lpstr>What is a Graph Database?</vt:lpstr>
      <vt:lpstr>Pros &amp; Cons</vt:lpstr>
      <vt:lpstr>Graph DB vs. Relational DB</vt:lpstr>
      <vt:lpstr>Pregel</vt:lpstr>
      <vt:lpstr>What is Pregel?</vt:lpstr>
      <vt:lpstr>How it works?</vt:lpstr>
      <vt:lpstr>Pregel on a cluster</vt:lpstr>
      <vt:lpstr>Uses &amp; Advantages</vt:lpstr>
      <vt:lpstr>Titan</vt:lpstr>
      <vt:lpstr>What is Titan</vt:lpstr>
      <vt:lpstr>Interacting with Titan</vt:lpstr>
      <vt:lpstr>Features of Titan </vt:lpstr>
      <vt:lpstr>Bagel</vt:lpstr>
      <vt:lpstr>What is Bagel?</vt:lpstr>
      <vt:lpstr>GraphX</vt:lpstr>
      <vt:lpstr>What is GraphX?</vt:lpstr>
      <vt:lpstr>Usefulness of GraphX</vt:lpstr>
      <vt:lpstr>Neo4J</vt:lpstr>
      <vt:lpstr>What is Neo4J?</vt:lpstr>
      <vt:lpstr>Working with Neo4J?</vt:lpstr>
      <vt:lpstr>Features of Neo4J?</vt:lpstr>
      <vt:lpstr>Intro to Cypher</vt:lpstr>
      <vt:lpstr>DEMO</vt:lpstr>
    </vt:vector>
  </TitlesOfParts>
  <Company>NEU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Database</dc:title>
  <dc:creator>Shweta Anchan</dc:creator>
  <cp:lastModifiedBy>Shweta Anchan</cp:lastModifiedBy>
  <cp:revision>57</cp:revision>
  <dcterms:created xsi:type="dcterms:W3CDTF">2015-07-22T00:20:37Z</dcterms:created>
  <dcterms:modified xsi:type="dcterms:W3CDTF">2015-08-15T17:38:54Z</dcterms:modified>
</cp:coreProperties>
</file>