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4" r:id="rId8"/>
    <p:sldId id="263" r:id="rId9"/>
    <p:sldId id="276" r:id="rId10"/>
    <p:sldId id="277" r:id="rId11"/>
    <p:sldId id="278" r:id="rId12"/>
    <p:sldId id="279" r:id="rId13"/>
    <p:sldId id="281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325A6A-FC2A-D64C-A31B-BD9BAB049F87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8265C-B76A-514A-A586-46527C2C2354}">
      <dgm:prSet phldrT="[Text]"/>
      <dgm:spPr/>
      <dgm:t>
        <a:bodyPr/>
        <a:lstStyle/>
        <a:p>
          <a:r>
            <a:rPr lang="en-US"/>
            <a:t>Sentence Splitting (ssplit)</a:t>
          </a:r>
        </a:p>
      </dgm:t>
    </dgm:pt>
    <dgm:pt modelId="{A6AA05DA-4115-B942-B60E-E848B904F1A0}" type="parTrans" cxnId="{F4301EDF-7CA1-4F40-9782-BCED3BCC44BD}">
      <dgm:prSet/>
      <dgm:spPr/>
      <dgm:t>
        <a:bodyPr/>
        <a:lstStyle/>
        <a:p>
          <a:endParaRPr lang="en-US"/>
        </a:p>
      </dgm:t>
    </dgm:pt>
    <dgm:pt modelId="{D226AD79-8F01-B046-838C-E6450B5A5EBF}" type="sibTrans" cxnId="{F4301EDF-7CA1-4F40-9782-BCED3BCC44BD}">
      <dgm:prSet/>
      <dgm:spPr/>
      <dgm:t>
        <a:bodyPr/>
        <a:lstStyle/>
        <a:p>
          <a:endParaRPr lang="en-US"/>
        </a:p>
      </dgm:t>
    </dgm:pt>
    <dgm:pt modelId="{D652AAD8-36C1-314D-B9E4-A2042DABCFB2}">
      <dgm:prSet phldrT="[Text]"/>
      <dgm:spPr/>
      <dgm:t>
        <a:bodyPr/>
        <a:lstStyle/>
        <a:p>
          <a:r>
            <a:rPr lang="en-US"/>
            <a:t>Part- Of - Speech Tagging (pos)</a:t>
          </a:r>
        </a:p>
      </dgm:t>
    </dgm:pt>
    <dgm:pt modelId="{DB76EBEF-431A-A94C-8CDD-72A44CFD491D}" type="parTrans" cxnId="{CFD32055-FBAE-264C-989C-B5AFD31707D8}">
      <dgm:prSet/>
      <dgm:spPr/>
      <dgm:t>
        <a:bodyPr/>
        <a:lstStyle/>
        <a:p>
          <a:endParaRPr lang="en-US"/>
        </a:p>
      </dgm:t>
    </dgm:pt>
    <dgm:pt modelId="{517A8877-BBBD-8645-826B-B1F0FC623B84}" type="sibTrans" cxnId="{CFD32055-FBAE-264C-989C-B5AFD31707D8}">
      <dgm:prSet/>
      <dgm:spPr/>
      <dgm:t>
        <a:bodyPr/>
        <a:lstStyle/>
        <a:p>
          <a:endParaRPr lang="en-US"/>
        </a:p>
      </dgm:t>
    </dgm:pt>
    <dgm:pt modelId="{A319C460-9454-B14F-8B3D-B46760BBBD6A}">
      <dgm:prSet/>
      <dgm:spPr/>
      <dgm:t>
        <a:bodyPr/>
        <a:lstStyle/>
        <a:p>
          <a:r>
            <a:rPr lang="en-US"/>
            <a:t>Morphological Analysis (lemma)</a:t>
          </a:r>
        </a:p>
      </dgm:t>
    </dgm:pt>
    <dgm:pt modelId="{2690BC7A-6520-0444-89D8-20C86BABD190}" type="parTrans" cxnId="{DA8329BB-859D-3749-AC5A-CE2DE98B7514}">
      <dgm:prSet/>
      <dgm:spPr/>
      <dgm:t>
        <a:bodyPr/>
        <a:lstStyle/>
        <a:p>
          <a:endParaRPr lang="en-US"/>
        </a:p>
      </dgm:t>
    </dgm:pt>
    <dgm:pt modelId="{25203A57-CEEB-A44D-8BE4-A8B2A7574336}" type="sibTrans" cxnId="{DA8329BB-859D-3749-AC5A-CE2DE98B7514}">
      <dgm:prSet/>
      <dgm:spPr/>
      <dgm:t>
        <a:bodyPr/>
        <a:lstStyle/>
        <a:p>
          <a:endParaRPr lang="en-US"/>
        </a:p>
      </dgm:t>
    </dgm:pt>
    <dgm:pt modelId="{4F862EB4-447B-BA4F-87C5-4AED2ECB1B58}">
      <dgm:prSet/>
      <dgm:spPr/>
      <dgm:t>
        <a:bodyPr/>
        <a:lstStyle/>
        <a:p>
          <a:r>
            <a:rPr lang="en-US"/>
            <a:t>Syntactic Parsing (parse)</a:t>
          </a:r>
        </a:p>
      </dgm:t>
    </dgm:pt>
    <dgm:pt modelId="{4EA60C2F-395B-294D-9030-DBD7F5204D7C}" type="parTrans" cxnId="{81F1D90B-4B66-7D40-A6CE-DF67BEF7E00E}">
      <dgm:prSet/>
      <dgm:spPr/>
      <dgm:t>
        <a:bodyPr/>
        <a:lstStyle/>
        <a:p>
          <a:endParaRPr lang="en-US"/>
        </a:p>
      </dgm:t>
    </dgm:pt>
    <dgm:pt modelId="{6B932003-7E1F-E448-85A9-38BAA00C9D0D}" type="sibTrans" cxnId="{81F1D90B-4B66-7D40-A6CE-DF67BEF7E00E}">
      <dgm:prSet/>
      <dgm:spPr/>
      <dgm:t>
        <a:bodyPr/>
        <a:lstStyle/>
        <a:p>
          <a:endParaRPr lang="en-US"/>
        </a:p>
      </dgm:t>
    </dgm:pt>
    <dgm:pt modelId="{20846AEC-079D-D74C-ABD8-7993A9A01BCC}">
      <dgm:prSet phldrT="[Text]"/>
      <dgm:spPr/>
      <dgm:t>
        <a:bodyPr/>
        <a:lstStyle/>
        <a:p>
          <a:r>
            <a:rPr lang="en-US"/>
            <a:t>Tolenization</a:t>
          </a:r>
        </a:p>
      </dgm:t>
    </dgm:pt>
    <dgm:pt modelId="{4FA22830-CA81-4E48-9276-6F0E1F7286FA}" type="sibTrans" cxnId="{F6120D15-17EF-6143-ACBB-A7B5471B9EAD}">
      <dgm:prSet/>
      <dgm:spPr/>
      <dgm:t>
        <a:bodyPr/>
        <a:lstStyle/>
        <a:p>
          <a:endParaRPr lang="en-US"/>
        </a:p>
      </dgm:t>
    </dgm:pt>
    <dgm:pt modelId="{B998A05A-F1D5-AA48-BA5D-B021638E6F85}" type="parTrans" cxnId="{F6120D15-17EF-6143-ACBB-A7B5471B9EAD}">
      <dgm:prSet/>
      <dgm:spPr/>
      <dgm:t>
        <a:bodyPr/>
        <a:lstStyle/>
        <a:p>
          <a:endParaRPr lang="en-US"/>
        </a:p>
      </dgm:t>
    </dgm:pt>
    <dgm:pt modelId="{2F10D390-9928-544A-94F8-BE12D7CB56B3}" type="pres">
      <dgm:prSet presAssocID="{0A325A6A-FC2A-D64C-A31B-BD9BAB049F8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26327F-C528-9C4D-ACB8-51C6CAAE905C}" type="pres">
      <dgm:prSet presAssocID="{4F862EB4-447B-BA4F-87C5-4AED2ECB1B58}" presName="boxAndChildren" presStyleCnt="0"/>
      <dgm:spPr/>
    </dgm:pt>
    <dgm:pt modelId="{D3DD9A59-6B78-5040-B73C-6169D7240191}" type="pres">
      <dgm:prSet presAssocID="{4F862EB4-447B-BA4F-87C5-4AED2ECB1B58}" presName="parentTextBox" presStyleLbl="node1" presStyleIdx="0" presStyleCnt="5"/>
      <dgm:spPr/>
      <dgm:t>
        <a:bodyPr/>
        <a:lstStyle/>
        <a:p>
          <a:endParaRPr lang="en-US"/>
        </a:p>
      </dgm:t>
    </dgm:pt>
    <dgm:pt modelId="{C0BB0434-BCA9-ED46-B23F-BB18214B9953}" type="pres">
      <dgm:prSet presAssocID="{25203A57-CEEB-A44D-8BE4-A8B2A7574336}" presName="sp" presStyleCnt="0"/>
      <dgm:spPr/>
    </dgm:pt>
    <dgm:pt modelId="{E0D92268-060C-6748-9AED-D37B61B53AD9}" type="pres">
      <dgm:prSet presAssocID="{A319C460-9454-B14F-8B3D-B46760BBBD6A}" presName="arrowAndChildren" presStyleCnt="0"/>
      <dgm:spPr/>
    </dgm:pt>
    <dgm:pt modelId="{D540B0EF-F5A7-924E-AA67-79F55E87A462}" type="pres">
      <dgm:prSet presAssocID="{A319C460-9454-B14F-8B3D-B46760BBBD6A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0B932D2C-91AA-4F4F-B21A-2AD686B9021A}" type="pres">
      <dgm:prSet presAssocID="{517A8877-BBBD-8645-826B-B1F0FC623B84}" presName="sp" presStyleCnt="0"/>
      <dgm:spPr/>
    </dgm:pt>
    <dgm:pt modelId="{E7245F8C-941B-E54A-A012-95D2643AF696}" type="pres">
      <dgm:prSet presAssocID="{D652AAD8-36C1-314D-B9E4-A2042DABCFB2}" presName="arrowAndChildren" presStyleCnt="0"/>
      <dgm:spPr/>
    </dgm:pt>
    <dgm:pt modelId="{AE561BE1-5E57-B44A-A228-3EB0B8953160}" type="pres">
      <dgm:prSet presAssocID="{D652AAD8-36C1-314D-B9E4-A2042DABCFB2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E2AFCB95-1B95-4241-97E6-75FFC7BE8AF2}" type="pres">
      <dgm:prSet presAssocID="{D226AD79-8F01-B046-838C-E6450B5A5EBF}" presName="sp" presStyleCnt="0"/>
      <dgm:spPr/>
    </dgm:pt>
    <dgm:pt modelId="{7586947F-C8A2-C54B-B9B9-A324BB4444EE}" type="pres">
      <dgm:prSet presAssocID="{B578265C-B76A-514A-A586-46527C2C2354}" presName="arrowAndChildren" presStyleCnt="0"/>
      <dgm:spPr/>
    </dgm:pt>
    <dgm:pt modelId="{C7E71CBB-01F6-BA47-A6E9-608190F6AE60}" type="pres">
      <dgm:prSet presAssocID="{B578265C-B76A-514A-A586-46527C2C2354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89EE9BB4-F8EF-AB44-A818-ABF1857807C2}" type="pres">
      <dgm:prSet presAssocID="{4FA22830-CA81-4E48-9276-6F0E1F7286FA}" presName="sp" presStyleCnt="0"/>
      <dgm:spPr/>
    </dgm:pt>
    <dgm:pt modelId="{9605E4F4-51F6-DD44-ACA4-1D94D4750836}" type="pres">
      <dgm:prSet presAssocID="{20846AEC-079D-D74C-ABD8-7993A9A01BCC}" presName="arrowAndChildren" presStyleCnt="0"/>
      <dgm:spPr/>
    </dgm:pt>
    <dgm:pt modelId="{CD4B6ADF-832E-BD42-A7F3-A8CF0FD0220C}" type="pres">
      <dgm:prSet presAssocID="{20846AEC-079D-D74C-ABD8-7993A9A01BCC}" presName="parentTextArrow" presStyleLbl="node1" presStyleIdx="4" presStyleCnt="5" custLinFactNeighborX="-5093" custLinFactNeighborY="-36852"/>
      <dgm:spPr/>
      <dgm:t>
        <a:bodyPr/>
        <a:lstStyle/>
        <a:p>
          <a:endParaRPr lang="en-US"/>
        </a:p>
      </dgm:t>
    </dgm:pt>
  </dgm:ptLst>
  <dgm:cxnLst>
    <dgm:cxn modelId="{F6120D15-17EF-6143-ACBB-A7B5471B9EAD}" srcId="{0A325A6A-FC2A-D64C-A31B-BD9BAB049F87}" destId="{20846AEC-079D-D74C-ABD8-7993A9A01BCC}" srcOrd="0" destOrd="0" parTransId="{B998A05A-F1D5-AA48-BA5D-B021638E6F85}" sibTransId="{4FA22830-CA81-4E48-9276-6F0E1F7286FA}"/>
    <dgm:cxn modelId="{CA4F34F9-0E97-4378-95DF-E0294C2FC9DE}" type="presOf" srcId="{4F862EB4-447B-BA4F-87C5-4AED2ECB1B58}" destId="{D3DD9A59-6B78-5040-B73C-6169D7240191}" srcOrd="0" destOrd="0" presId="urn:microsoft.com/office/officeart/2005/8/layout/process4"/>
    <dgm:cxn modelId="{DA8329BB-859D-3749-AC5A-CE2DE98B7514}" srcId="{0A325A6A-FC2A-D64C-A31B-BD9BAB049F87}" destId="{A319C460-9454-B14F-8B3D-B46760BBBD6A}" srcOrd="3" destOrd="0" parTransId="{2690BC7A-6520-0444-89D8-20C86BABD190}" sibTransId="{25203A57-CEEB-A44D-8BE4-A8B2A7574336}"/>
    <dgm:cxn modelId="{F4301EDF-7CA1-4F40-9782-BCED3BCC44BD}" srcId="{0A325A6A-FC2A-D64C-A31B-BD9BAB049F87}" destId="{B578265C-B76A-514A-A586-46527C2C2354}" srcOrd="1" destOrd="0" parTransId="{A6AA05DA-4115-B942-B60E-E848B904F1A0}" sibTransId="{D226AD79-8F01-B046-838C-E6450B5A5EBF}"/>
    <dgm:cxn modelId="{81F1D90B-4B66-7D40-A6CE-DF67BEF7E00E}" srcId="{0A325A6A-FC2A-D64C-A31B-BD9BAB049F87}" destId="{4F862EB4-447B-BA4F-87C5-4AED2ECB1B58}" srcOrd="4" destOrd="0" parTransId="{4EA60C2F-395B-294D-9030-DBD7F5204D7C}" sibTransId="{6B932003-7E1F-E448-85A9-38BAA00C9D0D}"/>
    <dgm:cxn modelId="{ED031012-2CF2-485F-9EE2-16A56012512F}" type="presOf" srcId="{20846AEC-079D-D74C-ABD8-7993A9A01BCC}" destId="{CD4B6ADF-832E-BD42-A7F3-A8CF0FD0220C}" srcOrd="0" destOrd="0" presId="urn:microsoft.com/office/officeart/2005/8/layout/process4"/>
    <dgm:cxn modelId="{CFD32055-FBAE-264C-989C-B5AFD31707D8}" srcId="{0A325A6A-FC2A-D64C-A31B-BD9BAB049F87}" destId="{D652AAD8-36C1-314D-B9E4-A2042DABCFB2}" srcOrd="2" destOrd="0" parTransId="{DB76EBEF-431A-A94C-8CDD-72A44CFD491D}" sibTransId="{517A8877-BBBD-8645-826B-B1F0FC623B84}"/>
    <dgm:cxn modelId="{AA916FDF-985A-45F6-95A4-2692DC2713BD}" type="presOf" srcId="{B578265C-B76A-514A-A586-46527C2C2354}" destId="{C7E71CBB-01F6-BA47-A6E9-608190F6AE60}" srcOrd="0" destOrd="0" presId="urn:microsoft.com/office/officeart/2005/8/layout/process4"/>
    <dgm:cxn modelId="{3B9FBCA7-B97B-4871-9CE1-F589DB25272B}" type="presOf" srcId="{A319C460-9454-B14F-8B3D-B46760BBBD6A}" destId="{D540B0EF-F5A7-924E-AA67-79F55E87A462}" srcOrd="0" destOrd="0" presId="urn:microsoft.com/office/officeart/2005/8/layout/process4"/>
    <dgm:cxn modelId="{489671D3-3F12-4293-91F1-DC835ED6B5C1}" type="presOf" srcId="{D652AAD8-36C1-314D-B9E4-A2042DABCFB2}" destId="{AE561BE1-5E57-B44A-A228-3EB0B8953160}" srcOrd="0" destOrd="0" presId="urn:microsoft.com/office/officeart/2005/8/layout/process4"/>
    <dgm:cxn modelId="{DC525714-6094-46A4-944C-3FE6B18AE032}" type="presOf" srcId="{0A325A6A-FC2A-D64C-A31B-BD9BAB049F87}" destId="{2F10D390-9928-544A-94F8-BE12D7CB56B3}" srcOrd="0" destOrd="0" presId="urn:microsoft.com/office/officeart/2005/8/layout/process4"/>
    <dgm:cxn modelId="{82A658B1-CB53-46F3-AAB1-A1BDDED820A1}" type="presParOf" srcId="{2F10D390-9928-544A-94F8-BE12D7CB56B3}" destId="{3526327F-C528-9C4D-ACB8-51C6CAAE905C}" srcOrd="0" destOrd="0" presId="urn:microsoft.com/office/officeart/2005/8/layout/process4"/>
    <dgm:cxn modelId="{8668F190-5B52-483B-B936-BB35CD0E2D27}" type="presParOf" srcId="{3526327F-C528-9C4D-ACB8-51C6CAAE905C}" destId="{D3DD9A59-6B78-5040-B73C-6169D7240191}" srcOrd="0" destOrd="0" presId="urn:microsoft.com/office/officeart/2005/8/layout/process4"/>
    <dgm:cxn modelId="{B55C198D-B9B7-46A5-83E4-CAB85C6C6402}" type="presParOf" srcId="{2F10D390-9928-544A-94F8-BE12D7CB56B3}" destId="{C0BB0434-BCA9-ED46-B23F-BB18214B9953}" srcOrd="1" destOrd="0" presId="urn:microsoft.com/office/officeart/2005/8/layout/process4"/>
    <dgm:cxn modelId="{3D208496-1CCA-4EC5-A5D9-8DD54526E5A3}" type="presParOf" srcId="{2F10D390-9928-544A-94F8-BE12D7CB56B3}" destId="{E0D92268-060C-6748-9AED-D37B61B53AD9}" srcOrd="2" destOrd="0" presId="urn:microsoft.com/office/officeart/2005/8/layout/process4"/>
    <dgm:cxn modelId="{2FFEF3F1-ADF2-46E5-8C55-496B10AB09C6}" type="presParOf" srcId="{E0D92268-060C-6748-9AED-D37B61B53AD9}" destId="{D540B0EF-F5A7-924E-AA67-79F55E87A462}" srcOrd="0" destOrd="0" presId="urn:microsoft.com/office/officeart/2005/8/layout/process4"/>
    <dgm:cxn modelId="{032E29B7-D2C4-4BE0-B6BB-BD0DBE50D622}" type="presParOf" srcId="{2F10D390-9928-544A-94F8-BE12D7CB56B3}" destId="{0B932D2C-91AA-4F4F-B21A-2AD686B9021A}" srcOrd="3" destOrd="0" presId="urn:microsoft.com/office/officeart/2005/8/layout/process4"/>
    <dgm:cxn modelId="{E51C2D86-5CEB-44FE-A5D3-2A7F34DB2533}" type="presParOf" srcId="{2F10D390-9928-544A-94F8-BE12D7CB56B3}" destId="{E7245F8C-941B-E54A-A012-95D2643AF696}" srcOrd="4" destOrd="0" presId="urn:microsoft.com/office/officeart/2005/8/layout/process4"/>
    <dgm:cxn modelId="{E53A4647-6B7F-4EDE-B2E2-4243947040FA}" type="presParOf" srcId="{E7245F8C-941B-E54A-A012-95D2643AF696}" destId="{AE561BE1-5E57-B44A-A228-3EB0B8953160}" srcOrd="0" destOrd="0" presId="urn:microsoft.com/office/officeart/2005/8/layout/process4"/>
    <dgm:cxn modelId="{F5A6063E-F436-414D-9621-B0BE2ED6D873}" type="presParOf" srcId="{2F10D390-9928-544A-94F8-BE12D7CB56B3}" destId="{E2AFCB95-1B95-4241-97E6-75FFC7BE8AF2}" srcOrd="5" destOrd="0" presId="urn:microsoft.com/office/officeart/2005/8/layout/process4"/>
    <dgm:cxn modelId="{1BBA15FE-0DB7-450D-B767-9164CEF4A069}" type="presParOf" srcId="{2F10D390-9928-544A-94F8-BE12D7CB56B3}" destId="{7586947F-C8A2-C54B-B9B9-A324BB4444EE}" srcOrd="6" destOrd="0" presId="urn:microsoft.com/office/officeart/2005/8/layout/process4"/>
    <dgm:cxn modelId="{FDF71ECE-AB9A-497F-B09D-CC3182697DCE}" type="presParOf" srcId="{7586947F-C8A2-C54B-B9B9-A324BB4444EE}" destId="{C7E71CBB-01F6-BA47-A6E9-608190F6AE60}" srcOrd="0" destOrd="0" presId="urn:microsoft.com/office/officeart/2005/8/layout/process4"/>
    <dgm:cxn modelId="{B1840E08-0BD1-43C4-B30E-A58CAF84F78D}" type="presParOf" srcId="{2F10D390-9928-544A-94F8-BE12D7CB56B3}" destId="{89EE9BB4-F8EF-AB44-A818-ABF1857807C2}" srcOrd="7" destOrd="0" presId="urn:microsoft.com/office/officeart/2005/8/layout/process4"/>
    <dgm:cxn modelId="{37199B17-E218-4F4A-833B-EE2EE64A9964}" type="presParOf" srcId="{2F10D390-9928-544A-94F8-BE12D7CB56B3}" destId="{9605E4F4-51F6-DD44-ACA4-1D94D4750836}" srcOrd="8" destOrd="0" presId="urn:microsoft.com/office/officeart/2005/8/layout/process4"/>
    <dgm:cxn modelId="{DA4E2E2D-07A6-4D23-A473-C84AAA8F3E5B}" type="presParOf" srcId="{9605E4F4-51F6-DD44-ACA4-1D94D4750836}" destId="{CD4B6ADF-832E-BD42-A7F3-A8CF0FD0220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D9A59-6B78-5040-B73C-6169D7240191}">
      <dsp:nvSpPr>
        <dsp:cNvPr id="0" name=""/>
        <dsp:cNvSpPr/>
      </dsp:nvSpPr>
      <dsp:spPr>
        <a:xfrm>
          <a:off x="0" y="3418683"/>
          <a:ext cx="3378200" cy="5608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Syntactic Parsing (parse)</a:t>
          </a:r>
        </a:p>
      </dsp:txBody>
      <dsp:txXfrm>
        <a:off x="0" y="3418683"/>
        <a:ext cx="3378200" cy="560863"/>
      </dsp:txXfrm>
    </dsp:sp>
    <dsp:sp modelId="{D540B0EF-F5A7-924E-AA67-79F55E87A462}">
      <dsp:nvSpPr>
        <dsp:cNvPr id="0" name=""/>
        <dsp:cNvSpPr/>
      </dsp:nvSpPr>
      <dsp:spPr>
        <a:xfrm rot="10800000">
          <a:off x="0" y="2564488"/>
          <a:ext cx="3378200" cy="862607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Morphological Analysis (lemma)</a:t>
          </a:r>
        </a:p>
      </dsp:txBody>
      <dsp:txXfrm rot="10800000">
        <a:off x="0" y="2564488"/>
        <a:ext cx="3378200" cy="560496"/>
      </dsp:txXfrm>
    </dsp:sp>
    <dsp:sp modelId="{AE561BE1-5E57-B44A-A228-3EB0B8953160}">
      <dsp:nvSpPr>
        <dsp:cNvPr id="0" name=""/>
        <dsp:cNvSpPr/>
      </dsp:nvSpPr>
      <dsp:spPr>
        <a:xfrm rot="10800000">
          <a:off x="0" y="1710293"/>
          <a:ext cx="3378200" cy="862607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Part- Of - Speech Tagging (pos)</a:t>
          </a:r>
        </a:p>
      </dsp:txBody>
      <dsp:txXfrm rot="10800000">
        <a:off x="0" y="1710293"/>
        <a:ext cx="3378200" cy="560496"/>
      </dsp:txXfrm>
    </dsp:sp>
    <dsp:sp modelId="{C7E71CBB-01F6-BA47-A6E9-608190F6AE60}">
      <dsp:nvSpPr>
        <dsp:cNvPr id="0" name=""/>
        <dsp:cNvSpPr/>
      </dsp:nvSpPr>
      <dsp:spPr>
        <a:xfrm rot="10800000">
          <a:off x="0" y="856098"/>
          <a:ext cx="3378200" cy="862607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Sentence Splitting (ssplit)</a:t>
          </a:r>
        </a:p>
      </dsp:txBody>
      <dsp:txXfrm rot="10800000">
        <a:off x="0" y="856098"/>
        <a:ext cx="3378200" cy="560496"/>
      </dsp:txXfrm>
    </dsp:sp>
    <dsp:sp modelId="{CD4B6ADF-832E-BD42-A7F3-A8CF0FD0220C}">
      <dsp:nvSpPr>
        <dsp:cNvPr id="0" name=""/>
        <dsp:cNvSpPr/>
      </dsp:nvSpPr>
      <dsp:spPr>
        <a:xfrm rot="10800000">
          <a:off x="0" y="0"/>
          <a:ext cx="3378200" cy="862607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Tolenization</a:t>
          </a:r>
        </a:p>
      </dsp:txBody>
      <dsp:txXfrm rot="10800000">
        <a:off x="0" y="0"/>
        <a:ext cx="3378200" cy="560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2147483647 w 2706"/>
                <a:gd name="T35" fmla="*/ 2147483647 h 640"/>
                <a:gd name="T36" fmla="*/ 0 w 2706"/>
                <a:gd name="T37" fmla="*/ 2147483647 h 640"/>
                <a:gd name="T38" fmla="*/ 0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2147483647 h 640"/>
                <a:gd name="T100" fmla="*/ 2147483647 w 2706"/>
                <a:gd name="T101" fmla="*/ 2147483647 h 640"/>
                <a:gd name="T102" fmla="*/ 2147483647 w 2706"/>
                <a:gd name="T103" fmla="*/ 2147483647 h 640"/>
                <a:gd name="T104" fmla="*/ 2147483647 w 2706"/>
                <a:gd name="T105" fmla="*/ 2147483647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2147483647 h 762"/>
                <a:gd name="T26" fmla="*/ 2147483647 w 5216"/>
                <a:gd name="T27" fmla="*/ 0 h 762"/>
                <a:gd name="T28" fmla="*/ 2147483647 w 5216"/>
                <a:gd name="T29" fmla="*/ 2147483647 h 762"/>
                <a:gd name="T30" fmla="*/ 2147483647 w 5216"/>
                <a:gd name="T31" fmla="*/ 2147483647 h 762"/>
                <a:gd name="T32" fmla="*/ 0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2147483647 w 5216"/>
                <a:gd name="T69" fmla="*/ 2147483647 h 762"/>
                <a:gd name="T70" fmla="*/ 2147483647 w 5216"/>
                <a:gd name="T71" fmla="*/ 2147483647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2147483647 h 1192"/>
                <a:gd name="T70" fmla="*/ 2147483647 w 8196"/>
                <a:gd name="T71" fmla="*/ 2147483647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964EE3-6AA7-47EF-88C8-260355D8D5B9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576DC-E3F5-4D65-871C-CE168789D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7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964EE3-6AA7-47EF-88C8-260355D8D5B9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576DC-E3F5-4D65-871C-CE168789D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7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2147483647 w 2706"/>
                <a:gd name="T35" fmla="*/ 2147483647 h 640"/>
                <a:gd name="T36" fmla="*/ 0 w 2706"/>
                <a:gd name="T37" fmla="*/ 2147483647 h 640"/>
                <a:gd name="T38" fmla="*/ 0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2147483647 h 640"/>
                <a:gd name="T100" fmla="*/ 2147483647 w 2706"/>
                <a:gd name="T101" fmla="*/ 2147483647 h 640"/>
                <a:gd name="T102" fmla="*/ 2147483647 w 2706"/>
                <a:gd name="T103" fmla="*/ 2147483647 h 640"/>
                <a:gd name="T104" fmla="*/ 2147483647 w 2706"/>
                <a:gd name="T105" fmla="*/ 2147483647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2147483647 h 762"/>
                <a:gd name="T26" fmla="*/ 2147483647 w 5216"/>
                <a:gd name="T27" fmla="*/ 0 h 762"/>
                <a:gd name="T28" fmla="*/ 2147483647 w 5216"/>
                <a:gd name="T29" fmla="*/ 2147483647 h 762"/>
                <a:gd name="T30" fmla="*/ 2147483647 w 5216"/>
                <a:gd name="T31" fmla="*/ 2147483647 h 762"/>
                <a:gd name="T32" fmla="*/ 0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2147483647 w 5216"/>
                <a:gd name="T69" fmla="*/ 2147483647 h 762"/>
                <a:gd name="T70" fmla="*/ 2147483647 w 5216"/>
                <a:gd name="T71" fmla="*/ 2147483647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0" name="Freeform 25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2147483647 h 1192"/>
                <a:gd name="T70" fmla="*/ 2147483647 w 8196"/>
                <a:gd name="T71" fmla="*/ 2147483647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964EE3-6AA7-47EF-88C8-260355D8D5B9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576DC-E3F5-4D65-871C-CE168789D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5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964EE3-6AA7-47EF-88C8-260355D8D5B9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576DC-E3F5-4D65-871C-CE168789D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4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>
              <a:gd name="T0" fmla="*/ 2147483647 w 2706"/>
              <a:gd name="T1" fmla="*/ 0 h 640"/>
              <a:gd name="T2" fmla="*/ 2147483647 w 2706"/>
              <a:gd name="T3" fmla="*/ 0 h 640"/>
              <a:gd name="T4" fmla="*/ 2147483647 w 2706"/>
              <a:gd name="T5" fmla="*/ 2147483647 h 640"/>
              <a:gd name="T6" fmla="*/ 2147483647 w 2706"/>
              <a:gd name="T7" fmla="*/ 2147483647 h 640"/>
              <a:gd name="T8" fmla="*/ 2147483647 w 2706"/>
              <a:gd name="T9" fmla="*/ 2147483647 h 640"/>
              <a:gd name="T10" fmla="*/ 2147483647 w 2706"/>
              <a:gd name="T11" fmla="*/ 2147483647 h 640"/>
              <a:gd name="T12" fmla="*/ 2147483647 w 2706"/>
              <a:gd name="T13" fmla="*/ 2147483647 h 640"/>
              <a:gd name="T14" fmla="*/ 2147483647 w 2706"/>
              <a:gd name="T15" fmla="*/ 2147483647 h 640"/>
              <a:gd name="T16" fmla="*/ 2147483647 w 2706"/>
              <a:gd name="T17" fmla="*/ 2147483647 h 640"/>
              <a:gd name="T18" fmla="*/ 2147483647 w 2706"/>
              <a:gd name="T19" fmla="*/ 2147483647 h 640"/>
              <a:gd name="T20" fmla="*/ 2147483647 w 2706"/>
              <a:gd name="T21" fmla="*/ 2147483647 h 640"/>
              <a:gd name="T22" fmla="*/ 2147483647 w 2706"/>
              <a:gd name="T23" fmla="*/ 2147483647 h 640"/>
              <a:gd name="T24" fmla="*/ 2147483647 w 2706"/>
              <a:gd name="T25" fmla="*/ 2147483647 h 640"/>
              <a:gd name="T26" fmla="*/ 2147483647 w 2706"/>
              <a:gd name="T27" fmla="*/ 2147483647 h 640"/>
              <a:gd name="T28" fmla="*/ 2147483647 w 2706"/>
              <a:gd name="T29" fmla="*/ 2147483647 h 640"/>
              <a:gd name="T30" fmla="*/ 2147483647 w 2706"/>
              <a:gd name="T31" fmla="*/ 2147483647 h 640"/>
              <a:gd name="T32" fmla="*/ 2147483647 w 2706"/>
              <a:gd name="T33" fmla="*/ 2147483647 h 640"/>
              <a:gd name="T34" fmla="*/ 2147483647 w 2706"/>
              <a:gd name="T35" fmla="*/ 2147483647 h 640"/>
              <a:gd name="T36" fmla="*/ 0 w 2706"/>
              <a:gd name="T37" fmla="*/ 2147483647 h 640"/>
              <a:gd name="T38" fmla="*/ 0 w 2706"/>
              <a:gd name="T39" fmla="*/ 2147483647 h 640"/>
              <a:gd name="T40" fmla="*/ 2147483647 w 2706"/>
              <a:gd name="T41" fmla="*/ 2147483647 h 640"/>
              <a:gd name="T42" fmla="*/ 2147483647 w 2706"/>
              <a:gd name="T43" fmla="*/ 2147483647 h 640"/>
              <a:gd name="T44" fmla="*/ 2147483647 w 2706"/>
              <a:gd name="T45" fmla="*/ 2147483647 h 640"/>
              <a:gd name="T46" fmla="*/ 2147483647 w 2706"/>
              <a:gd name="T47" fmla="*/ 2147483647 h 640"/>
              <a:gd name="T48" fmla="*/ 2147483647 w 2706"/>
              <a:gd name="T49" fmla="*/ 2147483647 h 640"/>
              <a:gd name="T50" fmla="*/ 2147483647 w 2706"/>
              <a:gd name="T51" fmla="*/ 2147483647 h 640"/>
              <a:gd name="T52" fmla="*/ 2147483647 w 2706"/>
              <a:gd name="T53" fmla="*/ 2147483647 h 640"/>
              <a:gd name="T54" fmla="*/ 2147483647 w 2706"/>
              <a:gd name="T55" fmla="*/ 2147483647 h 640"/>
              <a:gd name="T56" fmla="*/ 2147483647 w 2706"/>
              <a:gd name="T57" fmla="*/ 2147483647 h 640"/>
              <a:gd name="T58" fmla="*/ 2147483647 w 2706"/>
              <a:gd name="T59" fmla="*/ 2147483647 h 640"/>
              <a:gd name="T60" fmla="*/ 2147483647 w 2706"/>
              <a:gd name="T61" fmla="*/ 2147483647 h 640"/>
              <a:gd name="T62" fmla="*/ 2147483647 w 2706"/>
              <a:gd name="T63" fmla="*/ 2147483647 h 640"/>
              <a:gd name="T64" fmla="*/ 2147483647 w 2706"/>
              <a:gd name="T65" fmla="*/ 2147483647 h 640"/>
              <a:gd name="T66" fmla="*/ 2147483647 w 2706"/>
              <a:gd name="T67" fmla="*/ 2147483647 h 640"/>
              <a:gd name="T68" fmla="*/ 2147483647 w 2706"/>
              <a:gd name="T69" fmla="*/ 2147483647 h 640"/>
              <a:gd name="T70" fmla="*/ 2147483647 w 2706"/>
              <a:gd name="T71" fmla="*/ 2147483647 h 640"/>
              <a:gd name="T72" fmla="*/ 2147483647 w 2706"/>
              <a:gd name="T73" fmla="*/ 2147483647 h 640"/>
              <a:gd name="T74" fmla="*/ 2147483647 w 2706"/>
              <a:gd name="T75" fmla="*/ 2147483647 h 640"/>
              <a:gd name="T76" fmla="*/ 2147483647 w 2706"/>
              <a:gd name="T77" fmla="*/ 2147483647 h 640"/>
              <a:gd name="T78" fmla="*/ 2147483647 w 2706"/>
              <a:gd name="T79" fmla="*/ 2147483647 h 640"/>
              <a:gd name="T80" fmla="*/ 2147483647 w 2706"/>
              <a:gd name="T81" fmla="*/ 2147483647 h 640"/>
              <a:gd name="T82" fmla="*/ 2147483647 w 2706"/>
              <a:gd name="T83" fmla="*/ 2147483647 h 640"/>
              <a:gd name="T84" fmla="*/ 2147483647 w 2706"/>
              <a:gd name="T85" fmla="*/ 2147483647 h 640"/>
              <a:gd name="T86" fmla="*/ 2147483647 w 2706"/>
              <a:gd name="T87" fmla="*/ 2147483647 h 640"/>
              <a:gd name="T88" fmla="*/ 2147483647 w 2706"/>
              <a:gd name="T89" fmla="*/ 2147483647 h 640"/>
              <a:gd name="T90" fmla="*/ 2147483647 w 2706"/>
              <a:gd name="T91" fmla="*/ 2147483647 h 640"/>
              <a:gd name="T92" fmla="*/ 2147483647 w 2706"/>
              <a:gd name="T93" fmla="*/ 2147483647 h 640"/>
              <a:gd name="T94" fmla="*/ 2147483647 w 2706"/>
              <a:gd name="T95" fmla="*/ 2147483647 h 640"/>
              <a:gd name="T96" fmla="*/ 2147483647 w 2706"/>
              <a:gd name="T97" fmla="*/ 2147483647 h 640"/>
              <a:gd name="T98" fmla="*/ 2147483647 w 2706"/>
              <a:gd name="T99" fmla="*/ 2147483647 h 640"/>
              <a:gd name="T100" fmla="*/ 2147483647 w 2706"/>
              <a:gd name="T101" fmla="*/ 2147483647 h 640"/>
              <a:gd name="T102" fmla="*/ 2147483647 w 2706"/>
              <a:gd name="T103" fmla="*/ 2147483647 h 640"/>
              <a:gd name="T104" fmla="*/ 2147483647 w 2706"/>
              <a:gd name="T105" fmla="*/ 2147483647 h 640"/>
              <a:gd name="T106" fmla="*/ 2147483647 w 2706"/>
              <a:gd name="T107" fmla="*/ 0 h 640"/>
              <a:gd name="T108" fmla="*/ 2147483647 w 2706"/>
              <a:gd name="T109" fmla="*/ 0 h 640"/>
              <a:gd name="T110" fmla="*/ 2147483647 w 2706"/>
              <a:gd name="T111" fmla="*/ 0 h 640"/>
              <a:gd name="T112" fmla="*/ 2147483647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>
              <a:gd name="T0" fmla="*/ 2147483647 w 5216"/>
              <a:gd name="T1" fmla="*/ 2147483647 h 762"/>
              <a:gd name="T2" fmla="*/ 2147483647 w 5216"/>
              <a:gd name="T3" fmla="*/ 2147483647 h 762"/>
              <a:gd name="T4" fmla="*/ 2147483647 w 5216"/>
              <a:gd name="T5" fmla="*/ 2147483647 h 762"/>
              <a:gd name="T6" fmla="*/ 2147483647 w 5216"/>
              <a:gd name="T7" fmla="*/ 2147483647 h 762"/>
              <a:gd name="T8" fmla="*/ 2147483647 w 5216"/>
              <a:gd name="T9" fmla="*/ 2147483647 h 762"/>
              <a:gd name="T10" fmla="*/ 2147483647 w 5216"/>
              <a:gd name="T11" fmla="*/ 2147483647 h 762"/>
              <a:gd name="T12" fmla="*/ 2147483647 w 5216"/>
              <a:gd name="T13" fmla="*/ 2147483647 h 762"/>
              <a:gd name="T14" fmla="*/ 2147483647 w 5216"/>
              <a:gd name="T15" fmla="*/ 2147483647 h 762"/>
              <a:gd name="T16" fmla="*/ 2147483647 w 5216"/>
              <a:gd name="T17" fmla="*/ 2147483647 h 762"/>
              <a:gd name="T18" fmla="*/ 2147483647 w 5216"/>
              <a:gd name="T19" fmla="*/ 2147483647 h 762"/>
              <a:gd name="T20" fmla="*/ 2147483647 w 5216"/>
              <a:gd name="T21" fmla="*/ 2147483647 h 762"/>
              <a:gd name="T22" fmla="*/ 2147483647 w 5216"/>
              <a:gd name="T23" fmla="*/ 2147483647 h 762"/>
              <a:gd name="T24" fmla="*/ 2147483647 w 5216"/>
              <a:gd name="T25" fmla="*/ 2147483647 h 762"/>
              <a:gd name="T26" fmla="*/ 2147483647 w 5216"/>
              <a:gd name="T27" fmla="*/ 0 h 762"/>
              <a:gd name="T28" fmla="*/ 2147483647 w 5216"/>
              <a:gd name="T29" fmla="*/ 2147483647 h 762"/>
              <a:gd name="T30" fmla="*/ 2147483647 w 5216"/>
              <a:gd name="T31" fmla="*/ 2147483647 h 762"/>
              <a:gd name="T32" fmla="*/ 0 w 5216"/>
              <a:gd name="T33" fmla="*/ 2147483647 h 762"/>
              <a:gd name="T34" fmla="*/ 2147483647 w 5216"/>
              <a:gd name="T35" fmla="*/ 2147483647 h 762"/>
              <a:gd name="T36" fmla="*/ 2147483647 w 5216"/>
              <a:gd name="T37" fmla="*/ 2147483647 h 762"/>
              <a:gd name="T38" fmla="*/ 2147483647 w 5216"/>
              <a:gd name="T39" fmla="*/ 2147483647 h 762"/>
              <a:gd name="T40" fmla="*/ 2147483647 w 5216"/>
              <a:gd name="T41" fmla="*/ 2147483647 h 762"/>
              <a:gd name="T42" fmla="*/ 2147483647 w 5216"/>
              <a:gd name="T43" fmla="*/ 2147483647 h 762"/>
              <a:gd name="T44" fmla="*/ 2147483647 w 5216"/>
              <a:gd name="T45" fmla="*/ 2147483647 h 762"/>
              <a:gd name="T46" fmla="*/ 2147483647 w 5216"/>
              <a:gd name="T47" fmla="*/ 2147483647 h 762"/>
              <a:gd name="T48" fmla="*/ 2147483647 w 5216"/>
              <a:gd name="T49" fmla="*/ 2147483647 h 762"/>
              <a:gd name="T50" fmla="*/ 2147483647 w 5216"/>
              <a:gd name="T51" fmla="*/ 2147483647 h 762"/>
              <a:gd name="T52" fmla="*/ 2147483647 w 5216"/>
              <a:gd name="T53" fmla="*/ 2147483647 h 762"/>
              <a:gd name="T54" fmla="*/ 2147483647 w 5216"/>
              <a:gd name="T55" fmla="*/ 2147483647 h 762"/>
              <a:gd name="T56" fmla="*/ 2147483647 w 5216"/>
              <a:gd name="T57" fmla="*/ 2147483647 h 762"/>
              <a:gd name="T58" fmla="*/ 2147483647 w 5216"/>
              <a:gd name="T59" fmla="*/ 2147483647 h 762"/>
              <a:gd name="T60" fmla="*/ 2147483647 w 5216"/>
              <a:gd name="T61" fmla="*/ 2147483647 h 762"/>
              <a:gd name="T62" fmla="*/ 2147483647 w 5216"/>
              <a:gd name="T63" fmla="*/ 2147483647 h 762"/>
              <a:gd name="T64" fmla="*/ 2147483647 w 5216"/>
              <a:gd name="T65" fmla="*/ 2147483647 h 762"/>
              <a:gd name="T66" fmla="*/ 2147483647 w 5216"/>
              <a:gd name="T67" fmla="*/ 2147483647 h 762"/>
              <a:gd name="T68" fmla="*/ 2147483647 w 5216"/>
              <a:gd name="T69" fmla="*/ 2147483647 h 762"/>
              <a:gd name="T70" fmla="*/ 2147483647 w 5216"/>
              <a:gd name="T71" fmla="*/ 2147483647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>
              <a:gd name="T0" fmla="*/ 0 w 5144"/>
              <a:gd name="T1" fmla="*/ 2147483647 h 694"/>
              <a:gd name="T2" fmla="*/ 0 w 5144"/>
              <a:gd name="T3" fmla="*/ 2147483647 h 694"/>
              <a:gd name="T4" fmla="*/ 2147483647 w 5144"/>
              <a:gd name="T5" fmla="*/ 2147483647 h 694"/>
              <a:gd name="T6" fmla="*/ 2147483647 w 5144"/>
              <a:gd name="T7" fmla="*/ 2147483647 h 694"/>
              <a:gd name="T8" fmla="*/ 2147483647 w 5144"/>
              <a:gd name="T9" fmla="*/ 2147483647 h 694"/>
              <a:gd name="T10" fmla="*/ 2147483647 w 5144"/>
              <a:gd name="T11" fmla="*/ 2147483647 h 694"/>
              <a:gd name="T12" fmla="*/ 2147483647 w 5144"/>
              <a:gd name="T13" fmla="*/ 2147483647 h 694"/>
              <a:gd name="T14" fmla="*/ 2147483647 w 5144"/>
              <a:gd name="T15" fmla="*/ 2147483647 h 694"/>
              <a:gd name="T16" fmla="*/ 2147483647 w 5144"/>
              <a:gd name="T17" fmla="*/ 2147483647 h 694"/>
              <a:gd name="T18" fmla="*/ 2147483647 w 5144"/>
              <a:gd name="T19" fmla="*/ 2147483647 h 694"/>
              <a:gd name="T20" fmla="*/ 2147483647 w 5144"/>
              <a:gd name="T21" fmla="*/ 2147483647 h 694"/>
              <a:gd name="T22" fmla="*/ 2147483647 w 5144"/>
              <a:gd name="T23" fmla="*/ 2147483647 h 694"/>
              <a:gd name="T24" fmla="*/ 2147483647 w 5144"/>
              <a:gd name="T25" fmla="*/ 0 h 694"/>
              <a:gd name="T26" fmla="*/ 2147483647 w 5144"/>
              <a:gd name="T27" fmla="*/ 2147483647 h 694"/>
              <a:gd name="T28" fmla="*/ 2147483647 w 5144"/>
              <a:gd name="T29" fmla="*/ 2147483647 h 694"/>
              <a:gd name="T30" fmla="*/ 2147483647 w 5144"/>
              <a:gd name="T31" fmla="*/ 2147483647 h 694"/>
              <a:gd name="T32" fmla="*/ 2147483647 w 5144"/>
              <a:gd name="T33" fmla="*/ 2147483647 h 694"/>
              <a:gd name="T34" fmla="*/ 2147483647 w 5144"/>
              <a:gd name="T35" fmla="*/ 2147483647 h 694"/>
              <a:gd name="T36" fmla="*/ 2147483647 w 5144"/>
              <a:gd name="T37" fmla="*/ 2147483647 h 694"/>
              <a:gd name="T38" fmla="*/ 2147483647 w 5144"/>
              <a:gd name="T39" fmla="*/ 2147483647 h 694"/>
              <a:gd name="T40" fmla="*/ 2147483647 w 5144"/>
              <a:gd name="T41" fmla="*/ 2147483647 h 694"/>
              <a:gd name="T42" fmla="*/ 2147483647 w 5144"/>
              <a:gd name="T43" fmla="*/ 2147483647 h 694"/>
              <a:gd name="T44" fmla="*/ 2147483647 w 5144"/>
              <a:gd name="T45" fmla="*/ 2147483647 h 694"/>
              <a:gd name="T46" fmla="*/ 2147483647 w 5144"/>
              <a:gd name="T47" fmla="*/ 2147483647 h 694"/>
              <a:gd name="T48" fmla="*/ 2147483647 w 5144"/>
              <a:gd name="T49" fmla="*/ 2147483647 h 694"/>
              <a:gd name="T50" fmla="*/ 2147483647 w 5144"/>
              <a:gd name="T51" fmla="*/ 2147483647 h 694"/>
              <a:gd name="T52" fmla="*/ 2147483647 w 5144"/>
              <a:gd name="T53" fmla="*/ 2147483647 h 694"/>
              <a:gd name="T54" fmla="*/ 2147483647 w 5144"/>
              <a:gd name="T55" fmla="*/ 2147483647 h 694"/>
              <a:gd name="T56" fmla="*/ 2147483647 w 5144"/>
              <a:gd name="T57" fmla="*/ 2147483647 h 694"/>
              <a:gd name="T58" fmla="*/ 2147483647 w 5144"/>
              <a:gd name="T59" fmla="*/ 2147483647 h 694"/>
              <a:gd name="T60" fmla="*/ 2147483647 w 5144"/>
              <a:gd name="T61" fmla="*/ 2147483647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>
              <a:gd name="T0" fmla="*/ 0 w 3112"/>
              <a:gd name="T1" fmla="*/ 2147483647 h 584"/>
              <a:gd name="T2" fmla="*/ 0 w 3112"/>
              <a:gd name="T3" fmla="*/ 2147483647 h 584"/>
              <a:gd name="T4" fmla="*/ 2147483647 w 3112"/>
              <a:gd name="T5" fmla="*/ 2147483647 h 584"/>
              <a:gd name="T6" fmla="*/ 2147483647 w 3112"/>
              <a:gd name="T7" fmla="*/ 2147483647 h 584"/>
              <a:gd name="T8" fmla="*/ 2147483647 w 3112"/>
              <a:gd name="T9" fmla="*/ 2147483647 h 584"/>
              <a:gd name="T10" fmla="*/ 2147483647 w 3112"/>
              <a:gd name="T11" fmla="*/ 2147483647 h 584"/>
              <a:gd name="T12" fmla="*/ 2147483647 w 3112"/>
              <a:gd name="T13" fmla="*/ 2147483647 h 584"/>
              <a:gd name="T14" fmla="*/ 2147483647 w 3112"/>
              <a:gd name="T15" fmla="*/ 2147483647 h 584"/>
              <a:gd name="T16" fmla="*/ 2147483647 w 3112"/>
              <a:gd name="T17" fmla="*/ 2147483647 h 584"/>
              <a:gd name="T18" fmla="*/ 2147483647 w 3112"/>
              <a:gd name="T19" fmla="*/ 2147483647 h 584"/>
              <a:gd name="T20" fmla="*/ 2147483647 w 3112"/>
              <a:gd name="T21" fmla="*/ 2147483647 h 584"/>
              <a:gd name="T22" fmla="*/ 2147483647 w 3112"/>
              <a:gd name="T23" fmla="*/ 2147483647 h 584"/>
              <a:gd name="T24" fmla="*/ 2147483647 w 3112"/>
              <a:gd name="T25" fmla="*/ 2147483647 h 584"/>
              <a:gd name="T26" fmla="*/ 2147483647 w 3112"/>
              <a:gd name="T27" fmla="*/ 2147483647 h 584"/>
              <a:gd name="T28" fmla="*/ 2147483647 w 3112"/>
              <a:gd name="T29" fmla="*/ 2147483647 h 584"/>
              <a:gd name="T30" fmla="*/ 2147483647 w 3112"/>
              <a:gd name="T31" fmla="*/ 2147483647 h 584"/>
              <a:gd name="T32" fmla="*/ 2147483647 w 3112"/>
              <a:gd name="T33" fmla="*/ 2147483647 h 584"/>
              <a:gd name="T34" fmla="*/ 2147483647 w 3112"/>
              <a:gd name="T35" fmla="*/ 2147483647 h 584"/>
              <a:gd name="T36" fmla="*/ 2147483647 w 3112"/>
              <a:gd name="T37" fmla="*/ 2147483647 h 584"/>
              <a:gd name="T38" fmla="*/ 2147483647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>
              <a:gd name="T0" fmla="*/ 2147483647 w 8196"/>
              <a:gd name="T1" fmla="*/ 2147483647 h 1192"/>
              <a:gd name="T2" fmla="*/ 2147483647 w 8196"/>
              <a:gd name="T3" fmla="*/ 2147483647 h 1192"/>
              <a:gd name="T4" fmla="*/ 2147483647 w 8196"/>
              <a:gd name="T5" fmla="*/ 2147483647 h 1192"/>
              <a:gd name="T6" fmla="*/ 2147483647 w 8196"/>
              <a:gd name="T7" fmla="*/ 2147483647 h 1192"/>
              <a:gd name="T8" fmla="*/ 2147483647 w 8196"/>
              <a:gd name="T9" fmla="*/ 2147483647 h 1192"/>
              <a:gd name="T10" fmla="*/ 2147483647 w 8196"/>
              <a:gd name="T11" fmla="*/ 2147483647 h 1192"/>
              <a:gd name="T12" fmla="*/ 2147483647 w 8196"/>
              <a:gd name="T13" fmla="*/ 2147483647 h 1192"/>
              <a:gd name="T14" fmla="*/ 2147483647 w 8196"/>
              <a:gd name="T15" fmla="*/ 2147483647 h 1192"/>
              <a:gd name="T16" fmla="*/ 2147483647 w 8196"/>
              <a:gd name="T17" fmla="*/ 2147483647 h 1192"/>
              <a:gd name="T18" fmla="*/ 2147483647 w 8196"/>
              <a:gd name="T19" fmla="*/ 2147483647 h 1192"/>
              <a:gd name="T20" fmla="*/ 2147483647 w 8196"/>
              <a:gd name="T21" fmla="*/ 2147483647 h 1192"/>
              <a:gd name="T22" fmla="*/ 2147483647 w 8196"/>
              <a:gd name="T23" fmla="*/ 2147483647 h 1192"/>
              <a:gd name="T24" fmla="*/ 2147483647 w 8196"/>
              <a:gd name="T25" fmla="*/ 2147483647 h 1192"/>
              <a:gd name="T26" fmla="*/ 2147483647 w 8196"/>
              <a:gd name="T27" fmla="*/ 2147483647 h 1192"/>
              <a:gd name="T28" fmla="*/ 2147483647 w 8196"/>
              <a:gd name="T29" fmla="*/ 2147483647 h 1192"/>
              <a:gd name="T30" fmla="*/ 2147483647 w 8196"/>
              <a:gd name="T31" fmla="*/ 2147483647 h 1192"/>
              <a:gd name="T32" fmla="*/ 2147483647 w 8196"/>
              <a:gd name="T33" fmla="*/ 2147483647 h 1192"/>
              <a:gd name="T34" fmla="*/ 2147483647 w 8196"/>
              <a:gd name="T35" fmla="*/ 2147483647 h 1192"/>
              <a:gd name="T36" fmla="*/ 2147483647 w 8196"/>
              <a:gd name="T37" fmla="*/ 2147483647 h 1192"/>
              <a:gd name="T38" fmla="*/ 2147483647 w 8196"/>
              <a:gd name="T39" fmla="*/ 2147483647 h 1192"/>
              <a:gd name="T40" fmla="*/ 2147483647 w 8196"/>
              <a:gd name="T41" fmla="*/ 2147483647 h 1192"/>
              <a:gd name="T42" fmla="*/ 2147483647 w 8196"/>
              <a:gd name="T43" fmla="*/ 2147483647 h 1192"/>
              <a:gd name="T44" fmla="*/ 2147483647 w 8196"/>
              <a:gd name="T45" fmla="*/ 0 h 1192"/>
              <a:gd name="T46" fmla="*/ 2147483647 w 8196"/>
              <a:gd name="T47" fmla="*/ 2147483647 h 1192"/>
              <a:gd name="T48" fmla="*/ 2147483647 w 8196"/>
              <a:gd name="T49" fmla="*/ 2147483647 h 1192"/>
              <a:gd name="T50" fmla="*/ 2147483647 w 8196"/>
              <a:gd name="T51" fmla="*/ 2147483647 h 1192"/>
              <a:gd name="T52" fmla="*/ 2147483647 w 8196"/>
              <a:gd name="T53" fmla="*/ 2147483647 h 1192"/>
              <a:gd name="T54" fmla="*/ 2147483647 w 8196"/>
              <a:gd name="T55" fmla="*/ 2147483647 h 1192"/>
              <a:gd name="T56" fmla="*/ 2147483647 w 8196"/>
              <a:gd name="T57" fmla="*/ 2147483647 h 1192"/>
              <a:gd name="T58" fmla="*/ 2147483647 w 8196"/>
              <a:gd name="T59" fmla="*/ 2147483647 h 1192"/>
              <a:gd name="T60" fmla="*/ 2147483647 w 8196"/>
              <a:gd name="T61" fmla="*/ 2147483647 h 1192"/>
              <a:gd name="T62" fmla="*/ 0 w 8196"/>
              <a:gd name="T63" fmla="*/ 2147483647 h 1192"/>
              <a:gd name="T64" fmla="*/ 2147483647 w 8196"/>
              <a:gd name="T65" fmla="*/ 2147483647 h 1192"/>
              <a:gd name="T66" fmla="*/ 2147483647 w 8196"/>
              <a:gd name="T67" fmla="*/ 2147483647 h 1192"/>
              <a:gd name="T68" fmla="*/ 2147483647 w 8196"/>
              <a:gd name="T69" fmla="*/ 2147483647 h 1192"/>
              <a:gd name="T70" fmla="*/ 2147483647 w 8196"/>
              <a:gd name="T71" fmla="*/ 2147483647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964EE3-6AA7-47EF-88C8-260355D8D5B9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576DC-E3F5-4D65-871C-CE168789D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0E964EE3-6AA7-47EF-88C8-260355D8D5B9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638576DC-E3F5-4D65-871C-CE168789D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6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964EE3-6AA7-47EF-88C8-260355D8D5B9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576DC-E3F5-4D65-871C-CE168789D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1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964EE3-6AA7-47EF-88C8-260355D8D5B9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576DC-E3F5-4D65-871C-CE168789D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4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" name="Group 1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2147483647 w 2706"/>
                <a:gd name="T35" fmla="*/ 2147483647 h 640"/>
                <a:gd name="T36" fmla="*/ 0 w 2706"/>
                <a:gd name="T37" fmla="*/ 2147483647 h 640"/>
                <a:gd name="T38" fmla="*/ 0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2147483647 h 640"/>
                <a:gd name="T100" fmla="*/ 2147483647 w 2706"/>
                <a:gd name="T101" fmla="*/ 2147483647 h 640"/>
                <a:gd name="T102" fmla="*/ 2147483647 w 2706"/>
                <a:gd name="T103" fmla="*/ 2147483647 h 640"/>
                <a:gd name="T104" fmla="*/ 2147483647 w 2706"/>
                <a:gd name="T105" fmla="*/ 2147483647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2147483647 h 762"/>
                <a:gd name="T26" fmla="*/ 2147483647 w 5216"/>
                <a:gd name="T27" fmla="*/ 0 h 762"/>
                <a:gd name="T28" fmla="*/ 2147483647 w 5216"/>
                <a:gd name="T29" fmla="*/ 2147483647 h 762"/>
                <a:gd name="T30" fmla="*/ 2147483647 w 5216"/>
                <a:gd name="T31" fmla="*/ 2147483647 h 762"/>
                <a:gd name="T32" fmla="*/ 0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2147483647 w 5216"/>
                <a:gd name="T69" fmla="*/ 2147483647 h 762"/>
                <a:gd name="T70" fmla="*/ 2147483647 w 5216"/>
                <a:gd name="T71" fmla="*/ 2147483647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8" name="Freeform 25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2147483647 h 1192"/>
                <a:gd name="T70" fmla="*/ 2147483647 w 8196"/>
                <a:gd name="T71" fmla="*/ 2147483647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964EE3-6AA7-47EF-88C8-260355D8D5B9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576DC-E3F5-4D65-871C-CE168789D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5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2147483647 w 2706"/>
                <a:gd name="T35" fmla="*/ 2147483647 h 640"/>
                <a:gd name="T36" fmla="*/ 0 w 2706"/>
                <a:gd name="T37" fmla="*/ 2147483647 h 640"/>
                <a:gd name="T38" fmla="*/ 0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2147483647 h 640"/>
                <a:gd name="T100" fmla="*/ 2147483647 w 2706"/>
                <a:gd name="T101" fmla="*/ 2147483647 h 640"/>
                <a:gd name="T102" fmla="*/ 2147483647 w 2706"/>
                <a:gd name="T103" fmla="*/ 2147483647 h 640"/>
                <a:gd name="T104" fmla="*/ 2147483647 w 2706"/>
                <a:gd name="T105" fmla="*/ 2147483647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2147483647 h 762"/>
                <a:gd name="T26" fmla="*/ 2147483647 w 5216"/>
                <a:gd name="T27" fmla="*/ 0 h 762"/>
                <a:gd name="T28" fmla="*/ 2147483647 w 5216"/>
                <a:gd name="T29" fmla="*/ 2147483647 h 762"/>
                <a:gd name="T30" fmla="*/ 2147483647 w 5216"/>
                <a:gd name="T31" fmla="*/ 2147483647 h 762"/>
                <a:gd name="T32" fmla="*/ 0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2147483647 w 5216"/>
                <a:gd name="T69" fmla="*/ 2147483647 h 762"/>
                <a:gd name="T70" fmla="*/ 2147483647 w 5216"/>
                <a:gd name="T71" fmla="*/ 2147483647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1" name="Freeform 25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2147483647 h 1192"/>
                <a:gd name="T70" fmla="*/ 2147483647 w 8196"/>
                <a:gd name="T71" fmla="*/ 2147483647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964EE3-6AA7-47EF-88C8-260355D8D5B9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576DC-E3F5-4D65-871C-CE168789D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6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" name="Group 15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2147483647 w 2706"/>
                <a:gd name="T35" fmla="*/ 2147483647 h 640"/>
                <a:gd name="T36" fmla="*/ 0 w 2706"/>
                <a:gd name="T37" fmla="*/ 2147483647 h 640"/>
                <a:gd name="T38" fmla="*/ 0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2147483647 h 640"/>
                <a:gd name="T100" fmla="*/ 2147483647 w 2706"/>
                <a:gd name="T101" fmla="*/ 2147483647 h 640"/>
                <a:gd name="T102" fmla="*/ 2147483647 w 2706"/>
                <a:gd name="T103" fmla="*/ 2147483647 h 640"/>
                <a:gd name="T104" fmla="*/ 2147483647 w 2706"/>
                <a:gd name="T105" fmla="*/ 2147483647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2147483647 h 762"/>
                <a:gd name="T26" fmla="*/ 2147483647 w 5216"/>
                <a:gd name="T27" fmla="*/ 0 h 762"/>
                <a:gd name="T28" fmla="*/ 2147483647 w 5216"/>
                <a:gd name="T29" fmla="*/ 2147483647 h 762"/>
                <a:gd name="T30" fmla="*/ 2147483647 w 5216"/>
                <a:gd name="T31" fmla="*/ 2147483647 h 762"/>
                <a:gd name="T32" fmla="*/ 0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2147483647 w 5216"/>
                <a:gd name="T69" fmla="*/ 2147483647 h 762"/>
                <a:gd name="T70" fmla="*/ 2147483647 w 5216"/>
                <a:gd name="T71" fmla="*/ 2147483647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1" name="Freeform 2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2147483647 h 1192"/>
                <a:gd name="T70" fmla="*/ 2147483647 w 8196"/>
                <a:gd name="T71" fmla="*/ 2147483647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964EE3-6AA7-47EF-88C8-260355D8D5B9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576DC-E3F5-4D65-871C-CE168789D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7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033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2147483647 w 2706"/>
                <a:gd name="T35" fmla="*/ 2147483647 h 640"/>
                <a:gd name="T36" fmla="*/ 0 w 2706"/>
                <a:gd name="T37" fmla="*/ 2147483647 h 640"/>
                <a:gd name="T38" fmla="*/ 0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2147483647 h 640"/>
                <a:gd name="T100" fmla="*/ 2147483647 w 2706"/>
                <a:gd name="T101" fmla="*/ 2147483647 h 640"/>
                <a:gd name="T102" fmla="*/ 2147483647 w 2706"/>
                <a:gd name="T103" fmla="*/ 2147483647 h 640"/>
                <a:gd name="T104" fmla="*/ 2147483647 w 2706"/>
                <a:gd name="T105" fmla="*/ 2147483647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2147483647 h 762"/>
                <a:gd name="T26" fmla="*/ 2147483647 w 5216"/>
                <a:gd name="T27" fmla="*/ 0 h 762"/>
                <a:gd name="T28" fmla="*/ 2147483647 w 5216"/>
                <a:gd name="T29" fmla="*/ 2147483647 h 762"/>
                <a:gd name="T30" fmla="*/ 2147483647 w 5216"/>
                <a:gd name="T31" fmla="*/ 2147483647 h 762"/>
                <a:gd name="T32" fmla="*/ 0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2147483647 w 5216"/>
                <a:gd name="T69" fmla="*/ 2147483647 h 762"/>
                <a:gd name="T70" fmla="*/ 2147483647 w 5216"/>
                <a:gd name="T71" fmla="*/ 2147483647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037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2147483647 h 1192"/>
                <a:gd name="T70" fmla="*/ 2147483647 w 8196"/>
                <a:gd name="T71" fmla="*/ 2147483647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E964EE3-6AA7-47EF-88C8-260355D8D5B9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38576DC-E3F5-4D65-871C-CE168789DDC8}" type="slidenum">
              <a:rPr lang="en-US" smtClean="0"/>
              <a:t>‹#›</a:t>
            </a:fld>
            <a:endParaRPr lang="en-US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nlp.uned.es/~lurdes/araujo/eswa13_malicious_tweets.pdf" TargetMode="External"/><Relationship Id="rId2" Type="http://schemas.openxmlformats.org/officeDocument/2006/relationships/hyperlink" Target="http://homepages.gac.edu/~lyu/Grant_pape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lp.stanford.edu/pubs/StanfordCoreNlp2014.pdf" TargetMode="External"/><Relationship Id="rId5" Type="http://schemas.openxmlformats.org/officeDocument/2006/relationships/hyperlink" Target="http://dev.datasift.com/docs/csdl/csdl-examples/filtering-twitter-spam" TargetMode="External"/><Relationship Id="rId4" Type="http://schemas.openxmlformats.org/officeDocument/2006/relationships/hyperlink" Target="http://mashable.com/2013/11/08/twitter-spambot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Twitter Spam Detection &amp; Sentimental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Presented By:</a:t>
            </a:r>
          </a:p>
          <a:p>
            <a:pPr algn="r"/>
            <a:r>
              <a:rPr lang="en-US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Praneeth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Krishna</a:t>
            </a:r>
          </a:p>
          <a:p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Sakshi Arora</a:t>
            </a:r>
          </a:p>
          <a:p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</a:t>
            </a:r>
            <a:r>
              <a:rPr lang="en-US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Prateek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Gangwal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188" y="0"/>
            <a:ext cx="1947862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3852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991" y="533400"/>
            <a:ext cx="7831956" cy="913317"/>
          </a:xfrm>
        </p:spPr>
        <p:txBody>
          <a:bodyPr/>
          <a:lstStyle/>
          <a:p>
            <a:r>
              <a:rPr lang="en-US" dirty="0" smtClean="0"/>
              <a:t>Spam - Why and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pam </a:t>
            </a:r>
            <a:r>
              <a:rPr lang="en-US" dirty="0"/>
              <a:t>is an important issue in social media </a:t>
            </a:r>
            <a:r>
              <a:rPr lang="en-US" dirty="0" smtClean="0"/>
              <a:t>services such </a:t>
            </a:r>
            <a:r>
              <a:rPr lang="en-US" dirty="0"/>
              <a:t>as Twitter, e.g</a:t>
            </a:r>
            <a:r>
              <a:rPr lang="en-US" dirty="0" smtClean="0"/>
              <a:t>.:</a:t>
            </a:r>
          </a:p>
          <a:p>
            <a:pPr lvl="1"/>
            <a:r>
              <a:rPr lang="en-US" dirty="0"/>
              <a:t>Users inject tweets in trending </a:t>
            </a:r>
            <a:r>
              <a:rPr lang="en-US" dirty="0" smtClean="0"/>
              <a:t>topics.</a:t>
            </a:r>
          </a:p>
          <a:p>
            <a:pPr lvl="1"/>
            <a:r>
              <a:rPr lang="en-US" dirty="0"/>
              <a:t>Users reply with promotional messages providing a link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/>
              <a:t>We want to be able to identify these spam tweets in </a:t>
            </a:r>
            <a:r>
              <a:rPr lang="en-US" dirty="0" smtClean="0"/>
              <a:t>a Twitter </a:t>
            </a:r>
            <a:r>
              <a:rPr lang="en-US" dirty="0"/>
              <a:t>stream.</a:t>
            </a:r>
          </a:p>
        </p:txBody>
      </p:sp>
    </p:spTree>
    <p:extLst>
      <p:ext uri="{BB962C8B-B14F-4D97-AF65-F5344CB8AC3E}">
        <p14:creationId xmlns:p14="http://schemas.microsoft.com/office/powerpoint/2010/main" val="38373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1524000"/>
            <a:ext cx="4572000" cy="515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7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Filtering Twitter SPAM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90800"/>
            <a:ext cx="7485062" cy="3603625"/>
          </a:xfrm>
        </p:spPr>
        <p:txBody>
          <a:bodyPr/>
          <a:lstStyle/>
          <a:p>
            <a:pPr lvl="1"/>
            <a:r>
              <a:rPr lang="en-US" b="1" dirty="0" smtClean="0"/>
              <a:t>Recently Created Users</a:t>
            </a:r>
          </a:p>
          <a:p>
            <a:pPr lvl="1"/>
            <a:r>
              <a:rPr lang="en-US" b="1" dirty="0" smtClean="0"/>
              <a:t>Users That Create Little Content</a:t>
            </a:r>
          </a:p>
          <a:p>
            <a:pPr lvl="1"/>
            <a:r>
              <a:rPr lang="en-US" b="1" dirty="0" smtClean="0"/>
              <a:t>Users With Few Followers vs Friends ratio</a:t>
            </a:r>
          </a:p>
          <a:p>
            <a:pPr lvl="1"/>
            <a:r>
              <a:rPr lang="en-US" b="1" dirty="0"/>
              <a:t>Large Numbers Of </a:t>
            </a:r>
            <a:r>
              <a:rPr lang="en-US" b="1" dirty="0" err="1"/>
              <a:t>HashTags</a:t>
            </a:r>
            <a:endParaRPr lang="en-US" b="1" dirty="0"/>
          </a:p>
          <a:p>
            <a:pPr lvl="1"/>
            <a:r>
              <a:rPr lang="en-US" b="1" dirty="0"/>
              <a:t>Short Content Length</a:t>
            </a:r>
          </a:p>
          <a:p>
            <a:pPr lvl="1"/>
            <a:r>
              <a:rPr lang="en-US" b="1" dirty="0"/>
              <a:t>Content Requesting Retweets &amp; Follows</a:t>
            </a:r>
          </a:p>
          <a:p>
            <a:pPr marL="342900" lvl="1" indent="0">
              <a:buNone/>
            </a:pPr>
            <a:endParaRPr lang="en-US" b="1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4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457200"/>
            <a:ext cx="6566898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4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Sentiment Analysis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188" y="0"/>
            <a:ext cx="1947862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3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8625"/>
            <a:ext cx="6969126" cy="968375"/>
          </a:xfr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75" y="2408306"/>
            <a:ext cx="6842125" cy="1200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82593"/>
            <a:ext cx="7238999" cy="105430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81000" y="1502229"/>
            <a:ext cx="156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Negative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2746746"/>
            <a:ext cx="140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Positive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0275" y="4815443"/>
            <a:ext cx="1338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Neutral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3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188" y="0"/>
            <a:ext cx="1947862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443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 smtClean="0"/>
              <a:t>Why is Sentiment Analysis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Microblogging has become popular communication tool</a:t>
            </a:r>
          </a:p>
          <a:p>
            <a:r>
              <a:rPr lang="en-IN" dirty="0" smtClean="0"/>
              <a:t>Opinion of the mass is important </a:t>
            </a:r>
          </a:p>
          <a:p>
            <a:pPr lvl="1"/>
            <a:r>
              <a:rPr lang="en-IN" sz="2400" dirty="0" smtClean="0"/>
              <a:t>Political party may want to know whether people support their program or not</a:t>
            </a:r>
          </a:p>
          <a:p>
            <a:pPr lvl="1"/>
            <a:r>
              <a:rPr lang="en-IN" sz="2400" dirty="0" smtClean="0"/>
              <a:t>A company might want find out the reviews of its products</a:t>
            </a:r>
          </a:p>
          <a:p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188" y="0"/>
            <a:ext cx="1947862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258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Challenges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925" y="1981200"/>
            <a:ext cx="9001125" cy="472640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Tweets are highly unstructured and also non-grammatical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Out </a:t>
            </a:r>
            <a:r>
              <a:rPr lang="en-IN" dirty="0" smtClean="0"/>
              <a:t>of Vocabulary Words 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Lexical Variation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Extensive usage of acronyms like </a:t>
            </a:r>
            <a:r>
              <a:rPr lang="en-IN" i="1" dirty="0" smtClean="0"/>
              <a:t>asap, lol, afaik, emoji</a:t>
            </a:r>
          </a:p>
          <a:p>
            <a:endParaRPr lang="en-IN" dirty="0" smtClean="0"/>
          </a:p>
          <a:p>
            <a:pPr lvl="1"/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105400"/>
            <a:ext cx="7056785" cy="9407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02" b="85017"/>
          <a:stretch/>
        </p:blipFill>
        <p:spPr>
          <a:xfrm>
            <a:off x="446773" y="3962400"/>
            <a:ext cx="7056784" cy="9130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448998"/>
            <a:ext cx="7056784" cy="868740"/>
          </a:xfrm>
          <a:prstGeom prst="rect">
            <a:avLst/>
          </a:prstGeom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188" y="0"/>
            <a:ext cx="1947862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547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+mn-ea"/>
              </a:rPr>
              <a:t>The attempt to use programming to read and understand the meaning of text</a:t>
            </a:r>
          </a:p>
          <a:p>
            <a:r>
              <a:rPr lang="en-US" dirty="0" smtClean="0">
                <a:ea typeface="+mn-ea"/>
              </a:rPr>
              <a:t>The use of Natural Language processing, commonly denoted as NLP, with the intention of deriving "sentiment," or subjective information from text</a:t>
            </a:r>
          </a:p>
          <a:p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188" y="0"/>
            <a:ext cx="1947862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30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andara" charset="0"/>
              </a:rPr>
              <a:t>Characterization of Tweets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69" y="2514600"/>
            <a:ext cx="7408862" cy="3451225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endParaRPr lang="en-US" sz="4000" b="1" dirty="0"/>
          </a:p>
          <a:p>
            <a:pPr>
              <a:buFont typeface="Symbol" pitchFamily="18" charset="2"/>
              <a:buChar char=""/>
              <a:defRPr/>
            </a:pPr>
            <a:r>
              <a:rPr lang="en-US" b="1" dirty="0"/>
              <a:t>Binary Classification: </a:t>
            </a:r>
            <a:r>
              <a:rPr lang="en-US" dirty="0"/>
              <a:t> It is a two way categorization i.e. positive or negative.</a:t>
            </a:r>
            <a:endParaRPr lang="en-US" b="1" dirty="0"/>
          </a:p>
          <a:p>
            <a:pPr>
              <a:buFont typeface="Symbol" pitchFamily="18" charset="2"/>
              <a:buChar char=""/>
              <a:defRPr/>
            </a:pPr>
            <a:r>
              <a:rPr lang="en-US" b="1" dirty="0"/>
              <a:t>3-Tier:  </a:t>
            </a:r>
            <a:r>
              <a:rPr lang="en-US" dirty="0"/>
              <a:t>In this, Tweets are categorized as Positive, Negative and Neutral.</a:t>
            </a:r>
            <a:endParaRPr lang="en-US" b="1" dirty="0"/>
          </a:p>
          <a:p>
            <a:pPr>
              <a:buFont typeface="Symbol" pitchFamily="18" charset="2"/>
              <a:buChar char=""/>
              <a:defRPr/>
            </a:pPr>
            <a:r>
              <a:rPr lang="en-US" b="1" dirty="0"/>
              <a:t>5-Tier: </a:t>
            </a:r>
            <a:r>
              <a:rPr lang="en-US" dirty="0"/>
              <a:t>Tweets are bucketed in 5 Classes namely: Extremely Positive, Positive, Neutral, Negative and Extremely Neutral.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188" y="0"/>
            <a:ext cx="1947862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51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Statistics</a:t>
            </a:r>
            <a:endParaRPr lang="en-US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188" y="0"/>
            <a:ext cx="1947862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2558534"/>
            <a:ext cx="6144631" cy="2622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3050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2400" dirty="0">
                <a:solidFill>
                  <a:schemeClr val="tx2"/>
                </a:solidFill>
              </a:rPr>
              <a:t>645,750,000 registered </a:t>
            </a:r>
            <a:r>
              <a:rPr lang="en-US" sz="2400" dirty="0" smtClean="0">
                <a:solidFill>
                  <a:schemeClr val="tx2"/>
                </a:solidFill>
              </a:rPr>
              <a:t>users</a:t>
            </a:r>
            <a:endParaRPr lang="en-US" sz="2400" dirty="0">
              <a:solidFill>
                <a:schemeClr val="tx2"/>
              </a:solidFill>
            </a:endParaRPr>
          </a:p>
          <a:p>
            <a:pPr marL="273050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2400" dirty="0">
                <a:solidFill>
                  <a:schemeClr val="tx2"/>
                </a:solidFill>
              </a:rPr>
              <a:t>135,000 new users signing up </a:t>
            </a:r>
            <a:r>
              <a:rPr lang="en-US" sz="2400" dirty="0" smtClean="0">
                <a:solidFill>
                  <a:schemeClr val="tx2"/>
                </a:solidFill>
              </a:rPr>
              <a:t>everyday</a:t>
            </a:r>
            <a:endParaRPr lang="en-US" sz="2400" dirty="0">
              <a:solidFill>
                <a:schemeClr val="tx2"/>
              </a:solidFill>
            </a:endParaRPr>
          </a:p>
          <a:p>
            <a:pPr marL="273050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2400" dirty="0">
                <a:solidFill>
                  <a:schemeClr val="tx2"/>
                </a:solidFill>
              </a:rPr>
              <a:t>500 million tweets are generated every </a:t>
            </a:r>
            <a:r>
              <a:rPr lang="en-US" sz="2400" dirty="0" smtClean="0">
                <a:solidFill>
                  <a:schemeClr val="tx2"/>
                </a:solidFill>
              </a:rPr>
              <a:t>day</a:t>
            </a:r>
            <a:endParaRPr lang="en-US" sz="2400" dirty="0">
              <a:solidFill>
                <a:schemeClr val="tx2"/>
              </a:solidFill>
            </a:endParaRPr>
          </a:p>
          <a:p>
            <a:pPr marL="273050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2400" dirty="0">
                <a:solidFill>
                  <a:schemeClr val="tx2"/>
                </a:solidFill>
              </a:rPr>
              <a:t>9100 tweets per </a:t>
            </a:r>
            <a:r>
              <a:rPr lang="en-US" sz="2400" dirty="0" smtClean="0">
                <a:solidFill>
                  <a:schemeClr val="tx2"/>
                </a:solidFill>
              </a:rPr>
              <a:t>second</a:t>
            </a:r>
            <a:endParaRPr lang="en-US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79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513"/>
            <a:ext cx="8229600" cy="1143000"/>
          </a:xfrm>
        </p:spPr>
        <p:txBody>
          <a:bodyPr/>
          <a:lstStyle/>
          <a:p>
            <a:pPr algn="l"/>
            <a:r>
              <a:rPr lang="en-IN" dirty="0">
                <a:latin typeface="Candara" charset="0"/>
              </a:rPr>
              <a:t>Approach–Stanford coreNLP</a:t>
            </a:r>
            <a:endParaRPr lang="en-US" dirty="0">
              <a:latin typeface="Candar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88000"/>
            <a:ext cx="8229600" cy="10128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props = new Properties()		</a:t>
            </a:r>
          </a:p>
          <a:p>
            <a:pPr marL="0" indent="0">
              <a:buNone/>
            </a:pPr>
            <a:r>
              <a:rPr lang="en-US" dirty="0" err="1" smtClean="0"/>
              <a:t>props.setProperty</a:t>
            </a:r>
            <a:r>
              <a:rPr lang="en-US" dirty="0"/>
              <a:t>("annotators", "tokenize, </a:t>
            </a:r>
            <a:r>
              <a:rPr lang="en-US" dirty="0" err="1"/>
              <a:t>ssplit</a:t>
            </a:r>
            <a:r>
              <a:rPr lang="en-US" dirty="0"/>
              <a:t>, </a:t>
            </a:r>
            <a:r>
              <a:rPr lang="en-US" dirty="0" err="1"/>
              <a:t>pos</a:t>
            </a:r>
            <a:r>
              <a:rPr lang="en-US" dirty="0"/>
              <a:t>, lemma, parse, </a:t>
            </a:r>
            <a:r>
              <a:rPr lang="en-US" dirty="0" smtClean="0"/>
              <a:t>sentiment”)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20674" y="1306513"/>
            <a:ext cx="8340725" cy="3981450"/>
            <a:chOff x="231775" y="1527175"/>
            <a:chExt cx="8340725" cy="3981450"/>
          </a:xfrm>
        </p:grpSpPr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2369767157"/>
                </p:ext>
              </p:extLst>
            </p:nvPr>
          </p:nvGraphicFramePr>
          <p:xfrm>
            <a:off x="231775" y="1527175"/>
            <a:ext cx="3378200" cy="398145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Rectangle 6"/>
            <p:cNvSpPr/>
            <p:nvPr/>
          </p:nvSpPr>
          <p:spPr>
            <a:xfrm>
              <a:off x="4702175" y="1527175"/>
              <a:ext cx="2171700" cy="39814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smtClean="0"/>
                <a:t>Annotation Object</a:t>
              </a:r>
              <a:endParaRPr lang="en-US" dirty="0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7080250" y="4540250"/>
              <a:ext cx="1492250" cy="968375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Annotated Text</a:t>
              </a:r>
              <a:endParaRPr lang="en-US" dirty="0"/>
            </a:p>
          </p:txBody>
        </p:sp>
        <p:sp>
          <p:nvSpPr>
            <p:cNvPr id="9" name="Right Arrow 8"/>
            <p:cNvSpPr/>
            <p:nvPr/>
          </p:nvSpPr>
          <p:spPr>
            <a:xfrm flipH="1">
              <a:off x="7048500" y="1925638"/>
              <a:ext cx="1524000" cy="968375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Raw Text</a:t>
              </a:r>
              <a:endParaRPr lang="en-US" dirty="0"/>
            </a:p>
          </p:txBody>
        </p:sp>
        <p:sp>
          <p:nvSpPr>
            <p:cNvPr id="10" name="Right Bracket 9"/>
            <p:cNvSpPr/>
            <p:nvPr/>
          </p:nvSpPr>
          <p:spPr>
            <a:xfrm>
              <a:off x="3778250" y="1527175"/>
              <a:ext cx="412750" cy="3981450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0255"/>
            <a:ext cx="1947862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12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Sentiment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the Tweet</a:t>
            </a:r>
          </a:p>
          <a:p>
            <a:r>
              <a:rPr lang="en-US" dirty="0" smtClean="0"/>
              <a:t>For each sentence in the tweet, we calculate the following:</a:t>
            </a:r>
          </a:p>
          <a:p>
            <a:pPr lvl="1"/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Sentiment</a:t>
            </a:r>
          </a:p>
          <a:p>
            <a:pPr lvl="1"/>
            <a:r>
              <a:rPr lang="en-US" dirty="0" smtClean="0"/>
              <a:t>Text size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0" y="4685250"/>
            <a:ext cx="3733800" cy="1734600"/>
          </a:xfrm>
          <a:prstGeom prst="rect">
            <a:avLst/>
          </a:prstGeom>
        </p:spPr>
      </p:pic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188" y="0"/>
            <a:ext cx="1947862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75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averageSentiment:Double</a:t>
            </a:r>
            <a:r>
              <a:rPr lang="en-US" dirty="0"/>
              <a:t> = {		</a:t>
            </a:r>
          </a:p>
          <a:p>
            <a:pPr marL="0" indent="0">
              <a:buNone/>
            </a:pPr>
            <a:r>
              <a:rPr lang="en-US" dirty="0" smtClean="0"/>
              <a:t>if</a:t>
            </a:r>
            <a:r>
              <a:rPr lang="en-US" dirty="0"/>
              <a:t>(</a:t>
            </a:r>
            <a:r>
              <a:rPr lang="en-US" dirty="0" err="1"/>
              <a:t>sentiments.size</a:t>
            </a:r>
            <a:r>
              <a:rPr lang="en-US" dirty="0"/>
              <a:t> &gt; 0) </a:t>
            </a:r>
            <a:r>
              <a:rPr lang="en-US" dirty="0" err="1"/>
              <a:t>sentiments.sum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sentiments.size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da-DK" dirty="0" err="1" smtClean="0"/>
              <a:t>else</a:t>
            </a:r>
            <a:r>
              <a:rPr lang="da-DK" dirty="0" smtClean="0"/>
              <a:t> </a:t>
            </a:r>
            <a:r>
              <a:rPr lang="da-DK" dirty="0"/>
              <a:t>-1	</a:t>
            </a:r>
          </a:p>
          <a:p>
            <a:pPr marL="0" indent="0">
              <a:buNone/>
            </a:pPr>
            <a:r>
              <a:rPr lang="da-DK" dirty="0" smtClean="0"/>
              <a:t>}</a:t>
            </a:r>
            <a:r>
              <a:rPr lang="da-DK" dirty="0"/>
              <a:t>	</a:t>
            </a:r>
          </a:p>
          <a:p>
            <a:r>
              <a:rPr lang="en-US" dirty="0" err="1"/>
              <a:t>averageSentiment</a:t>
            </a:r>
            <a:r>
              <a:rPr lang="en-US" dirty="0"/>
              <a:t> match {</a:t>
            </a:r>
          </a:p>
          <a:p>
            <a:pPr marL="0" indent="0">
              <a:buNone/>
            </a:pPr>
            <a:r>
              <a:rPr lang="en-US" dirty="0"/>
              <a:t>      case s if s &lt;= 0.0 =&gt; NOT_UNDERSTOOD</a:t>
            </a:r>
          </a:p>
          <a:p>
            <a:pPr marL="0" indent="0">
              <a:buNone/>
            </a:pPr>
            <a:r>
              <a:rPr lang="en-US" dirty="0"/>
              <a:t>      case s if s &lt; 1.0 =&gt; VERY_NEGATIVE</a:t>
            </a:r>
          </a:p>
          <a:p>
            <a:pPr marL="0" indent="0">
              <a:buNone/>
            </a:pPr>
            <a:r>
              <a:rPr lang="en-US" dirty="0"/>
              <a:t>      case s if s &lt; 1.5 =&gt; NEGATIVE</a:t>
            </a:r>
          </a:p>
          <a:p>
            <a:pPr marL="0" indent="0">
              <a:buNone/>
            </a:pPr>
            <a:r>
              <a:rPr lang="en-US" dirty="0"/>
              <a:t>      case s if s &lt; 2.5 =&gt; NEUTRAL</a:t>
            </a:r>
          </a:p>
          <a:p>
            <a:pPr marL="0" indent="0">
              <a:buNone/>
            </a:pPr>
            <a:r>
              <a:rPr lang="en-US" dirty="0"/>
              <a:t>      case s if s &lt; 3.3 =&gt; POSITIVE</a:t>
            </a:r>
          </a:p>
          <a:p>
            <a:pPr marL="0" indent="0">
              <a:buNone/>
            </a:pPr>
            <a:r>
              <a:rPr lang="en-US" dirty="0"/>
              <a:t>      case s if s &lt; 5.0 =&gt; VERY_POSITIVE</a:t>
            </a:r>
          </a:p>
          <a:p>
            <a:pPr marL="0" indent="0">
              <a:buNone/>
            </a:pPr>
            <a:r>
              <a:rPr lang="en-US" dirty="0"/>
              <a:t>      case s if s &gt; 5.0 =&gt; NOT_UNDERSTOOD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188" y="0"/>
            <a:ext cx="1947862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204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590800"/>
            <a:ext cx="7848600" cy="3992563"/>
          </a:xfrm>
        </p:spPr>
        <p:txBody>
          <a:bodyPr/>
          <a:lstStyle/>
          <a:p>
            <a:r>
              <a:rPr lang="en-US" dirty="0"/>
              <a:t>Evaluation of the Effect of Spam on </a:t>
            </a:r>
            <a:r>
              <a:rPr lang="en-US" dirty="0" smtClean="0"/>
              <a:t>Twitter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://homepages.gac.edu/~</a:t>
            </a:r>
            <a:r>
              <a:rPr lang="en-US" dirty="0" smtClean="0">
                <a:hlinkClick r:id="rId2"/>
              </a:rPr>
              <a:t>lyu/Grant_paper.pdf</a:t>
            </a:r>
            <a:endParaRPr lang="en-US" dirty="0" smtClean="0"/>
          </a:p>
          <a:p>
            <a:r>
              <a:rPr lang="en-US" dirty="0"/>
              <a:t>Detecting malicious tweets in trending topics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://nlp.uned.es/~lurdes/araujo/eswa13_malicious_tweets.pdf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>
                <a:hlinkClick r:id="rId4"/>
              </a:rPr>
              <a:t>http://mashable.com/2013/11/08/twitter-spambots/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>
                <a:hlinkClick r:id="rId5"/>
              </a:rPr>
              <a:t>http://dev.datasift.com/docs/csdl/csdl-examples/filtering-twitter-spam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>
                <a:hlinkClick r:id="rId6"/>
              </a:rPr>
              <a:t>http://nlp.stanford.edu/pubs/StanfordCoreNlp2014.pdf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4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200"/>
            <a:ext cx="7366000" cy="1828800"/>
          </a:xfrm>
        </p:spPr>
        <p:txBody>
          <a:bodyPr/>
          <a:lstStyle/>
          <a:p>
            <a:r>
              <a:rPr lang="en-US" dirty="0" smtClean="0"/>
              <a:t>To create a robust platform which can filter spam users in real-time and reveal top trending information with its sentiments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Case</a:t>
            </a: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188" y="0"/>
            <a:ext cx="1947862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600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69" y="2362200"/>
            <a:ext cx="7408862" cy="3451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Spark Streaming is used to collect tweets as the dataset. The tweets are written out in JSON format, one tweet per </a:t>
            </a:r>
            <a:r>
              <a:rPr lang="en-US" dirty="0" smtClean="0"/>
              <a:t>line</a:t>
            </a:r>
            <a:endParaRPr lang="en-US" dirty="0" smtClean="0"/>
          </a:p>
          <a:p>
            <a:r>
              <a:rPr lang="en-US" dirty="0" err="1"/>
              <a:t>TwitterUtils</a:t>
            </a:r>
            <a:r>
              <a:rPr lang="en-US" dirty="0"/>
              <a:t> in the Spark Streaming Twitter library to get a </a:t>
            </a:r>
            <a:r>
              <a:rPr lang="en-US" dirty="0" err="1"/>
              <a:t>DStream</a:t>
            </a:r>
            <a:r>
              <a:rPr lang="en-US" dirty="0"/>
              <a:t> of </a:t>
            </a:r>
            <a:r>
              <a:rPr lang="en-US" dirty="0" smtClean="0"/>
              <a:t>tweets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188" y="0"/>
            <a:ext cx="1947862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229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0" y="1590676"/>
            <a:ext cx="7250980" cy="48577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307" y="0"/>
            <a:ext cx="1947862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801" y="2743200"/>
            <a:ext cx="1003832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000" y="4419600"/>
            <a:ext cx="672567" cy="671319"/>
          </a:xfrm>
          <a:prstGeom prst="rect">
            <a:avLst/>
          </a:prstGeom>
        </p:spPr>
      </p:pic>
      <p:pic>
        <p:nvPicPr>
          <p:cNvPr id="1028" name="Picture 4" descr="https://www.elastic.co/static/img/logo-elasti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307" y="4572000"/>
            <a:ext cx="1407595" cy="43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raw.githubusercontent.com/1science/docker-kibana/latest/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133600"/>
            <a:ext cx="1237552" cy="30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735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Why this technology stack?</a:t>
            </a:r>
            <a:endParaRPr lang="en-US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188" y="0"/>
            <a:ext cx="1947862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11" y="2667000"/>
            <a:ext cx="7408862" cy="34512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Why Spark Streaming?</a:t>
            </a:r>
          </a:p>
          <a:p>
            <a:r>
              <a:rPr lang="en-US" dirty="0" err="1" smtClean="0"/>
              <a:t>Stateful</a:t>
            </a:r>
            <a:endParaRPr lang="en-US" dirty="0" smtClean="0"/>
          </a:p>
          <a:p>
            <a:r>
              <a:rPr lang="en-US" dirty="0" smtClean="0"/>
              <a:t>RDD based resilience with lineage</a:t>
            </a:r>
          </a:p>
          <a:p>
            <a:r>
              <a:rPr lang="en-US" dirty="0" smtClean="0"/>
              <a:t>Master </a:t>
            </a:r>
            <a:r>
              <a:rPr lang="en-US" dirty="0"/>
              <a:t>f</a:t>
            </a:r>
            <a:r>
              <a:rPr lang="en-US" dirty="0" smtClean="0"/>
              <a:t>ault tolerance with checkpoint option</a:t>
            </a:r>
          </a:p>
          <a:p>
            <a:r>
              <a:rPr lang="en-US" dirty="0" smtClean="0"/>
              <a:t> Uses micro batches</a:t>
            </a:r>
          </a:p>
          <a:p>
            <a:r>
              <a:rPr lang="en-US" dirty="0" smtClean="0"/>
              <a:t>Code maintenance and </a:t>
            </a:r>
            <a:r>
              <a:rPr lang="en-US" dirty="0" err="1" smtClean="0"/>
              <a:t>resuability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59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209800"/>
            <a:ext cx="7408862" cy="3451225"/>
          </a:xfrm>
        </p:spPr>
        <p:txBody>
          <a:bodyPr/>
          <a:lstStyle/>
          <a:p>
            <a:r>
              <a:rPr lang="en-US" dirty="0" smtClean="0"/>
              <a:t>Spark </a:t>
            </a:r>
            <a:r>
              <a:rPr lang="en-US" dirty="0"/>
              <a:t>applications can interact with </a:t>
            </a:r>
            <a:r>
              <a:rPr lang="en-US" dirty="0" err="1" smtClean="0"/>
              <a:t>Elasticsearch</a:t>
            </a:r>
            <a:r>
              <a:rPr lang="en-US" dirty="0" smtClean="0"/>
              <a:t> </a:t>
            </a:r>
            <a:r>
              <a:rPr lang="en-US" dirty="0"/>
              <a:t>just as they would with an HDFS resource, allowing them to index and analyze data transparently, in </a:t>
            </a:r>
            <a:r>
              <a:rPr lang="en-US" dirty="0" smtClean="0"/>
              <a:t>real-time</a:t>
            </a:r>
            <a:endParaRPr lang="en-US" dirty="0" smtClean="0"/>
          </a:p>
          <a:p>
            <a:r>
              <a:rPr lang="en-US" dirty="0" err="1" smtClean="0"/>
              <a:t>Elasticsearch</a:t>
            </a:r>
            <a:r>
              <a:rPr lang="en-US" dirty="0" smtClean="0"/>
              <a:t> acts as a database to store the tweet </a:t>
            </a:r>
            <a:r>
              <a:rPr lang="en-US" dirty="0" smtClean="0"/>
              <a:t>information</a:t>
            </a:r>
            <a:endParaRPr lang="en-US" dirty="0" smtClean="0"/>
          </a:p>
          <a:p>
            <a:r>
              <a:rPr lang="en-US" dirty="0" err="1" smtClean="0"/>
              <a:t>Kibana</a:t>
            </a:r>
            <a:r>
              <a:rPr lang="en-US" dirty="0" smtClean="0"/>
              <a:t> is used </a:t>
            </a:r>
            <a:r>
              <a:rPr lang="en-US" dirty="0"/>
              <a:t>to explore massive amounts of data in </a:t>
            </a:r>
            <a:r>
              <a:rPr lang="en-US" dirty="0" err="1"/>
              <a:t>Elasticsearch</a:t>
            </a:r>
            <a:r>
              <a:rPr lang="en-US" dirty="0"/>
              <a:t> through </a:t>
            </a:r>
            <a:r>
              <a:rPr lang="en-US" dirty="0" smtClean="0"/>
              <a:t>easy-to-generate reports in real </a:t>
            </a:r>
            <a:r>
              <a:rPr lang="en-US" dirty="0" smtClean="0"/>
              <a:t>time</a:t>
            </a: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188" y="0"/>
            <a:ext cx="1947862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111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719" y="2814638"/>
            <a:ext cx="4762500" cy="31718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Spam Tweets</a:t>
            </a:r>
            <a:endParaRPr lang="en-US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188" y="0"/>
            <a:ext cx="1947862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096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JSON of user details using </a:t>
            </a:r>
            <a:r>
              <a:rPr lang="en-US" dirty="0" err="1" smtClean="0"/>
              <a:t>json.JSONDSL</a:t>
            </a:r>
            <a:r>
              <a:rPr lang="en-US" dirty="0" smtClean="0"/>
              <a:t> from streaming data.</a:t>
            </a:r>
          </a:p>
          <a:p>
            <a:r>
              <a:rPr lang="en-US" dirty="0" smtClean="0"/>
              <a:t>Extracting user details such as </a:t>
            </a:r>
            <a:r>
              <a:rPr lang="en-US" dirty="0" err="1" smtClean="0"/>
              <a:t>UserDescription</a:t>
            </a:r>
            <a:r>
              <a:rPr lang="en-US" dirty="0" smtClean="0"/>
              <a:t>, </a:t>
            </a:r>
            <a:r>
              <a:rPr lang="en-US" dirty="0" err="1" smtClean="0"/>
              <a:t>UserFriendsCount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("</a:t>
            </a:r>
            <a:r>
              <a:rPr lang="en-US" dirty="0" err="1" smtClean="0"/>
              <a:t>UserDescription</a:t>
            </a:r>
            <a:r>
              <a:rPr lang="en-US" dirty="0" smtClean="0"/>
              <a:t>" -&gt; </a:t>
            </a:r>
            <a:r>
              <a:rPr lang="en-US" dirty="0" err="1" smtClean="0"/>
              <a:t>status.getUser.getDescription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("</a:t>
            </a:r>
            <a:r>
              <a:rPr lang="en-US" dirty="0" err="1" smtClean="0"/>
              <a:t>UserFriendsCount</a:t>
            </a:r>
            <a:r>
              <a:rPr lang="en-US" dirty="0" smtClean="0"/>
              <a:t>" -&gt; </a:t>
            </a:r>
            <a:r>
              <a:rPr lang="en-US" dirty="0" err="1" smtClean="0"/>
              <a:t>status.getUser.getFriendsCount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2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aveform">
    <a:dk1>
      <a:sysClr val="windowText" lastClr="000000"/>
    </a:dk1>
    <a:lt1>
      <a:sysClr val="window" lastClr="FFFFFF"/>
    </a:lt1>
    <a:dk2>
      <a:srgbClr val="073E87"/>
    </a:dk2>
    <a:lt2>
      <a:srgbClr val="C6E7FC"/>
    </a:lt2>
    <a:accent1>
      <a:srgbClr val="31B6FD"/>
    </a:accent1>
    <a:accent2>
      <a:srgbClr val="4584D3"/>
    </a:accent2>
    <a:accent3>
      <a:srgbClr val="5BD078"/>
    </a:accent3>
    <a:accent4>
      <a:srgbClr val="A5D028"/>
    </a:accent4>
    <a:accent5>
      <a:srgbClr val="F5C040"/>
    </a:accent5>
    <a:accent6>
      <a:srgbClr val="05E0DB"/>
    </a:accent6>
    <a:hlink>
      <a:srgbClr val="0080FF"/>
    </a:hlink>
    <a:folHlink>
      <a:srgbClr val="5EAEFF"/>
    </a:folHlink>
  </a:clrScheme>
</a:themeOverride>
</file>

<file path=ppt/theme/themeOverride2.xml><?xml version="1.0" encoding="utf-8"?>
<a:themeOverride xmlns:a="http://schemas.openxmlformats.org/drawingml/2006/main">
  <a:clrScheme name="Waveform">
    <a:dk1>
      <a:sysClr val="windowText" lastClr="000000"/>
    </a:dk1>
    <a:lt1>
      <a:sysClr val="window" lastClr="FFFFFF"/>
    </a:lt1>
    <a:dk2>
      <a:srgbClr val="073E87"/>
    </a:dk2>
    <a:lt2>
      <a:srgbClr val="C6E7FC"/>
    </a:lt2>
    <a:accent1>
      <a:srgbClr val="31B6FD"/>
    </a:accent1>
    <a:accent2>
      <a:srgbClr val="4584D3"/>
    </a:accent2>
    <a:accent3>
      <a:srgbClr val="5BD078"/>
    </a:accent3>
    <a:accent4>
      <a:srgbClr val="A5D028"/>
    </a:accent4>
    <a:accent5>
      <a:srgbClr val="F5C040"/>
    </a:accent5>
    <a:accent6>
      <a:srgbClr val="05E0DB"/>
    </a:accent6>
    <a:hlink>
      <a:srgbClr val="0080FF"/>
    </a:hlink>
    <a:folHlink>
      <a:srgbClr val="5EAEFF"/>
    </a:folHlink>
  </a:clrScheme>
</a:themeOverride>
</file>

<file path=ppt/theme/themeOverride3.xml><?xml version="1.0" encoding="utf-8"?>
<a:themeOverride xmlns:a="http://schemas.openxmlformats.org/drawingml/2006/main">
  <a:clrScheme name="Waveform">
    <a:dk1>
      <a:sysClr val="windowText" lastClr="000000"/>
    </a:dk1>
    <a:lt1>
      <a:sysClr val="window" lastClr="FFFFFF"/>
    </a:lt1>
    <a:dk2>
      <a:srgbClr val="073E87"/>
    </a:dk2>
    <a:lt2>
      <a:srgbClr val="C6E7FC"/>
    </a:lt2>
    <a:accent1>
      <a:srgbClr val="31B6FD"/>
    </a:accent1>
    <a:accent2>
      <a:srgbClr val="4584D3"/>
    </a:accent2>
    <a:accent3>
      <a:srgbClr val="5BD078"/>
    </a:accent3>
    <a:accent4>
      <a:srgbClr val="A5D028"/>
    </a:accent4>
    <a:accent5>
      <a:srgbClr val="F5C040"/>
    </a:accent5>
    <a:accent6>
      <a:srgbClr val="05E0DB"/>
    </a:accent6>
    <a:hlink>
      <a:srgbClr val="0080FF"/>
    </a:hlink>
    <a:folHlink>
      <a:srgbClr val="5EAEFF"/>
    </a:folHlink>
  </a:clrScheme>
</a:themeOverride>
</file>

<file path=ppt/theme/themeOverride4.xml><?xml version="1.0" encoding="utf-8"?>
<a:themeOverride xmlns:a="http://schemas.openxmlformats.org/drawingml/2006/main">
  <a:clrScheme name="Waveform">
    <a:dk1>
      <a:sysClr val="windowText" lastClr="000000"/>
    </a:dk1>
    <a:lt1>
      <a:sysClr val="window" lastClr="FFFFFF"/>
    </a:lt1>
    <a:dk2>
      <a:srgbClr val="073E87"/>
    </a:dk2>
    <a:lt2>
      <a:srgbClr val="C6E7FC"/>
    </a:lt2>
    <a:accent1>
      <a:srgbClr val="31B6FD"/>
    </a:accent1>
    <a:accent2>
      <a:srgbClr val="4584D3"/>
    </a:accent2>
    <a:accent3>
      <a:srgbClr val="5BD078"/>
    </a:accent3>
    <a:accent4>
      <a:srgbClr val="A5D028"/>
    </a:accent4>
    <a:accent5>
      <a:srgbClr val="F5C040"/>
    </a:accent5>
    <a:accent6>
      <a:srgbClr val="05E0DB"/>
    </a:accent6>
    <a:hlink>
      <a:srgbClr val="0080FF"/>
    </a:hlink>
    <a:folHlink>
      <a:srgbClr val="5EAEFF"/>
    </a:folHlink>
  </a:clrScheme>
</a:themeOverride>
</file>

<file path=ppt/theme/themeOverride5.xml><?xml version="1.0" encoding="utf-8"?>
<a:themeOverride xmlns:a="http://schemas.openxmlformats.org/drawingml/2006/main">
  <a:clrScheme name="Waveform">
    <a:dk1>
      <a:sysClr val="windowText" lastClr="000000"/>
    </a:dk1>
    <a:lt1>
      <a:sysClr val="window" lastClr="FFFFFF"/>
    </a:lt1>
    <a:dk2>
      <a:srgbClr val="073E87"/>
    </a:dk2>
    <a:lt2>
      <a:srgbClr val="C6E7FC"/>
    </a:lt2>
    <a:accent1>
      <a:srgbClr val="31B6FD"/>
    </a:accent1>
    <a:accent2>
      <a:srgbClr val="4584D3"/>
    </a:accent2>
    <a:accent3>
      <a:srgbClr val="5BD078"/>
    </a:accent3>
    <a:accent4>
      <a:srgbClr val="A5D028"/>
    </a:accent4>
    <a:accent5>
      <a:srgbClr val="F5C040"/>
    </a:accent5>
    <a:accent6>
      <a:srgbClr val="05E0DB"/>
    </a:accent6>
    <a:hlink>
      <a:srgbClr val="0080FF"/>
    </a:hlink>
    <a:folHlink>
      <a:srgbClr val="5EAEFF"/>
    </a:folHlink>
  </a:clrScheme>
</a:themeOverride>
</file>

<file path=ppt/theme/themeOverride6.xml><?xml version="1.0" encoding="utf-8"?>
<a:themeOverride xmlns:a="http://schemas.openxmlformats.org/drawingml/2006/main">
  <a:clrScheme name="Waveform">
    <a:dk1>
      <a:sysClr val="windowText" lastClr="000000"/>
    </a:dk1>
    <a:lt1>
      <a:sysClr val="window" lastClr="FFFFFF"/>
    </a:lt1>
    <a:dk2>
      <a:srgbClr val="073E87"/>
    </a:dk2>
    <a:lt2>
      <a:srgbClr val="C6E7FC"/>
    </a:lt2>
    <a:accent1>
      <a:srgbClr val="31B6FD"/>
    </a:accent1>
    <a:accent2>
      <a:srgbClr val="4584D3"/>
    </a:accent2>
    <a:accent3>
      <a:srgbClr val="5BD078"/>
    </a:accent3>
    <a:accent4>
      <a:srgbClr val="A5D028"/>
    </a:accent4>
    <a:accent5>
      <a:srgbClr val="F5C040"/>
    </a:accent5>
    <a:accent6>
      <a:srgbClr val="05E0DB"/>
    </a:accent6>
    <a:hlink>
      <a:srgbClr val="0080FF"/>
    </a:hlink>
    <a:folHlink>
      <a:srgbClr val="5EAEFF"/>
    </a:folHlink>
  </a:clrScheme>
</a:themeOverride>
</file>

<file path=ppt/theme/themeOverride7.xml><?xml version="1.0" encoding="utf-8"?>
<a:themeOverride xmlns:a="http://schemas.openxmlformats.org/drawingml/2006/main">
  <a:clrScheme name="Waveform">
    <a:dk1>
      <a:sysClr val="windowText" lastClr="000000"/>
    </a:dk1>
    <a:lt1>
      <a:sysClr val="window" lastClr="FFFFFF"/>
    </a:lt1>
    <a:dk2>
      <a:srgbClr val="073E87"/>
    </a:dk2>
    <a:lt2>
      <a:srgbClr val="C6E7FC"/>
    </a:lt2>
    <a:accent1>
      <a:srgbClr val="31B6FD"/>
    </a:accent1>
    <a:accent2>
      <a:srgbClr val="4584D3"/>
    </a:accent2>
    <a:accent3>
      <a:srgbClr val="5BD078"/>
    </a:accent3>
    <a:accent4>
      <a:srgbClr val="A5D028"/>
    </a:accent4>
    <a:accent5>
      <a:srgbClr val="F5C040"/>
    </a:accent5>
    <a:accent6>
      <a:srgbClr val="05E0DB"/>
    </a:accent6>
    <a:hlink>
      <a:srgbClr val="0080FF"/>
    </a:hlink>
    <a:folHlink>
      <a:srgbClr val="5EAE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</TotalTime>
  <Words>573</Words>
  <Application>Microsoft Office PowerPoint</Application>
  <PresentationFormat>On-screen Show (4:3)</PresentationFormat>
  <Paragraphs>116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Candara</vt:lpstr>
      <vt:lpstr>Symbol</vt:lpstr>
      <vt:lpstr>Waveform</vt:lpstr>
      <vt:lpstr>Twitter Spam Detection &amp; Sentimental Analysis</vt:lpstr>
      <vt:lpstr>Twitter Statistics</vt:lpstr>
      <vt:lpstr>Business Case</vt:lpstr>
      <vt:lpstr>Data Set</vt:lpstr>
      <vt:lpstr>Workflow Architecture</vt:lpstr>
      <vt:lpstr>Why this technology stack?</vt:lpstr>
      <vt:lpstr>PowerPoint Presentation</vt:lpstr>
      <vt:lpstr>Spam Tweets</vt:lpstr>
      <vt:lpstr>Data Preparation</vt:lpstr>
      <vt:lpstr>Spam - Why and What?</vt:lpstr>
      <vt:lpstr>Example</vt:lpstr>
      <vt:lpstr>Filtering Twitter SPAM </vt:lpstr>
      <vt:lpstr>PowerPoint Presentation</vt:lpstr>
      <vt:lpstr>Sentiment Analysis </vt:lpstr>
      <vt:lpstr>PowerPoint Presentation</vt:lpstr>
      <vt:lpstr>Why is Sentiment Analysis Important?</vt:lpstr>
      <vt:lpstr>Challenges</vt:lpstr>
      <vt:lpstr>What is NLP</vt:lpstr>
      <vt:lpstr>Characterization of Tweets</vt:lpstr>
      <vt:lpstr>Approach–Stanford coreNLP</vt:lpstr>
      <vt:lpstr>Detecting Sentiment</vt:lpstr>
      <vt:lpstr>Predicting Results</vt:lpstr>
      <vt:lpstr>References</vt:lpstr>
    </vt:vector>
  </TitlesOfParts>
  <Company>The Walt Disney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Something on Twitter</dc:title>
  <dc:creator>Arora, Sakshi</dc:creator>
  <cp:lastModifiedBy>Bellamkonda Praneeth</cp:lastModifiedBy>
  <cp:revision>27</cp:revision>
  <dcterms:created xsi:type="dcterms:W3CDTF">2015-08-22T01:55:45Z</dcterms:created>
  <dcterms:modified xsi:type="dcterms:W3CDTF">2015-08-22T16:07:59Z</dcterms:modified>
</cp:coreProperties>
</file>