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4" r:id="rId3"/>
    <p:sldId id="265" r:id="rId4"/>
    <p:sldId id="259" r:id="rId5"/>
    <p:sldId id="267" r:id="rId6"/>
    <p:sldId id="270" r:id="rId7"/>
    <p:sldId id="269" r:id="rId8"/>
    <p:sldId id="262" r:id="rId9"/>
    <p:sldId id="266" r:id="rId10"/>
    <p:sldId id="258" r:id="rId11"/>
    <p:sldId id="268" r:id="rId12"/>
    <p:sldId id="260" r:id="rId13"/>
    <p:sldId id="261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429" autoAdjust="0"/>
  </p:normalViewPr>
  <p:slideViewPr>
    <p:cSldViewPr snapToGrid="0" snapToObjects="1">
      <p:cViewPr varScale="1">
        <p:scale>
          <a:sx n="92" d="100"/>
          <a:sy n="92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2355-02DB-1D41-9907-5C5C0AF5B608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8544D-8B52-2641-95BA-77389FE77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8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8544D-8B52-2641-95BA-77389FE774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gov.u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govuk.cloudapp.net/que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Weather Data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Project: INFO 7374 Big Data &amp; Intelligent Analytics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Group 10: Shweta Anchan &amp; </a:t>
            </a:r>
            <a:r>
              <a:rPr lang="en-US" dirty="0" err="1" smtClean="0"/>
              <a:t>Srinath</a:t>
            </a:r>
            <a:r>
              <a:rPr lang="en-US" dirty="0" smtClean="0"/>
              <a:t> Sridhar</a:t>
            </a:r>
            <a:endParaRPr lang="en-US" dirty="0"/>
          </a:p>
        </p:txBody>
      </p:sp>
      <p:pic>
        <p:nvPicPr>
          <p:cNvPr id="6" name="Picture 5" descr="weather_forecast_sunny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15" y="3802744"/>
            <a:ext cx="69850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539" y="2723035"/>
            <a:ext cx="7610476" cy="301160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Biggest challenge: </a:t>
            </a:r>
            <a:r>
              <a:rPr lang="en-US" dirty="0" smtClean="0"/>
              <a:t>Data cleansing into suitable format</a:t>
            </a:r>
          </a:p>
          <a:p>
            <a:r>
              <a:rPr lang="en-US" dirty="0" smtClean="0"/>
              <a:t>Different areas of preprocessing:</a:t>
            </a:r>
          </a:p>
          <a:p>
            <a:pPr lvl="1"/>
            <a:r>
              <a:rPr lang="en-US" dirty="0" smtClean="0"/>
              <a:t>Handling bad data</a:t>
            </a:r>
          </a:p>
          <a:p>
            <a:pPr lvl="1"/>
            <a:r>
              <a:rPr lang="en-US" dirty="0" smtClean="0"/>
              <a:t>Converting categorical into numerical values</a:t>
            </a:r>
          </a:p>
          <a:p>
            <a:r>
              <a:rPr lang="en-US" dirty="0"/>
              <a:t>Handling bad data:</a:t>
            </a:r>
          </a:p>
          <a:p>
            <a:pPr lvl="1"/>
            <a:r>
              <a:rPr lang="en-US" i="1" dirty="0"/>
              <a:t>“Significant Weather” </a:t>
            </a:r>
            <a:r>
              <a:rPr lang="en-US" dirty="0"/>
              <a:t>column has N/A values and also other columns have missing values</a:t>
            </a:r>
          </a:p>
          <a:p>
            <a:pPr lvl="1"/>
            <a:r>
              <a:rPr lang="en-US" dirty="0"/>
              <a:t>We filter out rows that match these criteria.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Categorical to Numerical:</a:t>
            </a:r>
          </a:p>
          <a:p>
            <a:pPr lvl="1"/>
            <a:r>
              <a:rPr lang="en-US" i="1" dirty="0" smtClean="0"/>
              <a:t>“Wind Direction” </a:t>
            </a:r>
            <a:r>
              <a:rPr lang="en-US" dirty="0" smtClean="0"/>
              <a:t>column represented as a 16 pt. compass covering directions</a:t>
            </a:r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“Significant Weather” </a:t>
            </a:r>
            <a:r>
              <a:rPr lang="en-US" dirty="0" smtClean="0"/>
              <a:t>contains 27 different categories which is split into binary values based on the occurrence of each category.</a:t>
            </a:r>
          </a:p>
          <a:p>
            <a:pPr lvl="1"/>
            <a:r>
              <a:rPr lang="en-US" i="1" dirty="0" smtClean="0"/>
              <a:t>“Observation Time” </a:t>
            </a:r>
            <a:r>
              <a:rPr lang="en-US" dirty="0" smtClean="0"/>
              <a:t>is a string; key value pairs created to assign numerical values</a:t>
            </a:r>
          </a:p>
          <a:p>
            <a:pPr lvl="1"/>
            <a:r>
              <a:rPr lang="en-US" i="1" dirty="0" smtClean="0"/>
              <a:t>“Observation Date” </a:t>
            </a:r>
            <a:r>
              <a:rPr lang="en-US" dirty="0" smtClean="0"/>
              <a:t>and split it into 2 columns; Date and Month</a:t>
            </a:r>
            <a:endParaRPr lang="en-US" i="1" dirty="0" smtClean="0"/>
          </a:p>
          <a:p>
            <a:pPr lvl="1"/>
            <a:endParaRPr lang="en-US" i="1" dirty="0"/>
          </a:p>
        </p:txBody>
      </p:sp>
      <p:pic>
        <p:nvPicPr>
          <p:cNvPr id="4" name="Picture 3" descr="Screen Shot 2015-08-21 at 5.25.3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86" y="3668235"/>
            <a:ext cx="8586727" cy="34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1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Multi-class classification – One vs Rest</a:t>
            </a:r>
          </a:p>
          <a:p>
            <a:r>
              <a:rPr lang="en-US" dirty="0" smtClean="0"/>
              <a:t>Creating a list with the available unique categories and iterating over the contents one by one </a:t>
            </a:r>
          </a:p>
          <a:p>
            <a:r>
              <a:rPr lang="en-US" dirty="0" smtClean="0"/>
              <a:t>Creating a list of weight matrix for each model and doing a matrix multiplication with the test data </a:t>
            </a:r>
          </a:p>
          <a:p>
            <a:pPr lvl="1"/>
            <a:r>
              <a:rPr lang="en-US" dirty="0" smtClean="0"/>
              <a:t>Each model gives out a [1*9] weight matrix. Take one row from the test data. The features of the test data will be a [1*9] matrix. </a:t>
            </a:r>
          </a:p>
          <a:p>
            <a:pPr lvl="1"/>
            <a:r>
              <a:rPr lang="en-US" dirty="0" smtClean="0"/>
              <a:t>Transpose the matrix to [9*1] and multiply that with the [1*9] weight matrix inside a for loop. This gives one value</a:t>
            </a:r>
          </a:p>
          <a:p>
            <a:r>
              <a:rPr lang="en-US" dirty="0" smtClean="0"/>
              <a:t>Reducing the number of output categories to four and doing the same thing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661711"/>
              </p:ext>
            </p:extLst>
          </p:nvPr>
        </p:nvGraphicFramePr>
        <p:xfrm>
          <a:off x="736280" y="2416028"/>
          <a:ext cx="6963381" cy="1522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1127"/>
                <a:gridCol w="2321127"/>
                <a:gridCol w="2321127"/>
              </a:tblGrid>
              <a:tr h="60885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Model Name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Avg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 Test Error [27 categories]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Avg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 Test 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  <a:effectLst/>
                        </a:rPr>
                        <a:t>Error</a:t>
                      </a:r>
                      <a:r>
                        <a:rPr lang="en-US" sz="1600" baseline="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  <a:effectLst/>
                        </a:rPr>
                        <a:t>[4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cateogires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]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885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LogisticRegressionwithLBFGS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0.032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0.217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442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SVMwithSGD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smtClean="0">
                          <a:effectLst/>
                        </a:rPr>
                        <a:t>0.036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0.317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6" y="4551140"/>
            <a:ext cx="7325591" cy="15898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6282" y="6141027"/>
            <a:ext cx="729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Actual: Cloudy </a:t>
            </a:r>
            <a:r>
              <a:rPr lang="en-US" smtClean="0"/>
              <a:t>weather  &amp; Predicted </a:t>
            </a:r>
            <a:r>
              <a:rPr lang="en-US" dirty="0" smtClean="0"/>
              <a:t>: Cloudy weather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6279" y="4059978"/>
            <a:ext cx="6963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test_list</a:t>
            </a:r>
            <a:r>
              <a:rPr lang="en-US" dirty="0"/>
              <a:t> = [3321.0,16.0,7.0,30.0,315.0,10.0,45000.0,15.0,1021.0] </a:t>
            </a:r>
          </a:p>
        </p:txBody>
      </p:sp>
    </p:spTree>
    <p:extLst>
      <p:ext uri="{BB962C8B-B14F-4D97-AF65-F5344CB8AC3E}">
        <p14:creationId xmlns:p14="http://schemas.microsoft.com/office/powerpoint/2010/main" val="15511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0139" y="3774849"/>
            <a:ext cx="5235576" cy="4887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Thank you!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13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Obtained from </a:t>
            </a:r>
            <a:r>
              <a:rPr lang="en-US" dirty="0">
                <a:solidFill>
                  <a:srgbClr val="0000FF"/>
                </a:solidFill>
                <a:hlinkClick r:id="rId2"/>
              </a:rPr>
              <a:t>http://data.gov.uk/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which is government website for searchable data.</a:t>
            </a:r>
          </a:p>
          <a:p>
            <a:r>
              <a:rPr lang="en-US" dirty="0"/>
              <a:t>It is provided by the MET Office.</a:t>
            </a:r>
          </a:p>
          <a:p>
            <a:r>
              <a:rPr lang="en-US" dirty="0"/>
              <a:t>The interface gives access to three datasets.</a:t>
            </a:r>
          </a:p>
          <a:p>
            <a:r>
              <a:rPr lang="en-US" dirty="0"/>
              <a:t>We picked the observational hourly weather forecast data.</a:t>
            </a:r>
          </a:p>
          <a:p>
            <a:r>
              <a:rPr lang="en-US" dirty="0"/>
              <a:t>Location: UK; approximately 150 UK observing stations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uploaded on website on an hourly basis.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dataset is a CSV file.</a:t>
            </a:r>
          </a:p>
          <a:p>
            <a:r>
              <a:rPr lang="en-US" dirty="0" smtClean="0"/>
              <a:t>Contains site specific information:</a:t>
            </a:r>
          </a:p>
          <a:p>
            <a:pPr lvl="1"/>
            <a:r>
              <a:rPr lang="en-US" dirty="0" smtClean="0"/>
              <a:t>Site Code, Site Name, Longitude &amp; Latitude of Site, Region that site belongs to.  </a:t>
            </a:r>
          </a:p>
          <a:p>
            <a:r>
              <a:rPr lang="en-US" dirty="0" smtClean="0"/>
              <a:t>Contains weather factors like:</a:t>
            </a:r>
          </a:p>
          <a:p>
            <a:pPr lvl="1"/>
            <a:r>
              <a:rPr lang="en-US" dirty="0" smtClean="0"/>
              <a:t>Wind Direction, Wind Speed, Wind Gust, Visibility, Screen Temperature, Pressure, Pressure Tendency.</a:t>
            </a:r>
          </a:p>
          <a:p>
            <a:r>
              <a:rPr lang="en-US" dirty="0" smtClean="0"/>
              <a:t>Final column </a:t>
            </a:r>
            <a:r>
              <a:rPr lang="en-US" i="1" dirty="0" smtClean="0"/>
              <a:t>“Significant Weather” </a:t>
            </a:r>
            <a:r>
              <a:rPr lang="en-US" dirty="0" smtClean="0"/>
              <a:t>provides the weather type </a:t>
            </a:r>
          </a:p>
          <a:p>
            <a:pPr lvl="1"/>
            <a:r>
              <a:rPr lang="en-US" i="1" dirty="0" smtClean="0"/>
              <a:t>Sunny, Heavy Rain, Clear Sky etc.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91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281" y="2503714"/>
            <a:ext cx="7610476" cy="3882570"/>
          </a:xfrm>
        </p:spPr>
        <p:txBody>
          <a:bodyPr>
            <a:normAutofit/>
          </a:bodyPr>
          <a:lstStyle/>
          <a:p>
            <a:r>
              <a:rPr lang="en-US" b="1" dirty="0" smtClean="0"/>
              <a:t>Main issue: </a:t>
            </a:r>
            <a:r>
              <a:rPr lang="en-US" dirty="0" smtClean="0"/>
              <a:t>Data had to be downloaded individually for each date and each hour of a day.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Screen Shot 2015-08-21 at 4.45.19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14" y="3174997"/>
            <a:ext cx="3849914" cy="292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9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Preparation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64389"/>
            <a:ext cx="7610476" cy="367076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Solution:</a:t>
            </a:r>
            <a:r>
              <a:rPr lang="en-US" dirty="0" smtClean="0"/>
              <a:t> An  automation script in python</a:t>
            </a:r>
          </a:p>
          <a:p>
            <a:r>
              <a:rPr lang="en-US" dirty="0" smtClean="0"/>
              <a:t>It performs the downloads for each hour on each day and integrates it into a single CSV file.</a:t>
            </a:r>
          </a:p>
          <a:p>
            <a:r>
              <a:rPr lang="en-US" dirty="0" smtClean="0"/>
              <a:t>Package: </a:t>
            </a:r>
            <a:r>
              <a:rPr lang="en-US" b="1" i="1" dirty="0" smtClean="0"/>
              <a:t>mechanize</a:t>
            </a:r>
            <a:r>
              <a:rPr lang="en-US" dirty="0" smtClean="0"/>
              <a:t>; inbuilt functions that finds forms on any HTML </a:t>
            </a:r>
            <a:r>
              <a:rPr lang="en-US" dirty="0" smtClean="0"/>
              <a:t>page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form for this data can be found at: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 http://</a:t>
            </a:r>
            <a:r>
              <a:rPr lang="en-US" dirty="0" err="1" smtClean="0">
                <a:hlinkClick r:id="rId3"/>
              </a:rPr>
              <a:t>datagovuk.cloudapp.net</a:t>
            </a:r>
            <a:r>
              <a:rPr lang="en-US" dirty="0" smtClean="0">
                <a:hlinkClick r:id="rId3"/>
              </a:rPr>
              <a:t>/query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45" y="4236599"/>
            <a:ext cx="6587836" cy="106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0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screenshot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8" y="2522222"/>
            <a:ext cx="8015061" cy="3922121"/>
          </a:xfrm>
        </p:spPr>
      </p:pic>
    </p:spTree>
    <p:extLst>
      <p:ext uri="{BB962C8B-B14F-4D97-AF65-F5344CB8AC3E}">
        <p14:creationId xmlns:p14="http://schemas.microsoft.com/office/powerpoint/2010/main" val="38142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I: Average Temperature</a:t>
            </a:r>
            <a:endParaRPr lang="en-US" dirty="0"/>
          </a:p>
        </p:txBody>
      </p:sp>
      <p:pic>
        <p:nvPicPr>
          <p:cNvPr id="4" name="Content Placeholder 3" descr="image (1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8" b="116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739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II: Wind Speed &amp; </a:t>
            </a:r>
            <a:r>
              <a:rPr lang="en-US" dirty="0" err="1" smtClean="0"/>
              <a:t>Avg</a:t>
            </a:r>
            <a:r>
              <a:rPr lang="en-US" dirty="0" smtClean="0"/>
              <a:t> Temp</a:t>
            </a:r>
            <a:endParaRPr lang="en-US" dirty="0"/>
          </a:p>
        </p:txBody>
      </p:sp>
      <p:pic>
        <p:nvPicPr>
          <p:cNvPr id="4" name="Content Placeholder 3" descr="Screen Shot 2015-08-22 at 8.36.26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" b="63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904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III: Visibility over region</a:t>
            </a:r>
            <a:endParaRPr lang="en-US" dirty="0"/>
          </a:p>
        </p:txBody>
      </p:sp>
      <p:pic>
        <p:nvPicPr>
          <p:cNvPr id="4" name="Content Placeholder 3" descr="V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466" r="-40466"/>
          <a:stretch>
            <a:fillRect/>
          </a:stretch>
        </p:blipFill>
        <p:spPr>
          <a:xfrm>
            <a:off x="0" y="2120622"/>
            <a:ext cx="8835617" cy="4388665"/>
          </a:xfrm>
        </p:spPr>
      </p:pic>
    </p:spTree>
    <p:extLst>
      <p:ext uri="{BB962C8B-B14F-4D97-AF65-F5344CB8AC3E}">
        <p14:creationId xmlns:p14="http://schemas.microsoft.com/office/powerpoint/2010/main" val="24140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531</Words>
  <Application>Microsoft Office PowerPoint</Application>
  <PresentationFormat>On-screen Show (4:3)</PresentationFormat>
  <Paragraphs>78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Mincho</vt:lpstr>
      <vt:lpstr>Calibri</vt:lpstr>
      <vt:lpstr>Cambria</vt:lpstr>
      <vt:lpstr>Century Gothic</vt:lpstr>
      <vt:lpstr>Times New Roman</vt:lpstr>
      <vt:lpstr>Wingdings 2</vt:lpstr>
      <vt:lpstr>Perception</vt:lpstr>
      <vt:lpstr>Weather Data Analytics</vt:lpstr>
      <vt:lpstr>Introduction</vt:lpstr>
      <vt:lpstr>Dataset</vt:lpstr>
      <vt:lpstr>Data Preparation</vt:lpstr>
      <vt:lpstr>Data Preparation II</vt:lpstr>
      <vt:lpstr>Data screenshot</vt:lpstr>
      <vt:lpstr>Summary I: Average Temperature</vt:lpstr>
      <vt:lpstr>Summary II: Wind Speed &amp; Avg Temp</vt:lpstr>
      <vt:lpstr>Summary III: Visibility over region</vt:lpstr>
      <vt:lpstr>Data Preprocessing</vt:lpstr>
      <vt:lpstr>Data Preprocessing II</vt:lpstr>
      <vt:lpstr>Machine Learning</vt:lpstr>
      <vt:lpstr>Results</vt:lpstr>
      <vt:lpstr>Q &amp; A</vt:lpstr>
    </vt:vector>
  </TitlesOfParts>
  <Company>NEU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Forecasting</dc:title>
  <dc:creator>Shweta Anchan</dc:creator>
  <cp:lastModifiedBy>Srinath Sridhar</cp:lastModifiedBy>
  <cp:revision>26</cp:revision>
  <dcterms:created xsi:type="dcterms:W3CDTF">2015-08-21T20:00:29Z</dcterms:created>
  <dcterms:modified xsi:type="dcterms:W3CDTF">2015-08-22T17:50:41Z</dcterms:modified>
</cp:coreProperties>
</file>