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9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0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0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1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54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90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13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3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bethisandeepkumar@gmail.com" TargetMode="External"/><Relationship Id="rId2" Type="http://schemas.openxmlformats.org/officeDocument/2006/relationships/hyperlink" Target="http://analyzesoccer.azurewebsites.net/analyzesoccer/abou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assic.moqups.com/SandeepBethi/pyJpqEsF" TargetMode="External"/><Relationship Id="rId4" Type="http://schemas.openxmlformats.org/officeDocument/2006/relationships/hyperlink" Target="https://studio.azureml.net/Home/ViewWorkspaceCached/421d1d461c7d416aa6c9555030cf3e2f#Workspaces/Projects/Project/b536b2db-5b7c-4d1d-aa04-54fdb3409c1f/ProjectDetai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8790" y="1831484"/>
            <a:ext cx="8791575" cy="2387600"/>
          </a:xfrm>
        </p:spPr>
        <p:txBody>
          <a:bodyPr>
            <a:normAutofit/>
          </a:bodyPr>
          <a:lstStyle/>
          <a:p>
            <a:r>
              <a:rPr lang="en-IN" sz="6600" dirty="0"/>
              <a:t>European Soccer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86780" y="4348120"/>
            <a:ext cx="968386" cy="705144"/>
          </a:xfrm>
        </p:spPr>
        <p:txBody>
          <a:bodyPr>
            <a:normAutofit fontScale="925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TEAM      6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512" y="4846488"/>
            <a:ext cx="1016268" cy="1016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79" y="4847042"/>
            <a:ext cx="1015714" cy="101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17" y="4847042"/>
            <a:ext cx="1066370" cy="10157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84147" y="5991792"/>
            <a:ext cx="881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Bryce Brako		            Sandeep Bethi 		         Himaja Vadaga</a:t>
            </a:r>
          </a:p>
        </p:txBody>
      </p:sp>
    </p:spTree>
    <p:extLst>
      <p:ext uri="{BB962C8B-B14F-4D97-AF65-F5344CB8AC3E}">
        <p14:creationId xmlns:p14="http://schemas.microsoft.com/office/powerpoint/2010/main" val="140535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4692"/>
            <a:ext cx="9905998" cy="1060157"/>
          </a:xfrm>
        </p:spPr>
        <p:txBody>
          <a:bodyPr>
            <a:normAutofit fontScale="90000"/>
          </a:bodyPr>
          <a:lstStyle/>
          <a:p>
            <a:r>
              <a:rPr lang="en-IN" sz="7200" dirty="0"/>
              <a:t>DATASET 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17702"/>
            <a:ext cx="9905999" cy="5374646"/>
          </a:xfrm>
        </p:spPr>
        <p:txBody>
          <a:bodyPr>
            <a:noAutofit/>
          </a:bodyPr>
          <a:lstStyle/>
          <a:p>
            <a:r>
              <a:rPr lang="en-IN" sz="2400" dirty="0"/>
              <a:t>Cross-sectional dataset of European soccer</a:t>
            </a:r>
          </a:p>
          <a:p>
            <a:r>
              <a:rPr lang="en-IN" sz="2400" b="1" u="sng" dirty="0"/>
              <a:t>Source:</a:t>
            </a:r>
            <a:r>
              <a:rPr lang="en-IN" sz="2400" dirty="0"/>
              <a:t>  kaggle.com/hugomathien/soccer</a:t>
            </a:r>
          </a:p>
          <a:p>
            <a:r>
              <a:rPr lang="en-IN" sz="2400" b="1" u="sng" dirty="0"/>
              <a:t>Size: </a:t>
            </a:r>
            <a:r>
              <a:rPr lang="en-IN" sz="2400" dirty="0"/>
              <a:t>Six csv files . Match and Player Stats are largest.</a:t>
            </a:r>
          </a:p>
          <a:p>
            <a:r>
              <a:rPr lang="en-IN" sz="2400" dirty="0"/>
              <a:t>Features are of both categorical and numeric format</a:t>
            </a:r>
          </a:p>
          <a:p>
            <a:r>
              <a:rPr lang="en-IN" sz="2400" b="1" u="sng" dirty="0"/>
              <a:t>Six Tables</a:t>
            </a:r>
            <a:r>
              <a:rPr lang="en-IN" sz="2400" dirty="0"/>
              <a:t>- Player stats, Match, Player, League, Country, team</a:t>
            </a:r>
          </a:p>
          <a:p>
            <a:r>
              <a:rPr lang="en-IN" sz="2400" b="1" u="sng" dirty="0"/>
              <a:t>Major challenges</a:t>
            </a:r>
            <a:r>
              <a:rPr lang="en-IN" sz="2400" b="1" dirty="0"/>
              <a:t>: </a:t>
            </a:r>
            <a:r>
              <a:rPr lang="en-IN" sz="2400" dirty="0"/>
              <a:t>Joining and creating views of these tables in SQL server</a:t>
            </a:r>
          </a:p>
          <a:p>
            <a:pPr marL="0" indent="0">
              <a:buNone/>
            </a:pPr>
            <a:r>
              <a:rPr lang="en-IN" sz="2400" dirty="0"/>
              <a:t>    Extracting information from each table mutually to perform feature      engineering</a:t>
            </a:r>
          </a:p>
          <a:p>
            <a:pPr marL="0" indent="0">
              <a:buNone/>
            </a:pPr>
            <a:r>
              <a:rPr lang="en-IN" sz="2400" dirty="0"/>
              <a:t>     Establishing the scope of the analysis</a:t>
            </a:r>
          </a:p>
          <a:p>
            <a:pPr marL="0" indent="0">
              <a:buNone/>
            </a:pPr>
            <a:r>
              <a:rPr lang="en-IN" sz="2400" dirty="0"/>
              <a:t>     Defining and deriving the business value of analysis</a:t>
            </a:r>
          </a:p>
          <a:p>
            <a:pPr marL="0" indent="0">
              <a:buNone/>
            </a:pPr>
            <a:r>
              <a:rPr lang="en-IN" sz="2400" dirty="0"/>
              <a:t>     Cleansing and pre-processing of dataset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3109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4692"/>
            <a:ext cx="9905998" cy="869088"/>
          </a:xfrm>
        </p:spPr>
        <p:txBody>
          <a:bodyPr>
            <a:noAutofit/>
          </a:bodyPr>
          <a:lstStyle/>
          <a:p>
            <a:r>
              <a:rPr lang="en-IN" sz="6000" dirty="0"/>
              <a:t>NOISY AND BAD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23779"/>
            <a:ext cx="9905999" cy="5734829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The “match_api_id” column had a missing value count of 1403.</a:t>
            </a:r>
            <a:endParaRPr lang="en-IN" dirty="0"/>
          </a:p>
          <a:p>
            <a:pPr lvl="0"/>
            <a:r>
              <a:rPr lang="en-US" dirty="0"/>
              <a:t>The “home_goal” column had a missing value count of 1403.</a:t>
            </a:r>
            <a:endParaRPr lang="en-IN" dirty="0"/>
          </a:p>
          <a:p>
            <a:pPr lvl="0"/>
            <a:r>
              <a:rPr lang="en-US" dirty="0"/>
              <a:t>The betting odds of some columns had string values instead of numeric.</a:t>
            </a:r>
            <a:endParaRPr lang="en-IN" dirty="0"/>
          </a:p>
          <a:p>
            <a:r>
              <a:rPr lang="en-US" dirty="0"/>
              <a:t>Total missing values in these columns accounted to 3% of total data</a:t>
            </a:r>
          </a:p>
          <a:p>
            <a:r>
              <a:rPr lang="en-US" dirty="0"/>
              <a:t>Data types of features given incorrectly</a:t>
            </a:r>
            <a:endParaRPr lang="en-IN" dirty="0"/>
          </a:p>
          <a:p>
            <a:r>
              <a:rPr lang="en-IN" dirty="0"/>
              <a:t>Not many features present to do better analysis so need to perform feature engineering by calculating columns such as Age, birth date, stat recorded.</a:t>
            </a:r>
          </a:p>
          <a:p>
            <a:r>
              <a:rPr lang="en-IN" dirty="0"/>
              <a:t>To do feature engineering merged information from multiple tables because just one table didn’t give the complete information </a:t>
            </a:r>
          </a:p>
          <a:p>
            <a:r>
              <a:rPr lang="en-IN" dirty="0"/>
              <a:t>Executed filter based feature selection module before building the models</a:t>
            </a:r>
          </a:p>
          <a:p>
            <a:r>
              <a:rPr lang="en-IN" dirty="0"/>
              <a:t>Duplicate records found in Player stats. Need to consider the most recent stats for building the model</a:t>
            </a:r>
          </a:p>
          <a:p>
            <a:r>
              <a:rPr lang="en-IN" dirty="0"/>
              <a:t>Removing duplicate stats of each player by year was a challenge</a:t>
            </a:r>
          </a:p>
        </p:txBody>
      </p:sp>
    </p:spTree>
    <p:extLst>
      <p:ext uri="{BB962C8B-B14F-4D97-AF65-F5344CB8AC3E}">
        <p14:creationId xmlns:p14="http://schemas.microsoft.com/office/powerpoint/2010/main" val="322140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458" y="-28876"/>
            <a:ext cx="9905998" cy="941696"/>
          </a:xfrm>
        </p:spPr>
        <p:txBody>
          <a:bodyPr>
            <a:noAutofit/>
          </a:bodyPr>
          <a:lstStyle/>
          <a:p>
            <a:r>
              <a:rPr lang="en-IN" sz="6000" dirty="0"/>
              <a:t>Algorithms DEPLOYED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58" y="736980"/>
            <a:ext cx="9905999" cy="5909480"/>
          </a:xfrm>
        </p:spPr>
        <p:txBody>
          <a:bodyPr>
            <a:noAutofit/>
          </a:bodyPr>
          <a:lstStyle/>
          <a:p>
            <a:endParaRPr lang="en-IN" sz="1800" b="1" u="sng" dirty="0"/>
          </a:p>
          <a:p>
            <a:r>
              <a:rPr lang="en-IN" sz="1800" b="1" u="sng" dirty="0"/>
              <a:t>Visualizations</a:t>
            </a:r>
            <a:r>
              <a:rPr lang="en-IN" sz="1800" dirty="0"/>
              <a:t>:  D3.js</a:t>
            </a:r>
          </a:p>
          <a:p>
            <a:pPr marL="0" indent="0">
              <a:buNone/>
            </a:pPr>
            <a:r>
              <a:rPr lang="en-IN" sz="1800" dirty="0"/>
              <a:t>                                  Zoomable Scatterplot</a:t>
            </a:r>
          </a:p>
          <a:p>
            <a:pPr marL="0" indent="0">
              <a:buNone/>
            </a:pPr>
            <a:r>
              <a:rPr lang="en-IN" sz="1800" dirty="0"/>
              <a:t>		  Radar-Chart</a:t>
            </a:r>
          </a:p>
          <a:p>
            <a:r>
              <a:rPr lang="en-IN" sz="1800" b="1" u="sng" dirty="0"/>
              <a:t>Player Valuation</a:t>
            </a:r>
            <a:r>
              <a:rPr lang="en-IN" sz="1800" b="1" dirty="0"/>
              <a:t>: </a:t>
            </a:r>
            <a:r>
              <a:rPr lang="en-IN" dirty="0"/>
              <a:t>Multi-Class Decision forest</a:t>
            </a:r>
          </a:p>
          <a:p>
            <a:pPr marL="274320" lvl="1" indent="0">
              <a:buNone/>
            </a:pPr>
            <a:r>
              <a:rPr lang="en-IN" dirty="0"/>
              <a:t>                                 Multi-Class Decision Jungle</a:t>
            </a:r>
          </a:p>
          <a:p>
            <a:pPr marL="274320" lvl="1" indent="0">
              <a:buNone/>
            </a:pPr>
            <a:r>
              <a:rPr lang="en-IN" dirty="0"/>
              <a:t>                                 Multi-Class Logistic Regression</a:t>
            </a:r>
          </a:p>
          <a:p>
            <a:pPr marL="274320" lvl="1" indent="0">
              <a:buNone/>
            </a:pPr>
            <a:r>
              <a:rPr lang="en-IN" dirty="0"/>
              <a:t>                                 Multi-Class Neural Network</a:t>
            </a:r>
          </a:p>
          <a:p>
            <a:pPr marL="274320" lvl="1" indent="0">
              <a:buNone/>
            </a:pPr>
            <a:endParaRPr lang="en-IN" dirty="0"/>
          </a:p>
          <a:p>
            <a:r>
              <a:rPr lang="en-IN" dirty="0"/>
              <a:t> </a:t>
            </a:r>
            <a:r>
              <a:rPr lang="en-IN" b="1" u="sng" dirty="0"/>
              <a:t>Classification Result of the match</a:t>
            </a:r>
            <a:r>
              <a:rPr lang="en-IN" dirty="0"/>
              <a:t>: Multi-Class Decision forest</a:t>
            </a:r>
          </a:p>
          <a:p>
            <a:pPr marL="274320" lvl="1" indent="0">
              <a:buNone/>
            </a:pPr>
            <a:r>
              <a:rPr lang="en-IN" dirty="0"/>
              <a:t>                                                                           Multi-Class Decision Jungle</a:t>
            </a:r>
          </a:p>
          <a:p>
            <a:pPr marL="274320" lvl="1" indent="0">
              <a:buNone/>
            </a:pPr>
            <a:r>
              <a:rPr lang="en-IN" dirty="0"/>
              <a:t>                                                                           Multi-Class Logistic Regression</a:t>
            </a:r>
          </a:p>
          <a:p>
            <a:endParaRPr lang="en-IN" sz="1800" dirty="0">
              <a:solidFill>
                <a:srgbClr val="FF0000"/>
              </a:solidFill>
            </a:endParaRPr>
          </a:p>
          <a:p>
            <a:r>
              <a:rPr lang="en-US" sz="1800" b="1" dirty="0"/>
              <a:t>CHOSE ONE BEST MODEL  BASED ON PERFORMANCE METRICS EVALUATION</a:t>
            </a:r>
          </a:p>
          <a:p>
            <a:r>
              <a:rPr lang="en-US" sz="2000" b="1" dirty="0"/>
              <a:t>Best algorithm for Player Valuation</a:t>
            </a:r>
            <a:r>
              <a:rPr lang="en-US" sz="2000" dirty="0"/>
              <a:t>: Multi-Class Decision forest</a:t>
            </a:r>
          </a:p>
          <a:p>
            <a:r>
              <a:rPr lang="en-US" sz="2000" b="1" dirty="0"/>
              <a:t>Best algorithm for Result of the match: </a:t>
            </a:r>
            <a:r>
              <a:rPr lang="en-US" sz="2000" dirty="0"/>
              <a:t>Multi-Class Logistic Regression</a:t>
            </a:r>
            <a:endParaRPr lang="en-US" sz="2000" b="1" dirty="0"/>
          </a:p>
          <a:p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5624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7" y="118044"/>
            <a:ext cx="9905998" cy="667567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69" y="940158"/>
            <a:ext cx="11396312" cy="5145780"/>
          </a:xfrm>
        </p:spPr>
        <p:txBody>
          <a:bodyPr>
            <a:noAutofit/>
          </a:bodyPr>
          <a:lstStyle/>
          <a:p>
            <a:pPr lvl="0"/>
            <a:r>
              <a:rPr lang="en-IN" sz="1600" b="1" u="sng" dirty="0"/>
              <a:t>ZOOMABLE SCATTERPLOT</a:t>
            </a:r>
            <a:r>
              <a:rPr lang="en-IN" sz="1600" dirty="0"/>
              <a:t>:</a:t>
            </a:r>
          </a:p>
          <a:p>
            <a:pPr marL="461963" lvl="0" indent="-220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By visualizing the values of gk_reflexes over overall_rating, the managers can choose best goal keeper for the team. </a:t>
            </a:r>
          </a:p>
          <a:p>
            <a:pPr marL="461963" lvl="0" indent="-220663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By visualizing the values of finishing over overall_rating, the managers can choose good strikers for the team</a:t>
            </a:r>
          </a:p>
          <a:p>
            <a:pPr marL="461963" lvl="0" indent="-220663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By visualizing the values of stamina, crossing and dribbling over overall_rating, the manager can choose the player wisely for a better team formation</a:t>
            </a:r>
          </a:p>
          <a:p>
            <a:pPr lvl="0"/>
            <a:r>
              <a:rPr lang="en-IN" sz="1600" b="1" u="sng" dirty="0"/>
              <a:t>RADAR CHART</a:t>
            </a:r>
            <a:r>
              <a:rPr lang="en-IN" sz="1600" dirty="0"/>
              <a:t>:</a:t>
            </a:r>
          </a:p>
          <a:p>
            <a:pPr marL="461963" indent="-220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Provides a holistic view by displaying 33 skillset of each of the top 20 players in a manner of a polygon.</a:t>
            </a:r>
          </a:p>
          <a:p>
            <a:pPr marL="461963" indent="-220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Upon hovering on one polygon the data points show how radically the players performance changes with each skillset</a:t>
            </a:r>
          </a:p>
          <a:p>
            <a:pPr marL="461963" indent="-220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largest area swept by the polygon describes as the best player when compared with all the other players.</a:t>
            </a:r>
          </a:p>
          <a:p>
            <a:r>
              <a:rPr lang="en-IN" sz="1600" b="1" u="sng" dirty="0"/>
              <a:t>MULTI-CLASS CLASSIFICATION MATCH RESULT</a:t>
            </a:r>
            <a:r>
              <a:rPr lang="en-IN" sz="1600" dirty="0"/>
              <a:t>: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IN" sz="1600" dirty="0"/>
              <a:t>By using our classification of match result a lot of general public can place their money on betting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IN" sz="1600" dirty="0"/>
              <a:t>It helps the managers of different clubs to prepare their team differently for different matches </a:t>
            </a:r>
            <a:endParaRPr lang="en-IN" sz="1600" dirty="0">
              <a:solidFill>
                <a:srgbClr val="FF0000"/>
              </a:solidFill>
            </a:endParaRPr>
          </a:p>
          <a:p>
            <a:r>
              <a:rPr lang="en-IN" sz="1600" b="1" u="sng" dirty="0"/>
              <a:t>MULTICLASS CLASSIFICATION PLAYER VALUATION</a:t>
            </a:r>
            <a:r>
              <a:rPr lang="en-IN" sz="1600" dirty="0"/>
              <a:t>: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IN" sz="1600" dirty="0"/>
              <a:t>It helps the management of different clubs during the transfer market to buy and sell players.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IN" sz="1600" dirty="0"/>
              <a:t>It helps the clubs to perform shrewd business in transfer season.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IN" sz="1600" dirty="0"/>
              <a:t>It helps both the agents of the players aswell as the football club officials to perform better business</a:t>
            </a:r>
            <a:endParaRPr lang="en-I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8791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3622"/>
            <a:ext cx="9905998" cy="718963"/>
          </a:xfrm>
        </p:spPr>
        <p:txBody>
          <a:bodyPr>
            <a:noAutofit/>
          </a:bodyPr>
          <a:lstStyle/>
          <a:p>
            <a:r>
              <a:rPr lang="en-IN" sz="4800" dirty="0"/>
              <a:t>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86206"/>
            <a:ext cx="9905999" cy="5486871"/>
          </a:xfrm>
        </p:spPr>
        <p:txBody>
          <a:bodyPr>
            <a:normAutofit/>
          </a:bodyPr>
          <a:lstStyle/>
          <a:p>
            <a:r>
              <a:rPr lang="en-US" dirty="0"/>
              <a:t>The process flow design can be depicted as: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Overall Technologies used: Azure ML Studio, Power BI, R, HTML, CSS, Bootstrap, Python, </a:t>
            </a:r>
            <a:r>
              <a:rPr lang="en-IN" dirty="0" err="1"/>
              <a:t>Javascript</a:t>
            </a:r>
            <a:r>
              <a:rPr lang="en-IN"/>
              <a:t>, MS SQL.</a:t>
            </a:r>
            <a:endParaRPr lang="en-I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4149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webdesign_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06" y="1685303"/>
            <a:ext cx="32289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4149" y="3629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6988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6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1683"/>
            <a:ext cx="9905998" cy="1478570"/>
          </a:xfrm>
        </p:spPr>
        <p:txBody>
          <a:bodyPr>
            <a:noAutofit/>
          </a:bodyPr>
          <a:lstStyle/>
          <a:p>
            <a:r>
              <a:rPr lang="en-IN" sz="9600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80253"/>
            <a:ext cx="9905999" cy="5165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hlinkClick r:id="rId2"/>
              </a:rPr>
              <a:t>CLICK HERE FOR DEMO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LINK: </a:t>
            </a:r>
            <a:r>
              <a:rPr lang="en-IN" dirty="0">
                <a:hlinkClick r:id="rId2"/>
              </a:rPr>
              <a:t>http://analyzesoccer.azurewebsites.net/analyzesoccer/about.html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Login Credentials for Machine Learning Studio:</a:t>
            </a:r>
          </a:p>
          <a:p>
            <a:pPr marL="0" indent="0">
              <a:buNone/>
            </a:pPr>
            <a:r>
              <a:rPr lang="en-IN" dirty="0"/>
              <a:t>Username – </a:t>
            </a:r>
            <a:r>
              <a:rPr lang="en-IN" dirty="0">
                <a:solidFill>
                  <a:srgbClr val="FF0000"/>
                </a:solidFill>
                <a:hlinkClick r:id="rId3"/>
              </a:rPr>
              <a:t>bethisandeepkumar@gmail.com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Password – Sunrisers1$</a:t>
            </a:r>
          </a:p>
          <a:p>
            <a:pPr marL="0" indent="0">
              <a:buNone/>
            </a:pPr>
            <a:r>
              <a:rPr lang="en-IN" dirty="0"/>
              <a:t>LINK: </a:t>
            </a:r>
            <a:r>
              <a:rPr lang="en-IN" u="sng" dirty="0">
                <a:hlinkClick r:id="rId4"/>
              </a:rPr>
              <a:t>https://studio.azureml.net/Home/ViewWorkspaceCached/421d1d461c7d416aa6c9555030cf3e2f#Workspaces/Projects/Project/b536b2db-5b7c-4d1d-aa04-54fdb3409c1f/ProjectDetails</a:t>
            </a:r>
            <a:endParaRPr lang="en-IN" u="sng" dirty="0"/>
          </a:p>
          <a:p>
            <a:pPr marL="0" indent="0">
              <a:buNone/>
            </a:pPr>
            <a:r>
              <a:rPr lang="en-IN" b="1" dirty="0"/>
              <a:t>Link for Moqups: </a:t>
            </a:r>
            <a:r>
              <a:rPr lang="en-IN" b="1" dirty="0">
                <a:hlinkClick r:id="rId5"/>
              </a:rPr>
              <a:t>https://classic.moqups.com/SandeepBethi/pyJpqEsF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666040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187</TotalTime>
  <Words>547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Wingdings</vt:lpstr>
      <vt:lpstr>Wood Type</vt:lpstr>
      <vt:lpstr>European Soccer Analysis</vt:lpstr>
      <vt:lpstr>DATASET </vt:lpstr>
      <vt:lpstr>NOISY AND BAD DATA</vt:lpstr>
      <vt:lpstr>Algorithms DEPLOYED</vt:lpstr>
      <vt:lpstr>BUSINESS VALUE</vt:lpstr>
      <vt:lpstr>WEBSITE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Soccer Analysis</dc:title>
  <dc:creator>Himaja Vadaga</dc:creator>
  <cp:lastModifiedBy>bryce brako</cp:lastModifiedBy>
  <cp:revision>13</cp:revision>
  <dcterms:created xsi:type="dcterms:W3CDTF">2016-08-19T20:25:25Z</dcterms:created>
  <dcterms:modified xsi:type="dcterms:W3CDTF">2016-08-20T02:18:12Z</dcterms:modified>
</cp:coreProperties>
</file>