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9" r:id="rId6"/>
    <p:sldId id="267" r:id="rId7"/>
    <p:sldId id="259" r:id="rId8"/>
    <p:sldId id="271" r:id="rId9"/>
    <p:sldId id="274" r:id="rId10"/>
    <p:sldId id="272" r:id="rId11"/>
    <p:sldId id="275" r:id="rId12"/>
    <p:sldId id="273" r:id="rId13"/>
    <p:sldId id="260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2"/>
    <p:restoredTop sz="83046"/>
  </p:normalViewPr>
  <p:slideViewPr>
    <p:cSldViewPr snapToGrid="0" snapToObjects="1">
      <p:cViewPr varScale="1">
        <p:scale>
          <a:sx n="81" d="100"/>
          <a:sy n="81" d="100"/>
        </p:scale>
        <p:origin x="6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B710C-CBA7-E241-99D3-3AC22D1E715C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4312E-848E-2F49-886B-ED7F2737B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Boston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rents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2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Portal,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geojson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Service.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bi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Boston.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median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monthly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apartments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bedrooms.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years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2016.</a:t>
            </a:r>
          </a:p>
          <a:p>
            <a:r>
              <a:rPr lang="en-US" altLang="zh-CN" baseline="0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demo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jump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demo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part.</a:t>
            </a:r>
            <a:endParaRPr lang="en-US" dirty="0" smtClean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zillow.com</a:t>
            </a:r>
            <a:r>
              <a:rPr lang="en-US" altLang="zh-CN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rent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Boston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neighborhoods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building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bedrooms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studio,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1bed,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2bed,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3,4,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5bed,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kinds.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January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June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public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monthly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rental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apartments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coordinates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geojson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website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transformed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geojson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java.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rental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information.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zip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GYM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cetera.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zillow.com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apartments.com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building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azure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studio,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metrics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Boosted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Decision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Regression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C6A092-2BA5-2E46-8365-F65BDEB895D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sfinalproject.xigtazbqwr.us-east-1.elasticbeanstal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research/data/#rental-data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jefftk.com/apartment_prices/data-list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tk.com/apartment_prices/data-listin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rtments.com/" TargetMode="External"/><Relationship Id="rId4" Type="http://schemas.openxmlformats.org/officeDocument/2006/relationships/hyperlink" Target="http://www.zillow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0645" y="3307077"/>
            <a:ext cx="2234754" cy="929764"/>
          </a:xfrm>
        </p:spPr>
        <p:txBody>
          <a:bodyPr/>
          <a:lstStyle/>
          <a:p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95140" y="4501244"/>
            <a:ext cx="1929284" cy="1066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 err="1" smtClean="0"/>
              <a:t>Wenjin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Cao</a:t>
            </a:r>
          </a:p>
          <a:p>
            <a:pPr algn="ctr"/>
            <a:r>
              <a:rPr kumimoji="1" lang="en-US" altLang="zh-CN" dirty="0" err="1" smtClean="0"/>
              <a:t>Jianxing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Lu</a:t>
            </a:r>
          </a:p>
          <a:p>
            <a:pPr algn="ctr"/>
            <a:r>
              <a:rPr kumimoji="1" lang="en-US" altLang="zh-CN" dirty="0" smtClean="0"/>
              <a:t>Qiaomin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1693" y="1021617"/>
            <a:ext cx="6481210" cy="1754326"/>
          </a:xfrm>
          <a:prstGeom prst="rect">
            <a:avLst/>
          </a:prstGeom>
          <a:solidFill>
            <a:schemeClr val="lt1">
              <a:alpha val="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Boston Real Estate Rents Analysis</a:t>
            </a:r>
            <a:r>
              <a:rPr lang="en-US" sz="5400" dirty="0"/>
              <a:t> </a:t>
            </a:r>
            <a:endParaRPr kumimoji="1" lang="en-US" altLang="zh-CN" sz="54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8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1" y="1425388"/>
            <a:ext cx="7583487" cy="4208930"/>
          </a:xfrm>
        </p:spPr>
        <p:txBody>
          <a:bodyPr/>
          <a:lstStyle/>
          <a:p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Portal</a:t>
            </a:r>
            <a:br>
              <a:rPr kumimoji="1" lang="en-US" altLang="zh-CN" dirty="0" smtClean="0"/>
            </a:b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geojson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Service.</a:t>
            </a:r>
            <a:endParaRPr lang="en-US" altLang="zh-CN" dirty="0" smtClean="0"/>
          </a:p>
        </p:txBody>
      </p:sp>
      <p:pic>
        <p:nvPicPr>
          <p:cNvPr id="8" name="Picture 7" descr="../../../Screen%20Shot%202016-08-18%20at%2011.13.55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499" y="2265779"/>
            <a:ext cx="5943600" cy="3862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../../Portal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1" y="2333778"/>
            <a:ext cx="6340859" cy="3726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1" y="1425388"/>
            <a:ext cx="7583487" cy="4208930"/>
          </a:xfrm>
        </p:spPr>
        <p:txBody>
          <a:bodyPr/>
          <a:lstStyle/>
          <a:p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Portal</a:t>
            </a:r>
            <a:br>
              <a:rPr kumimoji="1" lang="en-US" altLang="zh-CN" dirty="0" smtClean="0"/>
            </a:b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geojson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Service.</a:t>
            </a:r>
            <a:endParaRPr lang="en-US" altLang="zh-CN" dirty="0" smtClean="0"/>
          </a:p>
        </p:txBody>
      </p:sp>
      <p:pic>
        <p:nvPicPr>
          <p:cNvPr id="5" name="Picture 4" descr="../../../Portal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44" y="1847102"/>
            <a:ext cx="7144901" cy="442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1" y="1425388"/>
            <a:ext cx="7583487" cy="4208930"/>
          </a:xfrm>
        </p:spPr>
        <p:txBody>
          <a:bodyPr/>
          <a:lstStyle/>
          <a:p>
            <a:r>
              <a:rPr kumimoji="1" lang="en-US" altLang="zh-CN" dirty="0" smtClean="0"/>
              <a:t>(3)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lang="en-US" altLang="zh-CN" dirty="0" smtClean="0"/>
          </a:p>
        </p:txBody>
      </p:sp>
      <p:pic>
        <p:nvPicPr>
          <p:cNvPr id="6" name="Picture 5" descr="../../../Screen%20Shot%202016-08-18%20at%2011.18.03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1" y="1866822"/>
            <a:ext cx="7887305" cy="4533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9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kumimoji="1" lang="en-US" altLang="zh-CN" dirty="0">
                <a:hlinkClick r:id="rId2"/>
              </a:rPr>
              <a:t>http://adsfinalproject.xigtazbqwr.us-east-1.elasticbeanstalk.com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0" lvl="0" indent="0">
              <a:spcBef>
                <a:spcPts val="0"/>
              </a:spcBef>
              <a:buNone/>
            </a:pPr>
            <a:endParaRPr kumimoji="1" lang="zh-CN" altLang="en-US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Project </a:t>
            </a:r>
            <a:r>
              <a:rPr lang="en-US" altLang="zh-CN" b="1" dirty="0" smtClean="0"/>
              <a:t>Description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project, we can predict rents in Boston based on different arguments such as number of bedrooms/bathrooms, building type, location (zip code, public transportation), etc.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also did a vivid and interactive map-based visualization and analysis of Boston rents in accordance with specific neighborhoods and dates.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8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ources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542197"/>
            <a:ext cx="7583487" cy="4495533"/>
          </a:xfrm>
        </p:spPr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dirty="0" smtClean="0"/>
              <a:t>Zillow Data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://www.zillow.com/research/data/#</a:t>
            </a:r>
            <a:r>
              <a:rPr lang="en-US" u="sng" dirty="0" smtClean="0">
                <a:hlinkClick r:id="rId3"/>
              </a:rPr>
              <a:t>rental-data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</a:t>
            </a:r>
            <a:r>
              <a:rPr lang="en-US" dirty="0"/>
              <a:t>used the monthly rental data of different neighborhoods in Boston from 2013/01 to 2016/06.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</a:t>
            </a:r>
            <a:r>
              <a:rPr lang="en-US" dirty="0"/>
              <a:t>: Median rent (per neighborhood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1" y="3365282"/>
            <a:ext cx="9144000" cy="27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ources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542197"/>
            <a:ext cx="7583487" cy="4495533"/>
          </a:xfrm>
        </p:spPr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dirty="0" smtClean="0"/>
              <a:t>Rental </a:t>
            </a:r>
            <a:r>
              <a:rPr lang="en-US" dirty="0"/>
              <a:t>Data from Individual Third </a:t>
            </a:r>
            <a:r>
              <a:rPr lang="en-US" dirty="0" smtClean="0"/>
              <a:t>Party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www.jefftk.com/apartment_prices/data-listing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used the monthly rental data of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dirty="0" smtClean="0"/>
              <a:t>apartment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 Boston from 2013/02 to 2016/07.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</a:t>
            </a:r>
            <a:r>
              <a:rPr lang="en-US" dirty="0"/>
              <a:t>: Longitude and latitude of the house, number of bedrooms, rent (per house/apt).</a:t>
            </a:r>
          </a:p>
        </p:txBody>
      </p:sp>
    </p:spTree>
    <p:extLst>
      <p:ext uri="{BB962C8B-B14F-4D97-AF65-F5344CB8AC3E}">
        <p14:creationId xmlns:p14="http://schemas.microsoft.com/office/powerpoint/2010/main" val="982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ources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542197"/>
            <a:ext cx="7583487" cy="4495533"/>
          </a:xfrm>
        </p:spPr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dirty="0" smtClean="0"/>
              <a:t>Rental </a:t>
            </a:r>
            <a:r>
              <a:rPr lang="en-US" dirty="0"/>
              <a:t>Data from Individual Third </a:t>
            </a:r>
            <a:r>
              <a:rPr lang="en-US" dirty="0" smtClean="0"/>
              <a:t>Party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www.jefftk.com/apartment_prices/data-listing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used the monthly rental data of different houses/apartments in Boston from 2013/02 to 2016/07.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</a:t>
            </a:r>
            <a:r>
              <a:rPr lang="en-US" dirty="0"/>
              <a:t>: Longitude and latitude of the house, number of bedrooms, rent (per house/apt).</a:t>
            </a:r>
          </a:p>
        </p:txBody>
      </p:sp>
      <p:pic>
        <p:nvPicPr>
          <p:cNvPr id="5" name="Picture 4" descr="../../../Screen%20Shot%202016-08-19%20at%202.24.32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314059"/>
            <a:ext cx="7828509" cy="419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0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ources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542197"/>
            <a:ext cx="7583487" cy="449553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dirty="0" smtClean="0"/>
              <a:t>Manually </a:t>
            </a:r>
            <a:r>
              <a:rPr lang="en-US" dirty="0"/>
              <a:t>Collected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order to get first-hand detailed rental information for training models, we collected data of different areas in Boston from </a:t>
            </a:r>
            <a:r>
              <a:rPr lang="en-US" u="sng" dirty="0">
                <a:hlinkClick r:id="rId3"/>
              </a:rPr>
              <a:t>http://www.apartments.com</a:t>
            </a:r>
            <a:r>
              <a:rPr lang="en-US" dirty="0"/>
              <a:t> and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www.zillow.com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Parameters</a:t>
            </a:r>
            <a:r>
              <a:rPr lang="en-US" dirty="0"/>
              <a:t>: Zip-code, number of bedroom, number of bathroom, building type(house/apartment/condo/townhome), 24-emergency/maintenance(yes/no), GYM, AC, free-water, free-electricity, free-heat, dishwasher, microwave, washer-dryer, public-transportation (walking time to nearest transit/subway/commuter rail).</a:t>
            </a:r>
          </a:p>
          <a:p>
            <a:r>
              <a:rPr lang="en-US" dirty="0"/>
              <a:t>Dataset size: Over 600 rows.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1" y="4170573"/>
            <a:ext cx="7168317" cy="39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1" y="1425388"/>
            <a:ext cx="7583487" cy="4208930"/>
          </a:xfrm>
        </p:spPr>
        <p:txBody>
          <a:bodyPr/>
          <a:lstStyle/>
          <a:p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br>
              <a:rPr kumimoji="1" lang="en-US" altLang="zh-CN" dirty="0" smtClean="0"/>
            </a:b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prediction.</a:t>
            </a:r>
            <a:endParaRPr lang="en-US" altLang="zh-CN" dirty="0" smtClean="0"/>
          </a:p>
        </p:txBody>
      </p:sp>
      <p:pic>
        <p:nvPicPr>
          <p:cNvPr id="5" name="Picture 4" descr="../../../Screen%20Shot%202016-08-19%20at%2011.08.41%20A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78" y="3021106"/>
            <a:ext cx="4878525" cy="2796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1" y="1425388"/>
            <a:ext cx="7583487" cy="4208930"/>
          </a:xfrm>
        </p:spPr>
        <p:txBody>
          <a:bodyPr/>
          <a:lstStyle/>
          <a:p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br>
              <a:rPr kumimoji="1" lang="en-US" altLang="zh-CN" dirty="0" smtClean="0"/>
            </a:b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prediction.</a:t>
            </a: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8712"/>
              </p:ext>
            </p:extLst>
          </p:nvPr>
        </p:nvGraphicFramePr>
        <p:xfrm>
          <a:off x="779459" y="1876098"/>
          <a:ext cx="5522684" cy="420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127"/>
                <a:gridCol w="868863"/>
                <a:gridCol w="862956"/>
                <a:gridCol w="868863"/>
                <a:gridCol w="863547"/>
                <a:gridCol w="1168328"/>
              </a:tblGrid>
              <a:tr h="238627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 ~ zip + bedroom + bathroom + type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Root Mean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Coefficient of determination(R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6804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Boosted Decision Tree Regression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Forest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3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Neural Network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1777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2061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3662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Poisson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Fast Forest Quantile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Quantile Loss: 318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66700"/>
              </p:ext>
            </p:extLst>
          </p:nvPr>
        </p:nvGraphicFramePr>
        <p:xfrm>
          <a:off x="3333794" y="2581408"/>
          <a:ext cx="5218024" cy="4542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23"/>
                <a:gridCol w="820932"/>
                <a:gridCol w="815351"/>
                <a:gridCol w="820932"/>
                <a:gridCol w="815909"/>
                <a:gridCol w="1103877"/>
              </a:tblGrid>
              <a:tr h="482179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 ~ zip + bedroom + bathroom + type + 24-emergency/maintenance + GYM + AC + free-water + free-electricity + free-heat + dishwasher + microwave + washer-dryer + public-transportation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Root Mean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Coefficient of determination(R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642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Boosted Decision Tree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Forest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3510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Neural Network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1770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321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Poisson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Fast Forest Quantile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Quantile Loss: 286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1" y="1425388"/>
            <a:ext cx="7583487" cy="4208930"/>
          </a:xfrm>
        </p:spPr>
        <p:txBody>
          <a:bodyPr/>
          <a:lstStyle/>
          <a:p>
            <a:r>
              <a:rPr kumimoji="1" lang="en-US" altLang="zh-CN" dirty="0" smtClean="0"/>
              <a:t>Azure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br>
              <a:rPr kumimoji="1" lang="en-US" altLang="zh-CN" dirty="0" smtClean="0"/>
            </a:b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prediction.</a:t>
            </a: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9459" y="1876098"/>
          <a:ext cx="5522684" cy="420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127"/>
                <a:gridCol w="868863"/>
                <a:gridCol w="862956"/>
                <a:gridCol w="868863"/>
                <a:gridCol w="863547"/>
                <a:gridCol w="1168328"/>
              </a:tblGrid>
              <a:tr h="238627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 ~ zip + bedroom + bathroom + type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Root Mean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Coefficient of determination(R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6804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Boosted Decision Tree Regression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899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Forest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3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Neural Network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1777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2061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-1.55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3662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Poisson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  <a:tr h="5103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Fast Forest Quantile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Quantile Loss: 318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791" marR="63791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33794" y="2581408"/>
          <a:ext cx="5218024" cy="4542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23"/>
                <a:gridCol w="820932"/>
                <a:gridCol w="815351"/>
                <a:gridCol w="820932"/>
                <a:gridCol w="815909"/>
                <a:gridCol w="1103877"/>
              </a:tblGrid>
              <a:tr h="482179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 ~ zip + bedroom + bathroom + type + 24-emergency/maintenance + GYM + AC + free-water + free-electricity + free-heat + dishwasher + microwave + washer-dryer + public-transportation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Root Mean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Absolute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Squared Error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Coefficient of determination(R</a:t>
                      </a:r>
                      <a:r>
                        <a:rPr lang="en-US" sz="1100" baseline="30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642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Boosted Decision Tree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0.58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Forest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602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3510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878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Neural Network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1770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-1.54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321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Poisson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960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  <a:tr h="48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Fast Forest Quantile Regression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Quantile Loss: 286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0272" marR="60272" marT="0" marB="0"/>
                </a:tc>
              </a:tr>
            </a:tbl>
          </a:graphicData>
        </a:graphic>
      </p:graphicFrame>
      <p:pic>
        <p:nvPicPr>
          <p:cNvPr id="7" name="Picture 6" descr="../../../Screen%20Shot%202016-08-19%20at%201.39.46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30" y="1425388"/>
            <a:ext cx="6518360" cy="491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1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旋转体">
  <a:themeElements>
    <a:clrScheme name="旋转体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旋转体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旋转体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541</TotalTime>
  <Words>868</Words>
  <Application>Microsoft Macintosh PowerPoint</Application>
  <PresentationFormat>On-screen Show (4:3)</PresentationFormat>
  <Paragraphs>252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DengXian</vt:lpstr>
      <vt:lpstr>Times New Roman</vt:lpstr>
      <vt:lpstr>Trebuchet MS</vt:lpstr>
      <vt:lpstr>Wingdings 2</vt:lpstr>
      <vt:lpstr>宋体</vt:lpstr>
      <vt:lpstr>旋转体</vt:lpstr>
      <vt:lpstr>Team 4</vt:lpstr>
      <vt:lpstr>Project Description </vt:lpstr>
      <vt:lpstr>3 Kinds of Dataset Sources</vt:lpstr>
      <vt:lpstr>3 Kinds of Dataset Sources</vt:lpstr>
      <vt:lpstr>3 Kinds of Dataset Sources</vt:lpstr>
      <vt:lpstr>3 Kinds of Dataset Sources</vt:lpstr>
      <vt:lpstr>3 Tools We Used:</vt:lpstr>
      <vt:lpstr>3 Tools We Used:</vt:lpstr>
      <vt:lpstr>3 Tools We Used:</vt:lpstr>
      <vt:lpstr>3 Tools We Used:</vt:lpstr>
      <vt:lpstr>3 Tools We Used:</vt:lpstr>
      <vt:lpstr>3 Tools We Used:</vt:lpstr>
      <vt:lpstr>Web application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dc:creator>Qiaomin Ling</dc:creator>
  <cp:lastModifiedBy>candice cao</cp:lastModifiedBy>
  <cp:revision>39</cp:revision>
  <dcterms:created xsi:type="dcterms:W3CDTF">2016-08-06T01:12:41Z</dcterms:created>
  <dcterms:modified xsi:type="dcterms:W3CDTF">2016-08-19T21:05:49Z</dcterms:modified>
</cp:coreProperties>
</file>