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Fira Sans Extra Condensed Medium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Squada One"/>
      <p:regular r:id="rId33"/>
    </p:embeddedFont>
    <p:embeddedFont>
      <p:font typeface="Roboto Condensed Light"/>
      <p:regular r:id="rId34"/>
      <p:bold r:id="rId35"/>
      <p:italic r:id="rId36"/>
      <p:boldItalic r:id="rId37"/>
    </p:embeddedFont>
    <p:embeddedFont>
      <p:font typeface="Exo 2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2-italic.fntdata"/><Relationship Id="rId20" Type="http://schemas.openxmlformats.org/officeDocument/2006/relationships/slide" Target="slides/slide15.xml"/><Relationship Id="rId41" Type="http://schemas.openxmlformats.org/officeDocument/2006/relationships/font" Target="fonts/Exo2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6.xml"/><Relationship Id="rId33" Type="http://schemas.openxmlformats.org/officeDocument/2006/relationships/font" Target="fonts/Squada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italic.fntdata"/><Relationship Id="rId17" Type="http://schemas.openxmlformats.org/officeDocument/2006/relationships/slide" Target="slides/slide12.xml"/><Relationship Id="rId39" Type="http://schemas.openxmlformats.org/officeDocument/2006/relationships/font" Target="fonts/Exo2-bold.fntdata"/><Relationship Id="rId16" Type="http://schemas.openxmlformats.org/officeDocument/2006/relationships/slide" Target="slides/slide11.xml"/><Relationship Id="rId38" Type="http://schemas.openxmlformats.org/officeDocument/2006/relationships/font" Target="fonts/Exo2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8ca0837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8ca0837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8ca0837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8ca0837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8ca08371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8ca08371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ca0837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ca0837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8ca08371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8ca0837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8ca08371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8ca0837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8ca08371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8ca08371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8ca08371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8ca0837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8ca0837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8ca0837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8ca0837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8ca0837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050fbdf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050fbdf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ca083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8ca083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8ca0837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8ca0837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8ca0837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8ca0837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ca0837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8ca0837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ca0837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ca0837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8ca0837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8ca0837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ca0837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ca0837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MANTENIMIENTO PREDICTIVO CON MODELOS DE MACHINE LEARNING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RLM: RESULTADOS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 rotWithShape="1">
          <a:blip r:embed="rId3">
            <a:alphaModFix/>
          </a:blip>
          <a:srcRect b="28337" l="23308" r="24431" t="64106"/>
          <a:stretch/>
        </p:blipFill>
        <p:spPr>
          <a:xfrm>
            <a:off x="1705025" y="1127075"/>
            <a:ext cx="5834217" cy="4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713" y="1780575"/>
            <a:ext cx="4798847" cy="25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ÁRBOL DE DECISIÓN</a:t>
            </a:r>
            <a:endParaRPr sz="3200"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50" y="0"/>
            <a:ext cx="70598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1"/>
          <p:cNvPicPr preferRelativeResize="0"/>
          <p:nvPr/>
        </p:nvPicPr>
        <p:blipFill rotWithShape="1">
          <a:blip r:embed="rId3">
            <a:alphaModFix/>
          </a:blip>
          <a:srcRect b="0" l="0" r="0" t="2997"/>
          <a:stretch/>
        </p:blipFill>
        <p:spPr>
          <a:xfrm>
            <a:off x="1915575" y="268600"/>
            <a:ext cx="5312875" cy="47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idx="4294967295" type="title"/>
          </p:nvPr>
        </p:nvSpPr>
        <p:spPr>
          <a:xfrm>
            <a:off x="311700" y="1972050"/>
            <a:ext cx="85206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CONCLUSIONES Y RECOMENDACIONES PRELIMINARES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idx="4294967295" type="title"/>
          </p:nvPr>
        </p:nvSpPr>
        <p:spPr>
          <a:xfrm>
            <a:off x="817650" y="788000"/>
            <a:ext cx="7983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IMPLEMENTACIÓN DE MODELOS MACHINE LEARNING</a:t>
            </a:r>
            <a:endParaRPr sz="4100"/>
          </a:p>
        </p:txBody>
      </p:sp>
      <p:sp>
        <p:nvSpPr>
          <p:cNvPr id="233" name="Google Shape;233;p43"/>
          <p:cNvSpPr txBox="1"/>
          <p:nvPr>
            <p:ph idx="4294967295" type="body"/>
          </p:nvPr>
        </p:nvSpPr>
        <p:spPr>
          <a:xfrm>
            <a:off x="2856300" y="2371625"/>
            <a:ext cx="34314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Random Forest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Multi Layer Perceptron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RANDOM FOREST </a:t>
            </a:r>
            <a:endParaRPr sz="3400"/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12296"/>
          <a:stretch/>
        </p:blipFill>
        <p:spPr>
          <a:xfrm>
            <a:off x="798525" y="80350"/>
            <a:ext cx="7697262" cy="5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MULTI LAYER PERCEPTRON</a:t>
            </a:r>
            <a:endParaRPr sz="3400"/>
          </a:p>
        </p:txBody>
      </p:sp>
      <p:sp>
        <p:nvSpPr>
          <p:cNvPr id="245" name="Google Shape;245;p45"/>
          <p:cNvSpPr txBox="1"/>
          <p:nvPr>
            <p:ph idx="4294967295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Redes Neuronales</a:t>
            </a:r>
            <a:endParaRPr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00" y="1152475"/>
            <a:ext cx="5230942" cy="3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idx="4294967295" type="title"/>
          </p:nvPr>
        </p:nvSpPr>
        <p:spPr>
          <a:xfrm>
            <a:off x="311700" y="4744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</a:t>
            </a:r>
            <a:endParaRPr/>
          </a:p>
        </p:txBody>
      </p:sp>
      <p:sp>
        <p:nvSpPr>
          <p:cNvPr id="252" name="Google Shape;252;p46"/>
          <p:cNvSpPr txBox="1"/>
          <p:nvPr>
            <p:ph idx="4294967295" type="body"/>
          </p:nvPr>
        </p:nvSpPr>
        <p:spPr>
          <a:xfrm>
            <a:off x="1746838" y="1316250"/>
            <a:ext cx="2160000" cy="47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3" name="Google Shape;253;p46"/>
          <p:cNvPicPr preferRelativeResize="0"/>
          <p:nvPr/>
        </p:nvPicPr>
        <p:blipFill rotWithShape="1">
          <a:blip r:embed="rId3">
            <a:alphaModFix/>
          </a:blip>
          <a:srcRect b="12621" l="0" r="33717" t="26406"/>
          <a:stretch/>
        </p:blipFill>
        <p:spPr>
          <a:xfrm>
            <a:off x="1746838" y="3685625"/>
            <a:ext cx="5650325" cy="9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6"/>
          <p:cNvSpPr txBox="1"/>
          <p:nvPr>
            <p:ph idx="4294967295" type="body"/>
          </p:nvPr>
        </p:nvSpPr>
        <p:spPr>
          <a:xfrm>
            <a:off x="1746838" y="3213125"/>
            <a:ext cx="2731800" cy="47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Multilayer Perceptron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 rotWithShape="1">
          <a:blip r:embed="rId4">
            <a:alphaModFix/>
          </a:blip>
          <a:srcRect b="0" l="0" r="0" t="37402"/>
          <a:stretch/>
        </p:blipFill>
        <p:spPr>
          <a:xfrm>
            <a:off x="1746838" y="1784575"/>
            <a:ext cx="5650325" cy="14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6725"/>
            <a:ext cx="8839200" cy="463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idx="4294967295" type="title"/>
          </p:nvPr>
        </p:nvSpPr>
        <p:spPr>
          <a:xfrm>
            <a:off x="311700" y="1914450"/>
            <a:ext cx="8520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APLICABILIDAD EN HERRAMIENTA SHINY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4294967295" type="body"/>
          </p:nvPr>
        </p:nvSpPr>
        <p:spPr>
          <a:xfrm>
            <a:off x="1594288" y="1151850"/>
            <a:ext cx="6079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/>
              <a:t>“Time is money” </a:t>
            </a:r>
            <a:r>
              <a:rPr i="1" lang="es" sz="2600"/>
              <a:t>	- Benjamin Franklin</a:t>
            </a:r>
            <a:endParaRPr i="1"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600"/>
          </a:p>
        </p:txBody>
      </p:sp>
      <p:grpSp>
        <p:nvGrpSpPr>
          <p:cNvPr id="156" name="Google Shape;156;p32"/>
          <p:cNvGrpSpPr/>
          <p:nvPr/>
        </p:nvGrpSpPr>
        <p:grpSpPr>
          <a:xfrm>
            <a:off x="659750" y="2193077"/>
            <a:ext cx="7948576" cy="2042122"/>
            <a:chOff x="659750" y="2193077"/>
            <a:chExt cx="7948576" cy="2042122"/>
          </a:xfrm>
        </p:grpSpPr>
        <p:pic>
          <p:nvPicPr>
            <p:cNvPr id="157" name="Google Shape;15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750" y="2193077"/>
              <a:ext cx="1701756" cy="1831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9300" y="3340650"/>
              <a:ext cx="894550" cy="89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81075" y="2649837"/>
              <a:ext cx="918250" cy="91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57350" y="2392300"/>
              <a:ext cx="1433325" cy="143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1125" y="2649837"/>
              <a:ext cx="918250" cy="91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6525" y="2268575"/>
              <a:ext cx="1072076" cy="1072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04175" y="3018200"/>
              <a:ext cx="1072076" cy="1072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36250" y="2976600"/>
              <a:ext cx="1072076" cy="1072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4294967295"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TIPOS DE MANTENIMIENTO</a:t>
            </a:r>
            <a:r>
              <a:rPr lang="es" sz="3200"/>
              <a:t> EN PLANTA </a:t>
            </a:r>
            <a:endParaRPr sz="3200"/>
          </a:p>
        </p:txBody>
      </p:sp>
      <p:sp>
        <p:nvSpPr>
          <p:cNvPr id="170" name="Google Shape;170;p33"/>
          <p:cNvSpPr txBox="1"/>
          <p:nvPr>
            <p:ph idx="4294967295" type="body"/>
          </p:nvPr>
        </p:nvSpPr>
        <p:spPr>
          <a:xfrm>
            <a:off x="690600" y="1653550"/>
            <a:ext cx="44766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CORRECTIVO: </a:t>
            </a:r>
            <a:r>
              <a:rPr lang="es" sz="2000"/>
              <a:t>Una vez se ha presentado la falla. Frecuentemente detiene o ralentiza la línea de producción.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000"/>
              <a:t>PREVENTIVO: </a:t>
            </a:r>
            <a:r>
              <a:rPr lang="es" sz="2000"/>
              <a:t>Equipos en condiciones de funcionamiento cotidiano. Minimiza la parada de la línea.</a:t>
            </a:r>
            <a:endParaRPr sz="2000"/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22293" r="17826" t="0"/>
          <a:stretch/>
        </p:blipFill>
        <p:spPr>
          <a:xfrm>
            <a:off x="5376625" y="1653550"/>
            <a:ext cx="3106402" cy="25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MANTENIMIENTO PREVENTIVO</a:t>
            </a:r>
            <a:endParaRPr sz="3200"/>
          </a:p>
        </p:txBody>
      </p:sp>
      <p:sp>
        <p:nvSpPr>
          <p:cNvPr id="177" name="Google Shape;177;p34"/>
          <p:cNvSpPr txBox="1"/>
          <p:nvPr>
            <p:ph idx="4294967295" type="body"/>
          </p:nvPr>
        </p:nvSpPr>
        <p:spPr>
          <a:xfrm>
            <a:off x="1663200" y="1458475"/>
            <a:ext cx="61224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M. Programado					</a:t>
            </a:r>
            <a:r>
              <a:rPr b="1" lang="es" sz="2200">
                <a:solidFill>
                  <a:srgbClr val="000000"/>
                </a:solidFill>
              </a:rPr>
              <a:t>M. Predictivo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00" y="2224775"/>
            <a:ext cx="2046525" cy="20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4">
            <a:alphaModFix/>
          </a:blip>
          <a:srcRect b="9699" l="0" r="0" t="9269"/>
          <a:stretch/>
        </p:blipFill>
        <p:spPr>
          <a:xfrm>
            <a:off x="5322625" y="2224775"/>
            <a:ext cx="2525600" cy="20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 rotWithShape="1">
          <a:blip r:embed="rId3">
            <a:alphaModFix/>
          </a:blip>
          <a:srcRect b="33515" l="20445" r="25106" t="23701"/>
          <a:stretch/>
        </p:blipFill>
        <p:spPr>
          <a:xfrm>
            <a:off x="679875" y="852328"/>
            <a:ext cx="7784250" cy="34388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ctrTitle"/>
          </p:nvPr>
        </p:nvSpPr>
        <p:spPr>
          <a:xfrm>
            <a:off x="1230575" y="-117500"/>
            <a:ext cx="5532600" cy="13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</a:rPr>
              <a:t>CASO DE ESTUDIO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 txBox="1"/>
          <p:nvPr>
            <p:ph idx="4294967295" type="body"/>
          </p:nvPr>
        </p:nvSpPr>
        <p:spPr>
          <a:xfrm>
            <a:off x="88050" y="704300"/>
            <a:ext cx="85206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CONTEXTO “MADERAS S.A.”</a:t>
            </a:r>
            <a:endParaRPr/>
          </a:p>
        </p:txBody>
      </p:sp>
      <p:sp>
        <p:nvSpPr>
          <p:cNvPr id="191" name="Google Shape;191;p36"/>
          <p:cNvSpPr txBox="1"/>
          <p:nvPr>
            <p:ph idx="4294967295" type="body"/>
          </p:nvPr>
        </p:nvSpPr>
        <p:spPr>
          <a:xfrm>
            <a:off x="745775" y="1318200"/>
            <a:ext cx="74094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144 Tornos en funcionamiento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4 Proveedores de Tornos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3 Equipos de mantenimiento (A, B, C)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Cada Torno es asignado a un y sólo un Equipo de mantenimiento.</a:t>
            </a:r>
            <a:endParaRPr sz="2000"/>
          </a:p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839918" y="3397725"/>
            <a:ext cx="5707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Objetivo:</a:t>
            </a:r>
            <a:r>
              <a:rPr lang="es" sz="1800"/>
              <a:t> Con el correcto tratamiento e interpretación de los datos, se pretende generar una programación de mantenimiento que optimice el tiempo de vida útil de la maquinaria en “Maderas S.A.”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ctrTitle"/>
          </p:nvPr>
        </p:nvSpPr>
        <p:spPr>
          <a:xfrm>
            <a:off x="1491050" y="-248450"/>
            <a:ext cx="61845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EXPLORACIÓN DE LOS DATOS</a:t>
            </a:r>
            <a:endParaRPr sz="3200"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900" y="226282"/>
            <a:ext cx="9040924" cy="45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ctrTitle"/>
          </p:nvPr>
        </p:nvSpPr>
        <p:spPr>
          <a:xfrm>
            <a:off x="1708665" y="1"/>
            <a:ext cx="57486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EXPLORACIÓN DE LOS DATOS</a:t>
            </a:r>
            <a:endParaRPr sz="3200"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25" y="1487888"/>
            <a:ext cx="5600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