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handoutMasterIdLst>
    <p:handoutMasterId r:id="rId28"/>
  </p:handoutMasterIdLst>
  <p:sldIdLst>
    <p:sldId id="257" r:id="rId2"/>
    <p:sldId id="258"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262"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80" autoAdjust="0"/>
    <p:restoredTop sz="85461" autoAdjust="0"/>
  </p:normalViewPr>
  <p:slideViewPr>
    <p:cSldViewPr snapToGrid="0">
      <p:cViewPr varScale="1">
        <p:scale>
          <a:sx n="81" d="100"/>
          <a:sy n="81" d="100"/>
        </p:scale>
        <p:origin x="1552" y="19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7/5/19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7/5/19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1598624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66906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2973614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4004301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3519671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2221578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16</a:t>
            </a:fld>
            <a:endParaRPr lang="en-US" dirty="0"/>
          </a:p>
        </p:txBody>
      </p:sp>
    </p:spTree>
    <p:extLst>
      <p:ext uri="{BB962C8B-B14F-4D97-AF65-F5344CB8AC3E}">
        <p14:creationId xmlns:p14="http://schemas.microsoft.com/office/powerpoint/2010/main" val="817138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17</a:t>
            </a:fld>
            <a:endParaRPr lang="en-US" dirty="0"/>
          </a:p>
        </p:txBody>
      </p:sp>
    </p:spTree>
    <p:extLst>
      <p:ext uri="{BB962C8B-B14F-4D97-AF65-F5344CB8AC3E}">
        <p14:creationId xmlns:p14="http://schemas.microsoft.com/office/powerpoint/2010/main" val="1543102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18</a:t>
            </a:fld>
            <a:endParaRPr lang="en-US" dirty="0"/>
          </a:p>
        </p:txBody>
      </p:sp>
    </p:spTree>
    <p:extLst>
      <p:ext uri="{BB962C8B-B14F-4D97-AF65-F5344CB8AC3E}">
        <p14:creationId xmlns:p14="http://schemas.microsoft.com/office/powerpoint/2010/main" val="2662429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19</a:t>
            </a:fld>
            <a:endParaRPr lang="en-US" dirty="0"/>
          </a:p>
        </p:txBody>
      </p:sp>
    </p:spTree>
    <p:extLst>
      <p:ext uri="{BB962C8B-B14F-4D97-AF65-F5344CB8AC3E}">
        <p14:creationId xmlns:p14="http://schemas.microsoft.com/office/powerpoint/2010/main" val="2115149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20</a:t>
            </a:fld>
            <a:endParaRPr lang="en-US" dirty="0"/>
          </a:p>
        </p:txBody>
      </p:sp>
    </p:spTree>
    <p:extLst>
      <p:ext uri="{BB962C8B-B14F-4D97-AF65-F5344CB8AC3E}">
        <p14:creationId xmlns:p14="http://schemas.microsoft.com/office/powerpoint/2010/main" val="2580604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21</a:t>
            </a:fld>
            <a:endParaRPr lang="en-US" dirty="0"/>
          </a:p>
        </p:txBody>
      </p:sp>
    </p:spTree>
    <p:extLst>
      <p:ext uri="{BB962C8B-B14F-4D97-AF65-F5344CB8AC3E}">
        <p14:creationId xmlns:p14="http://schemas.microsoft.com/office/powerpoint/2010/main" val="2463299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22</a:t>
            </a:fld>
            <a:endParaRPr lang="en-US" dirty="0"/>
          </a:p>
        </p:txBody>
      </p:sp>
    </p:spTree>
    <p:extLst>
      <p:ext uri="{BB962C8B-B14F-4D97-AF65-F5344CB8AC3E}">
        <p14:creationId xmlns:p14="http://schemas.microsoft.com/office/powerpoint/2010/main" val="1531884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23</a:t>
            </a:fld>
            <a:endParaRPr lang="en-US" dirty="0"/>
          </a:p>
        </p:txBody>
      </p:sp>
    </p:spTree>
    <p:extLst>
      <p:ext uri="{BB962C8B-B14F-4D97-AF65-F5344CB8AC3E}">
        <p14:creationId xmlns:p14="http://schemas.microsoft.com/office/powerpoint/2010/main" val="2388186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24</a:t>
            </a:fld>
            <a:endParaRPr lang="en-US" dirty="0"/>
          </a:p>
        </p:txBody>
      </p:sp>
    </p:spTree>
    <p:extLst>
      <p:ext uri="{BB962C8B-B14F-4D97-AF65-F5344CB8AC3E}">
        <p14:creationId xmlns:p14="http://schemas.microsoft.com/office/powerpoint/2010/main" val="1059717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25</a:t>
            </a:fld>
            <a:endParaRPr lang="en-US" dirty="0"/>
          </a:p>
        </p:txBody>
      </p:sp>
    </p:spTree>
    <p:extLst>
      <p:ext uri="{BB962C8B-B14F-4D97-AF65-F5344CB8AC3E}">
        <p14:creationId xmlns:p14="http://schemas.microsoft.com/office/powerpoint/2010/main" val="1081138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3141446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851861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3292746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630180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643866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3908113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2796922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82967DA7-FA00-41C9-9E06-930883B1721D}" type="datetime1">
              <a:rPr lang="en-US" smtClean="0"/>
              <a:t>7/5/19</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863AB1C-CA7E-4362-9322-A65C32E5F1C4}" type="datetime1">
              <a:rPr lang="en-US" smtClean="0"/>
              <a:t>7/5/19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7502E2C-0A36-494A-9F75-1B122B4AF9AD}" type="datetime1">
              <a:rPr lang="en-US" smtClean="0"/>
              <a:t>7/5/19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3A936D8-CD93-4798-A01E-765CD91FA60F}" type="datetime1">
              <a:rPr lang="en-US" smtClean="0"/>
              <a:t>7/5/19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40A30CA-3774-4950-9716-E4D0EF80E4EC}" type="datetime1">
              <a:rPr lang="en-US" smtClean="0"/>
              <a:t>7/5/19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D16AAD5-CD06-4C38-BB27-2F1BA2657955}" type="datetime1">
              <a:rPr lang="en-US" smtClean="0"/>
              <a:t>7/5/19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C9BE9061-B5F6-4EE1-A6DD-26B4B91E9510}" type="datetime1">
              <a:rPr lang="en-US" smtClean="0"/>
              <a:t>7/5/19</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2A97D075-1475-4299-9896-57EE13B33164}" type="datetime1">
              <a:rPr lang="en-US" smtClean="0"/>
              <a:t>7/5/19</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A785237-E4C6-4C54-85E4-7F99D39F36B1}" type="datetime1">
              <a:rPr lang="en-US" smtClean="0"/>
              <a:t>7/5/19</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03D1650-46E4-4484-9E6D-53FFDCEE2F0D}" type="datetime1">
              <a:rPr lang="en-US" smtClean="0"/>
              <a:t>7/5/19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1492D75E-08EC-4F8E-9DD0-94F119E0FD73}" type="datetime1">
              <a:rPr lang="en-US" smtClean="0"/>
              <a:t>7/5/19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3423ACD-D506-415A-9EB5-984C0EA87C1C}" type="datetime1">
              <a:rPr lang="en-US" smtClean="0"/>
              <a:t>7/5/19</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ahesh.kc@analyticstensor.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analyticstensor.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Math" panose="02040503050406030204" pitchFamily="18" charset="0"/>
                <a:ea typeface="Cambria Math" panose="02040503050406030204" pitchFamily="18" charset="0"/>
              </a:rPr>
              <a:t>Chapter 3: SQL Statement, Operators and Functions</a:t>
            </a:r>
            <a:endParaRPr lang="en-US" dirty="0"/>
          </a:p>
        </p:txBody>
      </p:sp>
      <p:sp>
        <p:nvSpPr>
          <p:cNvPr id="3" name="Subtitle 2"/>
          <p:cNvSpPr>
            <a:spLocks noGrp="1"/>
          </p:cNvSpPr>
          <p:nvPr>
            <p:ph type="subTitle" idx="1"/>
          </p:nvPr>
        </p:nvSpPr>
        <p:spPr/>
        <p:txBody>
          <a:bodyPr/>
          <a:lstStyle/>
          <a:p>
            <a:r>
              <a:rPr lang="en-US" dirty="0">
                <a:latin typeface="Cambria Math" panose="02040503050406030204" pitchFamily="18" charset="0"/>
                <a:ea typeface="Cambria Math" panose="02040503050406030204" pitchFamily="18" charset="0"/>
              </a:rPr>
              <a:t>Analytics Tensor</a:t>
            </a:r>
          </a:p>
          <a:p>
            <a:r>
              <a:rPr lang="en-US" dirty="0">
                <a:latin typeface="Cambria Math" panose="02040503050406030204" pitchFamily="18" charset="0"/>
                <a:ea typeface="Cambria Math" panose="02040503050406030204" pitchFamily="18" charset="0"/>
              </a:rPr>
              <a:t>Mahesh KC</a:t>
            </a:r>
          </a:p>
          <a:p>
            <a:r>
              <a:rPr lang="en-US" dirty="0">
                <a:latin typeface="Cambria Math" panose="02040503050406030204" pitchFamily="18" charset="0"/>
                <a:ea typeface="Cambria Math" panose="02040503050406030204" pitchFamily="18" charset="0"/>
                <a:hlinkClick r:id="rId3"/>
              </a:rPr>
              <a:t>mahesh.kc@analyticstensor.com</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hlinkClick r:id="rId4"/>
              </a:rPr>
              <a:t>https://analyticstensor.com</a:t>
            </a:r>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p:txBody>
      </p:sp>
      <p:sp>
        <p:nvSpPr>
          <p:cNvPr id="5" name="Slide Number Placeholder 4"/>
          <p:cNvSpPr>
            <a:spLocks noGrp="1"/>
          </p:cNvSpPr>
          <p:nvPr>
            <p:ph type="sldNum" sz="quarter" idx="12"/>
          </p:nvPr>
        </p:nvSpPr>
        <p:spPr/>
        <p:txBody>
          <a:bodyPr/>
          <a:lstStyle/>
          <a:p>
            <a:fld id="{401CF334-2D5C-4859-84A6-CA7E6E43FAEB}" type="slidenum">
              <a:rPr lang="en-US" smtClean="0"/>
              <a:t>1</a:t>
            </a:fld>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Clauses (cont.)</a:t>
            </a:r>
          </a:p>
        </p:txBody>
      </p:sp>
      <p:sp>
        <p:nvSpPr>
          <p:cNvPr id="3" name="Content Placeholder 2"/>
          <p:cNvSpPr>
            <a:spLocks noGrp="1"/>
          </p:cNvSpPr>
          <p:nvPr>
            <p:ph idx="1"/>
          </p:nvPr>
        </p:nvSpPr>
        <p:spPr>
          <a:xfrm>
            <a:off x="609599" y="2249424"/>
            <a:ext cx="10972800" cy="4325112"/>
          </a:xfrm>
        </p:spPr>
        <p:txBody>
          <a:bodyPr>
            <a:normAutofit/>
          </a:bodyPr>
          <a:lstStyle/>
          <a:p>
            <a:pPr marL="109728" indent="0" algn="just">
              <a:buNone/>
            </a:pPr>
            <a:r>
              <a:rPr lang="en-US" dirty="0" err="1"/>
              <a:t>mysql</a:t>
            </a:r>
            <a:r>
              <a:rPr lang="en-US" dirty="0"/>
              <a:t> -u root –p</a:t>
            </a:r>
          </a:p>
          <a:p>
            <a:pPr marL="109728" indent="0" algn="just">
              <a:buNone/>
            </a:pPr>
            <a:endParaRPr lang="en-US" dirty="0"/>
          </a:p>
          <a:p>
            <a:pPr marL="109728" indent="0" algn="just">
              <a:buNone/>
            </a:pPr>
            <a:r>
              <a:rPr lang="en-US" dirty="0"/>
              <a:t>Show databases ; -- display list of databases</a:t>
            </a:r>
          </a:p>
          <a:p>
            <a:pPr marL="109728" indent="0" algn="just">
              <a:buNone/>
            </a:pPr>
            <a:r>
              <a:rPr lang="en-US" sz="2600" dirty="0"/>
              <a:t>Use employees ; -- choose employees database </a:t>
            </a:r>
          </a:p>
          <a:p>
            <a:pPr marL="109728" indent="0" algn="just">
              <a:buNone/>
            </a:pPr>
            <a:r>
              <a:rPr lang="en-US" sz="2600" dirty="0"/>
              <a:t>Show tables ; -- show all the tables in employees database</a:t>
            </a:r>
          </a:p>
          <a:p>
            <a:pPr marL="109728" indent="0" algn="just">
              <a:buNone/>
            </a:pPr>
            <a:r>
              <a:rPr lang="en-US" sz="2600" dirty="0"/>
              <a:t>Describe employees ; -- show employees table structure</a:t>
            </a:r>
          </a:p>
          <a:p>
            <a:pPr marL="109728" indent="0" algn="just">
              <a:buNone/>
            </a:pPr>
            <a:r>
              <a:rPr lang="en-US" sz="2600" dirty="0"/>
              <a:t>Show create table employees ; -- display structure to create employees table.</a:t>
            </a:r>
          </a:p>
          <a:p>
            <a:pPr marL="109728" indent="0" algn="just">
              <a:buNone/>
            </a:pPr>
            <a:endParaRPr lang="en-US" sz="2600" dirty="0"/>
          </a:p>
          <a:p>
            <a:pPr marL="109728" indent="0" algn="just">
              <a:buNone/>
            </a:pPr>
            <a:endParaRPr lang="en-US" sz="2600" dirty="0"/>
          </a:p>
          <a:p>
            <a:pPr marL="109728" indent="0" algn="just">
              <a:buNone/>
            </a:pPr>
            <a:endParaRPr lang="en-US" sz="2600" dirty="0"/>
          </a:p>
        </p:txBody>
      </p:sp>
      <p:sp>
        <p:nvSpPr>
          <p:cNvPr id="5" name="Slide Number Placeholder 4"/>
          <p:cNvSpPr>
            <a:spLocks noGrp="1"/>
          </p:cNvSpPr>
          <p:nvPr>
            <p:ph type="sldNum" sz="quarter" idx="12"/>
          </p:nvPr>
        </p:nvSpPr>
        <p:spPr/>
        <p:txBody>
          <a:bodyPr/>
          <a:lstStyle/>
          <a:p>
            <a:fld id="{401CF334-2D5C-4859-84A6-CA7E6E43FAEB}" type="slidenum">
              <a:rPr lang="en-US" smtClean="0"/>
              <a:t>10</a:t>
            </a:fld>
            <a:endParaRPr lang="en-US" dirty="0"/>
          </a:p>
        </p:txBody>
      </p:sp>
    </p:spTree>
    <p:extLst>
      <p:ext uri="{BB962C8B-B14F-4D97-AF65-F5344CB8AC3E}">
        <p14:creationId xmlns:p14="http://schemas.microsoft.com/office/powerpoint/2010/main" val="57608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a:t>
            </a:r>
          </a:p>
        </p:txBody>
      </p:sp>
      <p:sp>
        <p:nvSpPr>
          <p:cNvPr id="5" name="Slide Number Placeholder 4"/>
          <p:cNvSpPr>
            <a:spLocks noGrp="1"/>
          </p:cNvSpPr>
          <p:nvPr>
            <p:ph type="sldNum" sz="quarter" idx="12"/>
          </p:nvPr>
        </p:nvSpPr>
        <p:spPr/>
        <p:txBody>
          <a:bodyPr/>
          <a:lstStyle/>
          <a:p>
            <a:fld id="{401CF334-2D5C-4859-84A6-CA7E6E43FAEB}" type="slidenum">
              <a:rPr lang="en-US" smtClean="0"/>
              <a:t>11</a:t>
            </a:fld>
            <a:endParaRPr lang="en-US" dirty="0"/>
          </a:p>
        </p:txBody>
      </p:sp>
      <p:sp>
        <p:nvSpPr>
          <p:cNvPr id="7" name="Content Placeholder 2">
            <a:extLst>
              <a:ext uri="{FF2B5EF4-FFF2-40B4-BE49-F238E27FC236}">
                <a16:creationId xmlns:a16="http://schemas.microsoft.com/office/drawing/2014/main" id="{94C0835E-0B12-7D42-8317-0EC53569A225}"/>
              </a:ext>
            </a:extLst>
          </p:cNvPr>
          <p:cNvSpPr>
            <a:spLocks noGrp="1"/>
          </p:cNvSpPr>
          <p:nvPr>
            <p:ph idx="1"/>
          </p:nvPr>
        </p:nvSpPr>
        <p:spPr>
          <a:xfrm>
            <a:off x="609599" y="2249424"/>
            <a:ext cx="6480749" cy="4325112"/>
          </a:xfrm>
        </p:spPr>
        <p:txBody>
          <a:bodyPr>
            <a:normAutofit fontScale="85000" lnSpcReduction="10000"/>
          </a:bodyPr>
          <a:lstStyle/>
          <a:p>
            <a:pPr marL="109728" indent="0" algn="just">
              <a:buNone/>
            </a:pPr>
            <a:r>
              <a:rPr lang="en-US" sz="2600" dirty="0"/>
              <a:t>SELECT clause determines all possible columns to be included in the query’s </a:t>
            </a:r>
            <a:r>
              <a:rPr lang="en-US" sz="2600" dirty="0" err="1"/>
              <a:t>resultset</a:t>
            </a:r>
            <a:r>
              <a:rPr lang="en-US" sz="2600" dirty="0"/>
              <a:t>.</a:t>
            </a:r>
          </a:p>
          <a:p>
            <a:pPr algn="just"/>
            <a:r>
              <a:rPr lang="en-US" sz="2600" dirty="0"/>
              <a:t>* mean choose all columns. </a:t>
            </a:r>
          </a:p>
          <a:p>
            <a:pPr algn="just"/>
            <a:r>
              <a:rPr lang="en-US" sz="2600" dirty="0"/>
              <a:t>Select clause also allow to add several functionality:</a:t>
            </a:r>
          </a:p>
          <a:p>
            <a:pPr algn="just"/>
            <a:r>
              <a:rPr lang="en-US" sz="2600" dirty="0"/>
              <a:t>Literals, such as numbers or strings</a:t>
            </a:r>
          </a:p>
          <a:p>
            <a:pPr algn="just"/>
            <a:r>
              <a:rPr lang="en-US" sz="2600" dirty="0"/>
              <a:t>Expressions, allow operator to manipulate with columns values</a:t>
            </a:r>
          </a:p>
          <a:p>
            <a:pPr algn="just"/>
            <a:r>
              <a:rPr lang="en-US" sz="2600" dirty="0"/>
              <a:t>Built-in functions calls, allow all the functions calls</a:t>
            </a:r>
          </a:p>
          <a:p>
            <a:pPr algn="just"/>
            <a:r>
              <a:rPr lang="en-US" sz="2600" dirty="0"/>
              <a:t>User-defined functions calls, allow UDF functions calls</a:t>
            </a:r>
          </a:p>
          <a:p>
            <a:pPr algn="just">
              <a:buFont typeface="Arial" panose="020B0604020202020204" pitchFamily="34" charset="0"/>
              <a:buChar char="•"/>
            </a:pPr>
            <a:endParaRPr lang="en-US" sz="2600" dirty="0"/>
          </a:p>
          <a:p>
            <a:pPr marL="109728" indent="0" algn="just">
              <a:buNone/>
            </a:pPr>
            <a:r>
              <a:rPr lang="en-US" sz="2600" dirty="0"/>
              <a:t> </a:t>
            </a:r>
          </a:p>
          <a:p>
            <a:pPr marL="109728" indent="0" algn="just">
              <a:buNone/>
            </a:pPr>
            <a:endParaRPr lang="en-US" sz="2600" dirty="0"/>
          </a:p>
          <a:p>
            <a:pPr marL="109728" indent="0" algn="just">
              <a:buNone/>
            </a:pPr>
            <a:endParaRPr lang="en-US" sz="2600" dirty="0"/>
          </a:p>
          <a:p>
            <a:pPr marL="109728" indent="0" algn="just">
              <a:buNone/>
            </a:pPr>
            <a:endParaRPr lang="en-US" sz="2600" dirty="0"/>
          </a:p>
          <a:p>
            <a:pPr marL="109728" indent="0" algn="just">
              <a:buNone/>
            </a:pPr>
            <a:endParaRPr lang="en-US" sz="2600" dirty="0"/>
          </a:p>
        </p:txBody>
      </p:sp>
      <p:sp>
        <p:nvSpPr>
          <p:cNvPr id="8" name="Content Placeholder 2">
            <a:extLst>
              <a:ext uri="{FF2B5EF4-FFF2-40B4-BE49-F238E27FC236}">
                <a16:creationId xmlns:a16="http://schemas.microsoft.com/office/drawing/2014/main" id="{94E2E4FD-AA1A-3243-AC6A-AA48E1D7425B}"/>
              </a:ext>
            </a:extLst>
          </p:cNvPr>
          <p:cNvSpPr txBox="1">
            <a:spLocks/>
          </p:cNvSpPr>
          <p:nvPr/>
        </p:nvSpPr>
        <p:spPr>
          <a:xfrm>
            <a:off x="7090348" y="2209800"/>
            <a:ext cx="5219076" cy="4325112"/>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sz="1400" dirty="0"/>
              <a:t>select </a:t>
            </a:r>
            <a:r>
              <a:rPr lang="en-US" sz="1400" dirty="0" err="1"/>
              <a:t>dept_no</a:t>
            </a:r>
            <a:r>
              <a:rPr lang="en-US" sz="1400" dirty="0"/>
              <a:t>, </a:t>
            </a:r>
            <a:r>
              <a:rPr lang="en-US" sz="1400" dirty="0" err="1"/>
              <a:t>dept_name</a:t>
            </a:r>
            <a:r>
              <a:rPr lang="en-US" sz="1400" dirty="0"/>
              <a:t> from departments ;  </a:t>
            </a:r>
            <a:r>
              <a:rPr lang="en-US" sz="1400" i="1" dirty="0"/>
              <a:t>-- display </a:t>
            </a:r>
            <a:r>
              <a:rPr lang="en-US" sz="1400" i="1" dirty="0" err="1"/>
              <a:t>dept_no</a:t>
            </a:r>
            <a:r>
              <a:rPr lang="en-US" sz="1400" i="1" dirty="0"/>
              <a:t>, </a:t>
            </a:r>
            <a:r>
              <a:rPr lang="en-US" sz="1400" i="1" dirty="0" err="1"/>
              <a:t>dept_name</a:t>
            </a:r>
            <a:r>
              <a:rPr lang="en-US" sz="1400" i="1" dirty="0"/>
              <a:t> from departments table</a:t>
            </a:r>
          </a:p>
          <a:p>
            <a:pPr marL="109728" indent="0" algn="just">
              <a:buNone/>
            </a:pPr>
            <a:r>
              <a:rPr lang="en-US" sz="1400" dirty="0"/>
              <a:t>select * from departments ; -- select all columns from departments</a:t>
            </a:r>
          </a:p>
          <a:p>
            <a:pPr marL="109728" indent="0" algn="just">
              <a:buNone/>
            </a:pPr>
            <a:r>
              <a:rPr lang="en-US" sz="1400" dirty="0"/>
              <a:t>select 'Analytics Tensor' as </a:t>
            </a:r>
            <a:r>
              <a:rPr lang="en-US" sz="1400" dirty="0" err="1"/>
              <a:t>company,emp_no</a:t>
            </a:r>
            <a:r>
              <a:rPr lang="en-US" sz="1400" dirty="0"/>
              <a:t>, </a:t>
            </a:r>
            <a:r>
              <a:rPr lang="en-US" sz="1400" dirty="0" err="1"/>
              <a:t>concat_ws</a:t>
            </a:r>
            <a:r>
              <a:rPr lang="en-US" sz="1400" dirty="0"/>
              <a:t>(' ',</a:t>
            </a:r>
            <a:r>
              <a:rPr lang="en-US" sz="1400" dirty="0" err="1"/>
              <a:t>first_name,last_name</a:t>
            </a:r>
            <a:r>
              <a:rPr lang="en-US" sz="1400" dirty="0"/>
              <a:t>) as </a:t>
            </a:r>
            <a:r>
              <a:rPr lang="en-US" sz="1400" dirty="0" err="1"/>
              <a:t>fullname</a:t>
            </a:r>
            <a:r>
              <a:rPr lang="en-US" sz="1400" dirty="0"/>
              <a:t>, month(</a:t>
            </a:r>
            <a:r>
              <a:rPr lang="en-US" sz="1400" dirty="0" err="1"/>
              <a:t>birth_date</a:t>
            </a:r>
            <a:r>
              <a:rPr lang="en-US" sz="1400" dirty="0"/>
              <a:t>) </a:t>
            </a:r>
            <a:r>
              <a:rPr lang="en-US" sz="1400" dirty="0" err="1"/>
              <a:t>birth_month</a:t>
            </a:r>
            <a:r>
              <a:rPr lang="en-US" sz="1400" dirty="0"/>
              <a:t>, </a:t>
            </a:r>
            <a:r>
              <a:rPr lang="en-US" sz="1400" dirty="0" err="1"/>
              <a:t>birth_date</a:t>
            </a:r>
            <a:r>
              <a:rPr lang="en-US" sz="1400" dirty="0"/>
              <a:t> from employees limit 10 ;</a:t>
            </a:r>
          </a:p>
          <a:p>
            <a:pPr marL="109728" indent="0" algn="just">
              <a:buNone/>
            </a:pPr>
            <a:r>
              <a:rPr lang="en-US" sz="1400" dirty="0"/>
              <a:t>select version(), user(), database(),now() ; -- execute built-in or simple expression</a:t>
            </a:r>
          </a:p>
          <a:p>
            <a:pPr marL="109728" indent="0">
              <a:buNone/>
            </a:pPr>
            <a:r>
              <a:rPr lang="en-US" sz="1400" dirty="0"/>
              <a:t>select distinct </a:t>
            </a:r>
            <a:r>
              <a:rPr lang="en-US" sz="1400" dirty="0" err="1"/>
              <a:t>dept_no</a:t>
            </a:r>
            <a:r>
              <a:rPr lang="en-US" sz="1400" dirty="0"/>
              <a:t> from </a:t>
            </a:r>
            <a:r>
              <a:rPr lang="en-US" sz="1400" dirty="0" err="1"/>
              <a:t>dept_emp</a:t>
            </a:r>
            <a:r>
              <a:rPr lang="en-US" sz="1400" dirty="0"/>
              <a:t> ; -- display unique dept number from </a:t>
            </a:r>
            <a:r>
              <a:rPr lang="en-US" sz="1400" dirty="0" err="1"/>
              <a:t>dept_emp</a:t>
            </a:r>
            <a:r>
              <a:rPr lang="en-US" sz="1400" dirty="0"/>
              <a:t> table</a:t>
            </a:r>
          </a:p>
          <a:p>
            <a:pPr marL="109728" indent="0" algn="just">
              <a:buNone/>
            </a:pPr>
            <a:endParaRPr lang="en-US" sz="1400" dirty="0"/>
          </a:p>
          <a:p>
            <a:pPr marL="109728" indent="0" algn="just">
              <a:buFont typeface="Georgia"/>
              <a:buNone/>
            </a:pPr>
            <a:endParaRPr lang="en-US" sz="1400" dirty="0"/>
          </a:p>
          <a:p>
            <a:pPr marL="109728" indent="0" algn="just">
              <a:buFont typeface="Georgia"/>
              <a:buNone/>
            </a:pPr>
            <a:endParaRPr lang="en-US" sz="2600" dirty="0"/>
          </a:p>
          <a:p>
            <a:pPr marL="109728" indent="0" algn="just">
              <a:buFont typeface="Georgia"/>
              <a:buNone/>
            </a:pPr>
            <a:endParaRPr lang="en-US" sz="2600" dirty="0"/>
          </a:p>
          <a:p>
            <a:pPr marL="109728" indent="0" algn="just">
              <a:buFont typeface="Georgia"/>
              <a:buNone/>
            </a:pPr>
            <a:endParaRPr lang="en-US" sz="2600" dirty="0"/>
          </a:p>
        </p:txBody>
      </p:sp>
    </p:spTree>
    <p:extLst>
      <p:ext uri="{BB962C8B-B14F-4D97-AF65-F5344CB8AC3E}">
        <p14:creationId xmlns:p14="http://schemas.microsoft.com/office/powerpoint/2010/main" val="156700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a:t>
            </a:r>
          </a:p>
        </p:txBody>
      </p:sp>
      <p:sp>
        <p:nvSpPr>
          <p:cNvPr id="5" name="Slide Number Placeholder 4"/>
          <p:cNvSpPr>
            <a:spLocks noGrp="1"/>
          </p:cNvSpPr>
          <p:nvPr>
            <p:ph type="sldNum" sz="quarter" idx="12"/>
          </p:nvPr>
        </p:nvSpPr>
        <p:spPr/>
        <p:txBody>
          <a:bodyPr/>
          <a:lstStyle/>
          <a:p>
            <a:fld id="{401CF334-2D5C-4859-84A6-CA7E6E43FAEB}" type="slidenum">
              <a:rPr lang="en-US" smtClean="0"/>
              <a:t>12</a:t>
            </a:fld>
            <a:endParaRPr lang="en-US" dirty="0"/>
          </a:p>
        </p:txBody>
      </p:sp>
      <p:sp>
        <p:nvSpPr>
          <p:cNvPr id="7" name="Content Placeholder 2">
            <a:extLst>
              <a:ext uri="{FF2B5EF4-FFF2-40B4-BE49-F238E27FC236}">
                <a16:creationId xmlns:a16="http://schemas.microsoft.com/office/drawing/2014/main" id="{94C0835E-0B12-7D42-8317-0EC53569A225}"/>
              </a:ext>
            </a:extLst>
          </p:cNvPr>
          <p:cNvSpPr>
            <a:spLocks noGrp="1"/>
          </p:cNvSpPr>
          <p:nvPr>
            <p:ph idx="1"/>
          </p:nvPr>
        </p:nvSpPr>
        <p:spPr>
          <a:xfrm>
            <a:off x="609599" y="2249424"/>
            <a:ext cx="6480749" cy="4325112"/>
          </a:xfrm>
        </p:spPr>
        <p:txBody>
          <a:bodyPr>
            <a:normAutofit/>
          </a:bodyPr>
          <a:lstStyle/>
          <a:p>
            <a:pPr marL="109728" indent="0" algn="just">
              <a:buNone/>
            </a:pPr>
            <a:r>
              <a:rPr lang="en-US" sz="2600" dirty="0"/>
              <a:t>FROM clause contains list of one or more tables. It can contains:</a:t>
            </a:r>
          </a:p>
          <a:p>
            <a:pPr marL="109728" indent="0" algn="just">
              <a:buNone/>
            </a:pPr>
            <a:r>
              <a:rPr lang="en-US" sz="2600" dirty="0"/>
              <a:t>Permanent tables, stored table.</a:t>
            </a:r>
          </a:p>
          <a:p>
            <a:pPr marL="109728" indent="0" algn="just">
              <a:buNone/>
            </a:pPr>
            <a:r>
              <a:rPr lang="en-US" sz="2600" dirty="0"/>
              <a:t>Temporary tables, rows from subquery</a:t>
            </a:r>
          </a:p>
          <a:p>
            <a:pPr marL="109728" indent="0" algn="just">
              <a:buNone/>
            </a:pPr>
            <a:r>
              <a:rPr lang="en-US" sz="2600" dirty="0"/>
              <a:t>Virtual tables, view</a:t>
            </a:r>
          </a:p>
          <a:p>
            <a:pPr algn="just">
              <a:buFont typeface="Arial" panose="020B0604020202020204" pitchFamily="34" charset="0"/>
              <a:buChar char="•"/>
            </a:pPr>
            <a:endParaRPr lang="en-US" sz="2600" dirty="0"/>
          </a:p>
          <a:p>
            <a:pPr marL="109728" indent="0" algn="just">
              <a:buNone/>
            </a:pPr>
            <a:r>
              <a:rPr lang="en-US" sz="2600" dirty="0"/>
              <a:t> </a:t>
            </a:r>
          </a:p>
          <a:p>
            <a:pPr marL="109728" indent="0" algn="just">
              <a:buNone/>
            </a:pPr>
            <a:endParaRPr lang="en-US" sz="2600" dirty="0"/>
          </a:p>
          <a:p>
            <a:pPr marL="109728" indent="0" algn="just">
              <a:buNone/>
            </a:pPr>
            <a:endParaRPr lang="en-US" sz="2600" dirty="0"/>
          </a:p>
          <a:p>
            <a:pPr marL="109728" indent="0" algn="just">
              <a:buNone/>
            </a:pPr>
            <a:endParaRPr lang="en-US" sz="2600" dirty="0"/>
          </a:p>
          <a:p>
            <a:pPr marL="109728" indent="0" algn="just">
              <a:buNone/>
            </a:pPr>
            <a:endParaRPr lang="en-US" sz="2600" dirty="0"/>
          </a:p>
        </p:txBody>
      </p:sp>
      <p:sp>
        <p:nvSpPr>
          <p:cNvPr id="8" name="Content Placeholder 2">
            <a:extLst>
              <a:ext uri="{FF2B5EF4-FFF2-40B4-BE49-F238E27FC236}">
                <a16:creationId xmlns:a16="http://schemas.microsoft.com/office/drawing/2014/main" id="{94E2E4FD-AA1A-3243-AC6A-AA48E1D7425B}"/>
              </a:ext>
            </a:extLst>
          </p:cNvPr>
          <p:cNvSpPr txBox="1">
            <a:spLocks/>
          </p:cNvSpPr>
          <p:nvPr/>
        </p:nvSpPr>
        <p:spPr>
          <a:xfrm>
            <a:off x="7090348" y="2209800"/>
            <a:ext cx="5219076" cy="4325112"/>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sz="1400" dirty="0"/>
              <a:t>select </a:t>
            </a:r>
            <a:r>
              <a:rPr lang="en-US" sz="1400" dirty="0" err="1"/>
              <a:t>dept_no</a:t>
            </a:r>
            <a:r>
              <a:rPr lang="en-US" sz="1400" dirty="0"/>
              <a:t>, </a:t>
            </a:r>
            <a:r>
              <a:rPr lang="en-US" sz="1400" dirty="0" err="1"/>
              <a:t>dept_name</a:t>
            </a:r>
            <a:r>
              <a:rPr lang="en-US" sz="1400" dirty="0"/>
              <a:t> from departments ;  </a:t>
            </a:r>
            <a:r>
              <a:rPr lang="en-US" sz="1400" i="1" dirty="0"/>
              <a:t>--using permanent table</a:t>
            </a:r>
          </a:p>
          <a:p>
            <a:pPr marL="109728" indent="0" algn="just">
              <a:buNone/>
            </a:pPr>
            <a:r>
              <a:rPr lang="en-US" sz="1400" dirty="0"/>
              <a:t>select * from (select </a:t>
            </a:r>
            <a:r>
              <a:rPr lang="en-US" sz="1400" dirty="0" err="1"/>
              <a:t>emp_no</a:t>
            </a:r>
            <a:r>
              <a:rPr lang="en-US" sz="1400" dirty="0"/>
              <a:t>, </a:t>
            </a:r>
            <a:r>
              <a:rPr lang="en-US" sz="1400" dirty="0" err="1"/>
              <a:t>first_name,last_name</a:t>
            </a:r>
            <a:r>
              <a:rPr lang="en-US" sz="1400" dirty="0"/>
              <a:t> from employees) e limit 10 ; -- using temporary table</a:t>
            </a:r>
          </a:p>
          <a:p>
            <a:pPr marL="109728" indent="0" algn="just">
              <a:buNone/>
            </a:pPr>
            <a:r>
              <a:rPr lang="en-US" sz="1400" dirty="0"/>
              <a:t>select * from </a:t>
            </a:r>
            <a:r>
              <a:rPr lang="en-US" sz="1400" dirty="0" err="1"/>
              <a:t>current_dept_emp</a:t>
            </a:r>
            <a:r>
              <a:rPr lang="en-US" sz="1400" dirty="0"/>
              <a:t> limit 10 ; --using view</a:t>
            </a:r>
          </a:p>
          <a:p>
            <a:pPr marL="109728" indent="0" algn="just">
              <a:buNone/>
            </a:pPr>
            <a:endParaRPr lang="en-US" sz="1400" dirty="0"/>
          </a:p>
          <a:p>
            <a:pPr marL="109728" indent="0" algn="just">
              <a:buFont typeface="Georgia"/>
              <a:buNone/>
            </a:pPr>
            <a:endParaRPr lang="en-US" sz="1400" dirty="0"/>
          </a:p>
          <a:p>
            <a:pPr marL="109728" indent="0" algn="just">
              <a:buFont typeface="Georgia"/>
              <a:buNone/>
            </a:pPr>
            <a:endParaRPr lang="en-US" sz="2600" dirty="0"/>
          </a:p>
          <a:p>
            <a:pPr marL="109728" indent="0" algn="just">
              <a:buFont typeface="Georgia"/>
              <a:buNone/>
            </a:pPr>
            <a:endParaRPr lang="en-US" sz="2600" dirty="0"/>
          </a:p>
          <a:p>
            <a:pPr marL="109728" indent="0" algn="just">
              <a:buFont typeface="Georgia"/>
              <a:buNone/>
            </a:pPr>
            <a:endParaRPr lang="en-US" sz="2600" dirty="0"/>
          </a:p>
        </p:txBody>
      </p:sp>
    </p:spTree>
    <p:extLst>
      <p:ext uri="{BB962C8B-B14F-4D97-AF65-F5344CB8AC3E}">
        <p14:creationId xmlns:p14="http://schemas.microsoft.com/office/powerpoint/2010/main" val="123259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a:t>
            </a:r>
          </a:p>
        </p:txBody>
      </p:sp>
      <p:sp>
        <p:nvSpPr>
          <p:cNvPr id="5" name="Slide Number Placeholder 4"/>
          <p:cNvSpPr>
            <a:spLocks noGrp="1"/>
          </p:cNvSpPr>
          <p:nvPr>
            <p:ph type="sldNum" sz="quarter" idx="12"/>
          </p:nvPr>
        </p:nvSpPr>
        <p:spPr/>
        <p:txBody>
          <a:bodyPr/>
          <a:lstStyle/>
          <a:p>
            <a:fld id="{401CF334-2D5C-4859-84A6-CA7E6E43FAEB}" type="slidenum">
              <a:rPr lang="en-US" smtClean="0"/>
              <a:t>13</a:t>
            </a:fld>
            <a:endParaRPr lang="en-US" dirty="0"/>
          </a:p>
        </p:txBody>
      </p:sp>
      <p:sp>
        <p:nvSpPr>
          <p:cNvPr id="7" name="Content Placeholder 2">
            <a:extLst>
              <a:ext uri="{FF2B5EF4-FFF2-40B4-BE49-F238E27FC236}">
                <a16:creationId xmlns:a16="http://schemas.microsoft.com/office/drawing/2014/main" id="{94C0835E-0B12-7D42-8317-0EC53569A225}"/>
              </a:ext>
            </a:extLst>
          </p:cNvPr>
          <p:cNvSpPr>
            <a:spLocks noGrp="1"/>
          </p:cNvSpPr>
          <p:nvPr>
            <p:ph idx="1"/>
          </p:nvPr>
        </p:nvSpPr>
        <p:spPr>
          <a:xfrm>
            <a:off x="609599" y="2249424"/>
            <a:ext cx="6480749" cy="4325112"/>
          </a:xfrm>
        </p:spPr>
        <p:txBody>
          <a:bodyPr>
            <a:normAutofit/>
          </a:bodyPr>
          <a:lstStyle/>
          <a:p>
            <a:pPr marL="109728" indent="0" algn="just">
              <a:buNone/>
            </a:pPr>
            <a:r>
              <a:rPr lang="en-US" sz="2600" dirty="0"/>
              <a:t>WHERE clause is used to filter unwanted rows from the </a:t>
            </a:r>
            <a:r>
              <a:rPr lang="en-US" sz="2600" dirty="0" err="1"/>
              <a:t>resultset</a:t>
            </a:r>
            <a:r>
              <a:rPr lang="en-US" sz="2600" dirty="0"/>
              <a:t>.</a:t>
            </a:r>
          </a:p>
          <a:p>
            <a:pPr marL="109728" indent="0" algn="just">
              <a:buNone/>
            </a:pPr>
            <a:r>
              <a:rPr lang="en-US" sz="2600" dirty="0"/>
              <a:t>Where clause contains one or multiple filter conditions. It uses operator such as and, or and not.</a:t>
            </a:r>
          </a:p>
          <a:p>
            <a:pPr algn="just">
              <a:buFont typeface="Arial" panose="020B0604020202020204" pitchFamily="34" charset="0"/>
              <a:buChar char="•"/>
            </a:pPr>
            <a:endParaRPr lang="en-US" sz="2600" dirty="0"/>
          </a:p>
          <a:p>
            <a:pPr marL="109728" indent="0" algn="just">
              <a:buNone/>
            </a:pPr>
            <a:r>
              <a:rPr lang="en-US" sz="2600" dirty="0"/>
              <a:t> </a:t>
            </a:r>
          </a:p>
          <a:p>
            <a:pPr marL="109728" indent="0" algn="just">
              <a:buNone/>
            </a:pPr>
            <a:endParaRPr lang="en-US" sz="2600" dirty="0"/>
          </a:p>
          <a:p>
            <a:pPr marL="109728" indent="0" algn="just">
              <a:buNone/>
            </a:pPr>
            <a:endParaRPr lang="en-US" sz="2600" dirty="0"/>
          </a:p>
          <a:p>
            <a:pPr marL="109728" indent="0" algn="just">
              <a:buNone/>
            </a:pPr>
            <a:endParaRPr lang="en-US" sz="2600" dirty="0"/>
          </a:p>
          <a:p>
            <a:pPr marL="109728" indent="0" algn="just">
              <a:buNone/>
            </a:pPr>
            <a:endParaRPr lang="en-US" sz="2600" dirty="0"/>
          </a:p>
        </p:txBody>
      </p:sp>
      <p:sp>
        <p:nvSpPr>
          <p:cNvPr id="8" name="Content Placeholder 2">
            <a:extLst>
              <a:ext uri="{FF2B5EF4-FFF2-40B4-BE49-F238E27FC236}">
                <a16:creationId xmlns:a16="http://schemas.microsoft.com/office/drawing/2014/main" id="{94E2E4FD-AA1A-3243-AC6A-AA48E1D7425B}"/>
              </a:ext>
            </a:extLst>
          </p:cNvPr>
          <p:cNvSpPr txBox="1">
            <a:spLocks/>
          </p:cNvSpPr>
          <p:nvPr/>
        </p:nvSpPr>
        <p:spPr>
          <a:xfrm>
            <a:off x="7090348" y="2209800"/>
            <a:ext cx="5219076" cy="4325112"/>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sz="1400" dirty="0"/>
              <a:t>select * from employees where </a:t>
            </a:r>
            <a:r>
              <a:rPr lang="en-US" sz="1400" dirty="0" err="1"/>
              <a:t>first_name</a:t>
            </a:r>
            <a:r>
              <a:rPr lang="en-US" sz="1400" dirty="0"/>
              <a:t> like 'M%' limit 10 ; -- display all employees whose </a:t>
            </a:r>
            <a:r>
              <a:rPr lang="en-US" sz="1400" dirty="0" err="1"/>
              <a:t>first_name</a:t>
            </a:r>
            <a:r>
              <a:rPr lang="en-US" sz="1400" dirty="0"/>
              <a:t> starts with M.</a:t>
            </a:r>
          </a:p>
          <a:p>
            <a:pPr marL="109728" indent="0">
              <a:buNone/>
            </a:pPr>
            <a:r>
              <a:rPr lang="en-US" sz="1400" dirty="0"/>
              <a:t>select *,</a:t>
            </a:r>
            <a:r>
              <a:rPr lang="en-US" sz="1400" dirty="0" err="1"/>
              <a:t>datediff</a:t>
            </a:r>
            <a:r>
              <a:rPr lang="en-US" sz="1400" dirty="0"/>
              <a:t>(now(),</a:t>
            </a:r>
            <a:r>
              <a:rPr lang="en-US" sz="1400" dirty="0" err="1"/>
              <a:t>hire_date</a:t>
            </a:r>
            <a:r>
              <a:rPr lang="en-US" sz="1400" dirty="0"/>
              <a:t>) as </a:t>
            </a:r>
            <a:r>
              <a:rPr lang="en-US" sz="1400" dirty="0" err="1"/>
              <a:t>hire_dt</a:t>
            </a:r>
            <a:r>
              <a:rPr lang="en-US" sz="1400" dirty="0"/>
              <a:t> from employees where </a:t>
            </a:r>
            <a:r>
              <a:rPr lang="en-US" sz="1400" dirty="0" err="1"/>
              <a:t>first_name</a:t>
            </a:r>
            <a:r>
              <a:rPr lang="en-US" sz="1400" dirty="0"/>
              <a:t> like 'S%' and gender='F' order by </a:t>
            </a:r>
            <a:r>
              <a:rPr lang="en-US" sz="1400" dirty="0" err="1"/>
              <a:t>hire_dt</a:t>
            </a:r>
            <a:r>
              <a:rPr lang="en-US" sz="1400" dirty="0"/>
              <a:t> desc limit 10 ;</a:t>
            </a:r>
          </a:p>
          <a:p>
            <a:pPr marL="109728" indent="0">
              <a:buNone/>
            </a:pPr>
            <a:r>
              <a:rPr lang="en-US" sz="1400" dirty="0"/>
              <a:t>-- select female employee whose name start with S  order by </a:t>
            </a:r>
            <a:r>
              <a:rPr lang="en-US" sz="1400" dirty="0" err="1"/>
              <a:t>hire_dt</a:t>
            </a:r>
            <a:endParaRPr lang="en-US" sz="1400" dirty="0"/>
          </a:p>
          <a:p>
            <a:pPr marL="109728" indent="0">
              <a:buNone/>
            </a:pPr>
            <a:endParaRPr lang="en-US" sz="1400" dirty="0"/>
          </a:p>
          <a:p>
            <a:pPr marL="109728" indent="0" algn="just">
              <a:buFont typeface="Georgia"/>
              <a:buNone/>
            </a:pPr>
            <a:endParaRPr lang="en-US" sz="1400" dirty="0"/>
          </a:p>
          <a:p>
            <a:pPr marL="109728" indent="0" algn="just">
              <a:buFont typeface="Georgia"/>
              <a:buNone/>
            </a:pPr>
            <a:endParaRPr lang="en-US" sz="2600" dirty="0"/>
          </a:p>
          <a:p>
            <a:pPr marL="109728" indent="0" algn="just">
              <a:buFont typeface="Georgia"/>
              <a:buNone/>
            </a:pPr>
            <a:endParaRPr lang="en-US" sz="2600" dirty="0"/>
          </a:p>
          <a:p>
            <a:pPr marL="109728" indent="0" algn="just">
              <a:buFont typeface="Georgia"/>
              <a:buNone/>
            </a:pPr>
            <a:endParaRPr lang="en-US" sz="2600" dirty="0"/>
          </a:p>
        </p:txBody>
      </p:sp>
    </p:spTree>
    <p:extLst>
      <p:ext uri="{BB962C8B-B14F-4D97-AF65-F5344CB8AC3E}">
        <p14:creationId xmlns:p14="http://schemas.microsoft.com/office/powerpoint/2010/main" val="252160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and HAVING</a:t>
            </a:r>
          </a:p>
        </p:txBody>
      </p:sp>
      <p:sp>
        <p:nvSpPr>
          <p:cNvPr id="5" name="Slide Number Placeholder 4"/>
          <p:cNvSpPr>
            <a:spLocks noGrp="1"/>
          </p:cNvSpPr>
          <p:nvPr>
            <p:ph type="sldNum" sz="quarter" idx="12"/>
          </p:nvPr>
        </p:nvSpPr>
        <p:spPr/>
        <p:txBody>
          <a:bodyPr/>
          <a:lstStyle/>
          <a:p>
            <a:fld id="{401CF334-2D5C-4859-84A6-CA7E6E43FAEB}" type="slidenum">
              <a:rPr lang="en-US" smtClean="0"/>
              <a:t>14</a:t>
            </a:fld>
            <a:endParaRPr lang="en-US" dirty="0"/>
          </a:p>
        </p:txBody>
      </p:sp>
      <p:sp>
        <p:nvSpPr>
          <p:cNvPr id="7" name="Content Placeholder 2">
            <a:extLst>
              <a:ext uri="{FF2B5EF4-FFF2-40B4-BE49-F238E27FC236}">
                <a16:creationId xmlns:a16="http://schemas.microsoft.com/office/drawing/2014/main" id="{94C0835E-0B12-7D42-8317-0EC53569A225}"/>
              </a:ext>
            </a:extLst>
          </p:cNvPr>
          <p:cNvSpPr>
            <a:spLocks noGrp="1"/>
          </p:cNvSpPr>
          <p:nvPr>
            <p:ph idx="1"/>
          </p:nvPr>
        </p:nvSpPr>
        <p:spPr>
          <a:xfrm>
            <a:off x="609599" y="2249424"/>
            <a:ext cx="6480749" cy="4325112"/>
          </a:xfrm>
        </p:spPr>
        <p:txBody>
          <a:bodyPr>
            <a:normAutofit/>
          </a:bodyPr>
          <a:lstStyle/>
          <a:p>
            <a:pPr marL="109728" indent="0" algn="just">
              <a:buNone/>
            </a:pPr>
            <a:r>
              <a:rPr lang="en-US" sz="2600" dirty="0"/>
              <a:t>Group By and Having are used in data aggregation. Group by is used to group the data by specified column values. Having is used to filter group data similar to where clause.</a:t>
            </a:r>
          </a:p>
          <a:p>
            <a:pPr algn="just">
              <a:buFont typeface="Arial" panose="020B0604020202020204" pitchFamily="34" charset="0"/>
              <a:buChar char="•"/>
            </a:pPr>
            <a:endParaRPr lang="en-US" sz="2600" dirty="0"/>
          </a:p>
          <a:p>
            <a:pPr marL="109728" indent="0" algn="just">
              <a:buNone/>
            </a:pPr>
            <a:r>
              <a:rPr lang="en-US" sz="2600" dirty="0"/>
              <a:t> </a:t>
            </a:r>
          </a:p>
          <a:p>
            <a:pPr marL="109728" indent="0" algn="just">
              <a:buNone/>
            </a:pPr>
            <a:endParaRPr lang="en-US" sz="2600" dirty="0"/>
          </a:p>
          <a:p>
            <a:pPr marL="109728" indent="0" algn="just">
              <a:buNone/>
            </a:pPr>
            <a:endParaRPr lang="en-US" sz="2600" dirty="0"/>
          </a:p>
          <a:p>
            <a:pPr marL="109728" indent="0" algn="just">
              <a:buNone/>
            </a:pPr>
            <a:endParaRPr lang="en-US" sz="2600" dirty="0"/>
          </a:p>
          <a:p>
            <a:pPr marL="109728" indent="0" algn="just">
              <a:buNone/>
            </a:pPr>
            <a:endParaRPr lang="en-US" sz="2600" dirty="0"/>
          </a:p>
        </p:txBody>
      </p:sp>
      <p:sp>
        <p:nvSpPr>
          <p:cNvPr id="8" name="Content Placeholder 2">
            <a:extLst>
              <a:ext uri="{FF2B5EF4-FFF2-40B4-BE49-F238E27FC236}">
                <a16:creationId xmlns:a16="http://schemas.microsoft.com/office/drawing/2014/main" id="{94E2E4FD-AA1A-3243-AC6A-AA48E1D7425B}"/>
              </a:ext>
            </a:extLst>
          </p:cNvPr>
          <p:cNvSpPr txBox="1">
            <a:spLocks/>
          </p:cNvSpPr>
          <p:nvPr/>
        </p:nvSpPr>
        <p:spPr>
          <a:xfrm>
            <a:off x="7090348" y="2209800"/>
            <a:ext cx="5219076" cy="4325112"/>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sz="1400" dirty="0"/>
              <a:t>select </a:t>
            </a:r>
            <a:r>
              <a:rPr lang="en-US" sz="1400" dirty="0" err="1"/>
              <a:t>emp_no</a:t>
            </a:r>
            <a:r>
              <a:rPr lang="en-US" sz="1400" dirty="0"/>
              <a:t>, count(*) </a:t>
            </a:r>
            <a:r>
              <a:rPr lang="en-US" sz="1400" dirty="0" err="1"/>
              <a:t>total_chg</a:t>
            </a:r>
            <a:r>
              <a:rPr lang="en-US" sz="1400" dirty="0"/>
              <a:t> from salaries group by </a:t>
            </a:r>
            <a:r>
              <a:rPr lang="en-US" sz="1400" dirty="0" err="1"/>
              <a:t>emp_no</a:t>
            </a:r>
            <a:r>
              <a:rPr lang="en-US" sz="1400" dirty="0"/>
              <a:t> having </a:t>
            </a:r>
            <a:r>
              <a:rPr lang="en-US" sz="1400" dirty="0" err="1"/>
              <a:t>total_chg</a:t>
            </a:r>
            <a:r>
              <a:rPr lang="en-US" sz="1400" dirty="0"/>
              <a:t> &gt; 10 order by </a:t>
            </a:r>
            <a:r>
              <a:rPr lang="en-US" sz="1400" dirty="0" err="1"/>
              <a:t>total_chg</a:t>
            </a:r>
            <a:r>
              <a:rPr lang="en-US" sz="1400" dirty="0"/>
              <a:t> desc </a:t>
            </a:r>
          </a:p>
          <a:p>
            <a:pPr marL="109728" indent="0">
              <a:buNone/>
            </a:pPr>
            <a:r>
              <a:rPr lang="en-US" sz="1400" dirty="0"/>
              <a:t>-- count total salaries change of each employee where changes is more than 10 time and sort by max changes.</a:t>
            </a:r>
          </a:p>
          <a:p>
            <a:pPr marL="109728" indent="0" algn="just">
              <a:buFont typeface="Georgia"/>
              <a:buNone/>
            </a:pPr>
            <a:endParaRPr lang="en-US" sz="2600" dirty="0"/>
          </a:p>
          <a:p>
            <a:pPr marL="109728" indent="0" algn="just">
              <a:buFont typeface="Georgia"/>
              <a:buNone/>
            </a:pPr>
            <a:endParaRPr lang="en-US" sz="2600" dirty="0"/>
          </a:p>
          <a:p>
            <a:pPr marL="109728" indent="0" algn="just">
              <a:buFont typeface="Georgia"/>
              <a:buNone/>
            </a:pPr>
            <a:endParaRPr lang="en-US" sz="2600" dirty="0"/>
          </a:p>
        </p:txBody>
      </p:sp>
    </p:spTree>
    <p:extLst>
      <p:ext uri="{BB962C8B-B14F-4D97-AF65-F5344CB8AC3E}">
        <p14:creationId xmlns:p14="http://schemas.microsoft.com/office/powerpoint/2010/main" val="1080027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BY</a:t>
            </a:r>
          </a:p>
        </p:txBody>
      </p:sp>
      <p:sp>
        <p:nvSpPr>
          <p:cNvPr id="5" name="Slide Number Placeholder 4"/>
          <p:cNvSpPr>
            <a:spLocks noGrp="1"/>
          </p:cNvSpPr>
          <p:nvPr>
            <p:ph type="sldNum" sz="quarter" idx="12"/>
          </p:nvPr>
        </p:nvSpPr>
        <p:spPr/>
        <p:txBody>
          <a:bodyPr/>
          <a:lstStyle/>
          <a:p>
            <a:fld id="{401CF334-2D5C-4859-84A6-CA7E6E43FAEB}" type="slidenum">
              <a:rPr lang="en-US" smtClean="0"/>
              <a:t>15</a:t>
            </a:fld>
            <a:endParaRPr lang="en-US" dirty="0"/>
          </a:p>
        </p:txBody>
      </p:sp>
      <p:sp>
        <p:nvSpPr>
          <p:cNvPr id="7" name="Content Placeholder 2">
            <a:extLst>
              <a:ext uri="{FF2B5EF4-FFF2-40B4-BE49-F238E27FC236}">
                <a16:creationId xmlns:a16="http://schemas.microsoft.com/office/drawing/2014/main" id="{94C0835E-0B12-7D42-8317-0EC53569A225}"/>
              </a:ext>
            </a:extLst>
          </p:cNvPr>
          <p:cNvSpPr>
            <a:spLocks noGrp="1"/>
          </p:cNvSpPr>
          <p:nvPr>
            <p:ph idx="1"/>
          </p:nvPr>
        </p:nvSpPr>
        <p:spPr>
          <a:xfrm>
            <a:off x="609599" y="2249424"/>
            <a:ext cx="6480749" cy="4325112"/>
          </a:xfrm>
        </p:spPr>
        <p:txBody>
          <a:bodyPr>
            <a:normAutofit/>
          </a:bodyPr>
          <a:lstStyle/>
          <a:p>
            <a:pPr marL="109728" indent="0" algn="just">
              <a:buNone/>
            </a:pPr>
            <a:r>
              <a:rPr lang="en-US" sz="2600" dirty="0"/>
              <a:t>ORDER BY is used to sort the data/</a:t>
            </a:r>
            <a:r>
              <a:rPr lang="en-US" sz="2600" dirty="0" err="1"/>
              <a:t>resultset</a:t>
            </a:r>
            <a:r>
              <a:rPr lang="en-US" sz="2600" dirty="0"/>
              <a:t> based on column data. It can contains one or more columns to sort the data. The records are sorted by column order if it contains more columns in order by clause. The record are sorted either ASC (default) or DESC. It can also use column by position instead of column names.</a:t>
            </a:r>
          </a:p>
          <a:p>
            <a:pPr algn="just">
              <a:buFont typeface="Arial" panose="020B0604020202020204" pitchFamily="34" charset="0"/>
              <a:buChar char="•"/>
            </a:pPr>
            <a:endParaRPr lang="en-US" sz="2600" dirty="0"/>
          </a:p>
          <a:p>
            <a:pPr marL="109728" indent="0" algn="just">
              <a:buNone/>
            </a:pPr>
            <a:r>
              <a:rPr lang="en-US" sz="2600" dirty="0"/>
              <a:t> </a:t>
            </a:r>
          </a:p>
          <a:p>
            <a:pPr marL="109728" indent="0" algn="just">
              <a:buNone/>
            </a:pPr>
            <a:endParaRPr lang="en-US" sz="2600" dirty="0"/>
          </a:p>
          <a:p>
            <a:pPr marL="109728" indent="0" algn="just">
              <a:buNone/>
            </a:pPr>
            <a:endParaRPr lang="en-US" sz="2600" dirty="0"/>
          </a:p>
          <a:p>
            <a:pPr marL="109728" indent="0" algn="just">
              <a:buNone/>
            </a:pPr>
            <a:endParaRPr lang="en-US" sz="2600" dirty="0"/>
          </a:p>
          <a:p>
            <a:pPr marL="109728" indent="0" algn="just">
              <a:buNone/>
            </a:pPr>
            <a:endParaRPr lang="en-US" sz="2600" dirty="0"/>
          </a:p>
        </p:txBody>
      </p:sp>
      <p:sp>
        <p:nvSpPr>
          <p:cNvPr id="8" name="Content Placeholder 2">
            <a:extLst>
              <a:ext uri="{FF2B5EF4-FFF2-40B4-BE49-F238E27FC236}">
                <a16:creationId xmlns:a16="http://schemas.microsoft.com/office/drawing/2014/main" id="{94E2E4FD-AA1A-3243-AC6A-AA48E1D7425B}"/>
              </a:ext>
            </a:extLst>
          </p:cNvPr>
          <p:cNvSpPr txBox="1">
            <a:spLocks/>
          </p:cNvSpPr>
          <p:nvPr/>
        </p:nvSpPr>
        <p:spPr>
          <a:xfrm>
            <a:off x="7090348" y="2231036"/>
            <a:ext cx="5219076" cy="4325112"/>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sz="1400" dirty="0"/>
              <a:t>select * from </a:t>
            </a:r>
            <a:r>
              <a:rPr lang="en-US" sz="1400" dirty="0" err="1"/>
              <a:t>current_dept_emp</a:t>
            </a:r>
            <a:r>
              <a:rPr lang="en-US" sz="1400" dirty="0"/>
              <a:t> order by </a:t>
            </a:r>
            <a:r>
              <a:rPr lang="en-US" sz="1400" dirty="0" err="1"/>
              <a:t>dept_no</a:t>
            </a:r>
            <a:r>
              <a:rPr lang="en-US" sz="1400" dirty="0"/>
              <a:t> limit 10 ;</a:t>
            </a:r>
          </a:p>
          <a:p>
            <a:pPr marL="109728" indent="0">
              <a:buNone/>
            </a:pPr>
            <a:r>
              <a:rPr lang="en-US" sz="1400" dirty="0"/>
              <a:t>-- order data by </a:t>
            </a:r>
            <a:r>
              <a:rPr lang="en-US" sz="1400" dirty="0" err="1"/>
              <a:t>dept_no</a:t>
            </a:r>
            <a:endParaRPr lang="en-US" sz="1400" dirty="0"/>
          </a:p>
          <a:p>
            <a:pPr marL="109728" indent="0">
              <a:buFont typeface="Georgia"/>
              <a:buNone/>
            </a:pPr>
            <a:r>
              <a:rPr lang="en-US" sz="1400" dirty="0"/>
              <a:t>Select* from employees order by 4, 3; -- sort by </a:t>
            </a:r>
            <a:r>
              <a:rPr lang="en-US" sz="1400" dirty="0" err="1"/>
              <a:t>last_name</a:t>
            </a:r>
            <a:r>
              <a:rPr lang="en-US" sz="1400" dirty="0"/>
              <a:t>, </a:t>
            </a:r>
            <a:r>
              <a:rPr lang="en-US" sz="1400" dirty="0" err="1"/>
              <a:t>first_name</a:t>
            </a:r>
            <a:r>
              <a:rPr lang="en-US" sz="1400" dirty="0"/>
              <a:t>.</a:t>
            </a:r>
          </a:p>
          <a:p>
            <a:pPr marL="109728" indent="0" algn="just">
              <a:buFont typeface="Georgia"/>
              <a:buNone/>
            </a:pPr>
            <a:endParaRPr lang="en-US" sz="2600" dirty="0"/>
          </a:p>
          <a:p>
            <a:pPr marL="109728" indent="0" algn="just">
              <a:buFont typeface="Georgia"/>
              <a:buNone/>
            </a:pPr>
            <a:endParaRPr lang="en-US" sz="2600" dirty="0"/>
          </a:p>
          <a:p>
            <a:pPr marL="109728" indent="0" algn="just">
              <a:buFont typeface="Georgia"/>
              <a:buNone/>
            </a:pPr>
            <a:endParaRPr lang="en-US" sz="2600" dirty="0"/>
          </a:p>
        </p:txBody>
      </p:sp>
    </p:spTree>
    <p:extLst>
      <p:ext uri="{BB962C8B-B14F-4D97-AF65-F5344CB8AC3E}">
        <p14:creationId xmlns:p14="http://schemas.microsoft.com/office/powerpoint/2010/main" val="226635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p:txBody>
          <a:bodyPr/>
          <a:lstStyle/>
          <a:p>
            <a:r>
              <a:rPr lang="en-US" dirty="0"/>
              <a:t>Assignment Operators</a:t>
            </a:r>
          </a:p>
          <a:p>
            <a:r>
              <a:rPr lang="en-US" dirty="0"/>
              <a:t>Arithmetic Operators</a:t>
            </a:r>
          </a:p>
          <a:p>
            <a:r>
              <a:rPr lang="en-US" dirty="0"/>
              <a:t>Bitwise Operators</a:t>
            </a:r>
          </a:p>
          <a:p>
            <a:r>
              <a:rPr lang="en-US" dirty="0"/>
              <a:t>Logical Operators</a:t>
            </a:r>
          </a:p>
          <a:p>
            <a:r>
              <a:rPr lang="en-US" dirty="0"/>
              <a:t>Comparison Operators</a:t>
            </a:r>
          </a:p>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16</a:t>
            </a:fld>
            <a:endParaRPr lang="en-US" dirty="0"/>
          </a:p>
        </p:txBody>
      </p:sp>
    </p:spTree>
    <p:extLst>
      <p:ext uri="{BB962C8B-B14F-4D97-AF65-F5344CB8AC3E}">
        <p14:creationId xmlns:p14="http://schemas.microsoft.com/office/powerpoint/2010/main" val="40644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idx="1"/>
          </p:nvPr>
        </p:nvSpPr>
        <p:spPr/>
        <p:txBody>
          <a:bodyPr/>
          <a:lstStyle/>
          <a:p>
            <a:pPr marL="109728" indent="0">
              <a:buNone/>
            </a:pPr>
            <a:endParaRPr lang="en-US" dirty="0"/>
          </a:p>
          <a:p>
            <a:pPr marL="109728"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17</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90011624"/>
              </p:ext>
            </p:extLst>
          </p:nvPr>
        </p:nvGraphicFramePr>
        <p:xfrm>
          <a:off x="609600" y="2837906"/>
          <a:ext cx="7369629" cy="1051560"/>
        </p:xfrm>
        <a:graphic>
          <a:graphicData uri="http://schemas.openxmlformats.org/drawingml/2006/table">
            <a:tbl>
              <a:tblPr/>
              <a:tblGrid>
                <a:gridCol w="827314">
                  <a:extLst>
                    <a:ext uri="{9D8B030D-6E8A-4147-A177-3AD203B41FA5}">
                      <a16:colId xmlns:a16="http://schemas.microsoft.com/office/drawing/2014/main" val="3250041241"/>
                    </a:ext>
                  </a:extLst>
                </a:gridCol>
                <a:gridCol w="6542315">
                  <a:extLst>
                    <a:ext uri="{9D8B030D-6E8A-4147-A177-3AD203B41FA5}">
                      <a16:colId xmlns:a16="http://schemas.microsoft.com/office/drawing/2014/main" val="1694165864"/>
                    </a:ext>
                  </a:extLst>
                </a:gridCol>
              </a:tblGrid>
              <a:tr h="0">
                <a:tc>
                  <a:txBody>
                    <a:bodyPr/>
                    <a:lstStyle/>
                    <a:p>
                      <a:pPr fontAlgn="base"/>
                      <a:r>
                        <a:rPr lang="en-US" b="1" i="0">
                          <a:solidFill>
                            <a:schemeClr val="tx1"/>
                          </a:solidFill>
                          <a:effectLst/>
                        </a:rPr>
                        <a:t>Name</a:t>
                      </a:r>
                    </a:p>
                  </a:txBody>
                  <a:tcPr marL="22860" marR="22860" marT="22860" marB="2286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b="1" i="0" dirty="0">
                          <a:solidFill>
                            <a:schemeClr val="tx1"/>
                          </a:solidFill>
                          <a:effectLst/>
                        </a:rPr>
                        <a:t>Description</a:t>
                      </a:r>
                    </a:p>
                  </a:txBody>
                  <a:tcPr marL="22860" marR="22860" marT="22860" marB="2286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853110574"/>
                  </a:ext>
                </a:extLst>
              </a:tr>
              <a:tr h="0">
                <a:tc>
                  <a:txBody>
                    <a:bodyPr/>
                    <a:lstStyle/>
                    <a:p>
                      <a:pPr fontAlgn="base"/>
                      <a:r>
                        <a:rPr lang="en-US" u="none" strike="noStrike" dirty="0">
                          <a:solidFill>
                            <a:schemeClr val="tx1"/>
                          </a:solidFill>
                          <a:effectLst/>
                        </a:rPr>
                        <a:t>=</a:t>
                      </a:r>
                      <a:endParaRPr lang="en-US" dirty="0">
                        <a:solidFill>
                          <a:schemeClr val="tx1"/>
                        </a:solidFill>
                        <a:effectLst/>
                      </a:endParaRP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dirty="0">
                          <a:solidFill>
                            <a:schemeClr val="tx1"/>
                          </a:solidFill>
                          <a:effectLst/>
                        </a:rPr>
                        <a:t>Assign a value.</a:t>
                      </a:r>
                      <a:r>
                        <a:rPr lang="en-US" baseline="0" dirty="0">
                          <a:solidFill>
                            <a:schemeClr val="tx1"/>
                          </a:solidFill>
                          <a:effectLst/>
                        </a:rPr>
                        <a:t> It is a</a:t>
                      </a:r>
                      <a:r>
                        <a:rPr lang="en-US" dirty="0">
                          <a:solidFill>
                            <a:schemeClr val="tx1"/>
                          </a:solidFill>
                          <a:effectLst/>
                        </a:rPr>
                        <a:t> part of a</a:t>
                      </a:r>
                      <a:r>
                        <a:rPr lang="en-US" baseline="0" dirty="0">
                          <a:solidFill>
                            <a:schemeClr val="tx1"/>
                          </a:solidFill>
                          <a:effectLst/>
                        </a:rPr>
                        <a:t> </a:t>
                      </a:r>
                      <a:r>
                        <a:rPr lang="en-US" dirty="0">
                          <a:solidFill>
                            <a:schemeClr val="tx1"/>
                          </a:solidFill>
                          <a:effectLst/>
                        </a:rPr>
                        <a:t>SET clause in an UPDATE statement</a:t>
                      </a: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251720482"/>
                  </a:ext>
                </a:extLst>
              </a:tr>
              <a:tr h="0">
                <a:tc>
                  <a:txBody>
                    <a:bodyPr/>
                    <a:lstStyle/>
                    <a:p>
                      <a:pPr fontAlgn="base"/>
                      <a:r>
                        <a:rPr lang="en-US" u="none" strike="noStrike" dirty="0">
                          <a:solidFill>
                            <a:schemeClr val="tx1"/>
                          </a:solidFill>
                          <a:effectLst/>
                        </a:rPr>
                        <a:t>:=</a:t>
                      </a:r>
                      <a:endParaRPr lang="en-US" dirty="0">
                        <a:solidFill>
                          <a:schemeClr val="tx1"/>
                        </a:solidFill>
                        <a:effectLst/>
                      </a:endParaRP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dirty="0">
                          <a:solidFill>
                            <a:schemeClr val="tx1"/>
                          </a:solidFill>
                          <a:effectLst/>
                        </a:rPr>
                        <a:t>Assign a value</a:t>
                      </a: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844251145"/>
                  </a:ext>
                </a:extLst>
              </a:tr>
            </a:tbl>
          </a:graphicData>
        </a:graphic>
      </p:graphicFrame>
    </p:spTree>
    <p:extLst>
      <p:ext uri="{BB962C8B-B14F-4D97-AF65-F5344CB8AC3E}">
        <p14:creationId xmlns:p14="http://schemas.microsoft.com/office/powerpoint/2010/main" val="336081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5" name="Slide Number Placeholder 4"/>
          <p:cNvSpPr>
            <a:spLocks noGrp="1"/>
          </p:cNvSpPr>
          <p:nvPr>
            <p:ph type="sldNum" sz="quarter" idx="12"/>
          </p:nvPr>
        </p:nvSpPr>
        <p:spPr/>
        <p:txBody>
          <a:bodyPr/>
          <a:lstStyle/>
          <a:p>
            <a:fld id="{401CF334-2D5C-4859-84A6-CA7E6E43FAEB}" type="slidenum">
              <a:rPr lang="en-US" smtClean="0"/>
              <a:t>18</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73313201"/>
              </p:ext>
            </p:extLst>
          </p:nvPr>
        </p:nvGraphicFramePr>
        <p:xfrm>
          <a:off x="609600" y="2670766"/>
          <a:ext cx="8131629" cy="2514600"/>
        </p:xfrm>
        <a:graphic>
          <a:graphicData uri="http://schemas.openxmlformats.org/drawingml/2006/table">
            <a:tbl>
              <a:tblPr/>
              <a:tblGrid>
                <a:gridCol w="3252652">
                  <a:extLst>
                    <a:ext uri="{9D8B030D-6E8A-4147-A177-3AD203B41FA5}">
                      <a16:colId xmlns:a16="http://schemas.microsoft.com/office/drawing/2014/main" val="2041278607"/>
                    </a:ext>
                  </a:extLst>
                </a:gridCol>
                <a:gridCol w="4878977">
                  <a:extLst>
                    <a:ext uri="{9D8B030D-6E8A-4147-A177-3AD203B41FA5}">
                      <a16:colId xmlns:a16="http://schemas.microsoft.com/office/drawing/2014/main" val="2539920238"/>
                    </a:ext>
                  </a:extLst>
                </a:gridCol>
              </a:tblGrid>
              <a:tr h="0">
                <a:tc>
                  <a:txBody>
                    <a:bodyPr/>
                    <a:lstStyle/>
                    <a:p>
                      <a:pPr fontAlgn="base"/>
                      <a:r>
                        <a:rPr lang="en-US" b="1" i="0">
                          <a:effectLst/>
                        </a:rPr>
                        <a:t>Name</a:t>
                      </a:r>
                    </a:p>
                  </a:txBody>
                  <a:tcPr marL="22860" marR="22860" marT="22860" marB="2286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b="1" i="0">
                          <a:effectLst/>
                        </a:rPr>
                        <a:t>Description</a:t>
                      </a:r>
                    </a:p>
                  </a:txBody>
                  <a:tcPr marL="22860" marR="22860" marT="22860" marB="2286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858673124"/>
                  </a:ext>
                </a:extLst>
              </a:tr>
              <a:tr h="0">
                <a:tc>
                  <a:txBody>
                    <a:bodyPr/>
                    <a:lstStyle/>
                    <a:p>
                      <a:pPr fontAlgn="base"/>
                      <a:r>
                        <a:rPr lang="en-US" u="none" strike="noStrike" dirty="0">
                          <a:solidFill>
                            <a:schemeClr val="tx1"/>
                          </a:solidFill>
                          <a:effectLst/>
                        </a:rPr>
                        <a:t>/</a:t>
                      </a:r>
                      <a:endParaRPr lang="en-US" dirty="0">
                        <a:solidFill>
                          <a:schemeClr val="tx1"/>
                        </a:solidFill>
                        <a:effectLst/>
                      </a:endParaRP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dirty="0">
                          <a:effectLst/>
                        </a:rPr>
                        <a:t>Division operator</a:t>
                      </a: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734240444"/>
                  </a:ext>
                </a:extLst>
              </a:tr>
              <a:tr h="0">
                <a:tc>
                  <a:txBody>
                    <a:bodyPr/>
                    <a:lstStyle/>
                    <a:p>
                      <a:pPr fontAlgn="base"/>
                      <a:r>
                        <a:rPr lang="en-US" u="none" strike="noStrike" dirty="0">
                          <a:solidFill>
                            <a:schemeClr val="tx1"/>
                          </a:solidFill>
                          <a:effectLst/>
                        </a:rPr>
                        <a:t>-</a:t>
                      </a:r>
                      <a:endParaRPr lang="en-US" dirty="0">
                        <a:solidFill>
                          <a:schemeClr val="tx1"/>
                        </a:solidFill>
                        <a:effectLst/>
                      </a:endParaRP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dirty="0">
                          <a:effectLst/>
                        </a:rPr>
                        <a:t>Minus operator</a:t>
                      </a: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333206193"/>
                  </a:ext>
                </a:extLst>
              </a:tr>
              <a:tr h="0">
                <a:tc>
                  <a:txBody>
                    <a:bodyPr/>
                    <a:lstStyle/>
                    <a:p>
                      <a:pPr fontAlgn="base"/>
                      <a:r>
                        <a:rPr lang="en-US" u="none" strike="noStrike" dirty="0">
                          <a:solidFill>
                            <a:schemeClr val="tx1"/>
                          </a:solidFill>
                          <a:effectLst/>
                        </a:rPr>
                        <a:t>%</a:t>
                      </a:r>
                      <a:endParaRPr lang="en-US" dirty="0">
                        <a:solidFill>
                          <a:schemeClr val="tx1"/>
                        </a:solidFill>
                        <a:effectLst/>
                      </a:endParaRP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a:effectLst/>
                        </a:rPr>
                        <a:t>Modulo operator</a:t>
                      </a: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627868768"/>
                  </a:ext>
                </a:extLst>
              </a:tr>
              <a:tr h="0">
                <a:tc>
                  <a:txBody>
                    <a:bodyPr/>
                    <a:lstStyle/>
                    <a:p>
                      <a:pPr fontAlgn="base"/>
                      <a:r>
                        <a:rPr lang="en-US" u="none" strike="noStrike" dirty="0">
                          <a:solidFill>
                            <a:schemeClr val="tx1"/>
                          </a:solidFill>
                          <a:effectLst/>
                        </a:rPr>
                        <a:t>+</a:t>
                      </a:r>
                      <a:endParaRPr lang="en-US" dirty="0">
                        <a:solidFill>
                          <a:schemeClr val="tx1"/>
                        </a:solidFill>
                        <a:effectLst/>
                      </a:endParaRP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a:effectLst/>
                        </a:rPr>
                        <a:t>Addition operator</a:t>
                      </a: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354761430"/>
                  </a:ext>
                </a:extLst>
              </a:tr>
              <a:tr h="0">
                <a:tc>
                  <a:txBody>
                    <a:bodyPr/>
                    <a:lstStyle/>
                    <a:p>
                      <a:pPr fontAlgn="base"/>
                      <a:r>
                        <a:rPr lang="en-US" u="none" strike="noStrike" dirty="0">
                          <a:solidFill>
                            <a:schemeClr val="tx1"/>
                          </a:solidFill>
                          <a:effectLst/>
                        </a:rPr>
                        <a:t>*</a:t>
                      </a:r>
                      <a:endParaRPr lang="en-US" dirty="0">
                        <a:solidFill>
                          <a:schemeClr val="tx1"/>
                        </a:solidFill>
                        <a:effectLst/>
                      </a:endParaRP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a:effectLst/>
                        </a:rPr>
                        <a:t>Multiplication operator</a:t>
                      </a: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762302302"/>
                  </a:ext>
                </a:extLst>
              </a:tr>
              <a:tr h="0">
                <a:tc>
                  <a:txBody>
                    <a:bodyPr/>
                    <a:lstStyle/>
                    <a:p>
                      <a:pPr fontAlgn="base"/>
                      <a:r>
                        <a:rPr lang="en-US" u="none" strike="noStrike" dirty="0">
                          <a:solidFill>
                            <a:schemeClr val="tx1"/>
                          </a:solidFill>
                          <a:effectLst/>
                        </a:rPr>
                        <a:t>-</a:t>
                      </a:r>
                      <a:endParaRPr lang="en-US" dirty="0">
                        <a:solidFill>
                          <a:schemeClr val="tx1"/>
                        </a:solidFill>
                        <a:effectLst/>
                      </a:endParaRP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dirty="0">
                          <a:effectLst/>
                        </a:rPr>
                        <a:t>Change the sign of the argument</a:t>
                      </a: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20354137"/>
                  </a:ext>
                </a:extLst>
              </a:tr>
            </a:tbl>
          </a:graphicData>
        </a:graphic>
      </p:graphicFrame>
    </p:spTree>
    <p:extLst>
      <p:ext uri="{BB962C8B-B14F-4D97-AF65-F5344CB8AC3E}">
        <p14:creationId xmlns:p14="http://schemas.microsoft.com/office/powerpoint/2010/main" val="184040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Operators</a:t>
            </a:r>
          </a:p>
        </p:txBody>
      </p:sp>
      <p:sp>
        <p:nvSpPr>
          <p:cNvPr id="5" name="Slide Number Placeholder 4"/>
          <p:cNvSpPr>
            <a:spLocks noGrp="1"/>
          </p:cNvSpPr>
          <p:nvPr>
            <p:ph type="sldNum" sz="quarter" idx="12"/>
          </p:nvPr>
        </p:nvSpPr>
        <p:spPr/>
        <p:txBody>
          <a:bodyPr/>
          <a:lstStyle/>
          <a:p>
            <a:fld id="{401CF334-2D5C-4859-84A6-CA7E6E43FAEB}" type="slidenum">
              <a:rPr lang="en-US" smtClean="0"/>
              <a:t>19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98653443"/>
              </p:ext>
            </p:extLst>
          </p:nvPr>
        </p:nvGraphicFramePr>
        <p:xfrm>
          <a:off x="609600" y="2476183"/>
          <a:ext cx="4924425" cy="2514600"/>
        </p:xfrm>
        <a:graphic>
          <a:graphicData uri="http://schemas.openxmlformats.org/drawingml/2006/table">
            <a:tbl>
              <a:tblPr/>
              <a:tblGrid>
                <a:gridCol w="1969770">
                  <a:extLst>
                    <a:ext uri="{9D8B030D-6E8A-4147-A177-3AD203B41FA5}">
                      <a16:colId xmlns:a16="http://schemas.microsoft.com/office/drawing/2014/main" val="265554956"/>
                    </a:ext>
                  </a:extLst>
                </a:gridCol>
                <a:gridCol w="2954655">
                  <a:extLst>
                    <a:ext uri="{9D8B030D-6E8A-4147-A177-3AD203B41FA5}">
                      <a16:colId xmlns:a16="http://schemas.microsoft.com/office/drawing/2014/main" val="1362526344"/>
                    </a:ext>
                  </a:extLst>
                </a:gridCol>
              </a:tblGrid>
              <a:tr h="0">
                <a:tc>
                  <a:txBody>
                    <a:bodyPr/>
                    <a:lstStyle/>
                    <a:p>
                      <a:pPr fontAlgn="base"/>
                      <a:r>
                        <a:rPr lang="en-US" b="1" i="0" dirty="0">
                          <a:effectLst/>
                        </a:rPr>
                        <a:t>Name</a:t>
                      </a:r>
                    </a:p>
                  </a:txBody>
                  <a:tcPr marL="22860" marR="22860" marT="22860" marB="2286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b="1" i="0">
                          <a:effectLst/>
                        </a:rPr>
                        <a:t>Description</a:t>
                      </a:r>
                    </a:p>
                  </a:txBody>
                  <a:tcPr marL="22860" marR="22860" marT="22860" marB="2286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349653210"/>
                  </a:ext>
                </a:extLst>
              </a:tr>
              <a:tr h="0">
                <a:tc>
                  <a:txBody>
                    <a:bodyPr/>
                    <a:lstStyle/>
                    <a:p>
                      <a:pPr fontAlgn="base"/>
                      <a:r>
                        <a:rPr lang="en-US" u="none" strike="noStrike" dirty="0">
                          <a:solidFill>
                            <a:schemeClr val="tx1"/>
                          </a:solidFill>
                          <a:effectLst/>
                        </a:rPr>
                        <a:t>&amp;</a:t>
                      </a:r>
                      <a:endParaRPr lang="en-US" dirty="0">
                        <a:solidFill>
                          <a:schemeClr val="tx1"/>
                        </a:solidFill>
                        <a:effectLst/>
                      </a:endParaRP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a:effectLst/>
                        </a:rPr>
                        <a:t>Bitwise AND</a:t>
                      </a: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421816654"/>
                  </a:ext>
                </a:extLst>
              </a:tr>
              <a:tr h="0">
                <a:tc>
                  <a:txBody>
                    <a:bodyPr/>
                    <a:lstStyle/>
                    <a:p>
                      <a:pPr fontAlgn="base"/>
                      <a:r>
                        <a:rPr lang="en-US" u="none" strike="noStrike" dirty="0">
                          <a:solidFill>
                            <a:schemeClr val="tx1"/>
                          </a:solidFill>
                          <a:effectLst/>
                        </a:rPr>
                        <a:t>~</a:t>
                      </a:r>
                      <a:endParaRPr lang="en-US" dirty="0">
                        <a:solidFill>
                          <a:schemeClr val="tx1"/>
                        </a:solidFill>
                        <a:effectLst/>
                      </a:endParaRP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a:effectLst/>
                        </a:rPr>
                        <a:t>Bitwise inversion</a:t>
                      </a: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687030085"/>
                  </a:ext>
                </a:extLst>
              </a:tr>
              <a:tr h="0">
                <a:tc>
                  <a:txBody>
                    <a:bodyPr/>
                    <a:lstStyle/>
                    <a:p>
                      <a:pPr fontAlgn="base"/>
                      <a:r>
                        <a:rPr lang="en-US" u="none" strike="noStrike" dirty="0">
                          <a:solidFill>
                            <a:schemeClr val="tx1"/>
                          </a:solidFill>
                          <a:effectLst/>
                        </a:rPr>
                        <a:t>|</a:t>
                      </a:r>
                      <a:endParaRPr lang="en-US" dirty="0">
                        <a:solidFill>
                          <a:schemeClr val="tx1"/>
                        </a:solidFill>
                        <a:effectLst/>
                      </a:endParaRP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a:effectLst/>
                        </a:rPr>
                        <a:t>Bitwise OR</a:t>
                      </a: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442864954"/>
                  </a:ext>
                </a:extLst>
              </a:tr>
              <a:tr h="0">
                <a:tc>
                  <a:txBody>
                    <a:bodyPr/>
                    <a:lstStyle/>
                    <a:p>
                      <a:pPr fontAlgn="base"/>
                      <a:r>
                        <a:rPr lang="en-US" u="none" strike="noStrike" dirty="0">
                          <a:solidFill>
                            <a:schemeClr val="tx1"/>
                          </a:solidFill>
                          <a:effectLst/>
                        </a:rPr>
                        <a:t>^</a:t>
                      </a:r>
                      <a:endParaRPr lang="en-US" dirty="0">
                        <a:solidFill>
                          <a:schemeClr val="tx1"/>
                        </a:solidFill>
                        <a:effectLst/>
                      </a:endParaRP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dirty="0">
                          <a:effectLst/>
                        </a:rPr>
                        <a:t>Bitwise XOR</a:t>
                      </a: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000869251"/>
                  </a:ext>
                </a:extLst>
              </a:tr>
              <a:tr h="0">
                <a:tc>
                  <a:txBody>
                    <a:bodyPr/>
                    <a:lstStyle/>
                    <a:p>
                      <a:pPr fontAlgn="base"/>
                      <a:r>
                        <a:rPr lang="en-US" u="none" strike="noStrike" dirty="0">
                          <a:solidFill>
                            <a:schemeClr val="tx1"/>
                          </a:solidFill>
                          <a:effectLst/>
                        </a:rPr>
                        <a:t>&lt;&lt;</a:t>
                      </a:r>
                      <a:endParaRPr lang="en-US" dirty="0">
                        <a:solidFill>
                          <a:schemeClr val="tx1"/>
                        </a:solidFill>
                        <a:effectLst/>
                      </a:endParaRP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a:effectLst/>
                        </a:rPr>
                        <a:t>Left shift</a:t>
                      </a: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552393838"/>
                  </a:ext>
                </a:extLst>
              </a:tr>
              <a:tr h="0">
                <a:tc>
                  <a:txBody>
                    <a:bodyPr/>
                    <a:lstStyle/>
                    <a:p>
                      <a:pPr fontAlgn="base"/>
                      <a:r>
                        <a:rPr lang="en-US" u="none" strike="noStrike" dirty="0">
                          <a:solidFill>
                            <a:schemeClr val="tx1"/>
                          </a:solidFill>
                          <a:effectLst/>
                        </a:rPr>
                        <a:t>&gt;&gt;</a:t>
                      </a:r>
                      <a:endParaRPr lang="en-US" dirty="0">
                        <a:solidFill>
                          <a:schemeClr val="tx1"/>
                        </a:solidFill>
                        <a:effectLst/>
                      </a:endParaRP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dirty="0">
                          <a:effectLst/>
                        </a:rPr>
                        <a:t>Right shift</a:t>
                      </a: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872625698"/>
                  </a:ext>
                </a:extLst>
              </a:tr>
            </a:tbl>
          </a:graphicData>
        </a:graphic>
      </p:graphicFrame>
    </p:spTree>
    <p:extLst>
      <p:ext uri="{BB962C8B-B14F-4D97-AF65-F5344CB8AC3E}">
        <p14:creationId xmlns:p14="http://schemas.microsoft.com/office/powerpoint/2010/main" val="269327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09600" y="2249423"/>
            <a:ext cx="10972800" cy="4498617"/>
          </a:xfrm>
        </p:spPr>
        <p:txBody>
          <a:bodyPr>
            <a:normAutofit fontScale="77500" lnSpcReduction="20000"/>
          </a:bodyPr>
          <a:lstStyle/>
          <a:p>
            <a:r>
              <a:rPr lang="en-US" dirty="0"/>
              <a:t>SQL Statement Syntax</a:t>
            </a:r>
          </a:p>
          <a:p>
            <a:r>
              <a:rPr lang="en-US" dirty="0"/>
              <a:t>Utility Statement</a:t>
            </a:r>
          </a:p>
          <a:p>
            <a:r>
              <a:rPr lang="en-US" dirty="0"/>
              <a:t>Query Clauses</a:t>
            </a:r>
          </a:p>
          <a:p>
            <a:r>
              <a:rPr lang="en-US" dirty="0"/>
              <a:t>Filtering</a:t>
            </a:r>
          </a:p>
          <a:p>
            <a:r>
              <a:rPr lang="en-US" dirty="0"/>
              <a:t>Operators</a:t>
            </a:r>
          </a:p>
          <a:p>
            <a:pPr lvl="1"/>
            <a:r>
              <a:rPr lang="en-US" dirty="0"/>
              <a:t>Assignment Operators</a:t>
            </a:r>
          </a:p>
          <a:p>
            <a:pPr lvl="1"/>
            <a:r>
              <a:rPr lang="en-US" dirty="0"/>
              <a:t>Arithmetic Operators</a:t>
            </a:r>
          </a:p>
          <a:p>
            <a:pPr lvl="1"/>
            <a:r>
              <a:rPr lang="en-US" dirty="0"/>
              <a:t>Logical Operators</a:t>
            </a:r>
          </a:p>
          <a:p>
            <a:pPr lvl="1"/>
            <a:r>
              <a:rPr lang="en-US" dirty="0"/>
              <a:t>Comparison Operators</a:t>
            </a:r>
          </a:p>
          <a:p>
            <a:pPr lvl="1"/>
            <a:r>
              <a:rPr lang="en-US" dirty="0"/>
              <a:t>Bitwise Operators</a:t>
            </a:r>
          </a:p>
          <a:p>
            <a:r>
              <a:rPr lang="en-US" dirty="0"/>
              <a:t>Operator Precedence</a:t>
            </a:r>
          </a:p>
          <a:p>
            <a:r>
              <a:rPr lang="en-US" dirty="0"/>
              <a:t>Functions</a:t>
            </a:r>
          </a:p>
          <a:p>
            <a:r>
              <a:rPr lang="en-US" dirty="0"/>
              <a:t>Practical: Install </a:t>
            </a:r>
            <a:r>
              <a:rPr lang="en-US" dirty="0" err="1"/>
              <a:t>Mysql</a:t>
            </a:r>
            <a:r>
              <a:rPr lang="en-US" dirty="0"/>
              <a:t> Database, Creating and Populating Employee Database.</a:t>
            </a:r>
          </a:p>
          <a:p>
            <a:r>
              <a:rPr lang="en-US" dirty="0"/>
              <a:t>Wrap-up</a:t>
            </a:r>
          </a:p>
          <a:p>
            <a:endParaRPr lang="en-US"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2</a:t>
            </a:fld>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5" name="Slide Number Placeholder 4"/>
          <p:cNvSpPr>
            <a:spLocks noGrp="1"/>
          </p:cNvSpPr>
          <p:nvPr>
            <p:ph type="sldNum" sz="quarter" idx="12"/>
          </p:nvPr>
        </p:nvSpPr>
        <p:spPr/>
        <p:txBody>
          <a:bodyPr/>
          <a:lstStyle/>
          <a:p>
            <a:fld id="{401CF334-2D5C-4859-84A6-CA7E6E43FAEB}" type="slidenum">
              <a:rPr lang="en-US" smtClean="0"/>
              <a:t>20</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37620390"/>
              </p:ext>
            </p:extLst>
          </p:nvPr>
        </p:nvGraphicFramePr>
        <p:xfrm>
          <a:off x="609600" y="2766510"/>
          <a:ext cx="4865914" cy="1783080"/>
        </p:xfrm>
        <a:graphic>
          <a:graphicData uri="http://schemas.openxmlformats.org/drawingml/2006/table">
            <a:tbl>
              <a:tblPr/>
              <a:tblGrid>
                <a:gridCol w="2383971">
                  <a:extLst>
                    <a:ext uri="{9D8B030D-6E8A-4147-A177-3AD203B41FA5}">
                      <a16:colId xmlns:a16="http://schemas.microsoft.com/office/drawing/2014/main" val="1586157991"/>
                    </a:ext>
                  </a:extLst>
                </a:gridCol>
                <a:gridCol w="2481943">
                  <a:extLst>
                    <a:ext uri="{9D8B030D-6E8A-4147-A177-3AD203B41FA5}">
                      <a16:colId xmlns:a16="http://schemas.microsoft.com/office/drawing/2014/main" val="1428086302"/>
                    </a:ext>
                  </a:extLst>
                </a:gridCol>
              </a:tblGrid>
              <a:tr h="0">
                <a:tc>
                  <a:txBody>
                    <a:bodyPr/>
                    <a:lstStyle/>
                    <a:p>
                      <a:pPr fontAlgn="base"/>
                      <a:r>
                        <a:rPr lang="en-US" b="1" i="0" dirty="0">
                          <a:effectLst/>
                        </a:rPr>
                        <a:t>Name</a:t>
                      </a:r>
                    </a:p>
                  </a:txBody>
                  <a:tcPr marL="22860" marR="22860" marT="22860" marB="2286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b="1" i="0">
                          <a:effectLst/>
                        </a:rPr>
                        <a:t>Description</a:t>
                      </a:r>
                    </a:p>
                  </a:txBody>
                  <a:tcPr marL="22860" marR="22860" marT="22860" marB="2286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4269531561"/>
                  </a:ext>
                </a:extLst>
              </a:tr>
              <a:tr h="0">
                <a:tc>
                  <a:txBody>
                    <a:bodyPr/>
                    <a:lstStyle/>
                    <a:p>
                      <a:pPr fontAlgn="base"/>
                      <a:r>
                        <a:rPr lang="en-US" u="none" strike="noStrike" dirty="0">
                          <a:solidFill>
                            <a:schemeClr val="tx1"/>
                          </a:solidFill>
                          <a:effectLst/>
                        </a:rPr>
                        <a:t>AND</a:t>
                      </a:r>
                      <a:endParaRPr lang="en-US" dirty="0">
                        <a:solidFill>
                          <a:schemeClr val="tx1"/>
                        </a:solidFill>
                        <a:effectLst/>
                      </a:endParaRP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a:effectLst/>
                        </a:rPr>
                        <a:t>Logical AND</a:t>
                      </a: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525413797"/>
                  </a:ext>
                </a:extLst>
              </a:tr>
              <a:tr h="0">
                <a:tc>
                  <a:txBody>
                    <a:bodyPr/>
                    <a:lstStyle/>
                    <a:p>
                      <a:pPr fontAlgn="base"/>
                      <a:r>
                        <a:rPr lang="en-US" u="none" strike="noStrike" dirty="0">
                          <a:solidFill>
                            <a:schemeClr val="tx1"/>
                          </a:solidFill>
                          <a:effectLst/>
                        </a:rPr>
                        <a:t>NOT</a:t>
                      </a:r>
                      <a:endParaRPr lang="en-US" dirty="0">
                        <a:solidFill>
                          <a:schemeClr val="tx1"/>
                        </a:solidFill>
                        <a:effectLst/>
                      </a:endParaRP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a:effectLst/>
                        </a:rPr>
                        <a:t>Negates value</a:t>
                      </a: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501232587"/>
                  </a:ext>
                </a:extLst>
              </a:tr>
              <a:tr h="0">
                <a:tc>
                  <a:txBody>
                    <a:bodyPr/>
                    <a:lstStyle/>
                    <a:p>
                      <a:pPr fontAlgn="base"/>
                      <a:r>
                        <a:rPr lang="en-US" u="none" strike="noStrike" dirty="0">
                          <a:solidFill>
                            <a:schemeClr val="tx1"/>
                          </a:solidFill>
                          <a:effectLst/>
                        </a:rPr>
                        <a:t>OR</a:t>
                      </a:r>
                      <a:endParaRPr lang="en-US" dirty="0">
                        <a:solidFill>
                          <a:schemeClr val="tx1"/>
                        </a:solidFill>
                        <a:effectLst/>
                      </a:endParaRP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a:effectLst/>
                        </a:rPr>
                        <a:t>Logical OR</a:t>
                      </a: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414462999"/>
                  </a:ext>
                </a:extLst>
              </a:tr>
              <a:tr h="0">
                <a:tc>
                  <a:txBody>
                    <a:bodyPr/>
                    <a:lstStyle/>
                    <a:p>
                      <a:pPr fontAlgn="base"/>
                      <a:r>
                        <a:rPr lang="en-US" u="none" strike="noStrike" dirty="0">
                          <a:solidFill>
                            <a:schemeClr val="tx1"/>
                          </a:solidFill>
                          <a:effectLst/>
                        </a:rPr>
                        <a:t>XOR</a:t>
                      </a:r>
                      <a:endParaRPr lang="en-US" dirty="0">
                        <a:solidFill>
                          <a:schemeClr val="tx1"/>
                        </a:solidFill>
                        <a:effectLst/>
                      </a:endParaRP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dirty="0">
                          <a:effectLst/>
                        </a:rPr>
                        <a:t>Logical XOR</a:t>
                      </a:r>
                    </a:p>
                  </a:txBody>
                  <a:tcPr marL="38100" marR="3810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190620702"/>
                  </a:ext>
                </a:extLst>
              </a:tr>
            </a:tbl>
          </a:graphicData>
        </a:graphic>
      </p:graphicFrame>
    </p:spTree>
    <p:extLst>
      <p:ext uri="{BB962C8B-B14F-4D97-AF65-F5344CB8AC3E}">
        <p14:creationId xmlns:p14="http://schemas.microsoft.com/office/powerpoint/2010/main" val="169717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sp>
        <p:nvSpPr>
          <p:cNvPr id="5" name="Slide Number Placeholder 4"/>
          <p:cNvSpPr>
            <a:spLocks noGrp="1"/>
          </p:cNvSpPr>
          <p:nvPr>
            <p:ph type="sldNum" sz="quarter" idx="12"/>
          </p:nvPr>
        </p:nvSpPr>
        <p:spPr/>
        <p:txBody>
          <a:bodyPr/>
          <a:lstStyle/>
          <a:p>
            <a:fld id="{401CF334-2D5C-4859-84A6-CA7E6E43FAEB}" type="slidenum">
              <a:rPr lang="en-US" smtClean="0"/>
              <a:t>21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383142455"/>
              </p:ext>
            </p:extLst>
          </p:nvPr>
        </p:nvGraphicFramePr>
        <p:xfrm>
          <a:off x="609600" y="2725103"/>
          <a:ext cx="4376464" cy="2581851"/>
        </p:xfrm>
        <a:graphic>
          <a:graphicData uri="http://schemas.openxmlformats.org/drawingml/2006/table">
            <a:tbl>
              <a:tblPr/>
              <a:tblGrid>
                <a:gridCol w="662935">
                  <a:extLst>
                    <a:ext uri="{9D8B030D-6E8A-4147-A177-3AD203B41FA5}">
                      <a16:colId xmlns:a16="http://schemas.microsoft.com/office/drawing/2014/main" val="4264270454"/>
                    </a:ext>
                  </a:extLst>
                </a:gridCol>
                <a:gridCol w="3713529">
                  <a:extLst>
                    <a:ext uri="{9D8B030D-6E8A-4147-A177-3AD203B41FA5}">
                      <a16:colId xmlns:a16="http://schemas.microsoft.com/office/drawing/2014/main" val="1146447135"/>
                    </a:ext>
                  </a:extLst>
                </a:gridCol>
              </a:tblGrid>
              <a:tr h="285903">
                <a:tc>
                  <a:txBody>
                    <a:bodyPr/>
                    <a:lstStyle/>
                    <a:p>
                      <a:pPr fontAlgn="base"/>
                      <a:r>
                        <a:rPr lang="en-US" sz="1800" b="1" i="0">
                          <a:effectLst/>
                        </a:rPr>
                        <a:t>Name</a:t>
                      </a:r>
                    </a:p>
                  </a:txBody>
                  <a:tcPr marL="11320" marR="11320" marT="11320" marB="1132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800" b="1" i="0" dirty="0">
                          <a:effectLst/>
                        </a:rPr>
                        <a:t>Description</a:t>
                      </a:r>
                    </a:p>
                  </a:txBody>
                  <a:tcPr marL="11320" marR="11320" marT="11320" marB="1132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295737510"/>
                  </a:ext>
                </a:extLst>
              </a:tr>
              <a:tr h="326413">
                <a:tc>
                  <a:txBody>
                    <a:bodyPr/>
                    <a:lstStyle/>
                    <a:p>
                      <a:pPr fontAlgn="base"/>
                      <a:r>
                        <a:rPr lang="en-US" sz="1800" u="none" strike="noStrike" dirty="0">
                          <a:solidFill>
                            <a:schemeClr val="tx1"/>
                          </a:solidFill>
                          <a:effectLst/>
                        </a:rPr>
                        <a:t>=</a:t>
                      </a:r>
                      <a:endParaRPr lang="en-US" sz="1800" dirty="0">
                        <a:solidFill>
                          <a:schemeClr val="tx1"/>
                        </a:solidFill>
                        <a:effectLst/>
                      </a:endParaRPr>
                    </a:p>
                  </a:txBody>
                  <a:tcPr marL="18867" marR="18867" marT="22641" marB="2264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800">
                          <a:effectLst/>
                        </a:rPr>
                        <a:t>Equal operator</a:t>
                      </a:r>
                    </a:p>
                  </a:txBody>
                  <a:tcPr marL="18867" marR="18867" marT="22641" marB="2264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678453781"/>
                  </a:ext>
                </a:extLst>
              </a:tr>
              <a:tr h="326413">
                <a:tc>
                  <a:txBody>
                    <a:bodyPr/>
                    <a:lstStyle/>
                    <a:p>
                      <a:pPr fontAlgn="base"/>
                      <a:r>
                        <a:rPr lang="en-US" sz="1800" u="none" strike="noStrike" dirty="0">
                          <a:solidFill>
                            <a:schemeClr val="tx1"/>
                          </a:solidFill>
                          <a:effectLst/>
                        </a:rPr>
                        <a:t>&lt;-&gt;</a:t>
                      </a:r>
                      <a:endParaRPr lang="en-US" sz="1800" dirty="0">
                        <a:solidFill>
                          <a:schemeClr val="tx1"/>
                        </a:solidFill>
                        <a:effectLst/>
                      </a:endParaRPr>
                    </a:p>
                  </a:txBody>
                  <a:tcPr marL="18867" marR="18867" marT="22641" marB="2264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800">
                          <a:effectLst/>
                        </a:rPr>
                        <a:t>NULL-safe equal to operator</a:t>
                      </a:r>
                    </a:p>
                  </a:txBody>
                  <a:tcPr marL="18867" marR="18867" marT="22641" marB="2264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978690100"/>
                  </a:ext>
                </a:extLst>
              </a:tr>
              <a:tr h="326413">
                <a:tc>
                  <a:txBody>
                    <a:bodyPr/>
                    <a:lstStyle/>
                    <a:p>
                      <a:pPr fontAlgn="base"/>
                      <a:r>
                        <a:rPr lang="en-US" sz="1800" u="none" strike="noStrike" dirty="0">
                          <a:solidFill>
                            <a:schemeClr val="tx1"/>
                          </a:solidFill>
                          <a:effectLst/>
                        </a:rPr>
                        <a:t>&gt;</a:t>
                      </a:r>
                      <a:endParaRPr lang="en-US" sz="1800" dirty="0">
                        <a:solidFill>
                          <a:schemeClr val="tx1"/>
                        </a:solidFill>
                        <a:effectLst/>
                      </a:endParaRPr>
                    </a:p>
                  </a:txBody>
                  <a:tcPr marL="18867" marR="18867" marT="22641" marB="2264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800">
                          <a:effectLst/>
                        </a:rPr>
                        <a:t>Greater than operator</a:t>
                      </a:r>
                    </a:p>
                  </a:txBody>
                  <a:tcPr marL="18867" marR="18867" marT="22641" marB="2264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09360316"/>
                  </a:ext>
                </a:extLst>
              </a:tr>
              <a:tr h="326413">
                <a:tc>
                  <a:txBody>
                    <a:bodyPr/>
                    <a:lstStyle/>
                    <a:p>
                      <a:pPr fontAlgn="base"/>
                      <a:r>
                        <a:rPr lang="en-US" sz="1800" u="none" strike="noStrike" dirty="0">
                          <a:solidFill>
                            <a:schemeClr val="tx1"/>
                          </a:solidFill>
                          <a:effectLst/>
                        </a:rPr>
                        <a:t>&gt;=</a:t>
                      </a:r>
                      <a:endParaRPr lang="en-US" sz="1800" dirty="0">
                        <a:solidFill>
                          <a:schemeClr val="tx1"/>
                        </a:solidFill>
                        <a:effectLst/>
                      </a:endParaRPr>
                    </a:p>
                  </a:txBody>
                  <a:tcPr marL="18867" marR="18867" marT="22641" marB="2264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800" dirty="0">
                          <a:effectLst/>
                        </a:rPr>
                        <a:t>Greater than or equal operator</a:t>
                      </a:r>
                    </a:p>
                  </a:txBody>
                  <a:tcPr marL="18867" marR="18867" marT="22641" marB="2264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609128071"/>
                  </a:ext>
                </a:extLst>
              </a:tr>
              <a:tr h="326413">
                <a:tc>
                  <a:txBody>
                    <a:bodyPr/>
                    <a:lstStyle/>
                    <a:p>
                      <a:pPr fontAlgn="base"/>
                      <a:r>
                        <a:rPr lang="en-US" sz="1800" u="none" strike="noStrike" dirty="0">
                          <a:solidFill>
                            <a:schemeClr val="tx1"/>
                          </a:solidFill>
                          <a:effectLst/>
                        </a:rPr>
                        <a:t>&lt;</a:t>
                      </a:r>
                      <a:endParaRPr lang="en-US" sz="1800" dirty="0">
                        <a:solidFill>
                          <a:schemeClr val="tx1"/>
                        </a:solidFill>
                        <a:effectLst/>
                      </a:endParaRPr>
                    </a:p>
                  </a:txBody>
                  <a:tcPr marL="18867" marR="18867" marT="22641" marB="2264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800">
                          <a:effectLst/>
                        </a:rPr>
                        <a:t>Less than operator</a:t>
                      </a:r>
                    </a:p>
                  </a:txBody>
                  <a:tcPr marL="18867" marR="18867" marT="22641" marB="2264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962244333"/>
                  </a:ext>
                </a:extLst>
              </a:tr>
              <a:tr h="326413">
                <a:tc>
                  <a:txBody>
                    <a:bodyPr/>
                    <a:lstStyle/>
                    <a:p>
                      <a:pPr fontAlgn="base"/>
                      <a:r>
                        <a:rPr lang="en-US" sz="1800" u="none" strike="noStrike" dirty="0">
                          <a:solidFill>
                            <a:schemeClr val="tx1"/>
                          </a:solidFill>
                          <a:effectLst/>
                        </a:rPr>
                        <a:t>&lt;=</a:t>
                      </a:r>
                      <a:endParaRPr lang="en-US" sz="1800" dirty="0">
                        <a:solidFill>
                          <a:schemeClr val="tx1"/>
                        </a:solidFill>
                        <a:effectLst/>
                      </a:endParaRPr>
                    </a:p>
                  </a:txBody>
                  <a:tcPr marL="18867" marR="18867" marT="22641" marB="2264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800" dirty="0">
                          <a:effectLst/>
                        </a:rPr>
                        <a:t>Less than or equal operator</a:t>
                      </a:r>
                    </a:p>
                  </a:txBody>
                  <a:tcPr marL="18867" marR="18867" marT="22641" marB="2264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1164705"/>
                  </a:ext>
                </a:extLst>
              </a:tr>
              <a:tr h="326413">
                <a:tc>
                  <a:txBody>
                    <a:bodyPr/>
                    <a:lstStyle/>
                    <a:p>
                      <a:pPr fontAlgn="base"/>
                      <a:r>
                        <a:rPr lang="en-US" sz="1800" u="none" strike="noStrike" dirty="0">
                          <a:solidFill>
                            <a:schemeClr val="tx1"/>
                          </a:solidFill>
                          <a:effectLst/>
                        </a:rPr>
                        <a:t>!=, &lt;&gt;</a:t>
                      </a:r>
                      <a:endParaRPr lang="en-US" sz="1800" dirty="0">
                        <a:solidFill>
                          <a:schemeClr val="tx1"/>
                        </a:solidFill>
                        <a:effectLst/>
                      </a:endParaRPr>
                    </a:p>
                  </a:txBody>
                  <a:tcPr marL="18867" marR="18867" marT="22641" marB="2264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800" dirty="0">
                          <a:effectLst/>
                        </a:rPr>
                        <a:t>Not equal operator</a:t>
                      </a:r>
                    </a:p>
                  </a:txBody>
                  <a:tcPr marL="18867" marR="18867" marT="22641" marB="2264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167988860"/>
                  </a:ext>
                </a:extLst>
              </a:tr>
            </a:tbl>
          </a:graphicData>
        </a:graphic>
      </p:graphicFrame>
    </p:spTree>
    <p:extLst>
      <p:ext uri="{BB962C8B-B14F-4D97-AF65-F5344CB8AC3E}">
        <p14:creationId xmlns:p14="http://schemas.microsoft.com/office/powerpoint/2010/main" val="220162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Precedence</a:t>
            </a:r>
          </a:p>
        </p:txBody>
      </p:sp>
      <p:sp>
        <p:nvSpPr>
          <p:cNvPr id="5" name="Slide Number Placeholder 4"/>
          <p:cNvSpPr>
            <a:spLocks noGrp="1"/>
          </p:cNvSpPr>
          <p:nvPr>
            <p:ph type="sldNum" sz="quarter" idx="12"/>
          </p:nvPr>
        </p:nvSpPr>
        <p:spPr/>
        <p:txBody>
          <a:bodyPr/>
          <a:lstStyle/>
          <a:p>
            <a:fld id="{401CF334-2D5C-4859-84A6-CA7E6E43FAEB}" type="slidenum">
              <a:rPr lang="en-US" smtClean="0"/>
              <a:t>22</a:t>
            </a:fld>
            <a:endParaRPr lang="en-US" dirty="0"/>
          </a:p>
        </p:txBody>
      </p:sp>
      <p:sp>
        <p:nvSpPr>
          <p:cNvPr id="3" name="TextBox 2"/>
          <p:cNvSpPr txBox="1"/>
          <p:nvPr/>
        </p:nvSpPr>
        <p:spPr>
          <a:xfrm>
            <a:off x="609600" y="2094786"/>
            <a:ext cx="6505575" cy="4247317"/>
          </a:xfrm>
          <a:prstGeom prst="rect">
            <a:avLst/>
          </a:prstGeom>
          <a:noFill/>
        </p:spPr>
        <p:txBody>
          <a:bodyPr wrap="square" rtlCol="0">
            <a:spAutoFit/>
          </a:bodyPr>
          <a:lstStyle/>
          <a:p>
            <a:r>
              <a:rPr lang="en-US" dirty="0"/>
              <a:t>!</a:t>
            </a:r>
          </a:p>
          <a:p>
            <a:r>
              <a:rPr lang="en-US" dirty="0"/>
              <a:t>- (unary minus), ~ (unary bit inversion)</a:t>
            </a:r>
          </a:p>
          <a:p>
            <a:r>
              <a:rPr lang="en-US" dirty="0"/>
              <a:t>^</a:t>
            </a:r>
          </a:p>
          <a:p>
            <a:r>
              <a:rPr lang="en-US" dirty="0"/>
              <a:t>*, /, DIV, %, MOD</a:t>
            </a:r>
          </a:p>
          <a:p>
            <a:r>
              <a:rPr lang="en-US" dirty="0"/>
              <a:t>-, +</a:t>
            </a:r>
          </a:p>
          <a:p>
            <a:r>
              <a:rPr lang="en-US" dirty="0"/>
              <a:t>&lt;&lt;, &gt;&gt;</a:t>
            </a:r>
          </a:p>
          <a:p>
            <a:r>
              <a:rPr lang="en-US" dirty="0"/>
              <a:t>&amp;</a:t>
            </a:r>
          </a:p>
          <a:p>
            <a:r>
              <a:rPr lang="en-US" dirty="0"/>
              <a:t>|</a:t>
            </a:r>
          </a:p>
          <a:p>
            <a:r>
              <a:rPr lang="en-US" dirty="0"/>
              <a:t>= (comparison), &lt;=&gt;, &gt;=, &gt;, &lt;=, &lt;, &lt;&gt;, !=, IS, LIKE, REGEXP, IN</a:t>
            </a:r>
          </a:p>
          <a:p>
            <a:r>
              <a:rPr lang="en-US" dirty="0"/>
              <a:t>BETWEEN, CASE, WHEN, THEN, ELSE</a:t>
            </a:r>
          </a:p>
          <a:p>
            <a:r>
              <a:rPr lang="en-US" dirty="0"/>
              <a:t>NOT</a:t>
            </a:r>
          </a:p>
          <a:p>
            <a:r>
              <a:rPr lang="en-US" dirty="0"/>
              <a:t>AND, &amp;&amp;</a:t>
            </a:r>
          </a:p>
          <a:p>
            <a:r>
              <a:rPr lang="en-US" dirty="0"/>
              <a:t>XOR</a:t>
            </a:r>
          </a:p>
          <a:p>
            <a:r>
              <a:rPr lang="en-US" dirty="0"/>
              <a:t>OR, ||</a:t>
            </a:r>
          </a:p>
          <a:p>
            <a:r>
              <a:rPr lang="en-US" dirty="0"/>
              <a:t>= (assignment), :=</a:t>
            </a:r>
          </a:p>
        </p:txBody>
      </p:sp>
    </p:spTree>
    <p:extLst>
      <p:ext uri="{BB962C8B-B14F-4D97-AF65-F5344CB8AC3E}">
        <p14:creationId xmlns:p14="http://schemas.microsoft.com/office/powerpoint/2010/main" val="271268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lnSpcReduction="10000"/>
          </a:bodyPr>
          <a:lstStyle/>
          <a:p>
            <a:pPr lvl="0"/>
            <a:r>
              <a:rPr lang="en-US" dirty="0"/>
              <a:t>Numeric Functions</a:t>
            </a:r>
          </a:p>
          <a:p>
            <a:pPr lvl="0"/>
            <a:r>
              <a:rPr lang="en-US" dirty="0"/>
              <a:t>String Functions</a:t>
            </a:r>
          </a:p>
          <a:p>
            <a:pPr lvl="0"/>
            <a:r>
              <a:rPr lang="en-US" dirty="0"/>
              <a:t>Date and Time Functions</a:t>
            </a:r>
          </a:p>
          <a:p>
            <a:pPr lvl="0"/>
            <a:r>
              <a:rPr lang="en-US" dirty="0"/>
              <a:t>Control Flow Functions</a:t>
            </a:r>
          </a:p>
          <a:p>
            <a:pPr lvl="0"/>
            <a:r>
              <a:rPr lang="en-US" dirty="0"/>
              <a:t>Cast Functions</a:t>
            </a:r>
          </a:p>
          <a:p>
            <a:pPr lvl="0"/>
            <a:r>
              <a:rPr lang="en-US" dirty="0"/>
              <a:t>Encryption and Compression Functions</a:t>
            </a:r>
          </a:p>
          <a:p>
            <a:pPr lvl="0"/>
            <a:r>
              <a:rPr lang="en-US" dirty="0"/>
              <a:t>Aggregate/Grouping Functions</a:t>
            </a:r>
          </a:p>
          <a:p>
            <a:pPr lvl="0"/>
            <a:r>
              <a:rPr lang="en-US" dirty="0"/>
              <a:t>Window Functions</a:t>
            </a:r>
          </a:p>
          <a:p>
            <a:pPr lvl="0"/>
            <a:r>
              <a:rPr lang="en-US" dirty="0"/>
              <a:t>Information Functions</a:t>
            </a:r>
          </a:p>
          <a:p>
            <a:pPr lvl="0"/>
            <a:r>
              <a:rPr lang="en-US" dirty="0"/>
              <a:t>JSON Functions</a:t>
            </a:r>
          </a:p>
        </p:txBody>
      </p:sp>
      <p:sp>
        <p:nvSpPr>
          <p:cNvPr id="5" name="Slide Number Placeholder 4"/>
          <p:cNvSpPr>
            <a:spLocks noGrp="1"/>
          </p:cNvSpPr>
          <p:nvPr>
            <p:ph type="sldNum" sz="quarter" idx="12"/>
          </p:nvPr>
        </p:nvSpPr>
        <p:spPr/>
        <p:txBody>
          <a:bodyPr/>
          <a:lstStyle/>
          <a:p>
            <a:fld id="{401CF334-2D5C-4859-84A6-CA7E6E43FAEB}" type="slidenum">
              <a:rPr lang="en-US" smtClean="0"/>
              <a:t>23</a:t>
            </a:fld>
            <a:endParaRPr lang="en-US" dirty="0"/>
          </a:p>
        </p:txBody>
      </p:sp>
    </p:spTree>
    <p:extLst>
      <p:ext uri="{BB962C8B-B14F-4D97-AF65-F5344CB8AC3E}">
        <p14:creationId xmlns:p14="http://schemas.microsoft.com/office/powerpoint/2010/main" val="372392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Wrap-up</a:t>
            </a:r>
          </a:p>
        </p:txBody>
      </p:sp>
      <p:sp>
        <p:nvSpPr>
          <p:cNvPr id="3" name="Content Placeholder 2"/>
          <p:cNvSpPr>
            <a:spLocks noGrp="1"/>
          </p:cNvSpPr>
          <p:nvPr>
            <p:ph idx="1"/>
          </p:nvPr>
        </p:nvSpPr>
        <p:spPr/>
        <p:txBody>
          <a:bodyPr/>
          <a:lstStyle/>
          <a:p>
            <a:r>
              <a:rPr lang="en-US" dirty="0"/>
              <a:t>Important points.</a:t>
            </a:r>
          </a:p>
          <a:p>
            <a:r>
              <a:rPr lang="en-US" dirty="0"/>
              <a:t>Q &amp; A.</a:t>
            </a:r>
          </a:p>
        </p:txBody>
      </p:sp>
      <p:sp>
        <p:nvSpPr>
          <p:cNvPr id="5" name="Slide Number Placeholder 4"/>
          <p:cNvSpPr>
            <a:spLocks noGrp="1"/>
          </p:cNvSpPr>
          <p:nvPr>
            <p:ph type="sldNum" sz="quarter" idx="12"/>
          </p:nvPr>
        </p:nvSpPr>
        <p:spPr/>
        <p:txBody>
          <a:bodyPr/>
          <a:lstStyle/>
          <a:p>
            <a:fld id="{401CF334-2D5C-4859-84A6-CA7E6E43FAEB}" type="slidenum">
              <a:rPr lang="en-US" smtClean="0"/>
              <a:t>24</a:t>
            </a:fld>
            <a:endParaRPr lang="en-US" dirty="0"/>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Assignment-4</a:t>
            </a:r>
          </a:p>
        </p:txBody>
      </p:sp>
      <p:sp>
        <p:nvSpPr>
          <p:cNvPr id="3" name="Content Placeholder 2"/>
          <p:cNvSpPr>
            <a:spLocks noGrp="1"/>
          </p:cNvSpPr>
          <p:nvPr>
            <p:ph idx="1"/>
          </p:nvPr>
        </p:nvSpPr>
        <p:spPr>
          <a:xfrm>
            <a:off x="609600" y="2249424"/>
            <a:ext cx="9890233" cy="1963761"/>
          </a:xfrm>
        </p:spPr>
        <p:txBody>
          <a:bodyPr>
            <a:normAutofit fontScale="92500" lnSpcReduction="10000"/>
          </a:bodyPr>
          <a:lstStyle/>
          <a:p>
            <a:pPr marL="109728" indent="0">
              <a:buNone/>
            </a:pPr>
            <a:r>
              <a:rPr lang="en-US" dirty="0"/>
              <a:t>Choose top 10 important function for each group at slide 23. And write one SQL statement using employee database. You can choose and tables. If you are familiar with JOIN then you can utilize those functionality. Optional: Extra credit 80 point if you create all the </a:t>
            </a:r>
            <a:r>
              <a:rPr lang="en-US"/>
              <a:t>100 SQL </a:t>
            </a:r>
            <a:r>
              <a:rPr lang="en-US" dirty="0"/>
              <a:t>statement using at least join or subquery. </a:t>
            </a:r>
          </a:p>
        </p:txBody>
      </p:sp>
      <p:sp>
        <p:nvSpPr>
          <p:cNvPr id="5" name="Slide Number Placeholder 4"/>
          <p:cNvSpPr>
            <a:spLocks noGrp="1"/>
          </p:cNvSpPr>
          <p:nvPr>
            <p:ph type="sldNum" sz="quarter" idx="12"/>
          </p:nvPr>
        </p:nvSpPr>
        <p:spPr/>
        <p:txBody>
          <a:bodyPr/>
          <a:lstStyle/>
          <a:p>
            <a:fld id="{401CF334-2D5C-4859-84A6-CA7E6E43FAEB}" type="slidenum">
              <a:rPr lang="en-US" smtClean="0"/>
              <a:t>25</a:t>
            </a:fld>
            <a:endParaRPr lang="en-US" dirty="0"/>
          </a:p>
        </p:txBody>
      </p:sp>
    </p:spTree>
    <p:extLst>
      <p:ext uri="{BB962C8B-B14F-4D97-AF65-F5344CB8AC3E}">
        <p14:creationId xmlns:p14="http://schemas.microsoft.com/office/powerpoint/2010/main" val="187044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Statement Syntax</a:t>
            </a:r>
          </a:p>
        </p:txBody>
      </p:sp>
      <p:sp>
        <p:nvSpPr>
          <p:cNvPr id="3" name="Content Placeholder 2"/>
          <p:cNvSpPr>
            <a:spLocks noGrp="1"/>
          </p:cNvSpPr>
          <p:nvPr>
            <p:ph idx="1"/>
          </p:nvPr>
        </p:nvSpPr>
        <p:spPr/>
        <p:txBody>
          <a:bodyPr>
            <a:normAutofit/>
          </a:bodyPr>
          <a:lstStyle/>
          <a:p>
            <a:pPr marL="109728" indent="0" algn="just">
              <a:buNone/>
            </a:pPr>
            <a:r>
              <a:rPr lang="en-US" sz="2600" dirty="0"/>
              <a:t>DDL: Create/Drop Database Syntax</a:t>
            </a:r>
          </a:p>
          <a:p>
            <a:pPr marL="109728" indent="0" algn="just">
              <a:buNone/>
            </a:pPr>
            <a:r>
              <a:rPr lang="en-US" sz="2600" dirty="0"/>
              <a:t>Create is used to create database. Drop is used to drop all tables</a:t>
            </a:r>
          </a:p>
          <a:p>
            <a:pPr marL="109728" indent="0" algn="just">
              <a:buNone/>
            </a:pPr>
            <a:r>
              <a:rPr lang="en-US" sz="2600" dirty="0"/>
              <a:t>in database and delete database.</a:t>
            </a:r>
          </a:p>
          <a:p>
            <a:pPr marL="109728" indent="0" algn="just">
              <a:buNone/>
            </a:pPr>
            <a:endParaRPr lang="en-US" sz="2600" dirty="0"/>
          </a:p>
          <a:p>
            <a:pPr marL="109728" indent="0" algn="just">
              <a:buNone/>
            </a:pPr>
            <a:endParaRPr lang="en-US" sz="2600" dirty="0"/>
          </a:p>
        </p:txBody>
      </p:sp>
      <p:sp>
        <p:nvSpPr>
          <p:cNvPr id="5" name="Slide Number Placeholder 4"/>
          <p:cNvSpPr>
            <a:spLocks noGrp="1"/>
          </p:cNvSpPr>
          <p:nvPr>
            <p:ph type="sldNum" sz="quarter" idx="12"/>
          </p:nvPr>
        </p:nvSpPr>
        <p:spPr/>
        <p:txBody>
          <a:bodyPr/>
          <a:lstStyle/>
          <a:p>
            <a:fld id="{401CF334-2D5C-4859-84A6-CA7E6E43FAEB}" type="slidenum">
              <a:rPr lang="en-US" smtClean="0"/>
              <a:t>3</a:t>
            </a:fld>
            <a:endParaRPr lang="en-US" dirty="0"/>
          </a:p>
        </p:txBody>
      </p:sp>
      <p:sp>
        <p:nvSpPr>
          <p:cNvPr id="4" name="TextBox 3">
            <a:extLst>
              <a:ext uri="{FF2B5EF4-FFF2-40B4-BE49-F238E27FC236}">
                <a16:creationId xmlns:a16="http://schemas.microsoft.com/office/drawing/2014/main" id="{9F62DF4B-2E35-1E4C-8FB0-9717D5E6686C}"/>
              </a:ext>
            </a:extLst>
          </p:cNvPr>
          <p:cNvSpPr txBox="1"/>
          <p:nvPr/>
        </p:nvSpPr>
        <p:spPr>
          <a:xfrm>
            <a:off x="684550" y="3789638"/>
            <a:ext cx="5890436" cy="2031325"/>
          </a:xfrm>
          <a:prstGeom prst="rect">
            <a:avLst/>
          </a:prstGeom>
          <a:noFill/>
        </p:spPr>
        <p:txBody>
          <a:bodyPr wrap="square" rtlCol="0">
            <a:spAutoFit/>
          </a:bodyPr>
          <a:lstStyle/>
          <a:p>
            <a:r>
              <a:rPr lang="en-US" dirty="0"/>
              <a:t>CREATE {DATABASE | SCHEMA} [IF NOT EXISTS] </a:t>
            </a:r>
            <a:r>
              <a:rPr lang="en-US" i="1" dirty="0" err="1"/>
              <a:t>db_name</a:t>
            </a:r>
            <a:r>
              <a:rPr lang="en-US" dirty="0"/>
              <a:t> [</a:t>
            </a:r>
            <a:r>
              <a:rPr lang="en-US" i="1" dirty="0" err="1"/>
              <a:t>create_specification</a:t>
            </a:r>
            <a:r>
              <a:rPr lang="en-US" dirty="0"/>
              <a:t>] ...</a:t>
            </a:r>
          </a:p>
          <a:p>
            <a:r>
              <a:rPr lang="en-US" dirty="0"/>
              <a:t> </a:t>
            </a:r>
            <a:r>
              <a:rPr lang="en-US" i="1" dirty="0" err="1"/>
              <a:t>create_specification</a:t>
            </a:r>
            <a:r>
              <a:rPr lang="en-US" dirty="0"/>
              <a:t>: [DEFAULT] CHARACTER SET [=] </a:t>
            </a:r>
            <a:r>
              <a:rPr lang="en-US" i="1" dirty="0" err="1"/>
              <a:t>charset_name</a:t>
            </a:r>
            <a:r>
              <a:rPr lang="en-US" dirty="0"/>
              <a:t> | [DEFAULT] COLLATE [=] </a:t>
            </a:r>
            <a:r>
              <a:rPr lang="en-US" i="1" dirty="0" err="1"/>
              <a:t>collation_name</a:t>
            </a:r>
            <a:r>
              <a:rPr lang="en-US" dirty="0"/>
              <a:t> | DEFAULT ENCRYPTION [=] {'Y' | 'N’}</a:t>
            </a:r>
          </a:p>
          <a:p>
            <a:endParaRPr lang="en-US" dirty="0"/>
          </a:p>
          <a:p>
            <a:r>
              <a:rPr lang="en-US" dirty="0"/>
              <a:t>DROP {DATABASE | SCHEMA} [IF EXISTS] </a:t>
            </a:r>
            <a:r>
              <a:rPr lang="en-US" i="1" dirty="0" err="1"/>
              <a:t>db_name</a:t>
            </a:r>
            <a:endParaRPr lang="en-US" dirty="0"/>
          </a:p>
        </p:txBody>
      </p:sp>
      <p:sp>
        <p:nvSpPr>
          <p:cNvPr id="6" name="TextBox 5">
            <a:extLst>
              <a:ext uri="{FF2B5EF4-FFF2-40B4-BE49-F238E27FC236}">
                <a16:creationId xmlns:a16="http://schemas.microsoft.com/office/drawing/2014/main" id="{05AF7246-61C5-0945-98C6-AECD80F95192}"/>
              </a:ext>
            </a:extLst>
          </p:cNvPr>
          <p:cNvSpPr txBox="1"/>
          <p:nvPr/>
        </p:nvSpPr>
        <p:spPr>
          <a:xfrm>
            <a:off x="6649937" y="3527682"/>
            <a:ext cx="4236521" cy="923330"/>
          </a:xfrm>
          <a:prstGeom prst="rect">
            <a:avLst/>
          </a:prstGeom>
          <a:noFill/>
        </p:spPr>
        <p:txBody>
          <a:bodyPr wrap="square" rtlCol="0">
            <a:spAutoFit/>
          </a:bodyPr>
          <a:lstStyle/>
          <a:p>
            <a:r>
              <a:rPr lang="en-US" dirty="0"/>
              <a:t>Example:</a:t>
            </a:r>
          </a:p>
          <a:p>
            <a:r>
              <a:rPr lang="en-US" dirty="0"/>
              <a:t>CREATE DATABASE IF NOT EXISTS </a:t>
            </a:r>
            <a:r>
              <a:rPr lang="en-US" i="1" dirty="0" err="1"/>
              <a:t>school_mgmt</a:t>
            </a:r>
            <a:r>
              <a:rPr lang="en-US" i="1" dirty="0"/>
              <a:t>;</a:t>
            </a:r>
            <a:endParaRPr lang="en-US" dirty="0"/>
          </a:p>
        </p:txBody>
      </p:sp>
      <p:sp>
        <p:nvSpPr>
          <p:cNvPr id="7" name="TextBox 6">
            <a:extLst>
              <a:ext uri="{FF2B5EF4-FFF2-40B4-BE49-F238E27FC236}">
                <a16:creationId xmlns:a16="http://schemas.microsoft.com/office/drawing/2014/main" id="{7BD62C3A-3C4B-B643-BA87-0E4884896B54}"/>
              </a:ext>
            </a:extLst>
          </p:cNvPr>
          <p:cNvSpPr txBox="1"/>
          <p:nvPr/>
        </p:nvSpPr>
        <p:spPr>
          <a:xfrm>
            <a:off x="6649936" y="4805301"/>
            <a:ext cx="4236521" cy="646331"/>
          </a:xfrm>
          <a:prstGeom prst="rect">
            <a:avLst/>
          </a:prstGeom>
          <a:noFill/>
        </p:spPr>
        <p:txBody>
          <a:bodyPr wrap="square" rtlCol="0">
            <a:spAutoFit/>
          </a:bodyPr>
          <a:lstStyle/>
          <a:p>
            <a:r>
              <a:rPr lang="en-US" dirty="0"/>
              <a:t>Example:</a:t>
            </a:r>
          </a:p>
          <a:p>
            <a:r>
              <a:rPr lang="en-US" dirty="0"/>
              <a:t>DROP DATABASE IF EXISTS </a:t>
            </a:r>
            <a:r>
              <a:rPr lang="en-US" i="1" dirty="0" err="1"/>
              <a:t>school_mgmt</a:t>
            </a:r>
            <a:r>
              <a:rPr lang="en-US" dirty="0"/>
              <a:t>;</a:t>
            </a:r>
          </a:p>
        </p:txBody>
      </p:sp>
      <p:sp>
        <p:nvSpPr>
          <p:cNvPr id="8" name="Can 7">
            <a:extLst>
              <a:ext uri="{FF2B5EF4-FFF2-40B4-BE49-F238E27FC236}">
                <a16:creationId xmlns:a16="http://schemas.microsoft.com/office/drawing/2014/main" id="{985BFE53-1255-184B-A3D7-7380D138F61C}"/>
              </a:ext>
            </a:extLst>
          </p:cNvPr>
          <p:cNvSpPr/>
          <p:nvPr/>
        </p:nvSpPr>
        <p:spPr>
          <a:xfrm>
            <a:off x="9728750" y="2328822"/>
            <a:ext cx="1678898" cy="1159236"/>
          </a:xfrm>
          <a:prstGeom prst="ca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a:t>School_mgmt</a:t>
            </a:r>
            <a:endParaRPr lang="en-US" dirty="0"/>
          </a:p>
        </p:txBody>
      </p:sp>
    </p:spTree>
    <p:extLst>
      <p:ext uri="{BB962C8B-B14F-4D97-AF65-F5344CB8AC3E}">
        <p14:creationId xmlns:p14="http://schemas.microsoft.com/office/powerpoint/2010/main" val="275695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Statement Syntax</a:t>
            </a:r>
          </a:p>
        </p:txBody>
      </p:sp>
      <p:sp>
        <p:nvSpPr>
          <p:cNvPr id="3" name="Content Placeholder 2"/>
          <p:cNvSpPr>
            <a:spLocks noGrp="1"/>
          </p:cNvSpPr>
          <p:nvPr>
            <p:ph idx="1"/>
          </p:nvPr>
        </p:nvSpPr>
        <p:spPr/>
        <p:txBody>
          <a:bodyPr>
            <a:normAutofit/>
          </a:bodyPr>
          <a:lstStyle/>
          <a:p>
            <a:pPr marL="109728" indent="0" algn="just">
              <a:buNone/>
            </a:pPr>
            <a:r>
              <a:rPr lang="en-US" sz="2600" dirty="0"/>
              <a:t>DDL: Create/Drop Table Syntax	</a:t>
            </a:r>
          </a:p>
          <a:p>
            <a:pPr marL="109728" indent="0" algn="just">
              <a:buNone/>
            </a:pPr>
            <a:r>
              <a:rPr lang="en-US" sz="2600" dirty="0"/>
              <a:t>Create a table in database. Drop is used to</a:t>
            </a:r>
          </a:p>
          <a:p>
            <a:pPr marL="109728" indent="0" algn="just">
              <a:buNone/>
            </a:pPr>
            <a:r>
              <a:rPr lang="en-US" sz="2600" dirty="0"/>
              <a:t>remove tables from database.</a:t>
            </a:r>
          </a:p>
          <a:p>
            <a:pPr marL="109728" indent="0" algn="just">
              <a:buNone/>
            </a:pPr>
            <a:endParaRPr lang="en-US" sz="2600" dirty="0"/>
          </a:p>
          <a:p>
            <a:pPr marL="109728" indent="0" algn="just">
              <a:buNone/>
            </a:pPr>
            <a:endParaRPr lang="en-US" sz="2600" dirty="0"/>
          </a:p>
          <a:p>
            <a:pPr marL="109728" indent="0" algn="just">
              <a:buNone/>
            </a:pPr>
            <a:endParaRPr lang="en-US" sz="2600" dirty="0"/>
          </a:p>
        </p:txBody>
      </p:sp>
      <p:sp>
        <p:nvSpPr>
          <p:cNvPr id="5" name="Slide Number Placeholder 4"/>
          <p:cNvSpPr>
            <a:spLocks noGrp="1"/>
          </p:cNvSpPr>
          <p:nvPr>
            <p:ph type="sldNum" sz="quarter" idx="12"/>
          </p:nvPr>
        </p:nvSpPr>
        <p:spPr/>
        <p:txBody>
          <a:bodyPr/>
          <a:lstStyle/>
          <a:p>
            <a:fld id="{401CF334-2D5C-4859-84A6-CA7E6E43FAEB}" type="slidenum">
              <a:rPr lang="en-US" smtClean="0"/>
              <a:t>4</a:t>
            </a:fld>
            <a:endParaRPr lang="en-US" dirty="0"/>
          </a:p>
        </p:txBody>
      </p:sp>
      <p:sp>
        <p:nvSpPr>
          <p:cNvPr id="4" name="TextBox 3">
            <a:extLst>
              <a:ext uri="{FF2B5EF4-FFF2-40B4-BE49-F238E27FC236}">
                <a16:creationId xmlns:a16="http://schemas.microsoft.com/office/drawing/2014/main" id="{9F62DF4B-2E35-1E4C-8FB0-9717D5E6686C}"/>
              </a:ext>
            </a:extLst>
          </p:cNvPr>
          <p:cNvSpPr txBox="1"/>
          <p:nvPr/>
        </p:nvSpPr>
        <p:spPr>
          <a:xfrm>
            <a:off x="719003" y="5281874"/>
            <a:ext cx="5890436" cy="646331"/>
          </a:xfrm>
          <a:prstGeom prst="rect">
            <a:avLst/>
          </a:prstGeom>
          <a:noFill/>
        </p:spPr>
        <p:txBody>
          <a:bodyPr wrap="square" rtlCol="0">
            <a:spAutoFit/>
          </a:bodyPr>
          <a:lstStyle/>
          <a:p>
            <a:r>
              <a:rPr lang="en-US" dirty="0"/>
              <a:t>Detail Create Table https://</a:t>
            </a:r>
            <a:r>
              <a:rPr lang="en-US" dirty="0" err="1"/>
              <a:t>dev.mysql.com</a:t>
            </a:r>
            <a:r>
              <a:rPr lang="en-US" dirty="0"/>
              <a:t>/doc/</a:t>
            </a:r>
            <a:r>
              <a:rPr lang="en-US" dirty="0" err="1"/>
              <a:t>refman</a:t>
            </a:r>
            <a:r>
              <a:rPr lang="en-US" dirty="0"/>
              <a:t>/8.0/</a:t>
            </a:r>
            <a:r>
              <a:rPr lang="en-US" dirty="0" err="1"/>
              <a:t>en</a:t>
            </a:r>
            <a:r>
              <a:rPr lang="en-US" dirty="0"/>
              <a:t>/create-</a:t>
            </a:r>
            <a:r>
              <a:rPr lang="en-US" dirty="0" err="1"/>
              <a:t>table.html</a:t>
            </a:r>
            <a:endParaRPr lang="en-US" dirty="0"/>
          </a:p>
        </p:txBody>
      </p:sp>
      <p:sp>
        <p:nvSpPr>
          <p:cNvPr id="6" name="TextBox 5">
            <a:extLst>
              <a:ext uri="{FF2B5EF4-FFF2-40B4-BE49-F238E27FC236}">
                <a16:creationId xmlns:a16="http://schemas.microsoft.com/office/drawing/2014/main" id="{05AF7246-61C5-0945-98C6-AECD80F95192}"/>
              </a:ext>
            </a:extLst>
          </p:cNvPr>
          <p:cNvSpPr txBox="1"/>
          <p:nvPr/>
        </p:nvSpPr>
        <p:spPr>
          <a:xfrm>
            <a:off x="6882809" y="3119318"/>
            <a:ext cx="4236521" cy="2585323"/>
          </a:xfrm>
          <a:prstGeom prst="rect">
            <a:avLst/>
          </a:prstGeom>
          <a:noFill/>
        </p:spPr>
        <p:txBody>
          <a:bodyPr wrap="square" rtlCol="0">
            <a:spAutoFit/>
          </a:bodyPr>
          <a:lstStyle/>
          <a:p>
            <a:r>
              <a:rPr lang="en-US" dirty="0"/>
              <a:t>Example:</a:t>
            </a:r>
          </a:p>
          <a:p>
            <a:r>
              <a:rPr lang="en-US" dirty="0"/>
              <a:t>CREATE TABLE student (</a:t>
            </a:r>
          </a:p>
          <a:p>
            <a:r>
              <a:rPr lang="en-US" dirty="0"/>
              <a:t>  </a:t>
            </a:r>
            <a:r>
              <a:rPr lang="en-US" dirty="0" err="1"/>
              <a:t>student_id</a:t>
            </a:r>
            <a:r>
              <a:rPr lang="en-US" dirty="0"/>
              <a:t> int(11) NOT NULL,</a:t>
            </a:r>
          </a:p>
          <a:p>
            <a:r>
              <a:rPr lang="en-US" dirty="0"/>
              <a:t>  </a:t>
            </a:r>
            <a:r>
              <a:rPr lang="en-US" dirty="0" err="1"/>
              <a:t>first_name</a:t>
            </a:r>
            <a:r>
              <a:rPr lang="en-US" dirty="0"/>
              <a:t> varchar(20) NOT NULL,</a:t>
            </a:r>
          </a:p>
          <a:p>
            <a:r>
              <a:rPr lang="en-US" dirty="0"/>
              <a:t>  </a:t>
            </a:r>
            <a:r>
              <a:rPr lang="en-US" dirty="0" err="1"/>
              <a:t>last_name</a:t>
            </a:r>
            <a:r>
              <a:rPr lang="en-US" dirty="0"/>
              <a:t> varchar(20) NOT NULL,</a:t>
            </a:r>
          </a:p>
          <a:p>
            <a:r>
              <a:rPr lang="en-US" dirty="0"/>
              <a:t>  dob date NOT NULL,</a:t>
            </a:r>
          </a:p>
          <a:p>
            <a:r>
              <a:rPr lang="en-US" dirty="0"/>
              <a:t>  </a:t>
            </a:r>
            <a:r>
              <a:rPr lang="en-US" dirty="0" err="1"/>
              <a:t>add_date</a:t>
            </a:r>
            <a:r>
              <a:rPr lang="en-US" dirty="0"/>
              <a:t> date NOT NULL,</a:t>
            </a:r>
          </a:p>
          <a:p>
            <a:r>
              <a:rPr lang="en-US" dirty="0"/>
              <a:t>  PRIMARY KEY (</a:t>
            </a:r>
            <a:r>
              <a:rPr lang="en-US" dirty="0" err="1"/>
              <a:t>student_id</a:t>
            </a:r>
            <a:r>
              <a:rPr lang="en-US" dirty="0"/>
              <a:t>)</a:t>
            </a:r>
          </a:p>
          <a:p>
            <a:r>
              <a:rPr lang="en-US" dirty="0"/>
              <a:t>);</a:t>
            </a:r>
          </a:p>
        </p:txBody>
      </p:sp>
      <p:sp>
        <p:nvSpPr>
          <p:cNvPr id="7" name="TextBox 6">
            <a:extLst>
              <a:ext uri="{FF2B5EF4-FFF2-40B4-BE49-F238E27FC236}">
                <a16:creationId xmlns:a16="http://schemas.microsoft.com/office/drawing/2014/main" id="{7BD62C3A-3C4B-B643-BA87-0E4884896B54}"/>
              </a:ext>
            </a:extLst>
          </p:cNvPr>
          <p:cNvSpPr txBox="1"/>
          <p:nvPr/>
        </p:nvSpPr>
        <p:spPr>
          <a:xfrm>
            <a:off x="6977659" y="5770256"/>
            <a:ext cx="4236521" cy="369332"/>
          </a:xfrm>
          <a:prstGeom prst="rect">
            <a:avLst/>
          </a:prstGeom>
          <a:noFill/>
        </p:spPr>
        <p:txBody>
          <a:bodyPr wrap="square" rtlCol="0">
            <a:spAutoFit/>
          </a:bodyPr>
          <a:lstStyle/>
          <a:p>
            <a:r>
              <a:rPr lang="en-US" dirty="0"/>
              <a:t>DROP TABLE IF EXISTS </a:t>
            </a:r>
            <a:r>
              <a:rPr lang="en-US" i="1" dirty="0"/>
              <a:t>student</a:t>
            </a:r>
            <a:r>
              <a:rPr lang="en-US" dirty="0"/>
              <a:t>;</a:t>
            </a:r>
          </a:p>
        </p:txBody>
      </p:sp>
      <p:sp>
        <p:nvSpPr>
          <p:cNvPr id="8" name="TextBox 7">
            <a:extLst>
              <a:ext uri="{FF2B5EF4-FFF2-40B4-BE49-F238E27FC236}">
                <a16:creationId xmlns:a16="http://schemas.microsoft.com/office/drawing/2014/main" id="{FC1ED261-9254-6944-B23B-51BA1F77C102}"/>
              </a:ext>
            </a:extLst>
          </p:cNvPr>
          <p:cNvSpPr txBox="1"/>
          <p:nvPr/>
        </p:nvSpPr>
        <p:spPr>
          <a:xfrm>
            <a:off x="719003" y="5967829"/>
            <a:ext cx="5890436" cy="646331"/>
          </a:xfrm>
          <a:prstGeom prst="rect">
            <a:avLst/>
          </a:prstGeom>
          <a:noFill/>
        </p:spPr>
        <p:txBody>
          <a:bodyPr wrap="square" rtlCol="0">
            <a:spAutoFit/>
          </a:bodyPr>
          <a:lstStyle/>
          <a:p>
            <a:r>
              <a:rPr lang="en-US" dirty="0"/>
              <a:t>DROP [TEMPORARY] TABLE [IF EXISTS] </a:t>
            </a:r>
            <a:r>
              <a:rPr lang="en-US" i="1" dirty="0" err="1"/>
              <a:t>tbl_name</a:t>
            </a:r>
            <a:r>
              <a:rPr lang="en-US" dirty="0"/>
              <a:t> [, </a:t>
            </a:r>
            <a:r>
              <a:rPr lang="en-US" i="1" dirty="0" err="1"/>
              <a:t>tbl_name</a:t>
            </a:r>
            <a:r>
              <a:rPr lang="en-US" dirty="0"/>
              <a:t>] ... [RESTRICT | CASCADE]</a:t>
            </a:r>
          </a:p>
        </p:txBody>
      </p:sp>
      <p:sp>
        <p:nvSpPr>
          <p:cNvPr id="9" name="TextBox 8">
            <a:extLst>
              <a:ext uri="{FF2B5EF4-FFF2-40B4-BE49-F238E27FC236}">
                <a16:creationId xmlns:a16="http://schemas.microsoft.com/office/drawing/2014/main" id="{457A0740-66DA-3841-802C-FD14CCDE43E5}"/>
              </a:ext>
            </a:extLst>
          </p:cNvPr>
          <p:cNvSpPr txBox="1"/>
          <p:nvPr/>
        </p:nvSpPr>
        <p:spPr>
          <a:xfrm>
            <a:off x="719003" y="3725848"/>
            <a:ext cx="5890436" cy="1477328"/>
          </a:xfrm>
          <a:prstGeom prst="rect">
            <a:avLst/>
          </a:prstGeom>
          <a:noFill/>
        </p:spPr>
        <p:txBody>
          <a:bodyPr wrap="square" rtlCol="0">
            <a:spAutoFit/>
          </a:bodyPr>
          <a:lstStyle/>
          <a:p>
            <a:r>
              <a:rPr lang="en-US" dirty="0"/>
              <a:t>CREATE [TEMPORARY] TABLE [IF NOT EXISTS] </a:t>
            </a:r>
            <a:r>
              <a:rPr lang="en-US" i="1" dirty="0" err="1"/>
              <a:t>tbl_name</a:t>
            </a:r>
            <a:r>
              <a:rPr lang="en-US" dirty="0"/>
              <a:t> (</a:t>
            </a:r>
          </a:p>
          <a:p>
            <a:r>
              <a:rPr lang="en-US" i="1" dirty="0" err="1"/>
              <a:t>col_name</a:t>
            </a:r>
            <a:r>
              <a:rPr lang="en-US" i="1" dirty="0"/>
              <a:t> </a:t>
            </a:r>
            <a:r>
              <a:rPr lang="en-US" i="1" dirty="0" err="1"/>
              <a:t>data_type</a:t>
            </a:r>
            <a:r>
              <a:rPr lang="en-US" i="1" dirty="0"/>
              <a:t> </a:t>
            </a:r>
            <a:r>
              <a:rPr lang="en-US" dirty="0"/>
              <a:t>[NOT NULL | NULL</a:t>
            </a:r>
          </a:p>
          <a:p>
            <a:r>
              <a:rPr lang="en-US" dirty="0"/>
              <a:t>[AUTO_INCREMENT] [UNIQUE [KEY]] [[PRIMARY] KEY] [COMMENT '</a:t>
            </a:r>
            <a:r>
              <a:rPr lang="en-US" i="1" dirty="0"/>
              <a:t>string</a:t>
            </a:r>
            <a:r>
              <a:rPr lang="en-US" dirty="0"/>
              <a:t>’]</a:t>
            </a:r>
          </a:p>
          <a:p>
            <a:r>
              <a:rPr lang="en-US" dirty="0"/>
              <a:t>[</a:t>
            </a:r>
            <a:r>
              <a:rPr lang="en-US" i="1" dirty="0" err="1"/>
              <a:t>reference_definition</a:t>
            </a:r>
            <a:r>
              <a:rPr lang="en-US" dirty="0"/>
              <a:t>] [</a:t>
            </a:r>
            <a:r>
              <a:rPr lang="en-US" i="1" dirty="0" err="1"/>
              <a:t>check_constraint_definition</a:t>
            </a:r>
            <a:r>
              <a:rPr lang="en-US" dirty="0"/>
              <a:t>]</a:t>
            </a:r>
          </a:p>
        </p:txBody>
      </p:sp>
      <p:graphicFrame>
        <p:nvGraphicFramePr>
          <p:cNvPr id="11" name="Table 10">
            <a:extLst>
              <a:ext uri="{FF2B5EF4-FFF2-40B4-BE49-F238E27FC236}">
                <a16:creationId xmlns:a16="http://schemas.microsoft.com/office/drawing/2014/main" id="{2C9E0626-0EBF-424C-A386-09E5BA96FD0B}"/>
              </a:ext>
            </a:extLst>
          </p:cNvPr>
          <p:cNvGraphicFramePr>
            <a:graphicFrameLocks noGrp="1"/>
          </p:cNvGraphicFramePr>
          <p:nvPr>
            <p:extLst>
              <p:ext uri="{D42A27DB-BD31-4B8C-83A1-F6EECF244321}">
                <p14:modId xmlns:p14="http://schemas.microsoft.com/office/powerpoint/2010/main" val="2851498216"/>
              </p:ext>
            </p:extLst>
          </p:nvPr>
        </p:nvGraphicFramePr>
        <p:xfrm>
          <a:off x="6882809" y="1408626"/>
          <a:ext cx="4127155" cy="1576142"/>
        </p:xfrm>
        <a:graphic>
          <a:graphicData uri="http://schemas.openxmlformats.org/drawingml/2006/table">
            <a:tbl>
              <a:tblPr firstRow="1" bandRow="1">
                <a:tableStyleId>{AF606853-7671-496A-8E4F-DF71F8EC918B}</a:tableStyleId>
              </a:tblPr>
              <a:tblGrid>
                <a:gridCol w="825431">
                  <a:extLst>
                    <a:ext uri="{9D8B030D-6E8A-4147-A177-3AD203B41FA5}">
                      <a16:colId xmlns:a16="http://schemas.microsoft.com/office/drawing/2014/main" val="1170053045"/>
                    </a:ext>
                  </a:extLst>
                </a:gridCol>
                <a:gridCol w="825431">
                  <a:extLst>
                    <a:ext uri="{9D8B030D-6E8A-4147-A177-3AD203B41FA5}">
                      <a16:colId xmlns:a16="http://schemas.microsoft.com/office/drawing/2014/main" val="1577644121"/>
                    </a:ext>
                  </a:extLst>
                </a:gridCol>
                <a:gridCol w="825431">
                  <a:extLst>
                    <a:ext uri="{9D8B030D-6E8A-4147-A177-3AD203B41FA5}">
                      <a16:colId xmlns:a16="http://schemas.microsoft.com/office/drawing/2014/main" val="559114279"/>
                    </a:ext>
                  </a:extLst>
                </a:gridCol>
                <a:gridCol w="825431">
                  <a:extLst>
                    <a:ext uri="{9D8B030D-6E8A-4147-A177-3AD203B41FA5}">
                      <a16:colId xmlns:a16="http://schemas.microsoft.com/office/drawing/2014/main" val="1526932729"/>
                    </a:ext>
                  </a:extLst>
                </a:gridCol>
                <a:gridCol w="825431">
                  <a:extLst>
                    <a:ext uri="{9D8B030D-6E8A-4147-A177-3AD203B41FA5}">
                      <a16:colId xmlns:a16="http://schemas.microsoft.com/office/drawing/2014/main" val="376831657"/>
                    </a:ext>
                  </a:extLst>
                </a:gridCol>
              </a:tblGrid>
              <a:tr h="468031">
                <a:tc>
                  <a:txBody>
                    <a:bodyPr/>
                    <a:lstStyle/>
                    <a:p>
                      <a:r>
                        <a:rPr lang="en-US" dirty="0" err="1"/>
                        <a:t>student_id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err="1"/>
                        <a:t>first_name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err="1"/>
                        <a:t>last_name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dob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err="1"/>
                        <a:t>add_dt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83266660"/>
                  </a:ext>
                </a:extLst>
              </a:tr>
              <a:tr h="46803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1663758"/>
                  </a:ext>
                </a:extLst>
              </a:tr>
              <a:tr h="46803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467481"/>
                  </a:ext>
                </a:extLst>
              </a:tr>
            </a:tbl>
          </a:graphicData>
        </a:graphic>
      </p:graphicFrame>
    </p:spTree>
    <p:extLst>
      <p:ext uri="{BB962C8B-B14F-4D97-AF65-F5344CB8AC3E}">
        <p14:creationId xmlns:p14="http://schemas.microsoft.com/office/powerpoint/2010/main" val="18621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Statement Syntax</a:t>
            </a:r>
          </a:p>
        </p:txBody>
      </p:sp>
      <p:sp>
        <p:nvSpPr>
          <p:cNvPr id="3" name="Content Placeholder 2"/>
          <p:cNvSpPr>
            <a:spLocks noGrp="1"/>
          </p:cNvSpPr>
          <p:nvPr>
            <p:ph idx="1"/>
          </p:nvPr>
        </p:nvSpPr>
        <p:spPr/>
        <p:txBody>
          <a:bodyPr>
            <a:normAutofit/>
          </a:bodyPr>
          <a:lstStyle/>
          <a:p>
            <a:pPr marL="109728" indent="0" algn="just">
              <a:buNone/>
            </a:pPr>
            <a:r>
              <a:rPr lang="en-US" sz="2600" dirty="0"/>
              <a:t>DML: Insert/Update Syntax:</a:t>
            </a:r>
          </a:p>
          <a:p>
            <a:pPr marL="109728" indent="0" algn="just">
              <a:buNone/>
            </a:pPr>
            <a:r>
              <a:rPr lang="en-US" sz="2600" dirty="0"/>
              <a:t>Insert is used to inserts new rows into an existing</a:t>
            </a:r>
          </a:p>
          <a:p>
            <a:pPr marL="109728" indent="0" algn="just">
              <a:buNone/>
            </a:pPr>
            <a:r>
              <a:rPr lang="en-US" sz="2600" dirty="0"/>
              <a:t>table.	 Update is used to modify rows in a table.</a:t>
            </a:r>
          </a:p>
          <a:p>
            <a:pPr marL="109728" indent="0" algn="just">
              <a:buNone/>
            </a:pPr>
            <a:endParaRPr lang="en-US" sz="2600" dirty="0"/>
          </a:p>
          <a:p>
            <a:pPr marL="109728" indent="0" algn="just">
              <a:buNone/>
            </a:pPr>
            <a:endParaRPr lang="en-US" sz="2600" dirty="0"/>
          </a:p>
          <a:p>
            <a:pPr marL="109728" indent="0" algn="just">
              <a:buNone/>
            </a:pPr>
            <a:endParaRPr lang="en-US" sz="2600" dirty="0"/>
          </a:p>
          <a:p>
            <a:pPr marL="109728" indent="0" algn="just">
              <a:buNone/>
            </a:pPr>
            <a:endParaRPr lang="en-US" sz="2600" dirty="0"/>
          </a:p>
        </p:txBody>
      </p:sp>
      <p:sp>
        <p:nvSpPr>
          <p:cNvPr id="5" name="Slide Number Placeholder 4"/>
          <p:cNvSpPr>
            <a:spLocks noGrp="1"/>
          </p:cNvSpPr>
          <p:nvPr>
            <p:ph type="sldNum" sz="quarter" idx="12"/>
          </p:nvPr>
        </p:nvSpPr>
        <p:spPr/>
        <p:txBody>
          <a:bodyPr/>
          <a:lstStyle/>
          <a:p>
            <a:fld id="{401CF334-2D5C-4859-84A6-CA7E6E43FAEB}" type="slidenum">
              <a:rPr lang="en-US" smtClean="0"/>
              <a:t>5</a:t>
            </a:fld>
            <a:endParaRPr lang="en-US" dirty="0"/>
          </a:p>
        </p:txBody>
      </p:sp>
      <p:sp>
        <p:nvSpPr>
          <p:cNvPr id="6" name="TextBox 5">
            <a:extLst>
              <a:ext uri="{FF2B5EF4-FFF2-40B4-BE49-F238E27FC236}">
                <a16:creationId xmlns:a16="http://schemas.microsoft.com/office/drawing/2014/main" id="{05AF7246-61C5-0945-98C6-AECD80F95192}"/>
              </a:ext>
            </a:extLst>
          </p:cNvPr>
          <p:cNvSpPr txBox="1"/>
          <p:nvPr/>
        </p:nvSpPr>
        <p:spPr>
          <a:xfrm>
            <a:off x="6882809" y="3725573"/>
            <a:ext cx="4236521" cy="1754326"/>
          </a:xfrm>
          <a:prstGeom prst="rect">
            <a:avLst/>
          </a:prstGeom>
          <a:noFill/>
        </p:spPr>
        <p:txBody>
          <a:bodyPr wrap="square" rtlCol="0">
            <a:spAutoFit/>
          </a:bodyPr>
          <a:lstStyle/>
          <a:p>
            <a:r>
              <a:rPr lang="en-US" dirty="0"/>
              <a:t>Example:</a:t>
            </a:r>
          </a:p>
          <a:p>
            <a:r>
              <a:rPr lang="en-US" dirty="0"/>
              <a:t>INSERT TABLE student (</a:t>
            </a:r>
          </a:p>
          <a:p>
            <a:r>
              <a:rPr lang="en-US" dirty="0"/>
              <a:t>  </a:t>
            </a:r>
            <a:r>
              <a:rPr lang="en-US" dirty="0" err="1"/>
              <a:t>student_id</a:t>
            </a:r>
            <a:r>
              <a:rPr lang="en-US" dirty="0"/>
              <a:t>, </a:t>
            </a:r>
            <a:r>
              <a:rPr lang="en-US" dirty="0" err="1"/>
              <a:t>first_name</a:t>
            </a:r>
            <a:r>
              <a:rPr lang="en-US" dirty="0"/>
              <a:t>, </a:t>
            </a:r>
            <a:r>
              <a:rPr lang="en-US" dirty="0" err="1"/>
              <a:t>last_name</a:t>
            </a:r>
            <a:r>
              <a:rPr lang="en-US" dirty="0"/>
              <a:t>, dob date, </a:t>
            </a:r>
            <a:r>
              <a:rPr lang="en-US" dirty="0" err="1"/>
              <a:t>add_date</a:t>
            </a:r>
            <a:r>
              <a:rPr lang="en-US" dirty="0"/>
              <a:t>) VALUES (1,’John’, ‘Doe’,1980-01-01, now())</a:t>
            </a:r>
          </a:p>
          <a:p>
            <a:r>
              <a:rPr lang="en-US" dirty="0"/>
              <a:t>);</a:t>
            </a:r>
          </a:p>
        </p:txBody>
      </p:sp>
      <p:sp>
        <p:nvSpPr>
          <p:cNvPr id="7" name="TextBox 6">
            <a:extLst>
              <a:ext uri="{FF2B5EF4-FFF2-40B4-BE49-F238E27FC236}">
                <a16:creationId xmlns:a16="http://schemas.microsoft.com/office/drawing/2014/main" id="{7BD62C3A-3C4B-B643-BA87-0E4884896B54}"/>
              </a:ext>
            </a:extLst>
          </p:cNvPr>
          <p:cNvSpPr txBox="1"/>
          <p:nvPr/>
        </p:nvSpPr>
        <p:spPr>
          <a:xfrm>
            <a:off x="6740375" y="5657631"/>
            <a:ext cx="4236521" cy="923330"/>
          </a:xfrm>
          <a:prstGeom prst="rect">
            <a:avLst/>
          </a:prstGeom>
          <a:noFill/>
        </p:spPr>
        <p:txBody>
          <a:bodyPr wrap="square" rtlCol="0">
            <a:spAutoFit/>
          </a:bodyPr>
          <a:lstStyle/>
          <a:p>
            <a:r>
              <a:rPr lang="en-US" dirty="0"/>
              <a:t>UPDATE </a:t>
            </a:r>
            <a:r>
              <a:rPr lang="en-US" i="1" dirty="0"/>
              <a:t>student set </a:t>
            </a:r>
            <a:r>
              <a:rPr lang="en-US" i="1" dirty="0" err="1"/>
              <a:t>last_name</a:t>
            </a:r>
            <a:r>
              <a:rPr lang="en-US" i="1" dirty="0"/>
              <a:t>=‘</a:t>
            </a:r>
            <a:r>
              <a:rPr lang="en-US" i="1" dirty="0" err="1"/>
              <a:t>Dooe</a:t>
            </a:r>
            <a:r>
              <a:rPr lang="en-US" i="1" dirty="0"/>
              <a:t>’ WHERE </a:t>
            </a:r>
            <a:r>
              <a:rPr lang="en-US" i="1" dirty="0" err="1"/>
              <a:t>student_id</a:t>
            </a:r>
            <a:r>
              <a:rPr lang="en-US" i="1" dirty="0"/>
              <a:t>=1; -- will update Doe to </a:t>
            </a:r>
            <a:r>
              <a:rPr lang="en-US" i="1" dirty="0" err="1"/>
              <a:t>Dooe</a:t>
            </a:r>
            <a:endParaRPr lang="en-US" dirty="0"/>
          </a:p>
        </p:txBody>
      </p:sp>
      <p:sp>
        <p:nvSpPr>
          <p:cNvPr id="8" name="TextBox 7">
            <a:extLst>
              <a:ext uri="{FF2B5EF4-FFF2-40B4-BE49-F238E27FC236}">
                <a16:creationId xmlns:a16="http://schemas.microsoft.com/office/drawing/2014/main" id="{FC1ED261-9254-6944-B23B-51BA1F77C102}"/>
              </a:ext>
            </a:extLst>
          </p:cNvPr>
          <p:cNvSpPr txBox="1"/>
          <p:nvPr/>
        </p:nvSpPr>
        <p:spPr>
          <a:xfrm>
            <a:off x="624153" y="5308591"/>
            <a:ext cx="5890436" cy="923330"/>
          </a:xfrm>
          <a:prstGeom prst="rect">
            <a:avLst/>
          </a:prstGeom>
          <a:noFill/>
        </p:spPr>
        <p:txBody>
          <a:bodyPr wrap="square" rtlCol="0">
            <a:spAutoFit/>
          </a:bodyPr>
          <a:lstStyle/>
          <a:p>
            <a:r>
              <a:rPr lang="en-US" dirty="0"/>
              <a:t>UPDATE [LOW_PRIORITY] [IGNORE] </a:t>
            </a:r>
            <a:r>
              <a:rPr lang="en-US" i="1" dirty="0" err="1"/>
              <a:t>table_reference</a:t>
            </a:r>
            <a:r>
              <a:rPr lang="en-US" dirty="0"/>
              <a:t> SET </a:t>
            </a:r>
            <a:r>
              <a:rPr lang="en-US" i="1" dirty="0" err="1"/>
              <a:t>assignment_list</a:t>
            </a:r>
            <a:r>
              <a:rPr lang="en-US" dirty="0"/>
              <a:t> [WHERE </a:t>
            </a:r>
            <a:r>
              <a:rPr lang="en-US" i="1" dirty="0" err="1"/>
              <a:t>where_condition</a:t>
            </a:r>
            <a:r>
              <a:rPr lang="en-US" dirty="0"/>
              <a:t>] [ORDER BY ...] [LIMIT </a:t>
            </a:r>
            <a:r>
              <a:rPr lang="en-US" i="1" dirty="0" err="1"/>
              <a:t>row_count</a:t>
            </a:r>
            <a:r>
              <a:rPr lang="en-US" dirty="0"/>
              <a:t>]</a:t>
            </a:r>
          </a:p>
        </p:txBody>
      </p:sp>
      <p:sp>
        <p:nvSpPr>
          <p:cNvPr id="9" name="TextBox 8">
            <a:extLst>
              <a:ext uri="{FF2B5EF4-FFF2-40B4-BE49-F238E27FC236}">
                <a16:creationId xmlns:a16="http://schemas.microsoft.com/office/drawing/2014/main" id="{457A0740-66DA-3841-802C-FD14CCDE43E5}"/>
              </a:ext>
            </a:extLst>
          </p:cNvPr>
          <p:cNvSpPr txBox="1"/>
          <p:nvPr/>
        </p:nvSpPr>
        <p:spPr>
          <a:xfrm>
            <a:off x="624153" y="3781565"/>
            <a:ext cx="5890436" cy="1200329"/>
          </a:xfrm>
          <a:prstGeom prst="rect">
            <a:avLst/>
          </a:prstGeom>
          <a:noFill/>
        </p:spPr>
        <p:txBody>
          <a:bodyPr wrap="square" rtlCol="0">
            <a:spAutoFit/>
          </a:bodyPr>
          <a:lstStyle/>
          <a:p>
            <a:r>
              <a:rPr lang="en-US" dirty="0"/>
              <a:t>INSERT [LOW_PRIORITY | DELAYED | HIGH_PRIORITY] [IGNORE] [INTO] </a:t>
            </a:r>
            <a:r>
              <a:rPr lang="en-US" i="1" dirty="0" err="1"/>
              <a:t>tbl_name</a:t>
            </a:r>
            <a:r>
              <a:rPr lang="en-US" dirty="0"/>
              <a:t> [PARTITION (</a:t>
            </a:r>
            <a:r>
              <a:rPr lang="en-US" i="1" dirty="0" err="1"/>
              <a:t>partition_name</a:t>
            </a:r>
            <a:r>
              <a:rPr lang="en-US" dirty="0"/>
              <a:t> [, </a:t>
            </a:r>
            <a:r>
              <a:rPr lang="en-US" i="1" dirty="0" err="1"/>
              <a:t>partition_name</a:t>
            </a:r>
            <a:r>
              <a:rPr lang="en-US" dirty="0"/>
              <a:t>] ...)] [(</a:t>
            </a:r>
            <a:r>
              <a:rPr lang="en-US" i="1" dirty="0" err="1"/>
              <a:t>col_name</a:t>
            </a:r>
            <a:r>
              <a:rPr lang="en-US" dirty="0"/>
              <a:t> [, </a:t>
            </a:r>
            <a:r>
              <a:rPr lang="en-US" i="1" dirty="0" err="1"/>
              <a:t>col_name</a:t>
            </a:r>
            <a:r>
              <a:rPr lang="en-US" dirty="0"/>
              <a:t>] ...)] {VALUES | VALUE} (</a:t>
            </a:r>
            <a:r>
              <a:rPr lang="en-US" i="1" dirty="0" err="1"/>
              <a:t>value_list</a:t>
            </a:r>
            <a:r>
              <a:rPr lang="en-US" dirty="0"/>
              <a:t>) [, (</a:t>
            </a:r>
            <a:r>
              <a:rPr lang="en-US" i="1" dirty="0" err="1"/>
              <a:t>value_list</a:t>
            </a:r>
            <a:r>
              <a:rPr lang="en-US" dirty="0"/>
              <a:t>)] ...</a:t>
            </a:r>
          </a:p>
        </p:txBody>
      </p:sp>
      <p:graphicFrame>
        <p:nvGraphicFramePr>
          <p:cNvPr id="11" name="Table 10">
            <a:extLst>
              <a:ext uri="{FF2B5EF4-FFF2-40B4-BE49-F238E27FC236}">
                <a16:creationId xmlns:a16="http://schemas.microsoft.com/office/drawing/2014/main" id="{2C9E0626-0EBF-424C-A386-09E5BA96FD0B}"/>
              </a:ext>
            </a:extLst>
          </p:cNvPr>
          <p:cNvGraphicFramePr>
            <a:graphicFrameLocks noGrp="1"/>
          </p:cNvGraphicFramePr>
          <p:nvPr>
            <p:extLst>
              <p:ext uri="{D42A27DB-BD31-4B8C-83A1-F6EECF244321}">
                <p14:modId xmlns:p14="http://schemas.microsoft.com/office/powerpoint/2010/main" val="4001527028"/>
              </p:ext>
            </p:extLst>
          </p:nvPr>
        </p:nvGraphicFramePr>
        <p:xfrm>
          <a:off x="7531532" y="1536864"/>
          <a:ext cx="4127155" cy="2103120"/>
        </p:xfrm>
        <a:graphic>
          <a:graphicData uri="http://schemas.openxmlformats.org/drawingml/2006/table">
            <a:tbl>
              <a:tblPr firstRow="1" bandRow="1">
                <a:tableStyleId>{AF606853-7671-496A-8E4F-DF71F8EC918B}</a:tableStyleId>
              </a:tblPr>
              <a:tblGrid>
                <a:gridCol w="825431">
                  <a:extLst>
                    <a:ext uri="{9D8B030D-6E8A-4147-A177-3AD203B41FA5}">
                      <a16:colId xmlns:a16="http://schemas.microsoft.com/office/drawing/2014/main" val="1170053045"/>
                    </a:ext>
                  </a:extLst>
                </a:gridCol>
                <a:gridCol w="825431">
                  <a:extLst>
                    <a:ext uri="{9D8B030D-6E8A-4147-A177-3AD203B41FA5}">
                      <a16:colId xmlns:a16="http://schemas.microsoft.com/office/drawing/2014/main" val="1577644121"/>
                    </a:ext>
                  </a:extLst>
                </a:gridCol>
                <a:gridCol w="825431">
                  <a:extLst>
                    <a:ext uri="{9D8B030D-6E8A-4147-A177-3AD203B41FA5}">
                      <a16:colId xmlns:a16="http://schemas.microsoft.com/office/drawing/2014/main" val="559114279"/>
                    </a:ext>
                  </a:extLst>
                </a:gridCol>
                <a:gridCol w="825431">
                  <a:extLst>
                    <a:ext uri="{9D8B030D-6E8A-4147-A177-3AD203B41FA5}">
                      <a16:colId xmlns:a16="http://schemas.microsoft.com/office/drawing/2014/main" val="1526932729"/>
                    </a:ext>
                  </a:extLst>
                </a:gridCol>
                <a:gridCol w="825431">
                  <a:extLst>
                    <a:ext uri="{9D8B030D-6E8A-4147-A177-3AD203B41FA5}">
                      <a16:colId xmlns:a16="http://schemas.microsoft.com/office/drawing/2014/main" val="376831657"/>
                    </a:ext>
                  </a:extLst>
                </a:gridCol>
              </a:tblGrid>
              <a:tr h="468031">
                <a:tc>
                  <a:txBody>
                    <a:bodyPr/>
                    <a:lstStyle/>
                    <a:p>
                      <a:r>
                        <a:rPr lang="en-US" dirty="0" err="1"/>
                        <a:t>student_id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err="1"/>
                        <a:t>first_name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err="1"/>
                        <a:t>last_name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dob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err="1"/>
                        <a:t>add_dt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83266660"/>
                  </a:ext>
                </a:extLst>
              </a:tr>
              <a:tr h="46803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John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Doe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1980-01-01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chemeClr val="lt1"/>
                          </a:solidFill>
                          <a:effectLst/>
                          <a:latin typeface="+mn-lt"/>
                          <a:ea typeface="+mn-ea"/>
                          <a:cs typeface="+mn-cs"/>
                        </a:rPr>
                        <a:t>2019-07-04 18:03:22</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1663758"/>
                  </a:ext>
                </a:extLst>
              </a:tr>
            </a:tbl>
          </a:graphicData>
        </a:graphic>
      </p:graphicFrame>
    </p:spTree>
    <p:extLst>
      <p:ext uri="{BB962C8B-B14F-4D97-AF65-F5344CB8AC3E}">
        <p14:creationId xmlns:p14="http://schemas.microsoft.com/office/powerpoint/2010/main" val="18942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Statement Syntax</a:t>
            </a:r>
          </a:p>
        </p:txBody>
      </p:sp>
      <p:sp>
        <p:nvSpPr>
          <p:cNvPr id="3" name="Content Placeholder 2"/>
          <p:cNvSpPr>
            <a:spLocks noGrp="1"/>
          </p:cNvSpPr>
          <p:nvPr>
            <p:ph idx="1"/>
          </p:nvPr>
        </p:nvSpPr>
        <p:spPr/>
        <p:txBody>
          <a:bodyPr>
            <a:normAutofit/>
          </a:bodyPr>
          <a:lstStyle/>
          <a:p>
            <a:pPr marL="109728" indent="0" algn="just">
              <a:buNone/>
            </a:pPr>
            <a:r>
              <a:rPr lang="en-US" sz="2600" dirty="0"/>
              <a:t>DML: Select Syntax : Select is used to retrieve rows from one or more tables.</a:t>
            </a:r>
          </a:p>
          <a:p>
            <a:pPr marL="109728" indent="0" algn="just">
              <a:buNone/>
            </a:pPr>
            <a:endParaRPr lang="en-US" sz="2600" dirty="0"/>
          </a:p>
          <a:p>
            <a:pPr marL="109728" indent="0" algn="just">
              <a:buNone/>
            </a:pPr>
            <a:endParaRPr lang="en-US" sz="2600" dirty="0"/>
          </a:p>
          <a:p>
            <a:pPr marL="109728" indent="0" algn="just">
              <a:buNone/>
            </a:pPr>
            <a:endParaRPr lang="en-US" sz="2600" dirty="0"/>
          </a:p>
          <a:p>
            <a:pPr marL="109728" indent="0" algn="just">
              <a:buNone/>
            </a:pPr>
            <a:endParaRPr lang="en-US" sz="2600" dirty="0"/>
          </a:p>
        </p:txBody>
      </p:sp>
      <p:sp>
        <p:nvSpPr>
          <p:cNvPr id="5" name="Slide Number Placeholder 4"/>
          <p:cNvSpPr>
            <a:spLocks noGrp="1"/>
          </p:cNvSpPr>
          <p:nvPr>
            <p:ph type="sldNum" sz="quarter" idx="12"/>
          </p:nvPr>
        </p:nvSpPr>
        <p:spPr/>
        <p:txBody>
          <a:bodyPr/>
          <a:lstStyle/>
          <a:p>
            <a:fld id="{401CF334-2D5C-4859-84A6-CA7E6E43FAEB}" type="slidenum">
              <a:rPr lang="en-US" smtClean="0"/>
              <a:t>6</a:t>
            </a:fld>
            <a:endParaRPr lang="en-US" dirty="0"/>
          </a:p>
        </p:txBody>
      </p:sp>
      <p:sp>
        <p:nvSpPr>
          <p:cNvPr id="6" name="TextBox 5">
            <a:extLst>
              <a:ext uri="{FF2B5EF4-FFF2-40B4-BE49-F238E27FC236}">
                <a16:creationId xmlns:a16="http://schemas.microsoft.com/office/drawing/2014/main" id="{05AF7246-61C5-0945-98C6-AECD80F95192}"/>
              </a:ext>
            </a:extLst>
          </p:cNvPr>
          <p:cNvSpPr txBox="1"/>
          <p:nvPr/>
        </p:nvSpPr>
        <p:spPr>
          <a:xfrm>
            <a:off x="6882809" y="3725573"/>
            <a:ext cx="4236521" cy="923330"/>
          </a:xfrm>
          <a:prstGeom prst="rect">
            <a:avLst/>
          </a:prstGeom>
          <a:noFill/>
        </p:spPr>
        <p:txBody>
          <a:bodyPr wrap="square" rtlCol="0">
            <a:spAutoFit/>
          </a:bodyPr>
          <a:lstStyle/>
          <a:p>
            <a:r>
              <a:rPr lang="en-US" dirty="0"/>
              <a:t>Example:</a:t>
            </a:r>
          </a:p>
          <a:p>
            <a:r>
              <a:rPr lang="en-US" dirty="0"/>
              <a:t>SELECT </a:t>
            </a:r>
            <a:r>
              <a:rPr lang="en-US" dirty="0" err="1"/>
              <a:t>student_id</a:t>
            </a:r>
            <a:r>
              <a:rPr lang="en-US" dirty="0"/>
              <a:t>, </a:t>
            </a:r>
            <a:r>
              <a:rPr lang="en-US" dirty="0" err="1"/>
              <a:t>first_name</a:t>
            </a:r>
            <a:r>
              <a:rPr lang="en-US" dirty="0"/>
              <a:t> from student ;</a:t>
            </a:r>
          </a:p>
        </p:txBody>
      </p:sp>
      <p:sp>
        <p:nvSpPr>
          <p:cNvPr id="9" name="TextBox 8">
            <a:extLst>
              <a:ext uri="{FF2B5EF4-FFF2-40B4-BE49-F238E27FC236}">
                <a16:creationId xmlns:a16="http://schemas.microsoft.com/office/drawing/2014/main" id="{457A0740-66DA-3841-802C-FD14CCDE43E5}"/>
              </a:ext>
            </a:extLst>
          </p:cNvPr>
          <p:cNvSpPr txBox="1"/>
          <p:nvPr/>
        </p:nvSpPr>
        <p:spPr>
          <a:xfrm>
            <a:off x="729770" y="3182480"/>
            <a:ext cx="5890436" cy="3139321"/>
          </a:xfrm>
          <a:prstGeom prst="rect">
            <a:avLst/>
          </a:prstGeom>
          <a:noFill/>
        </p:spPr>
        <p:txBody>
          <a:bodyPr wrap="square" rtlCol="0">
            <a:spAutoFit/>
          </a:bodyPr>
          <a:lstStyle/>
          <a:p>
            <a:r>
              <a:rPr lang="en-US" dirty="0"/>
              <a:t>SELECT [ALL | DISTINCT | DISTINCTROW ] [HIGH_PRIORITY] [STRAIGHT_JOIN] [SQL_SMALL_RESULT] [SQL_BIG_RESULT] [SQL_BUFFER_RESULT] [SQL_NO_CACHE] [SQL_CALC_FOUND_ROWS] </a:t>
            </a:r>
            <a:r>
              <a:rPr lang="en-US" i="1" dirty="0" err="1"/>
              <a:t>select_expr</a:t>
            </a:r>
            <a:r>
              <a:rPr lang="en-US" dirty="0"/>
              <a:t> [, </a:t>
            </a:r>
            <a:r>
              <a:rPr lang="en-US" i="1" dirty="0" err="1"/>
              <a:t>select_expr</a:t>
            </a:r>
            <a:r>
              <a:rPr lang="en-US" dirty="0"/>
              <a:t> ...] [FROM </a:t>
            </a:r>
            <a:r>
              <a:rPr lang="en-US" i="1" dirty="0" err="1"/>
              <a:t>table_references</a:t>
            </a:r>
            <a:r>
              <a:rPr lang="en-US" dirty="0"/>
              <a:t> [PARTITION </a:t>
            </a:r>
            <a:r>
              <a:rPr lang="en-US" i="1" dirty="0" err="1"/>
              <a:t>partition_list</a:t>
            </a:r>
            <a:r>
              <a:rPr lang="en-US" dirty="0"/>
              <a:t>] [WHERE </a:t>
            </a:r>
            <a:r>
              <a:rPr lang="en-US" i="1" dirty="0" err="1"/>
              <a:t>where_condition</a:t>
            </a:r>
            <a:r>
              <a:rPr lang="en-US" dirty="0"/>
              <a:t>] [GROUP BY {</a:t>
            </a:r>
            <a:r>
              <a:rPr lang="en-US" i="1" dirty="0" err="1"/>
              <a:t>col_name</a:t>
            </a:r>
            <a:r>
              <a:rPr lang="en-US" dirty="0"/>
              <a:t> | </a:t>
            </a:r>
            <a:r>
              <a:rPr lang="en-US" i="1" dirty="0"/>
              <a:t>expr</a:t>
            </a:r>
            <a:r>
              <a:rPr lang="en-US" dirty="0"/>
              <a:t> | </a:t>
            </a:r>
            <a:r>
              <a:rPr lang="en-US" i="1" dirty="0"/>
              <a:t>position</a:t>
            </a:r>
            <a:r>
              <a:rPr lang="en-US" dirty="0"/>
              <a:t>}, ... [WITH ROLLUP]] [HAVING </a:t>
            </a:r>
            <a:r>
              <a:rPr lang="en-US" i="1" dirty="0" err="1"/>
              <a:t>where_condition</a:t>
            </a:r>
            <a:r>
              <a:rPr lang="en-US" dirty="0"/>
              <a:t>] [WINDOW </a:t>
            </a:r>
            <a:r>
              <a:rPr lang="en-US" i="1" dirty="0" err="1"/>
              <a:t>window_name</a:t>
            </a:r>
            <a:r>
              <a:rPr lang="en-US" dirty="0"/>
              <a:t> AS (</a:t>
            </a:r>
            <a:r>
              <a:rPr lang="en-US" i="1" dirty="0" err="1"/>
              <a:t>window_spec</a:t>
            </a:r>
            <a:r>
              <a:rPr lang="en-US" dirty="0"/>
              <a:t>) [, </a:t>
            </a:r>
            <a:r>
              <a:rPr lang="en-US" i="1" dirty="0" err="1"/>
              <a:t>window_name</a:t>
            </a:r>
            <a:r>
              <a:rPr lang="en-US" dirty="0"/>
              <a:t> AS (</a:t>
            </a:r>
            <a:r>
              <a:rPr lang="en-US" i="1" dirty="0" err="1"/>
              <a:t>window_spec</a:t>
            </a:r>
            <a:r>
              <a:rPr lang="en-US" dirty="0"/>
              <a:t>)] ...] [ORDER BY {</a:t>
            </a:r>
            <a:r>
              <a:rPr lang="en-US" i="1" dirty="0" err="1"/>
              <a:t>col_name</a:t>
            </a:r>
            <a:r>
              <a:rPr lang="en-US" dirty="0"/>
              <a:t> | </a:t>
            </a:r>
            <a:r>
              <a:rPr lang="en-US" i="1" dirty="0"/>
              <a:t>expr</a:t>
            </a:r>
            <a:r>
              <a:rPr lang="en-US" dirty="0"/>
              <a:t> | </a:t>
            </a:r>
            <a:r>
              <a:rPr lang="en-US" i="1" dirty="0"/>
              <a:t>position</a:t>
            </a:r>
            <a:r>
              <a:rPr lang="en-US" dirty="0"/>
              <a:t>} [ASC | DESC], ... [WITH ROLLUP]] [LIMIT {[</a:t>
            </a:r>
            <a:r>
              <a:rPr lang="en-US" i="1" dirty="0"/>
              <a:t>offset</a:t>
            </a:r>
            <a:r>
              <a:rPr lang="en-US" dirty="0"/>
              <a:t>,] </a:t>
            </a:r>
            <a:r>
              <a:rPr lang="en-US" i="1" dirty="0" err="1"/>
              <a:t>row_count</a:t>
            </a:r>
            <a:r>
              <a:rPr lang="en-US" dirty="0"/>
              <a:t> | </a:t>
            </a:r>
            <a:r>
              <a:rPr lang="en-US" i="1" dirty="0" err="1"/>
              <a:t>row_count</a:t>
            </a:r>
            <a:r>
              <a:rPr lang="en-US" dirty="0"/>
              <a:t> OFFSET </a:t>
            </a:r>
            <a:r>
              <a:rPr lang="en-US" i="1" dirty="0"/>
              <a:t>offset</a:t>
            </a:r>
            <a:r>
              <a:rPr lang="en-US" dirty="0"/>
              <a:t>}]</a:t>
            </a:r>
          </a:p>
        </p:txBody>
      </p:sp>
    </p:spTree>
    <p:extLst>
      <p:ext uri="{BB962C8B-B14F-4D97-AF65-F5344CB8AC3E}">
        <p14:creationId xmlns:p14="http://schemas.microsoft.com/office/powerpoint/2010/main" val="69797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Statement Syntax</a:t>
            </a:r>
          </a:p>
        </p:txBody>
      </p:sp>
      <p:sp>
        <p:nvSpPr>
          <p:cNvPr id="3" name="Content Placeholder 2"/>
          <p:cNvSpPr>
            <a:spLocks noGrp="1"/>
          </p:cNvSpPr>
          <p:nvPr>
            <p:ph idx="1"/>
          </p:nvPr>
        </p:nvSpPr>
        <p:spPr>
          <a:xfrm>
            <a:off x="609599" y="2249424"/>
            <a:ext cx="11187659" cy="4325112"/>
          </a:xfrm>
        </p:spPr>
        <p:txBody>
          <a:bodyPr>
            <a:normAutofit/>
          </a:bodyPr>
          <a:lstStyle/>
          <a:p>
            <a:pPr marL="109728" indent="0" algn="just">
              <a:buNone/>
            </a:pPr>
            <a:r>
              <a:rPr lang="en-US" sz="2600" dirty="0"/>
              <a:t>TCL: Start Transaction, Commit, and Rollback</a:t>
            </a:r>
          </a:p>
          <a:p>
            <a:pPr marL="109728" indent="0" algn="just">
              <a:buNone/>
            </a:pPr>
            <a:endParaRPr lang="en-US" sz="2600" dirty="0"/>
          </a:p>
          <a:p>
            <a:pPr marL="109728" indent="0" algn="just">
              <a:buNone/>
            </a:pPr>
            <a:endParaRPr lang="en-US" sz="2600" dirty="0"/>
          </a:p>
          <a:p>
            <a:pPr marL="109728" indent="0" algn="just">
              <a:buNone/>
            </a:pPr>
            <a:endParaRPr lang="en-US" sz="2600" dirty="0"/>
          </a:p>
          <a:p>
            <a:pPr marL="109728" indent="0" algn="just">
              <a:buNone/>
            </a:pPr>
            <a:endParaRPr lang="en-US" sz="2600" dirty="0"/>
          </a:p>
        </p:txBody>
      </p:sp>
      <p:sp>
        <p:nvSpPr>
          <p:cNvPr id="5" name="Slide Number Placeholder 4"/>
          <p:cNvSpPr>
            <a:spLocks noGrp="1"/>
          </p:cNvSpPr>
          <p:nvPr>
            <p:ph type="sldNum" sz="quarter" idx="12"/>
          </p:nvPr>
        </p:nvSpPr>
        <p:spPr/>
        <p:txBody>
          <a:bodyPr/>
          <a:lstStyle/>
          <a:p>
            <a:fld id="{401CF334-2D5C-4859-84A6-CA7E6E43FAEB}" type="slidenum">
              <a:rPr lang="en-US" smtClean="0"/>
              <a:t>7</a:t>
            </a:fld>
            <a:endParaRPr lang="en-US" dirty="0"/>
          </a:p>
        </p:txBody>
      </p:sp>
      <p:sp>
        <p:nvSpPr>
          <p:cNvPr id="6" name="TextBox 5">
            <a:extLst>
              <a:ext uri="{FF2B5EF4-FFF2-40B4-BE49-F238E27FC236}">
                <a16:creationId xmlns:a16="http://schemas.microsoft.com/office/drawing/2014/main" id="{05AF7246-61C5-0945-98C6-AECD80F95192}"/>
              </a:ext>
            </a:extLst>
          </p:cNvPr>
          <p:cNvSpPr txBox="1"/>
          <p:nvPr/>
        </p:nvSpPr>
        <p:spPr>
          <a:xfrm>
            <a:off x="7679127" y="3229645"/>
            <a:ext cx="4236521" cy="1754326"/>
          </a:xfrm>
          <a:prstGeom prst="rect">
            <a:avLst/>
          </a:prstGeom>
          <a:noFill/>
        </p:spPr>
        <p:txBody>
          <a:bodyPr wrap="square" rtlCol="0">
            <a:spAutoFit/>
          </a:bodyPr>
          <a:lstStyle/>
          <a:p>
            <a:r>
              <a:rPr lang="en-US" dirty="0"/>
              <a:t>Example:</a:t>
            </a:r>
          </a:p>
          <a:p>
            <a:r>
              <a:rPr lang="en-US" dirty="0"/>
              <a:t>START TRANSACTION; </a:t>
            </a:r>
          </a:p>
          <a:p>
            <a:pPr lvl="1"/>
            <a:r>
              <a:rPr lang="en-US" dirty="0"/>
              <a:t>SELECT @A:=SUM(salary) FROM table1 WHERE type=1; UPDATE table2 SET summary=@A WHERE type=1; </a:t>
            </a:r>
          </a:p>
          <a:p>
            <a:r>
              <a:rPr lang="en-US" dirty="0"/>
              <a:t>COMMIT;</a:t>
            </a:r>
          </a:p>
        </p:txBody>
      </p:sp>
      <p:sp>
        <p:nvSpPr>
          <p:cNvPr id="9" name="TextBox 8">
            <a:extLst>
              <a:ext uri="{FF2B5EF4-FFF2-40B4-BE49-F238E27FC236}">
                <a16:creationId xmlns:a16="http://schemas.microsoft.com/office/drawing/2014/main" id="{457A0740-66DA-3841-802C-FD14CCDE43E5}"/>
              </a:ext>
            </a:extLst>
          </p:cNvPr>
          <p:cNvSpPr txBox="1"/>
          <p:nvPr/>
        </p:nvSpPr>
        <p:spPr>
          <a:xfrm>
            <a:off x="729770" y="3182480"/>
            <a:ext cx="5890436" cy="1754326"/>
          </a:xfrm>
          <a:prstGeom prst="rect">
            <a:avLst/>
          </a:prstGeom>
          <a:noFill/>
        </p:spPr>
        <p:txBody>
          <a:bodyPr wrap="square" rtlCol="0">
            <a:spAutoFit/>
          </a:bodyPr>
          <a:lstStyle/>
          <a:p>
            <a:r>
              <a:rPr lang="en-US" dirty="0"/>
              <a:t>START TRANSACTION [</a:t>
            </a:r>
            <a:r>
              <a:rPr lang="en-US" i="1" dirty="0" err="1"/>
              <a:t>transaction_characteristic</a:t>
            </a:r>
            <a:r>
              <a:rPr lang="en-US" dirty="0"/>
              <a:t> [, </a:t>
            </a:r>
            <a:r>
              <a:rPr lang="en-US" i="1" dirty="0" err="1"/>
              <a:t>transaction_characteristic</a:t>
            </a:r>
            <a:r>
              <a:rPr lang="en-US" dirty="0"/>
              <a:t>] ...] </a:t>
            </a:r>
            <a:r>
              <a:rPr lang="en-US" i="1" dirty="0" err="1"/>
              <a:t>transaction_characteristic</a:t>
            </a:r>
            <a:r>
              <a:rPr lang="en-US" dirty="0"/>
              <a:t>: { WITH CONSISTENT SNAPSHOT | READ WRITE | READ ONLY } BEGIN [WORK] COMMIT [WORK] [AND [NO] CHAIN] [[NO] RELEASE] ROLLBACK [WORK] [AND [NO] CHAIN] [[NO] RELEASE] SET </a:t>
            </a:r>
            <a:r>
              <a:rPr lang="en-US" dirty="0" err="1"/>
              <a:t>autocommit</a:t>
            </a:r>
            <a:r>
              <a:rPr lang="en-US" dirty="0"/>
              <a:t> = {0 | 1}</a:t>
            </a:r>
          </a:p>
        </p:txBody>
      </p:sp>
      <p:sp>
        <p:nvSpPr>
          <p:cNvPr id="7" name="TextBox 6">
            <a:extLst>
              <a:ext uri="{FF2B5EF4-FFF2-40B4-BE49-F238E27FC236}">
                <a16:creationId xmlns:a16="http://schemas.microsoft.com/office/drawing/2014/main" id="{DFF7E077-5EC4-874A-8D2A-01200F129F8D}"/>
              </a:ext>
            </a:extLst>
          </p:cNvPr>
          <p:cNvSpPr txBox="1"/>
          <p:nvPr/>
        </p:nvSpPr>
        <p:spPr>
          <a:xfrm>
            <a:off x="609599" y="5071413"/>
            <a:ext cx="7874833" cy="2031325"/>
          </a:xfrm>
          <a:prstGeom prst="rect">
            <a:avLst/>
          </a:prstGeom>
          <a:noFill/>
        </p:spPr>
        <p:txBody>
          <a:bodyPr wrap="square" rtlCol="0">
            <a:spAutoFit/>
          </a:bodyPr>
          <a:lstStyle/>
          <a:p>
            <a:r>
              <a:rPr lang="en-US" dirty="0"/>
              <a:t>TCL is used to control transactions.</a:t>
            </a:r>
          </a:p>
          <a:p>
            <a:pPr marL="285750" indent="-285750" fontAlgn="base">
              <a:buFont typeface="Arial" panose="020B0604020202020204" pitchFamily="34" charset="0"/>
              <a:buChar char="•"/>
            </a:pPr>
            <a:r>
              <a:rPr lang="en-US" dirty="0"/>
              <a:t>START TRANSACTION or BEGIN start a new transaction.</a:t>
            </a:r>
          </a:p>
          <a:p>
            <a:pPr marL="285750" indent="-285750" fontAlgn="base">
              <a:buFont typeface="Arial" panose="020B0604020202020204" pitchFamily="34" charset="0"/>
              <a:buChar char="•"/>
            </a:pPr>
            <a:r>
              <a:rPr lang="en-US" dirty="0"/>
              <a:t>COMMIT commits the current transaction, making its changes permanent.</a:t>
            </a:r>
          </a:p>
          <a:p>
            <a:pPr marL="285750" indent="-285750" fontAlgn="base">
              <a:buFont typeface="Arial" panose="020B0604020202020204" pitchFamily="34" charset="0"/>
              <a:buChar char="•"/>
            </a:pPr>
            <a:r>
              <a:rPr lang="en-US" dirty="0"/>
              <a:t>ROLLBACK rolls back the current transaction, canceling its changes.</a:t>
            </a:r>
          </a:p>
          <a:p>
            <a:pPr marL="285750" indent="-285750" fontAlgn="base">
              <a:buFont typeface="Arial" panose="020B0604020202020204" pitchFamily="34" charset="0"/>
              <a:buChar char="•"/>
            </a:pPr>
            <a:r>
              <a:rPr lang="en-US" dirty="0"/>
              <a:t>SET </a:t>
            </a:r>
            <a:r>
              <a:rPr lang="en-US" dirty="0" err="1"/>
              <a:t>autocommit</a:t>
            </a:r>
            <a:r>
              <a:rPr lang="en-US" dirty="0"/>
              <a:t> disables or enables the default </a:t>
            </a:r>
            <a:r>
              <a:rPr lang="en-US" dirty="0" err="1"/>
              <a:t>autocommit</a:t>
            </a:r>
            <a:r>
              <a:rPr lang="en-US" dirty="0"/>
              <a:t> mode for the current session.</a:t>
            </a:r>
          </a:p>
          <a:p>
            <a:endParaRPr lang="en-US" dirty="0"/>
          </a:p>
        </p:txBody>
      </p:sp>
    </p:spTree>
    <p:extLst>
      <p:ext uri="{BB962C8B-B14F-4D97-AF65-F5344CB8AC3E}">
        <p14:creationId xmlns:p14="http://schemas.microsoft.com/office/powerpoint/2010/main" val="368996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Statement Syntax</a:t>
            </a:r>
          </a:p>
        </p:txBody>
      </p:sp>
      <p:sp>
        <p:nvSpPr>
          <p:cNvPr id="3" name="Content Placeholder 2"/>
          <p:cNvSpPr>
            <a:spLocks noGrp="1"/>
          </p:cNvSpPr>
          <p:nvPr>
            <p:ph idx="1"/>
          </p:nvPr>
        </p:nvSpPr>
        <p:spPr>
          <a:xfrm>
            <a:off x="609599" y="2249424"/>
            <a:ext cx="11187659" cy="4325112"/>
          </a:xfrm>
        </p:spPr>
        <p:txBody>
          <a:bodyPr>
            <a:normAutofit/>
          </a:bodyPr>
          <a:lstStyle/>
          <a:p>
            <a:pPr marL="109728" indent="0" algn="just">
              <a:buNone/>
            </a:pPr>
            <a:r>
              <a:rPr lang="en-US" sz="2600" dirty="0"/>
              <a:t>Utility Statement: Describe, Explain, Help, Use</a:t>
            </a:r>
          </a:p>
          <a:p>
            <a:pPr marL="109728" indent="0" algn="just">
              <a:buNone/>
            </a:pPr>
            <a:r>
              <a:rPr lang="en-US" sz="2600" dirty="0"/>
              <a:t>Describe and Explain are used to obtain information about table structure or query execution plans. Use statement is used to choose the current database. </a:t>
            </a:r>
          </a:p>
          <a:p>
            <a:pPr marL="109728" indent="0" algn="just">
              <a:buNone/>
            </a:pPr>
            <a:r>
              <a:rPr lang="en-US" sz="2600" dirty="0"/>
              <a:t>Help is used to display online help documentation.</a:t>
            </a:r>
          </a:p>
          <a:p>
            <a:pPr marL="109728" indent="0" algn="just">
              <a:buNone/>
            </a:pPr>
            <a:endParaRPr lang="en-US" sz="2600" dirty="0"/>
          </a:p>
          <a:p>
            <a:pPr marL="109728" indent="0" algn="just">
              <a:buNone/>
            </a:pPr>
            <a:r>
              <a:rPr lang="en-US" sz="2600" dirty="0"/>
              <a:t> </a:t>
            </a:r>
          </a:p>
          <a:p>
            <a:pPr marL="109728" indent="0" algn="just">
              <a:buNone/>
            </a:pPr>
            <a:endParaRPr lang="en-US" sz="2600" dirty="0"/>
          </a:p>
          <a:p>
            <a:pPr marL="109728" indent="0" algn="just">
              <a:buNone/>
            </a:pPr>
            <a:endParaRPr lang="en-US" sz="2600" dirty="0"/>
          </a:p>
          <a:p>
            <a:pPr marL="109728" indent="0" algn="just">
              <a:buNone/>
            </a:pPr>
            <a:endParaRPr lang="en-US" sz="2600" dirty="0"/>
          </a:p>
          <a:p>
            <a:pPr marL="109728" indent="0" algn="just">
              <a:buNone/>
            </a:pPr>
            <a:endParaRPr lang="en-US" sz="2600" dirty="0"/>
          </a:p>
        </p:txBody>
      </p:sp>
      <p:sp>
        <p:nvSpPr>
          <p:cNvPr id="5" name="Slide Number Placeholder 4"/>
          <p:cNvSpPr>
            <a:spLocks noGrp="1"/>
          </p:cNvSpPr>
          <p:nvPr>
            <p:ph type="sldNum" sz="quarter" idx="12"/>
          </p:nvPr>
        </p:nvSpPr>
        <p:spPr/>
        <p:txBody>
          <a:bodyPr/>
          <a:lstStyle/>
          <a:p>
            <a:fld id="{401CF334-2D5C-4859-84A6-CA7E6E43FAEB}" type="slidenum">
              <a:rPr lang="en-US" smtClean="0"/>
              <a:t>8</a:t>
            </a:fld>
            <a:endParaRPr lang="en-US" dirty="0"/>
          </a:p>
        </p:txBody>
      </p:sp>
      <p:sp>
        <p:nvSpPr>
          <p:cNvPr id="6" name="TextBox 5">
            <a:extLst>
              <a:ext uri="{FF2B5EF4-FFF2-40B4-BE49-F238E27FC236}">
                <a16:creationId xmlns:a16="http://schemas.microsoft.com/office/drawing/2014/main" id="{05AF7246-61C5-0945-98C6-AECD80F95192}"/>
              </a:ext>
            </a:extLst>
          </p:cNvPr>
          <p:cNvSpPr txBox="1"/>
          <p:nvPr/>
        </p:nvSpPr>
        <p:spPr>
          <a:xfrm>
            <a:off x="1414421" y="4411980"/>
            <a:ext cx="4236521" cy="1477328"/>
          </a:xfrm>
          <a:prstGeom prst="rect">
            <a:avLst/>
          </a:prstGeom>
          <a:noFill/>
        </p:spPr>
        <p:txBody>
          <a:bodyPr wrap="square" rtlCol="0">
            <a:spAutoFit/>
          </a:bodyPr>
          <a:lstStyle/>
          <a:p>
            <a:r>
              <a:rPr lang="en-US" dirty="0"/>
              <a:t>DESCRIBE student;</a:t>
            </a:r>
          </a:p>
          <a:p>
            <a:r>
              <a:rPr lang="en-US" dirty="0"/>
              <a:t>EXPLAIN student;</a:t>
            </a:r>
          </a:p>
          <a:p>
            <a:r>
              <a:rPr lang="en-US" dirty="0"/>
              <a:t>USE </a:t>
            </a:r>
            <a:r>
              <a:rPr lang="en-US" dirty="0" err="1"/>
              <a:t>school_mgmt</a:t>
            </a:r>
            <a:r>
              <a:rPr lang="en-US" dirty="0"/>
              <a:t>.;</a:t>
            </a:r>
          </a:p>
          <a:p>
            <a:r>
              <a:rPr lang="en-US" dirty="0"/>
              <a:t>HELP CREATE TABLES;</a:t>
            </a:r>
          </a:p>
          <a:p>
            <a:endParaRPr lang="en-US" dirty="0"/>
          </a:p>
        </p:txBody>
      </p:sp>
    </p:spTree>
    <p:extLst>
      <p:ext uri="{BB962C8B-B14F-4D97-AF65-F5344CB8AC3E}">
        <p14:creationId xmlns:p14="http://schemas.microsoft.com/office/powerpoint/2010/main" val="309797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Clauses</a:t>
            </a:r>
          </a:p>
        </p:txBody>
      </p:sp>
      <p:sp>
        <p:nvSpPr>
          <p:cNvPr id="3" name="Content Placeholder 2"/>
          <p:cNvSpPr>
            <a:spLocks noGrp="1"/>
          </p:cNvSpPr>
          <p:nvPr>
            <p:ph idx="1"/>
          </p:nvPr>
        </p:nvSpPr>
        <p:spPr>
          <a:xfrm>
            <a:off x="609599" y="2249424"/>
            <a:ext cx="5056683" cy="4325112"/>
          </a:xfrm>
        </p:spPr>
        <p:txBody>
          <a:bodyPr>
            <a:normAutofit/>
          </a:bodyPr>
          <a:lstStyle/>
          <a:p>
            <a:pPr marL="109728" indent="0" algn="just">
              <a:buNone/>
            </a:pPr>
            <a:r>
              <a:rPr lang="en-US" sz="2600" dirty="0"/>
              <a:t>SELECT statement is composed of several components or clauses. Only select clause is mandatory. Mostly three or more than three clauses are used heavily to query the data.</a:t>
            </a:r>
          </a:p>
          <a:p>
            <a:pPr marL="109728" indent="0" algn="just">
              <a:buNone/>
            </a:pPr>
            <a:r>
              <a:rPr lang="en-US" sz="2600" dirty="0"/>
              <a:t> </a:t>
            </a:r>
          </a:p>
          <a:p>
            <a:pPr marL="109728" indent="0" algn="just">
              <a:buNone/>
            </a:pPr>
            <a:endParaRPr lang="en-US" sz="2600" dirty="0"/>
          </a:p>
          <a:p>
            <a:pPr marL="109728" indent="0" algn="just">
              <a:buNone/>
            </a:pPr>
            <a:endParaRPr lang="en-US" sz="2600" dirty="0"/>
          </a:p>
          <a:p>
            <a:pPr marL="109728" indent="0" algn="just">
              <a:buNone/>
            </a:pPr>
            <a:endParaRPr lang="en-US" sz="2600" dirty="0"/>
          </a:p>
          <a:p>
            <a:pPr marL="109728" indent="0" algn="just">
              <a:buNone/>
            </a:pPr>
            <a:endParaRPr lang="en-US" sz="2600" dirty="0"/>
          </a:p>
        </p:txBody>
      </p:sp>
      <p:sp>
        <p:nvSpPr>
          <p:cNvPr id="5" name="Slide Number Placeholder 4"/>
          <p:cNvSpPr>
            <a:spLocks noGrp="1"/>
          </p:cNvSpPr>
          <p:nvPr>
            <p:ph type="sldNum" sz="quarter" idx="12"/>
          </p:nvPr>
        </p:nvSpPr>
        <p:spPr/>
        <p:txBody>
          <a:bodyPr/>
          <a:lstStyle/>
          <a:p>
            <a:fld id="{401CF334-2D5C-4859-84A6-CA7E6E43FAEB}" type="slidenum">
              <a:rPr lang="en-US" smtClean="0"/>
              <a:t>9</a:t>
            </a:fld>
            <a:endParaRPr lang="en-US" dirty="0"/>
          </a:p>
        </p:txBody>
      </p:sp>
      <p:graphicFrame>
        <p:nvGraphicFramePr>
          <p:cNvPr id="4" name="Table 3">
            <a:extLst>
              <a:ext uri="{FF2B5EF4-FFF2-40B4-BE49-F238E27FC236}">
                <a16:creationId xmlns:a16="http://schemas.microsoft.com/office/drawing/2014/main" id="{D054B855-6A12-6B4A-9780-E0E1E6705304}"/>
              </a:ext>
            </a:extLst>
          </p:cNvPr>
          <p:cNvGraphicFramePr>
            <a:graphicFrameLocks noGrp="1"/>
          </p:cNvGraphicFramePr>
          <p:nvPr>
            <p:extLst>
              <p:ext uri="{D42A27DB-BD31-4B8C-83A1-F6EECF244321}">
                <p14:modId xmlns:p14="http://schemas.microsoft.com/office/powerpoint/2010/main" val="1733668178"/>
              </p:ext>
            </p:extLst>
          </p:nvPr>
        </p:nvGraphicFramePr>
        <p:xfrm>
          <a:off x="5791722" y="2209800"/>
          <a:ext cx="6123926" cy="4324349"/>
        </p:xfrm>
        <a:graphic>
          <a:graphicData uri="http://schemas.openxmlformats.org/drawingml/2006/table">
            <a:tbl>
              <a:tblPr>
                <a:tableStyleId>{69CF1AB2-1976-4502-BF36-3FF5EA218861}</a:tableStyleId>
              </a:tblPr>
              <a:tblGrid>
                <a:gridCol w="3061963">
                  <a:extLst>
                    <a:ext uri="{9D8B030D-6E8A-4147-A177-3AD203B41FA5}">
                      <a16:colId xmlns:a16="http://schemas.microsoft.com/office/drawing/2014/main" val="1703473084"/>
                    </a:ext>
                  </a:extLst>
                </a:gridCol>
                <a:gridCol w="3061963">
                  <a:extLst>
                    <a:ext uri="{9D8B030D-6E8A-4147-A177-3AD203B41FA5}">
                      <a16:colId xmlns:a16="http://schemas.microsoft.com/office/drawing/2014/main" val="116149625"/>
                    </a:ext>
                  </a:extLst>
                </a:gridCol>
              </a:tblGrid>
              <a:tr h="311665">
                <a:tc>
                  <a:txBody>
                    <a:bodyPr/>
                    <a:lstStyle/>
                    <a:p>
                      <a:pPr algn="l" fontAlgn="base"/>
                      <a:r>
                        <a:rPr lang="en-US" sz="1500" b="1">
                          <a:effectLst/>
                        </a:rPr>
                        <a:t>Clause name</a:t>
                      </a:r>
                      <a:endParaRPr lang="en-US" sz="1500" b="1">
                        <a:effectLst/>
                        <a:latin typeface="inherit"/>
                      </a:endParaRPr>
                    </a:p>
                  </a:txBody>
                  <a:tcPr marL="77916" marR="77916" marT="38958" marB="38958" anchor="b"/>
                </a:tc>
                <a:tc>
                  <a:txBody>
                    <a:bodyPr/>
                    <a:lstStyle/>
                    <a:p>
                      <a:pPr algn="l" fontAlgn="base"/>
                      <a:r>
                        <a:rPr lang="en-US" sz="1500" b="1" dirty="0">
                          <a:effectLst/>
                        </a:rPr>
                        <a:t>Purpose</a:t>
                      </a:r>
                      <a:endParaRPr lang="en-US" sz="1500" b="1" dirty="0">
                        <a:effectLst/>
                        <a:latin typeface="inherit"/>
                      </a:endParaRPr>
                    </a:p>
                  </a:txBody>
                  <a:tcPr marL="77916" marR="77916" marT="38958" marB="38958" anchor="b"/>
                </a:tc>
                <a:extLst>
                  <a:ext uri="{0D108BD9-81ED-4DB2-BD59-A6C34878D82A}">
                    <a16:rowId xmlns:a16="http://schemas.microsoft.com/office/drawing/2014/main" val="2047664947"/>
                  </a:ext>
                </a:extLst>
              </a:tr>
              <a:tr h="863571">
                <a:tc>
                  <a:txBody>
                    <a:bodyPr/>
                    <a:lstStyle/>
                    <a:p>
                      <a:pPr algn="l" fontAlgn="base"/>
                      <a:r>
                        <a:rPr lang="en-US" sz="1500" b="0" dirty="0">
                          <a:effectLst/>
                        </a:rPr>
                        <a:t>Select</a:t>
                      </a:r>
                      <a:endParaRPr lang="en-US" sz="1500" b="0" dirty="0">
                        <a:effectLst/>
                        <a:latin typeface="inherit"/>
                      </a:endParaRPr>
                    </a:p>
                  </a:txBody>
                  <a:tcPr marL="81163" marR="81163" marT="81163" marB="81163"/>
                </a:tc>
                <a:tc>
                  <a:txBody>
                    <a:bodyPr/>
                    <a:lstStyle/>
                    <a:p>
                      <a:pPr algn="l" fontAlgn="base"/>
                      <a:r>
                        <a:rPr lang="en-US" sz="1500" b="0" dirty="0">
                          <a:effectLst/>
                        </a:rPr>
                        <a:t>Determines which columns to include in the query’s result set</a:t>
                      </a:r>
                      <a:endParaRPr lang="en-US" sz="1500" b="0" dirty="0">
                        <a:effectLst/>
                        <a:latin typeface="inherit"/>
                      </a:endParaRPr>
                    </a:p>
                  </a:txBody>
                  <a:tcPr marL="81163" marR="81163" marT="81163" marB="81163"/>
                </a:tc>
                <a:extLst>
                  <a:ext uri="{0D108BD9-81ED-4DB2-BD59-A6C34878D82A}">
                    <a16:rowId xmlns:a16="http://schemas.microsoft.com/office/drawing/2014/main" val="1331051035"/>
                  </a:ext>
                </a:extLst>
              </a:tr>
              <a:tr h="863571">
                <a:tc>
                  <a:txBody>
                    <a:bodyPr/>
                    <a:lstStyle/>
                    <a:p>
                      <a:pPr algn="l" fontAlgn="base"/>
                      <a:r>
                        <a:rPr lang="en-US" sz="1500" b="0" dirty="0">
                          <a:effectLst/>
                        </a:rPr>
                        <a:t>From</a:t>
                      </a:r>
                      <a:endParaRPr lang="en-US" sz="1500" b="0" dirty="0">
                        <a:effectLst/>
                        <a:latin typeface="inherit"/>
                      </a:endParaRPr>
                    </a:p>
                  </a:txBody>
                  <a:tcPr marL="81163" marR="81163" marT="81163" marB="81163"/>
                </a:tc>
                <a:tc>
                  <a:txBody>
                    <a:bodyPr/>
                    <a:lstStyle/>
                    <a:p>
                      <a:pPr algn="l" fontAlgn="base"/>
                      <a:r>
                        <a:rPr lang="en-US" sz="1500" b="0" dirty="0">
                          <a:effectLst/>
                        </a:rPr>
                        <a:t>Identifies the tables from which to draw data and how the tables should be joined</a:t>
                      </a:r>
                      <a:endParaRPr lang="en-US" sz="1500" b="0" dirty="0">
                        <a:effectLst/>
                        <a:latin typeface="inherit"/>
                      </a:endParaRPr>
                    </a:p>
                  </a:txBody>
                  <a:tcPr marL="81163" marR="81163" marT="81163" marB="81163"/>
                </a:tc>
                <a:extLst>
                  <a:ext uri="{0D108BD9-81ED-4DB2-BD59-A6C34878D82A}">
                    <a16:rowId xmlns:a16="http://schemas.microsoft.com/office/drawing/2014/main" val="121545588"/>
                  </a:ext>
                </a:extLst>
              </a:tr>
              <a:tr h="396074">
                <a:tc>
                  <a:txBody>
                    <a:bodyPr/>
                    <a:lstStyle/>
                    <a:p>
                      <a:pPr algn="l" fontAlgn="base"/>
                      <a:r>
                        <a:rPr lang="en-US" sz="1500" b="0">
                          <a:effectLst/>
                        </a:rPr>
                        <a:t>Where</a:t>
                      </a:r>
                      <a:endParaRPr lang="en-US" sz="1500" b="0">
                        <a:effectLst/>
                        <a:latin typeface="inherit"/>
                      </a:endParaRPr>
                    </a:p>
                  </a:txBody>
                  <a:tcPr marL="81163" marR="81163" marT="81163" marB="81163"/>
                </a:tc>
                <a:tc>
                  <a:txBody>
                    <a:bodyPr/>
                    <a:lstStyle/>
                    <a:p>
                      <a:pPr algn="l" fontAlgn="base"/>
                      <a:r>
                        <a:rPr lang="en-US" sz="1500" b="0">
                          <a:effectLst/>
                        </a:rPr>
                        <a:t>Filters out unwanted data</a:t>
                      </a:r>
                      <a:endParaRPr lang="en-US" sz="1500" b="0">
                        <a:effectLst/>
                        <a:latin typeface="inherit"/>
                      </a:endParaRPr>
                    </a:p>
                  </a:txBody>
                  <a:tcPr marL="81163" marR="81163" marT="81163" marB="81163"/>
                </a:tc>
                <a:extLst>
                  <a:ext uri="{0D108BD9-81ED-4DB2-BD59-A6C34878D82A}">
                    <a16:rowId xmlns:a16="http://schemas.microsoft.com/office/drawing/2014/main" val="2815010790"/>
                  </a:ext>
                </a:extLst>
              </a:tr>
              <a:tr h="629823">
                <a:tc>
                  <a:txBody>
                    <a:bodyPr/>
                    <a:lstStyle/>
                    <a:p>
                      <a:pPr algn="l" fontAlgn="base"/>
                      <a:r>
                        <a:rPr lang="en-US" sz="1500" b="0">
                          <a:effectLst/>
                        </a:rPr>
                        <a:t>Group by</a:t>
                      </a:r>
                      <a:endParaRPr lang="en-US" sz="1500" b="0">
                        <a:effectLst/>
                        <a:latin typeface="inherit"/>
                      </a:endParaRPr>
                    </a:p>
                  </a:txBody>
                  <a:tcPr marL="81163" marR="81163" marT="81163" marB="81163"/>
                </a:tc>
                <a:tc>
                  <a:txBody>
                    <a:bodyPr/>
                    <a:lstStyle/>
                    <a:p>
                      <a:pPr algn="l" fontAlgn="base"/>
                      <a:r>
                        <a:rPr lang="en-US" sz="1500" b="0">
                          <a:effectLst/>
                        </a:rPr>
                        <a:t>Used to group rows together by common column values</a:t>
                      </a:r>
                      <a:endParaRPr lang="en-US" sz="1500" b="0">
                        <a:effectLst/>
                        <a:latin typeface="inherit"/>
                      </a:endParaRPr>
                    </a:p>
                  </a:txBody>
                  <a:tcPr marL="81163" marR="81163" marT="81163" marB="81163"/>
                </a:tc>
                <a:extLst>
                  <a:ext uri="{0D108BD9-81ED-4DB2-BD59-A6C34878D82A}">
                    <a16:rowId xmlns:a16="http://schemas.microsoft.com/office/drawing/2014/main" val="2520550275"/>
                  </a:ext>
                </a:extLst>
              </a:tr>
              <a:tr h="396074">
                <a:tc>
                  <a:txBody>
                    <a:bodyPr/>
                    <a:lstStyle/>
                    <a:p>
                      <a:pPr algn="l" fontAlgn="base"/>
                      <a:r>
                        <a:rPr lang="en-US" sz="1500" b="0" dirty="0">
                          <a:effectLst/>
                        </a:rPr>
                        <a:t>Having</a:t>
                      </a:r>
                      <a:endParaRPr lang="en-US" sz="1500" b="0" dirty="0">
                        <a:effectLst/>
                        <a:latin typeface="inherit"/>
                      </a:endParaRPr>
                    </a:p>
                  </a:txBody>
                  <a:tcPr marL="81163" marR="81163" marT="81163" marB="81163"/>
                </a:tc>
                <a:tc>
                  <a:txBody>
                    <a:bodyPr/>
                    <a:lstStyle/>
                    <a:p>
                      <a:pPr algn="l" fontAlgn="base"/>
                      <a:r>
                        <a:rPr lang="en-US" sz="1500" b="0">
                          <a:effectLst/>
                        </a:rPr>
                        <a:t>Filters out unwanted groups</a:t>
                      </a:r>
                      <a:endParaRPr lang="en-US" sz="1500" b="0">
                        <a:effectLst/>
                        <a:latin typeface="inherit"/>
                      </a:endParaRPr>
                    </a:p>
                  </a:txBody>
                  <a:tcPr marL="81163" marR="81163" marT="81163" marB="81163"/>
                </a:tc>
                <a:extLst>
                  <a:ext uri="{0D108BD9-81ED-4DB2-BD59-A6C34878D82A}">
                    <a16:rowId xmlns:a16="http://schemas.microsoft.com/office/drawing/2014/main" val="3752949378"/>
                  </a:ext>
                </a:extLst>
              </a:tr>
              <a:tr h="863571">
                <a:tc>
                  <a:txBody>
                    <a:bodyPr/>
                    <a:lstStyle/>
                    <a:p>
                      <a:pPr algn="l" fontAlgn="base"/>
                      <a:r>
                        <a:rPr lang="en-US" sz="1500" b="0" dirty="0">
                          <a:effectLst/>
                        </a:rPr>
                        <a:t>Order by</a:t>
                      </a:r>
                      <a:endParaRPr lang="en-US" sz="1500" b="0" dirty="0">
                        <a:effectLst/>
                        <a:latin typeface="inherit"/>
                      </a:endParaRPr>
                    </a:p>
                  </a:txBody>
                  <a:tcPr marL="81163" marR="81163" marT="81163" marB="81163"/>
                </a:tc>
                <a:tc>
                  <a:txBody>
                    <a:bodyPr/>
                    <a:lstStyle/>
                    <a:p>
                      <a:pPr algn="l" fontAlgn="base"/>
                      <a:r>
                        <a:rPr lang="en-US" sz="1500" b="0" dirty="0">
                          <a:effectLst/>
                        </a:rPr>
                        <a:t>Sorts the rows of the final result set by one or more columns</a:t>
                      </a:r>
                      <a:endParaRPr lang="en-US" sz="1500" b="0" dirty="0">
                        <a:effectLst/>
                        <a:latin typeface="inherit"/>
                      </a:endParaRPr>
                    </a:p>
                  </a:txBody>
                  <a:tcPr marL="81163" marR="81163" marT="81163" marB="81163"/>
                </a:tc>
                <a:extLst>
                  <a:ext uri="{0D108BD9-81ED-4DB2-BD59-A6C34878D82A}">
                    <a16:rowId xmlns:a16="http://schemas.microsoft.com/office/drawing/2014/main" val="1387509974"/>
                  </a:ext>
                </a:extLst>
              </a:tr>
            </a:tbl>
          </a:graphicData>
        </a:graphic>
      </p:graphicFrame>
    </p:spTree>
    <p:extLst>
      <p:ext uri="{BB962C8B-B14F-4D97-AF65-F5344CB8AC3E}">
        <p14:creationId xmlns:p14="http://schemas.microsoft.com/office/powerpoint/2010/main" val="245670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presentation</Template>
  <TotalTime>3049</TotalTime>
  <Words>1928</Words>
  <Application>Microsoft Macintosh PowerPoint</Application>
  <PresentationFormat>Widescreen</PresentationFormat>
  <Paragraphs>367</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Cambria Math</vt:lpstr>
      <vt:lpstr>Georgia</vt:lpstr>
      <vt:lpstr>inherit</vt:lpstr>
      <vt:lpstr>Wingdings 2</vt:lpstr>
      <vt:lpstr>Training presentation</vt:lpstr>
      <vt:lpstr>Chapter 3: SQL Statement, Operators and Functions</vt:lpstr>
      <vt:lpstr>Introduction</vt:lpstr>
      <vt:lpstr>SQL Statement Syntax</vt:lpstr>
      <vt:lpstr>SQL Statement Syntax</vt:lpstr>
      <vt:lpstr>SQL Statement Syntax</vt:lpstr>
      <vt:lpstr>SQL Statement Syntax</vt:lpstr>
      <vt:lpstr>SQL Statement Syntax</vt:lpstr>
      <vt:lpstr>SQL Statement Syntax</vt:lpstr>
      <vt:lpstr>Query Clauses</vt:lpstr>
      <vt:lpstr>Query Clauses (cont.)</vt:lpstr>
      <vt:lpstr>SELECT</vt:lpstr>
      <vt:lpstr>FROM</vt:lpstr>
      <vt:lpstr>WHERE</vt:lpstr>
      <vt:lpstr>GROUP BY and HAVING</vt:lpstr>
      <vt:lpstr>ORDER BY</vt:lpstr>
      <vt:lpstr>Operators</vt:lpstr>
      <vt:lpstr>Assignment Operators</vt:lpstr>
      <vt:lpstr>Arithmetic Operators</vt:lpstr>
      <vt:lpstr>Bitwise Operators</vt:lpstr>
      <vt:lpstr>Logical Operators</vt:lpstr>
      <vt:lpstr>Comparison Operators</vt:lpstr>
      <vt:lpstr>Operators Precedence</vt:lpstr>
      <vt:lpstr>Functions</vt:lpstr>
      <vt:lpstr>Wrap-up</vt:lpstr>
      <vt:lpstr>Assignment-4</vt:lpstr>
    </vt:vector>
  </TitlesOfParts>
  <Company>UNOS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and Python </dc:title>
  <dc:creator>Mahesh KC</dc:creator>
  <cp:lastModifiedBy>Microsoft Office User</cp:lastModifiedBy>
  <cp:revision>559</cp:revision>
  <dcterms:created xsi:type="dcterms:W3CDTF">2019-05-10T17:44:45Z</dcterms:created>
  <dcterms:modified xsi:type="dcterms:W3CDTF">2019-07-06T01:33:54Z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