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/>
  <p:notesSz cx="6858000" cy="9144000"/>
  <p:embeddedFontLst>
    <p:embeddedFont>
      <p:font typeface="Roboto" panose="0200000000000000000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9c6824e1_0_5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9c6824e1_0_5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59c6824e1_0_5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59c6824e1_0_5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59c6824e1_0_5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59c6824e1_0_5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9c6824e1_0_6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59c6824e1_0_6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9c6824e1_0_5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59c6824e1_0_5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59c6824e1_0_5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59c6824e1_0_5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59c6824e1_0_6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59c6824e1_0_6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59c6824e1_0_6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59c6824e1_0_6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59c6824e1_0_6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59c6824e1_0_6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59c6824e1_0_64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59c6824e1_0_6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37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59c6824e1_0_6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59c6824e1_0_6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59c6824e1_0_6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59c6824e1_0_6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59c6824e1_0_6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59c6824e1_0_6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59c6824e1_0_6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59c6824e1_0_6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59c6824e1_0_6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59c6824e1_0_6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59c6824e1_0_6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59c6824e1_0_6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59c6824e1_0_7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159c6824e1_0_7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6f9e470d_0_43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c6f9e470d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9c6824e1_0_5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9c6824e1_0_5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e470d_0_5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e470d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24:notes"/>
          <p:cNvSpPr/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9c6824e1_0_5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9c6824e1_0_5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59c6824e1_0_5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59c6824e1_0_5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59c6824e1_0_5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59c6824e1_0_5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9c6824e1_0_5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59c6824e1_0_5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" name="Google Shape;76;p11"/>
          <p:cNvSpPr txBox="1"/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hyperlink" Target="https://www.statista.com/statistics/1174077/taxi-limousine-services-market-size-us/" TargetMode="Externa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Cab</a:t>
            </a:r>
            <a:r>
              <a:rPr lang="en-GB"/>
              <a:t> Business Case Study</a:t>
            </a:r>
            <a:endParaRPr lang="en-GB"/>
          </a:p>
        </p:txBody>
      </p:sp>
      <p:sp>
        <p:nvSpPr>
          <p:cNvPr id="86" name="Google Shape;86;p13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 XYZ Private Equity firm in identifying the right company for investment </a:t>
            </a:r>
            <a:endParaRPr lang="en-GB"/>
          </a:p>
        </p:txBody>
      </p:sp>
      <p:sp>
        <p:nvSpPr>
          <p:cNvPr id="87" name="Google Shape;87;p13"/>
          <p:cNvSpPr txBox="1"/>
          <p:nvPr/>
        </p:nvSpPr>
        <p:spPr>
          <a:xfrm>
            <a:off x="6217850" y="4364600"/>
            <a:ext cx="260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Sudeshna Nag</a:t>
            </a:r>
            <a:endParaRPr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Profit generated by Transaction</a:t>
            </a:r>
            <a:endParaRPr lang="en-GB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Pink Cabs - Increase in profits with increase in number of transactions</a:t>
            </a: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172" name="Google Shape;172;p22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Yellow Cabs - Decrease in profits with the increase in transactions</a:t>
            </a: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6000" y="1770275"/>
            <a:ext cx="378400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61449" y="1727400"/>
            <a:ext cx="39408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Yearly transactions </a:t>
            </a:r>
            <a:endParaRPr lang="en-GB"/>
          </a:p>
        </p:txBody>
      </p:sp>
      <p:sp>
        <p:nvSpPr>
          <p:cNvPr id="180" name="Google Shape;180;p23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We find yearly number of transactions for Yellow cab is higher than Pink cab</a:t>
            </a:r>
            <a:endParaRPr sz="1200" b="1"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1503" y="1552173"/>
            <a:ext cx="7366799" cy="32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Pink Cab: Price Charged per KM per City</a:t>
            </a:r>
            <a:endParaRPr lang="en-GB"/>
          </a:p>
        </p:txBody>
      </p:sp>
      <p:sp>
        <p:nvSpPr>
          <p:cNvPr id="187" name="Google Shape;187;p2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All the cities have the same increase in price charge with increase in distance</a:t>
            </a:r>
            <a:endParaRPr sz="1200" b="1"/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8150" y="1498850"/>
            <a:ext cx="8311024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Yellow Cab: Price Charged per KM per City</a:t>
            </a:r>
            <a:endParaRPr lang="en-GB"/>
          </a:p>
        </p:txBody>
      </p:sp>
      <p:sp>
        <p:nvSpPr>
          <p:cNvPr id="194" name="Google Shape;194;p25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Price charged by Yellow Cab in New York City is more than the other cities</a:t>
            </a:r>
            <a:endParaRPr sz="1200" b="1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8150" y="1498850"/>
            <a:ext cx="8311024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Distance range and frequency </a:t>
            </a:r>
            <a:endParaRPr lang="en-GB"/>
          </a:p>
        </p:txBody>
      </p:sp>
      <p:sp>
        <p:nvSpPr>
          <p:cNvPr id="201" name="Google Shape;201;p26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Distance range for both cabs are almost same(~2 km - 48 km)</a:t>
            </a:r>
            <a:endParaRPr sz="1200" b="1"/>
          </a:p>
        </p:txBody>
      </p:sp>
      <p:sp>
        <p:nvSpPr>
          <p:cNvPr id="202" name="Google Shape;202;p26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Frequency of travel for Yellow Cabs is higher</a:t>
            </a:r>
            <a:endParaRPr sz="1200" b="1"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892450"/>
            <a:ext cx="399990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832400" y="1944850"/>
            <a:ext cx="39999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travel frequency</a:t>
            </a:r>
            <a:endParaRPr lang="en-GB"/>
          </a:p>
        </p:txBody>
      </p:sp>
      <p:sp>
        <p:nvSpPr>
          <p:cNvPr id="210" name="Google Shape;210;p27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Yellow Cab has higher travel frequency (~29000) in the month of December which is the holiday season compared to Pink Cab (~9000)</a:t>
            </a: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650" y="1775300"/>
            <a:ext cx="4811775" cy="27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28625" y="1833325"/>
            <a:ext cx="4136300" cy="25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Share per cab company</a:t>
            </a:r>
            <a:endParaRPr lang="en-GB"/>
          </a:p>
        </p:txBody>
      </p:sp>
      <p:sp>
        <p:nvSpPr>
          <p:cNvPr id="218" name="Google Shape;218;p28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Yellow Cab has a higher customer base(55%) than Pink Cab(45%)</a:t>
            </a:r>
            <a:endParaRPr lang="en-GB"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47124" y="1645400"/>
            <a:ext cx="5324224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555600"/>
            <a:ext cx="8430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share per cab gender-wise</a:t>
            </a:r>
            <a:endParaRPr lang="en-GB"/>
          </a:p>
        </p:txBody>
      </p:sp>
      <p:sp>
        <p:nvSpPr>
          <p:cNvPr id="225" name="Google Shape;225;p29"/>
          <p:cNvSpPr txBox="1"/>
          <p:nvPr>
            <p:ph type="body" idx="1"/>
          </p:nvPr>
        </p:nvSpPr>
        <p:spPr>
          <a:xfrm>
            <a:off x="311700" y="1732400"/>
            <a:ext cx="2808000" cy="28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/>
              <a:t>Female Customers in Yellow Cab is higher compared to Female customers in Pink Cab </a:t>
            </a:r>
            <a:endParaRPr lang="en-GB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/>
              <a:t>Male Customers in Yellow Cab is the highest</a:t>
            </a:r>
            <a:endParaRPr lang="en-GB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72100" y="1463700"/>
            <a:ext cx="4846876" cy="35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Price Charged per Gender for each Cab</a:t>
            </a:r>
            <a:endParaRPr lang="en-GB"/>
          </a:p>
        </p:txBody>
      </p:sp>
      <p:sp>
        <p:nvSpPr>
          <p:cNvPr id="232" name="Google Shape;232;p30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Pink Cab charges same for both Male and Female Customers</a:t>
            </a:r>
            <a:endParaRPr sz="1200" b="1"/>
          </a:p>
        </p:txBody>
      </p:sp>
      <p:sp>
        <p:nvSpPr>
          <p:cNvPr id="233" name="Google Shape;233;p30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Yellow Cab charges slightly less from its Female Customers</a:t>
            </a:r>
            <a:endParaRPr sz="1200" b="1"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93204" y="1929350"/>
            <a:ext cx="3878283" cy="29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2125" y="1996475"/>
            <a:ext cx="3579049" cy="29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00"/>
              <a:t>New York City has the highest Cab users(28%) followed by Chicago(16%)</a:t>
            </a:r>
            <a:endParaRPr sz="2300"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60153" y="1089625"/>
            <a:ext cx="5023472" cy="40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93" name="Google Shape;93;p14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/>
              <a:t>Cab</a:t>
            </a:r>
            <a:r>
              <a:rPr lang="en-GB"/>
              <a:t> Business Case Study</a:t>
            </a:r>
            <a:endParaRPr lang="en-GB"/>
          </a:p>
        </p:txBody>
      </p:sp>
      <p:sp>
        <p:nvSpPr>
          <p:cNvPr id="94" name="Google Shape;94;p14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Executive Summary</a:t>
            </a:r>
            <a:endParaRPr lang="en-GB"/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The problem</a:t>
            </a:r>
            <a:endParaRPr lang="en-GB"/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The approach</a:t>
            </a:r>
            <a:endParaRPr lang="en-GB"/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Overview of the Cab market in the US</a:t>
            </a:r>
            <a:endParaRPr lang="en-GB"/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Analysis</a:t>
            </a:r>
            <a:endParaRPr lang="en-GB"/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Hypothesis Test</a:t>
            </a:r>
            <a:endParaRPr lang="en-GB"/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Analysis Summary</a:t>
            </a:r>
            <a:endParaRPr lang="en-GB"/>
          </a:p>
          <a:p>
            <a:pPr marL="457200" lvl="0" indent="-3340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/>
              <a:t>Insights &amp; Recommendation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 per City for each Cab </a:t>
            </a:r>
            <a:endParaRPr lang="en-GB"/>
          </a:p>
        </p:txBody>
      </p:sp>
      <p:sp>
        <p:nvSpPr>
          <p:cNvPr id="247" name="Google Shape;247;p32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Transaction for Pink Cab is highest in Los Angeles City(23.5%) followed by New York City(16%)</a:t>
            </a:r>
            <a:endParaRPr sz="1200" b="1"/>
          </a:p>
        </p:txBody>
      </p:sp>
      <p:sp>
        <p:nvSpPr>
          <p:cNvPr id="248" name="Google Shape;248;p32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Transaction for Yellow Cab is highest in New York City(31%) </a:t>
            </a:r>
            <a:endParaRPr sz="1200" b="1"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32400" y="1876900"/>
            <a:ext cx="3999900" cy="308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1876900"/>
            <a:ext cx="3999900" cy="30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Hypothesis Test</a:t>
            </a:r>
            <a:endParaRPr lang="en-GB"/>
          </a:p>
        </p:txBody>
      </p:sp>
      <p:sp>
        <p:nvSpPr>
          <p:cNvPr id="256" name="Google Shape;256;p33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Does margin differ gender-wise for both Yellow Cab &amp; Pink Cab?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Is there a margin difference age-wise for both Yellow Cab &amp; Pink Cab?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Is there a margin difference for different modes of payment?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222000"/>
            <a:ext cx="8520600" cy="9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/>
              <a:t>Test 1- Margin remains same gender-wise</a:t>
            </a:r>
            <a:endParaRPr sz="13000"/>
          </a:p>
        </p:txBody>
      </p:sp>
      <p:sp>
        <p:nvSpPr>
          <p:cNvPr id="262" name="Google Shape;262;p34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Yellow Cab - There is a  difference in margin between male and female customers</a:t>
            </a:r>
            <a:endParaRPr lang="en-GB"/>
          </a:p>
        </p:txBody>
      </p:sp>
      <p:sp>
        <p:nvSpPr>
          <p:cNvPr id="263" name="Google Shape;263;p34"/>
          <p:cNvSpPr txBox="1"/>
          <p:nvPr>
            <p:ph type="body" idx="1"/>
          </p:nvPr>
        </p:nvSpPr>
        <p:spPr>
          <a:xfrm>
            <a:off x="311700" y="1641250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Pink Cab - There is no difference in margin between male and female customers</a:t>
            </a:r>
            <a:endParaRPr lang="en-GB"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0906" y="2123050"/>
            <a:ext cx="5597275" cy="11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3908175"/>
            <a:ext cx="5735675" cy="9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222000"/>
            <a:ext cx="8520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65"/>
              <a:t>Test 2- Margin remains same across all age groups</a:t>
            </a:r>
            <a:endParaRPr sz="2765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/>
          </a:p>
        </p:txBody>
      </p:sp>
      <p:sp>
        <p:nvSpPr>
          <p:cNvPr id="271" name="Google Shape;271;p35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Yellow Cab - There is a  difference in margin for people older than 50 years</a:t>
            </a:r>
            <a:endParaRPr lang="en-GB"/>
          </a:p>
        </p:txBody>
      </p:sp>
      <p:sp>
        <p:nvSpPr>
          <p:cNvPr id="272" name="Google Shape;272;p35"/>
          <p:cNvSpPr txBox="1"/>
          <p:nvPr>
            <p:ph type="body" idx="1"/>
          </p:nvPr>
        </p:nvSpPr>
        <p:spPr>
          <a:xfrm>
            <a:off x="311700" y="1641250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Pink Cab - There is no difference in margin for all the age groups</a:t>
            </a:r>
            <a:endParaRPr lang="en-GB"/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6405" y="2092005"/>
            <a:ext cx="4854875" cy="10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2325" y="3819075"/>
            <a:ext cx="4728949" cy="9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>
            <p:ph type="title"/>
          </p:nvPr>
        </p:nvSpPr>
        <p:spPr>
          <a:xfrm>
            <a:off x="311700" y="222000"/>
            <a:ext cx="8520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65"/>
              <a:t>Test 3 - Margin is same for different modes of payment</a:t>
            </a:r>
            <a:endParaRPr sz="2765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/>
          </a:p>
        </p:txBody>
      </p:sp>
      <p:sp>
        <p:nvSpPr>
          <p:cNvPr id="280" name="Google Shape;280;p36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Yellow Cab - There is no difference in margin for different modes of payments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81" name="Google Shape;281;p36"/>
          <p:cNvSpPr txBox="1"/>
          <p:nvPr>
            <p:ph type="body" idx="1"/>
          </p:nvPr>
        </p:nvSpPr>
        <p:spPr>
          <a:xfrm>
            <a:off x="311700" y="1641250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Pink Cab - There is no difference in margin for different modes of payments</a:t>
            </a:r>
            <a:endParaRPr lang="en-GB"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3755" y="2036000"/>
            <a:ext cx="4728950" cy="96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03750" y="3840825"/>
            <a:ext cx="4728950" cy="8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Summary</a:t>
            </a:r>
            <a:endParaRPr lang="en-GB"/>
          </a:p>
        </p:txBody>
      </p:sp>
      <p:sp>
        <p:nvSpPr>
          <p:cNvPr id="289" name="Google Shape;289;p37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Summarize the Exploratory Data Analysis with some reasonings </a:t>
            </a:r>
            <a:endParaRPr lang="en-GB"/>
          </a:p>
        </p:txBody>
      </p:sp>
      <p:sp>
        <p:nvSpPr>
          <p:cNvPr id="290" name="Google Shape;290;p37"/>
          <p:cNvSpPr txBox="1"/>
          <p:nvPr>
            <p:ph type="body" idx="2"/>
          </p:nvPr>
        </p:nvSpPr>
        <p:spPr>
          <a:xfrm>
            <a:off x="4660050" y="147725"/>
            <a:ext cx="4391400" cy="48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Yearly average profit margin for Yellow cabs is higher than 120 USD whereas for Pink Cabs it is below 100 USD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Higher price charged by Yellow cabs generating surplus profit each year compared to profits generated by Pink Cabs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Price charged by Yellow cabs for female users is slightly less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Pink cabs generated higher profits with increase in transactions whereas Yellow cabs the profits decrease with increase in transactions - could be due to discounts given by Yellow cabs to older age groups and female users and repeat customers to retain them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 Yearly transactions for Yellow cabs is higher than Pink Cabs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Yellow cabs charges a higher price for New York City users - due to  high number of users(28%)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Yellow cabs has higher monthly travel frequency than Pink cabs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Customer Share for Yellow cabs is higher than Pink Cabs</a:t>
            </a:r>
            <a:endParaRPr sz="1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265500" y="832625"/>
            <a:ext cx="4045200" cy="18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80"/>
              <a:t>Insights &amp; Recommendations</a:t>
            </a:r>
            <a:endParaRPr sz="3580"/>
          </a:p>
        </p:txBody>
      </p:sp>
      <p:sp>
        <p:nvSpPr>
          <p:cNvPr id="296" name="Google Shape;296;p38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in all, we find Yellow cabs performing the best and we would recommend XYZ to invest in Yellow Cab company for higher return rates annually</a:t>
            </a:r>
            <a:endParaRPr lang="en-GB"/>
          </a:p>
        </p:txBody>
      </p:sp>
      <p:sp>
        <p:nvSpPr>
          <p:cNvPr id="297" name="Google Shape;297;p38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Yellow cabs yearly performance is commendable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Yellow cabs has the higher number of customers and strategically retains them without affecting the profit margins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Yellow cabs has captured a high range of users in New York City(profitable city due to large customer base)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Hypothesis tests shows a difference in margins generated gender-wise and age group for Yellow cabs without affecting their overall profitability pointing to customer centric business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 Summary</a:t>
            </a:r>
            <a:endParaRPr lang="en-GB"/>
          </a:p>
        </p:txBody>
      </p:sp>
      <p:sp>
        <p:nvSpPr>
          <p:cNvPr id="100" name="Google Shape;100;p15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Generated actionable insights to help XYZ, Private equity firm in identifying the right Cab company for making investment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Understood the data provided and taking an overall look at the cab industry in the US -  very lucrative market, an ever growing and ever changing in the world of digital technology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Performed exploratory data analysis and performing some hypothesis tests to recommend XYZ about the target company for investment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Analyzed the data to find trends supporting Yellow cabs as the better investment due to factors like high profitability, customer share, customer share city-wise, gender-wise customer share, monthly and yearly transactions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n-GB" sz="1600"/>
              <a:t>Hypothesis tests shows a difference in margins generated gender-wise and age group for Yellow cabs without affecting their overall profitability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 </a:t>
            </a:r>
            <a:endParaRPr lang="en-GB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7" name="Google Shape;107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16"/>
          <p:cNvSpPr txBox="1"/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XYZ is a private equity firm in US. XYZ is interested in using our actionable insights to help them identify the right company to make their investment.</a:t>
            </a:r>
            <a:endParaRPr sz="1600"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" name="Google Shape;114;p16"/>
          <p:cNvSpPr txBox="1"/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Due to remarkable growth in the Cab Industry in last few years and multiple key players in the market, it is planning for an investment in Cab industry.</a:t>
            </a: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7" name="Google Shape;117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6"/>
          <p:cNvSpPr txBox="1"/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6"/>
          <p:cNvSpPr txBox="1"/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Provide actionable insights to help XYZ firm in identifying the right company for making investment.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4873675"/>
            <a:ext cx="1314041" cy="1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approach</a:t>
            </a:r>
            <a:endParaRPr lang="en-GB"/>
          </a:p>
        </p:txBody>
      </p:sp>
      <p:sp>
        <p:nvSpPr>
          <p:cNvPr id="127" name="Google Shape;127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7"/>
          <p:cNvSpPr txBox="1"/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Get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/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Dataset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/>
              <a:t>Provided with 4 individual data sets that contains information on 2 cab companies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600"/>
              <a:t> Each file (data set) provided represents different aspects of the customer profile. </a:t>
            </a:r>
            <a:endParaRPr sz="1600"/>
          </a:p>
        </p:txBody>
      </p:sp>
      <p:sp>
        <p:nvSpPr>
          <p:cNvPr id="130" name="Google Shape;130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17"/>
          <p:cNvSpPr txBox="1"/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Understand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 txBox="1"/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 Datasets which are provided for the analysis:</a:t>
            </a:r>
            <a:endParaRPr sz="1600" b="1"/>
          </a:p>
          <a:p>
            <a:pPr marL="457200" lvl="0" indent="-299720" algn="l" rtl="0"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Cab_Data.csv - transaction details for 2 cab companies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Customer_ID.csv - mapping table which links the customer’s demographic details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Transaction_ID.csv - maps transaction to customer and payment mode </a:t>
            </a:r>
            <a:endParaRPr sz="1600"/>
          </a:p>
          <a:p>
            <a:pPr marL="457200" lvl="0" indent="-29972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600"/>
              <a:t>City.csv - US cities, their population and number of cab users</a:t>
            </a:r>
            <a:endParaRPr sz="1600"/>
          </a:p>
        </p:txBody>
      </p:sp>
      <p:sp>
        <p:nvSpPr>
          <p:cNvPr id="133" name="Google Shape;133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17"/>
          <p:cNvSpPr txBox="1"/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Analysis and Hypothesis Testing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 txBox="1"/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Identify the right company for investment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1600"/>
              <a:t>By deep diving into the data and performing exploratory data analysis and performing some hypothesis tests to recommend XYZ about the target company for investment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265500" y="846050"/>
            <a:ext cx="4045200" cy="18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of the Cab market in the US</a:t>
            </a:r>
            <a:endParaRPr lang="en-GB"/>
          </a:p>
        </p:txBody>
      </p:sp>
      <p:sp>
        <p:nvSpPr>
          <p:cNvPr id="141" name="Google Shape;141;p18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35"/>
              <a:t>In 2020, the total market size of taxi and limousine services in the United States reached 49.45 billion U.S. dollars. </a:t>
            </a:r>
            <a:endParaRPr sz="2835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35"/>
              <a:t>It is believed to increase in the upcoming years due to the digitization of cab companies and modern tech advancements for better services.</a:t>
            </a:r>
            <a:endParaRPr sz="2835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66000" y="1103663"/>
            <a:ext cx="4398150" cy="293616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120875" y="4700325"/>
            <a:ext cx="4189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Source: Statista </a:t>
            </a:r>
            <a:r>
              <a:rPr lang="en-GB" sz="650" u="sng">
                <a:solidFill>
                  <a:srgbClr val="1155CC"/>
                </a:solidFill>
                <a:highlight>
                  <a:srgbClr val="FFFFFF"/>
                </a:highlight>
                <a:hlinkClick r:id="rId2"/>
              </a:rPr>
              <a:t>https://www.statista.com/statistics/1174077/taxi-limousine-services-market-size-us/</a:t>
            </a:r>
            <a:endParaRPr sz="650">
              <a:solidFill>
                <a:srgbClr val="2A2A2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</a:t>
            </a:r>
            <a:endParaRPr lang="en-GB"/>
          </a:p>
        </p:txBody>
      </p:sp>
      <p:sp>
        <p:nvSpPr>
          <p:cNvPr id="149" name="Google Shape;149;p1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Understand Data - Information summary of the datasets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Data Preparation - Data Cleaning, Null Treatment, Outlier detection and removal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Perform EDA - Explore the data by appropriate visualizations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 Findings from data to insights generation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-GB"/>
              <a:t>Hypothesis Test - Perform some hypothesis tests on data to answer underlying questions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Average Profit Margin per year for Cabs</a:t>
            </a:r>
            <a:endParaRPr lang="en-GB"/>
          </a:p>
        </p:txBody>
      </p:sp>
      <p:sp>
        <p:nvSpPr>
          <p:cNvPr id="155" name="Google Shape;155;p20"/>
          <p:cNvSpPr txBox="1"/>
          <p:nvPr>
            <p:ph type="body" idx="1"/>
          </p:nvPr>
        </p:nvSpPr>
        <p:spPr>
          <a:xfrm>
            <a:off x="0" y="1176250"/>
            <a:ext cx="44661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Profit margin = Price Charged - Cost of Trip</a:t>
            </a:r>
            <a:endParaRPr sz="1200" b="1"/>
          </a:p>
        </p:txBody>
      </p:sp>
      <p:sp>
        <p:nvSpPr>
          <p:cNvPr id="156" name="Google Shape;156;p20"/>
          <p:cNvSpPr txBox="1"/>
          <p:nvPr>
            <p:ph type="body" idx="2"/>
          </p:nvPr>
        </p:nvSpPr>
        <p:spPr>
          <a:xfrm>
            <a:off x="4572000" y="1176250"/>
            <a:ext cx="44661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b="1"/>
              <a:t>Yellow cab has a higher yearly average profit margin than Pink cab</a:t>
            </a:r>
            <a:endParaRPr sz="1200" b="1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425" y="1611550"/>
            <a:ext cx="4358725" cy="26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25700" y="1718975"/>
            <a:ext cx="4358725" cy="24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Distribution of Price Charged </a:t>
            </a:r>
            <a:endParaRPr lang="en-GB"/>
          </a:p>
        </p:txBody>
      </p:sp>
      <p:sp>
        <p:nvSpPr>
          <p:cNvPr id="164" name="Google Shape;164;p21"/>
          <p:cNvSpPr txBox="1"/>
          <p:nvPr>
            <p:ph type="body" idx="1"/>
          </p:nvPr>
        </p:nvSpPr>
        <p:spPr>
          <a:xfrm>
            <a:off x="311700" y="1229875"/>
            <a:ext cx="8520600" cy="3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 b="1"/>
              <a:t>The Price Charge range for Yellow cab is more than the Pink cab</a:t>
            </a:r>
            <a:endParaRPr sz="1200" b="1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 b="1"/>
              <a:t>Outliers could be due to use of high-end cars(not removing the outliers as these data points could be generating revenue)</a:t>
            </a:r>
            <a:endParaRPr sz="1200" b="1"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2075" y="1994448"/>
            <a:ext cx="7223575" cy="28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7145</Words>
  <Application>WPS Presentation</Application>
  <PresentationFormat/>
  <Paragraphs>204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SimSun</vt:lpstr>
      <vt:lpstr>Wingdings</vt:lpstr>
      <vt:lpstr>Arial</vt:lpstr>
      <vt:lpstr>Roboto</vt:lpstr>
      <vt:lpstr>Microsoft YaHei</vt:lpstr>
      <vt:lpstr>Arial Unicode MS</vt:lpstr>
      <vt:lpstr>Geometric</vt:lpstr>
      <vt:lpstr>KPMG Business Case Study</vt:lpstr>
      <vt:lpstr>Agenda</vt:lpstr>
      <vt:lpstr>Executive Summary</vt:lpstr>
      <vt:lpstr>The problem </vt:lpstr>
      <vt:lpstr>The approach</vt:lpstr>
      <vt:lpstr>Overview of the Cab market in the US</vt:lpstr>
      <vt:lpstr>Analysis</vt:lpstr>
      <vt:lpstr>Comparing Average Profit Margin per year for Cabs</vt:lpstr>
      <vt:lpstr>Distribution of Price Charged </vt:lpstr>
      <vt:lpstr>Profit generated by Transaction</vt:lpstr>
      <vt:lpstr>Yearly transactions </vt:lpstr>
      <vt:lpstr>Pink Cab: Price Charged per KM per City</vt:lpstr>
      <vt:lpstr>Yellow Cab: Price Charged per KM per City</vt:lpstr>
      <vt:lpstr>Distance range and frequency </vt:lpstr>
      <vt:lpstr>Monthly travel frequency</vt:lpstr>
      <vt:lpstr>Customer Share per cab company</vt:lpstr>
      <vt:lpstr>Customer share per cab gender-wise</vt:lpstr>
      <vt:lpstr>Price Charged per Gender for each Cab</vt:lpstr>
      <vt:lpstr>New York City has the highest Cab users(28%) followed by Chicago(16%)</vt:lpstr>
      <vt:lpstr>Transaction per City for each Cab </vt:lpstr>
      <vt:lpstr>Hypothesis Test</vt:lpstr>
      <vt:lpstr>Test 1- Margin remains same gender-wise</vt:lpstr>
      <vt:lpstr>Test 2- Margin remains same across all age groups</vt:lpstr>
      <vt:lpstr>Test 3 - Margin is same for different modes of payment</vt:lpstr>
      <vt:lpstr>Analysis Summary</vt:lpstr>
      <vt:lpstr>Insights &amp; Recommendations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Business Case Study</dc:title>
  <dc:creator/>
  <cp:lastModifiedBy>sudes</cp:lastModifiedBy>
  <cp:revision>1</cp:revision>
  <dcterms:created xsi:type="dcterms:W3CDTF">2022-10-29T17:20:06Z</dcterms:created>
  <dcterms:modified xsi:type="dcterms:W3CDTF">2022-10-29T17:20:06Z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