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2" r:id="rId1"/>
  </p:sldMasterIdLst>
  <p:notesMasterIdLst>
    <p:notesMasterId r:id="rId18"/>
  </p:notes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747" autoAdjust="0"/>
  </p:normalViewPr>
  <p:slideViewPr>
    <p:cSldViewPr>
      <p:cViewPr varScale="1">
        <p:scale>
          <a:sx n="63" d="100"/>
          <a:sy n="63" d="100"/>
        </p:scale>
        <p:origin x="-1608" y="-10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9993F9-8C22-482D-8EE0-4B658591C122}"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en-US"/>
        </a:p>
      </dgm:t>
    </dgm:pt>
    <dgm:pt modelId="{3413EB96-4D0B-4F47-BBBF-3DB197CC3A93}">
      <dgm:prSet custT="1"/>
      <dgm:spPr/>
      <dgm:t>
        <a:bodyPr/>
        <a:lstStyle/>
        <a:p>
          <a:pPr rtl="0"/>
          <a:r>
            <a:rPr lang="en-US" sz="2400" b="1" baseline="0" dirty="0" smtClean="0"/>
            <a:t>MY SQL Project: Second Hand Car Dealer</a:t>
          </a:r>
          <a:br>
            <a:rPr lang="en-US" sz="2400" b="1" baseline="0" dirty="0" smtClean="0"/>
          </a:br>
          <a:endParaRPr lang="en-US" sz="2400" b="1" dirty="0"/>
        </a:p>
      </dgm:t>
    </dgm:pt>
    <dgm:pt modelId="{C9FBFCEC-E559-4914-915B-9C812DA769FE}" type="parTrans" cxnId="{F0354EA8-D0E8-4716-A21F-FBEBEA69F6B3}">
      <dgm:prSet/>
      <dgm:spPr/>
      <dgm:t>
        <a:bodyPr/>
        <a:lstStyle/>
        <a:p>
          <a:endParaRPr lang="en-US"/>
        </a:p>
      </dgm:t>
    </dgm:pt>
    <dgm:pt modelId="{E72B6AD0-DEE8-4A3A-9452-3072B326A899}" type="sibTrans" cxnId="{F0354EA8-D0E8-4716-A21F-FBEBEA69F6B3}">
      <dgm:prSet/>
      <dgm:spPr/>
      <dgm:t>
        <a:bodyPr/>
        <a:lstStyle/>
        <a:p>
          <a:endParaRPr lang="en-US"/>
        </a:p>
      </dgm:t>
    </dgm:pt>
    <dgm:pt modelId="{D2F4CE15-482E-45F6-ACE2-C68921E6EACE}" type="pres">
      <dgm:prSet presAssocID="{A09993F9-8C22-482D-8EE0-4B658591C122}" presName="compositeShape" presStyleCnt="0">
        <dgm:presLayoutVars>
          <dgm:chMax val="7"/>
          <dgm:dir/>
          <dgm:resizeHandles val="exact"/>
        </dgm:presLayoutVars>
      </dgm:prSet>
      <dgm:spPr/>
      <dgm:t>
        <a:bodyPr/>
        <a:lstStyle/>
        <a:p>
          <a:endParaRPr lang="en-US"/>
        </a:p>
      </dgm:t>
    </dgm:pt>
    <dgm:pt modelId="{F4DF9CFD-DEC1-4B90-AED0-A779A08867FC}" type="pres">
      <dgm:prSet presAssocID="{3413EB96-4D0B-4F47-BBBF-3DB197CC3A93}" presName="circ1TxSh" presStyleLbl="vennNode1" presStyleIdx="0" presStyleCnt="1" custScaleX="897273" custLinFactNeighborX="-6061"/>
      <dgm:spPr/>
      <dgm:t>
        <a:bodyPr/>
        <a:lstStyle/>
        <a:p>
          <a:endParaRPr lang="en-US"/>
        </a:p>
      </dgm:t>
    </dgm:pt>
  </dgm:ptLst>
  <dgm:cxnLst>
    <dgm:cxn modelId="{F0354EA8-D0E8-4716-A21F-FBEBEA69F6B3}" srcId="{A09993F9-8C22-482D-8EE0-4B658591C122}" destId="{3413EB96-4D0B-4F47-BBBF-3DB197CC3A93}" srcOrd="0" destOrd="0" parTransId="{C9FBFCEC-E559-4914-915B-9C812DA769FE}" sibTransId="{E72B6AD0-DEE8-4A3A-9452-3072B326A899}"/>
    <dgm:cxn modelId="{4FF843FF-FDDB-4074-8B06-326AF4186485}" type="presOf" srcId="{3413EB96-4D0B-4F47-BBBF-3DB197CC3A93}" destId="{F4DF9CFD-DEC1-4B90-AED0-A779A08867FC}" srcOrd="0" destOrd="0" presId="urn:microsoft.com/office/officeart/2005/8/layout/venn1"/>
    <dgm:cxn modelId="{44E216BD-DA5A-4DF2-9096-E3D02F4339D0}" type="presOf" srcId="{A09993F9-8C22-482D-8EE0-4B658591C122}" destId="{D2F4CE15-482E-45F6-ACE2-C68921E6EACE}" srcOrd="0" destOrd="0" presId="urn:microsoft.com/office/officeart/2005/8/layout/venn1"/>
    <dgm:cxn modelId="{361BEFF9-5DEF-43E8-86F9-267BE74FDAE0}" type="presParOf" srcId="{D2F4CE15-482E-45F6-ACE2-C68921E6EACE}" destId="{F4DF9CFD-DEC1-4B90-AED0-A779A08867FC}" srcOrd="0"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DF9CFD-DEC1-4B90-AED0-A779A08867FC}">
      <dsp:nvSpPr>
        <dsp:cNvPr id="0" name=""/>
        <dsp:cNvSpPr/>
      </dsp:nvSpPr>
      <dsp:spPr>
        <a:xfrm>
          <a:off x="-1" y="0"/>
          <a:ext cx="7520942" cy="83820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066800" rtl="0">
            <a:lnSpc>
              <a:spcPct val="90000"/>
            </a:lnSpc>
            <a:spcBef>
              <a:spcPct val="0"/>
            </a:spcBef>
            <a:spcAft>
              <a:spcPct val="35000"/>
            </a:spcAft>
          </a:pPr>
          <a:r>
            <a:rPr lang="en-US" sz="2400" b="1" kern="1200" baseline="0" dirty="0" smtClean="0"/>
            <a:t>MY SQL Project: Second Hand Car Dealer</a:t>
          </a:r>
          <a:br>
            <a:rPr lang="en-US" sz="2400" b="1" kern="1200" baseline="0" dirty="0" smtClean="0"/>
          </a:br>
          <a:endParaRPr lang="en-US" sz="2400" b="1" kern="1200" dirty="0"/>
        </a:p>
      </dsp:txBody>
      <dsp:txXfrm>
        <a:off x="1101415" y="122752"/>
        <a:ext cx="5318110" cy="592696"/>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718673-D4F9-4B72-AD6A-8756C9164B81}" type="datetimeFigureOut">
              <a:rPr lang="en-US" smtClean="0"/>
              <a:t>8/5/2023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0F2BEE-3B89-4ABE-84C1-CA0F927AAC5D}" type="slidenum">
              <a:rPr lang="en-US" smtClean="0"/>
              <a:t>‹#›</a:t>
            </a:fld>
            <a:endParaRPr lang="en-US"/>
          </a:p>
        </p:txBody>
      </p:sp>
    </p:spTree>
    <p:extLst>
      <p:ext uri="{BB962C8B-B14F-4D97-AF65-F5344CB8AC3E}">
        <p14:creationId xmlns:p14="http://schemas.microsoft.com/office/powerpoint/2010/main" val="3694861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0F2BEE-3B89-4ABE-84C1-CA0F927AAC5D}" type="slidenum">
              <a:rPr lang="en-US" smtClean="0"/>
              <a:t>1</a:t>
            </a:fld>
            <a:endParaRPr lang="en-US"/>
          </a:p>
        </p:txBody>
      </p:sp>
    </p:spTree>
    <p:extLst>
      <p:ext uri="{BB962C8B-B14F-4D97-AF65-F5344CB8AC3E}">
        <p14:creationId xmlns:p14="http://schemas.microsoft.com/office/powerpoint/2010/main" val="2177362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8806547-3590-42D8-B903-2B619991644B}" type="datetimeFigureOut">
              <a:rPr lang="en-US" smtClean="0"/>
              <a:t>8/5/2023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A5464-3E27-467B-B123-C548D6CC879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806547-3590-42D8-B903-2B619991644B}" type="datetimeFigureOut">
              <a:rPr lang="en-US" smtClean="0"/>
              <a:t>8/5/2023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A5464-3E27-467B-B123-C548D6CC879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806547-3590-42D8-B903-2B619991644B}" type="datetimeFigureOut">
              <a:rPr lang="en-US" smtClean="0"/>
              <a:t>8/5/2023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A5464-3E27-467B-B123-C548D6CC879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8806547-3590-42D8-B903-2B619991644B}" type="datetimeFigureOut">
              <a:rPr lang="en-US" smtClean="0"/>
              <a:t>8/5/2023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A5464-3E27-467B-B123-C548D6CC879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C8806547-3590-42D8-B903-2B619991644B}" type="datetimeFigureOut">
              <a:rPr lang="en-US" smtClean="0"/>
              <a:t>8/5/2023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A5464-3E27-467B-B123-C548D6CC879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8806547-3590-42D8-B903-2B619991644B}" type="datetimeFigureOut">
              <a:rPr lang="en-US" smtClean="0"/>
              <a:t>8/5/2023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3A5464-3E27-467B-B123-C548D6CC8796}"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8806547-3590-42D8-B903-2B619991644B}" type="datetimeFigureOut">
              <a:rPr lang="en-US" smtClean="0"/>
              <a:t>8/5/2023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3A5464-3E27-467B-B123-C548D6CC879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8806547-3590-42D8-B903-2B619991644B}" type="datetimeFigureOut">
              <a:rPr lang="en-US" smtClean="0"/>
              <a:t>8/5/2023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3A5464-3E27-467B-B123-C548D6CC879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806547-3590-42D8-B903-2B619991644B}" type="datetimeFigureOut">
              <a:rPr lang="en-US" smtClean="0"/>
              <a:t>8/5/2023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3A5464-3E27-467B-B123-C548D6CC879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C8806547-3590-42D8-B903-2B619991644B}" type="datetimeFigureOut">
              <a:rPr lang="en-US" smtClean="0"/>
              <a:t>8/5/2023</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9C3A5464-3E27-467B-B123-C548D6CC879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806547-3590-42D8-B903-2B619991644B}" type="datetimeFigureOut">
              <a:rPr lang="en-US" smtClean="0"/>
              <a:t>8/5/2023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3A5464-3E27-467B-B123-C548D6CC879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C8806547-3590-42D8-B903-2B619991644B}" type="datetimeFigureOut">
              <a:rPr lang="en-US" smtClean="0"/>
              <a:t>8/5/2023</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9C3A5464-3E27-467B-B123-C548D6CC879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146615187"/>
              </p:ext>
            </p:extLst>
          </p:nvPr>
        </p:nvGraphicFramePr>
        <p:xfrm>
          <a:off x="868680" y="228600"/>
          <a:ext cx="7520940" cy="83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p:cNvPicPr>
            <a:picLocks/>
          </p:cNvPicPr>
          <p:nvPr/>
        </p:nvPicPr>
        <p:blipFill>
          <a:blip r:embed="rId8">
            <a:extLst>
              <a:ext uri="{28A0092B-C50C-407E-A947-70E740481C1C}">
                <a14:useLocalDpi xmlns:a14="http://schemas.microsoft.com/office/drawing/2010/main" val="0"/>
              </a:ext>
            </a:extLst>
          </a:blip>
          <a:stretch>
            <a:fillRect/>
          </a:stretch>
        </p:blipFill>
        <p:spPr>
          <a:xfrm>
            <a:off x="868680" y="1219200"/>
            <a:ext cx="7620000" cy="3810000"/>
          </a:xfrm>
          <a:prstGeom prst="rect">
            <a:avLst/>
          </a:prstGeom>
        </p:spPr>
      </p:pic>
    </p:spTree>
    <p:extLst>
      <p:ext uri="{BB962C8B-B14F-4D97-AF65-F5344CB8AC3E}">
        <p14:creationId xmlns:p14="http://schemas.microsoft.com/office/powerpoint/2010/main" val="194136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029200"/>
          </a:xfrm>
          <a:solidFill>
            <a:schemeClr val="bg1">
              <a:lumMod val="75000"/>
            </a:schemeClr>
          </a:solidFill>
        </p:spPr>
        <p:txBody>
          <a:bodyPr/>
          <a:lstStyle/>
          <a:p>
            <a:pPr marL="457200" indent="-457200">
              <a:buFont typeface="Wingdings" pitchFamily="2" charset="2"/>
              <a:buChar char="q"/>
            </a:pPr>
            <a:r>
              <a:rPr lang="en-US" dirty="0"/>
              <a:t>Client asked to a Car dealer agent How many diesel Car will there be in 2020</a:t>
            </a:r>
            <a:r>
              <a:rPr lang="en-US" dirty="0" smtClean="0"/>
              <a:t>?</a:t>
            </a:r>
            <a:br>
              <a:rPr lang="en-US" dirty="0" smtClean="0"/>
            </a:br>
            <a:r>
              <a:rPr lang="en-US" dirty="0"/>
              <a:t/>
            </a:r>
            <a:br>
              <a:rPr lang="en-US" dirty="0"/>
            </a:br>
            <a:r>
              <a:rPr lang="en-US" dirty="0" smtClean="0"/>
              <a:t>Answer: 20</a:t>
            </a:r>
            <a:br>
              <a:rPr lang="en-US" dirty="0" smtClean="0"/>
            </a:br>
            <a:r>
              <a:rPr lang="en-US" dirty="0"/>
              <a:t/>
            </a:r>
            <a:br>
              <a:rPr lang="en-US" dirty="0"/>
            </a:br>
            <a:r>
              <a:rPr lang="en-US" sz="2000" b="1" dirty="0">
                <a:solidFill>
                  <a:srgbClr val="0070C0"/>
                </a:solidFill>
              </a:rPr>
              <a:t>SELECT count(*) FROM </a:t>
            </a:r>
            <a:r>
              <a:rPr lang="en-US" sz="2000" b="1" dirty="0" err="1">
                <a:solidFill>
                  <a:srgbClr val="0070C0"/>
                </a:solidFill>
              </a:rPr>
              <a:t>Car_dekho</a:t>
            </a:r>
            <a:r>
              <a:rPr lang="en-US" sz="2000" b="1" dirty="0">
                <a:solidFill>
                  <a:srgbClr val="0070C0"/>
                </a:solidFill>
              </a:rPr>
              <a:t> WHERE year = 2020 AND fuel = "Diesel";</a:t>
            </a:r>
            <a:br>
              <a:rPr lang="en-US" sz="2000" b="1" dirty="0">
                <a:solidFill>
                  <a:srgbClr val="0070C0"/>
                </a:solidFill>
              </a:rPr>
            </a:br>
            <a:endParaRPr lang="en-US" sz="2000" b="1" dirty="0">
              <a:solidFill>
                <a:srgbClr val="0070C0"/>
              </a:solidFill>
            </a:endParaRPr>
          </a:p>
        </p:txBody>
      </p:sp>
    </p:spTree>
    <p:extLst>
      <p:ext uri="{BB962C8B-B14F-4D97-AF65-F5344CB8AC3E}">
        <p14:creationId xmlns:p14="http://schemas.microsoft.com/office/powerpoint/2010/main" val="2302144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029200"/>
          </a:xfrm>
          <a:solidFill>
            <a:schemeClr val="bg1">
              <a:lumMod val="75000"/>
            </a:schemeClr>
          </a:solidFill>
        </p:spPr>
        <p:txBody>
          <a:bodyPr/>
          <a:lstStyle/>
          <a:p>
            <a:pPr marL="457200" indent="-457200">
              <a:buFont typeface="Wingdings" pitchFamily="2" charset="2"/>
              <a:buChar char="q"/>
            </a:pPr>
            <a:r>
              <a:rPr lang="en-US" dirty="0"/>
              <a:t>Client asked to a Car dealer agent How many Petrol Car will there be in 2020</a:t>
            </a:r>
            <a:r>
              <a:rPr lang="en-US" dirty="0" smtClean="0"/>
              <a:t>?</a:t>
            </a:r>
            <a:br>
              <a:rPr lang="en-US" dirty="0" smtClean="0"/>
            </a:br>
            <a:r>
              <a:rPr lang="en-US" dirty="0"/>
              <a:t/>
            </a:r>
            <a:br>
              <a:rPr lang="en-US" dirty="0"/>
            </a:br>
            <a:r>
              <a:rPr lang="en-US" dirty="0" smtClean="0"/>
              <a:t>Answer : 21  </a:t>
            </a:r>
            <a:br>
              <a:rPr lang="en-US" dirty="0" smtClean="0"/>
            </a:br>
            <a:r>
              <a:rPr lang="en-US" dirty="0"/>
              <a:t/>
            </a:r>
            <a:br>
              <a:rPr lang="en-US" dirty="0"/>
            </a:br>
            <a:r>
              <a:rPr lang="en-US" dirty="0">
                <a:solidFill>
                  <a:srgbClr val="0070C0"/>
                </a:solidFill>
              </a:rPr>
              <a:t>SELECT count(*) AS </a:t>
            </a:r>
            <a:r>
              <a:rPr lang="en-US" dirty="0" err="1">
                <a:solidFill>
                  <a:srgbClr val="0070C0"/>
                </a:solidFill>
              </a:rPr>
              <a:t>NO_of_Petrol_car</a:t>
            </a:r>
            <a:r>
              <a:rPr lang="en-US" dirty="0">
                <a:solidFill>
                  <a:srgbClr val="0070C0"/>
                </a:solidFill>
              </a:rPr>
              <a:t> FROM </a:t>
            </a:r>
            <a:r>
              <a:rPr lang="en-US" dirty="0" err="1">
                <a:solidFill>
                  <a:srgbClr val="0070C0"/>
                </a:solidFill>
              </a:rPr>
              <a:t>Car_dekho</a:t>
            </a:r>
            <a:r>
              <a:rPr lang="en-US" dirty="0">
                <a:solidFill>
                  <a:srgbClr val="0070C0"/>
                </a:solidFill>
              </a:rPr>
              <a:t> WHERE year = 2020 AND fuel = "petrol"</a:t>
            </a:r>
            <a:r>
              <a:rPr lang="en-US" dirty="0"/>
              <a:t>;</a:t>
            </a:r>
          </a:p>
        </p:txBody>
      </p:sp>
    </p:spTree>
    <p:extLst>
      <p:ext uri="{BB962C8B-B14F-4D97-AF65-F5344CB8AC3E}">
        <p14:creationId xmlns:p14="http://schemas.microsoft.com/office/powerpoint/2010/main" val="1031442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029200"/>
          </a:xfrm>
          <a:solidFill>
            <a:schemeClr val="bg1">
              <a:lumMod val="75000"/>
            </a:schemeClr>
          </a:solidFill>
        </p:spPr>
        <p:txBody>
          <a:bodyPr/>
          <a:lstStyle/>
          <a:p>
            <a:pPr marL="457200" indent="-457200">
              <a:buFont typeface="Wingdings" pitchFamily="2" charset="2"/>
              <a:buChar char="q"/>
            </a:pPr>
            <a:r>
              <a:rPr lang="en-US" dirty="0" smtClean="0"/>
              <a:t>The </a:t>
            </a:r>
            <a:r>
              <a:rPr lang="en-US" dirty="0"/>
              <a:t>manager told the employee to give a print All fuel cars (</a:t>
            </a:r>
            <a:r>
              <a:rPr lang="en-US" dirty="0" smtClean="0"/>
              <a:t>petrol</a:t>
            </a:r>
            <a:r>
              <a:rPr lang="en-US" dirty="0"/>
              <a:t>, </a:t>
            </a:r>
            <a:r>
              <a:rPr lang="en-US" dirty="0" err="1"/>
              <a:t>diesel,CNG</a:t>
            </a:r>
            <a:r>
              <a:rPr lang="en-US" dirty="0"/>
              <a:t>) come by all year </a:t>
            </a:r>
            <a:r>
              <a:rPr lang="en-US" dirty="0" smtClean="0"/>
              <a:t/>
            </a:r>
            <a:br>
              <a:rPr lang="en-US" dirty="0" smtClean="0"/>
            </a:br>
            <a:r>
              <a:rPr lang="en-US" dirty="0"/>
              <a:t/>
            </a:r>
            <a:br>
              <a:rPr lang="en-US" dirty="0"/>
            </a:br>
            <a:r>
              <a:rPr lang="en-US" sz="2400" dirty="0"/>
              <a:t>SELECT year, count(*) FROM </a:t>
            </a:r>
            <a:r>
              <a:rPr lang="en-US" sz="2400" dirty="0" err="1"/>
              <a:t>Car_dekho</a:t>
            </a:r>
            <a:r>
              <a:rPr lang="en-US" sz="2400" dirty="0"/>
              <a:t> WHERE fuel = "petrol" GROUP BY year</a:t>
            </a:r>
            <a:r>
              <a:rPr lang="en-US" sz="2400" dirty="0" smtClean="0"/>
              <a:t>;</a:t>
            </a:r>
            <a:br>
              <a:rPr lang="en-US" sz="2400" dirty="0" smtClean="0"/>
            </a:br>
            <a:r>
              <a:rPr lang="en-US" sz="2400" dirty="0"/>
              <a:t/>
            </a:r>
            <a:br>
              <a:rPr lang="en-US" sz="2400" dirty="0"/>
            </a:br>
            <a:r>
              <a:rPr lang="en-US" sz="2400" dirty="0" smtClean="0"/>
              <a:t>SELECT </a:t>
            </a:r>
            <a:r>
              <a:rPr lang="en-US" sz="2400" dirty="0"/>
              <a:t>year, count(*) FROM </a:t>
            </a:r>
            <a:r>
              <a:rPr lang="en-US" sz="2400" dirty="0" err="1"/>
              <a:t>Car_dekho</a:t>
            </a:r>
            <a:r>
              <a:rPr lang="en-US" sz="2400" dirty="0"/>
              <a:t> WHERE fuel = "diesel" GROUP BY year</a:t>
            </a:r>
            <a:r>
              <a:rPr lang="en-US" sz="2400" dirty="0" smtClean="0"/>
              <a:t>;</a:t>
            </a:r>
            <a:br>
              <a:rPr lang="en-US" sz="2400" dirty="0" smtClean="0"/>
            </a:br>
            <a:r>
              <a:rPr lang="en-US" sz="2400" dirty="0"/>
              <a:t/>
            </a:r>
            <a:br>
              <a:rPr lang="en-US" sz="2400" dirty="0"/>
            </a:br>
            <a:r>
              <a:rPr lang="en-US" sz="2400" dirty="0" smtClean="0"/>
              <a:t>SELECT </a:t>
            </a:r>
            <a:r>
              <a:rPr lang="en-US" sz="2400" dirty="0"/>
              <a:t>year, count(*) FROM </a:t>
            </a:r>
            <a:r>
              <a:rPr lang="en-US" sz="2400" dirty="0" err="1"/>
              <a:t>Car_dekho</a:t>
            </a:r>
            <a:r>
              <a:rPr lang="en-US" sz="2400" dirty="0"/>
              <a:t> WHERE fuel = "CNG" GROUP BY year;</a:t>
            </a:r>
          </a:p>
        </p:txBody>
      </p:sp>
    </p:spTree>
    <p:extLst>
      <p:ext uri="{BB962C8B-B14F-4D97-AF65-F5344CB8AC3E}">
        <p14:creationId xmlns:p14="http://schemas.microsoft.com/office/powerpoint/2010/main" val="1900275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029200"/>
          </a:xfrm>
          <a:solidFill>
            <a:schemeClr val="bg1">
              <a:lumMod val="75000"/>
            </a:schemeClr>
          </a:solidFill>
        </p:spPr>
        <p:txBody>
          <a:bodyPr/>
          <a:lstStyle/>
          <a:p>
            <a:pPr marL="457200" indent="-457200">
              <a:buFont typeface="Wingdings" pitchFamily="2" charset="2"/>
              <a:buChar char="q"/>
            </a:pPr>
            <a:r>
              <a:rPr lang="en-US" dirty="0"/>
              <a:t>Manager said there were more than 100 cars in a given year , Which year had more than 100 </a:t>
            </a:r>
            <a:r>
              <a:rPr lang="en-US" dirty="0" smtClean="0"/>
              <a:t>cars ?</a:t>
            </a:r>
            <a:br>
              <a:rPr lang="en-US" dirty="0" smtClean="0"/>
            </a:br>
            <a:r>
              <a:rPr lang="en-US" dirty="0"/>
              <a:t/>
            </a:r>
            <a:br>
              <a:rPr lang="en-US" dirty="0"/>
            </a:br>
            <a:r>
              <a:rPr lang="en-US" dirty="0" smtClean="0"/>
              <a:t>Answer :2019, 2017,2016, 2015,2014,2013,2012,2011,2010,2009,2008,2007,2007</a:t>
            </a:r>
            <a:br>
              <a:rPr lang="en-US" dirty="0" smtClean="0"/>
            </a:br>
            <a:r>
              <a:rPr lang="en-US" dirty="0"/>
              <a:t/>
            </a:r>
            <a:br>
              <a:rPr lang="en-US" dirty="0"/>
            </a:br>
            <a:r>
              <a:rPr lang="en-US" dirty="0"/>
              <a:t/>
            </a:r>
            <a:br>
              <a:rPr lang="en-US" dirty="0"/>
            </a:br>
            <a:r>
              <a:rPr lang="en-US" b="1" dirty="0">
                <a:solidFill>
                  <a:srgbClr val="0070C0"/>
                </a:solidFill>
              </a:rPr>
              <a:t>SELECT year, count(*) FROM </a:t>
            </a:r>
            <a:r>
              <a:rPr lang="en-US" b="1" dirty="0" err="1">
                <a:solidFill>
                  <a:srgbClr val="0070C0"/>
                </a:solidFill>
              </a:rPr>
              <a:t>Car_dekho</a:t>
            </a:r>
            <a:r>
              <a:rPr lang="en-US" b="1" dirty="0">
                <a:solidFill>
                  <a:srgbClr val="0070C0"/>
                </a:solidFill>
              </a:rPr>
              <a:t> GROUP BY year HAVING  count(*)&gt;100;</a:t>
            </a:r>
          </a:p>
        </p:txBody>
      </p:sp>
    </p:spTree>
    <p:extLst>
      <p:ext uri="{BB962C8B-B14F-4D97-AF65-F5344CB8AC3E}">
        <p14:creationId xmlns:p14="http://schemas.microsoft.com/office/powerpoint/2010/main" val="3974464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029200"/>
          </a:xfrm>
          <a:solidFill>
            <a:schemeClr val="bg1">
              <a:lumMod val="75000"/>
            </a:schemeClr>
          </a:solidFill>
        </p:spPr>
        <p:txBody>
          <a:bodyPr/>
          <a:lstStyle/>
          <a:p>
            <a:pPr marL="457200" indent="-457200">
              <a:buFont typeface="Wingdings" pitchFamily="2" charset="2"/>
              <a:buChar char="q"/>
            </a:pPr>
            <a:r>
              <a:rPr lang="en-US" dirty="0"/>
              <a:t>The manager said to the employee  all car count details </a:t>
            </a:r>
            <a:r>
              <a:rPr lang="en-US" dirty="0" smtClean="0"/>
              <a:t>between </a:t>
            </a:r>
            <a:r>
              <a:rPr lang="en-US" dirty="0"/>
              <a:t>2015 and 2023; we need a complete list </a:t>
            </a:r>
            <a:r>
              <a:rPr lang="en-US" dirty="0" smtClean="0"/>
              <a:t>.</a:t>
            </a:r>
            <a:br>
              <a:rPr lang="en-US" dirty="0" smtClean="0"/>
            </a:br>
            <a:r>
              <a:rPr lang="en-US" dirty="0"/>
              <a:t/>
            </a:r>
            <a:br>
              <a:rPr lang="en-US" dirty="0"/>
            </a:br>
            <a:r>
              <a:rPr lang="en-US" dirty="0" smtClean="0"/>
              <a:t>Answer : 4124 Cars</a:t>
            </a:r>
            <a:br>
              <a:rPr lang="en-US" dirty="0" smtClean="0"/>
            </a:br>
            <a:r>
              <a:rPr lang="en-US" dirty="0"/>
              <a:t/>
            </a:r>
            <a:br>
              <a:rPr lang="en-US" dirty="0"/>
            </a:br>
            <a:r>
              <a:rPr lang="en-US" dirty="0">
                <a:solidFill>
                  <a:srgbClr val="0070C0"/>
                </a:solidFill>
              </a:rPr>
              <a:t>SELECT count(*) FROM </a:t>
            </a:r>
            <a:r>
              <a:rPr lang="en-US" dirty="0" err="1">
                <a:solidFill>
                  <a:srgbClr val="0070C0"/>
                </a:solidFill>
              </a:rPr>
              <a:t>Car_dekho</a:t>
            </a:r>
            <a:r>
              <a:rPr lang="en-US" dirty="0">
                <a:solidFill>
                  <a:srgbClr val="0070C0"/>
                </a:solidFill>
              </a:rPr>
              <a:t> WHERE Year BETWEEN 2015 AND 2023;</a:t>
            </a:r>
            <a:br>
              <a:rPr lang="en-US" dirty="0">
                <a:solidFill>
                  <a:srgbClr val="0070C0"/>
                </a:solidFill>
              </a:rPr>
            </a:br>
            <a:endParaRPr lang="en-US" dirty="0">
              <a:solidFill>
                <a:srgbClr val="0070C0"/>
              </a:solidFill>
            </a:endParaRPr>
          </a:p>
        </p:txBody>
      </p:sp>
    </p:spTree>
    <p:extLst>
      <p:ext uri="{BB962C8B-B14F-4D97-AF65-F5344CB8AC3E}">
        <p14:creationId xmlns:p14="http://schemas.microsoft.com/office/powerpoint/2010/main" val="1873413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05400"/>
          </a:xfrm>
          <a:solidFill>
            <a:schemeClr val="bg1">
              <a:lumMod val="75000"/>
            </a:schemeClr>
          </a:solidFill>
        </p:spPr>
        <p:txBody>
          <a:bodyPr/>
          <a:lstStyle/>
          <a:p>
            <a:pPr marL="457200" indent="-457200">
              <a:buFont typeface="Wingdings" pitchFamily="2" charset="2"/>
              <a:buChar char="q"/>
            </a:pPr>
            <a:r>
              <a:rPr lang="en-US" dirty="0" smtClean="0"/>
              <a:t> </a:t>
            </a:r>
            <a:r>
              <a:rPr lang="en-US" dirty="0"/>
              <a:t>The manager said to the employee  all car details </a:t>
            </a:r>
            <a:r>
              <a:rPr lang="en-US" dirty="0" err="1"/>
              <a:t>betweeb</a:t>
            </a:r>
            <a:r>
              <a:rPr lang="en-US" dirty="0"/>
              <a:t> 2015 to 2023; we need a complete list </a:t>
            </a:r>
            <a:r>
              <a:rPr lang="en-US" dirty="0" smtClean="0"/>
              <a:t>.</a:t>
            </a:r>
            <a:br>
              <a:rPr lang="en-US" dirty="0" smtClean="0"/>
            </a:br>
            <a:r>
              <a:rPr lang="en-US" dirty="0" smtClean="0"/>
              <a:t/>
            </a:r>
            <a:br>
              <a:rPr lang="en-US" dirty="0" smtClean="0"/>
            </a:br>
            <a:r>
              <a:rPr lang="en-US" dirty="0"/>
              <a:t/>
            </a:r>
            <a:br>
              <a:rPr lang="en-US" dirty="0"/>
            </a:br>
            <a:r>
              <a:rPr lang="en-US" dirty="0">
                <a:solidFill>
                  <a:srgbClr val="0070C0"/>
                </a:solidFill>
              </a:rPr>
              <a:t>SELECT * FROM </a:t>
            </a:r>
            <a:r>
              <a:rPr lang="en-US" dirty="0" err="1">
                <a:solidFill>
                  <a:srgbClr val="0070C0"/>
                </a:solidFill>
              </a:rPr>
              <a:t>Car_dekho</a:t>
            </a:r>
            <a:r>
              <a:rPr lang="en-US" dirty="0">
                <a:solidFill>
                  <a:srgbClr val="0070C0"/>
                </a:solidFill>
              </a:rPr>
              <a:t> WHERE year BETWEEN 2015 AND 2023;</a:t>
            </a:r>
            <a:br>
              <a:rPr lang="en-US" dirty="0">
                <a:solidFill>
                  <a:srgbClr val="0070C0"/>
                </a:solidFill>
              </a:rPr>
            </a:br>
            <a:endParaRPr lang="en-US" dirty="0">
              <a:solidFill>
                <a:srgbClr val="0070C0"/>
              </a:solidFill>
            </a:endParaRPr>
          </a:p>
        </p:txBody>
      </p:sp>
    </p:spTree>
    <p:extLst>
      <p:ext uri="{BB962C8B-B14F-4D97-AF65-F5344CB8AC3E}">
        <p14:creationId xmlns:p14="http://schemas.microsoft.com/office/powerpoint/2010/main" val="1011396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838200"/>
            <a:ext cx="7520940" cy="3657600"/>
          </a:xfrm>
        </p:spPr>
        <p:txBody>
          <a:bodyPr/>
          <a:lstStyle/>
          <a:p>
            <a:r>
              <a:rPr lang="en-US" sz="9600" b="1" dirty="0" smtClean="0">
                <a:latin typeface="Algerian" pitchFamily="82" charset="0"/>
              </a:rPr>
              <a:t>                           </a:t>
            </a:r>
            <a:r>
              <a:rPr lang="en-US" sz="9600" b="1" dirty="0" smtClean="0">
                <a:solidFill>
                  <a:srgbClr val="7030A0"/>
                </a:solidFill>
                <a:latin typeface="Algerian" pitchFamily="82" charset="0"/>
              </a:rPr>
              <a:t>Thank           You</a:t>
            </a:r>
            <a:endParaRPr lang="en-US" sz="9600" b="1" dirty="0">
              <a:solidFill>
                <a:srgbClr val="7030A0"/>
              </a:solidFill>
              <a:latin typeface="Algerian" pitchFamily="82" charset="0"/>
            </a:endParaRPr>
          </a:p>
        </p:txBody>
      </p:sp>
    </p:spTree>
    <p:extLst>
      <p:ext uri="{BB962C8B-B14F-4D97-AF65-F5344CB8AC3E}">
        <p14:creationId xmlns:p14="http://schemas.microsoft.com/office/powerpoint/2010/main" val="813672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763000" cy="4648200"/>
          </a:xfrm>
        </p:spPr>
        <p:txBody>
          <a:bodyPr/>
          <a:lstStyle/>
          <a:p>
            <a:r>
              <a:rPr lang="en-US" sz="2400" dirty="0"/>
              <a:t>CarDekho.com is India's leading car search venture that helps users buy cars that are right for them. Its website and app carry rich automotive content such as expert reviews, detailed specs and prices, comparisons as well as videos and pictures of all car brands and models available in India. The company has tie-ups with many auto manufacturers, more than 4000 car </a:t>
            </a:r>
            <a:r>
              <a:rPr lang="en-US" sz="2400" dirty="0" smtClean="0"/>
              <a:t>dealers</a:t>
            </a:r>
            <a:r>
              <a:rPr lang="en-US" sz="1600" dirty="0" smtClean="0"/>
              <a:t>.</a:t>
            </a:r>
            <a:endParaRPr lang="en-US" sz="16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0"/>
            <a:ext cx="6172200" cy="1143000"/>
          </a:xfrm>
          <a:prstGeom prst="rect">
            <a:avLst/>
          </a:prstGeom>
          <a:solidFill>
            <a:srgbClr val="FFFF00"/>
          </a:solidFill>
        </p:spPr>
      </p:pic>
    </p:spTree>
    <p:extLst>
      <p:ext uri="{BB962C8B-B14F-4D97-AF65-F5344CB8AC3E}">
        <p14:creationId xmlns:p14="http://schemas.microsoft.com/office/powerpoint/2010/main" val="2303077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734300" cy="762000"/>
          </a:xfrm>
        </p:spPr>
        <p:txBody>
          <a:bodyPr>
            <a:normAutofit fontScale="90000"/>
          </a:bodyPr>
          <a:lstStyle/>
          <a:p>
            <a:r>
              <a:rPr lang="en-US" b="1" dirty="0">
                <a:solidFill>
                  <a:srgbClr val="C00000"/>
                </a:solidFill>
                <a:latin typeface="Arial" panose="020B0604020202020204" pitchFamily="34" charset="0"/>
                <a:cs typeface="Arial" panose="020B0604020202020204" pitchFamily="34" charset="0"/>
              </a:rPr>
              <a:t>QUESTIONS BASED ON DATASET</a:t>
            </a:r>
            <a:br>
              <a:rPr lang="en-US" b="1" dirty="0">
                <a:solidFill>
                  <a:srgbClr val="C00000"/>
                </a:solidFill>
                <a:latin typeface="Arial" panose="020B0604020202020204" pitchFamily="34" charset="0"/>
                <a:cs typeface="Arial" panose="020B0604020202020204" pitchFamily="34" charset="0"/>
              </a:rPr>
            </a:br>
            <a:endParaRPr lang="en-US" dirty="0"/>
          </a:p>
        </p:txBody>
      </p:sp>
      <p:sp>
        <p:nvSpPr>
          <p:cNvPr id="3" name="Rectangle 2"/>
          <p:cNvSpPr/>
          <p:nvPr/>
        </p:nvSpPr>
        <p:spPr>
          <a:xfrm>
            <a:off x="0" y="685800"/>
            <a:ext cx="9144000" cy="4247317"/>
          </a:xfrm>
          <a:prstGeom prst="rect">
            <a:avLst/>
          </a:prstGeom>
          <a:solidFill>
            <a:schemeClr val="tx1"/>
          </a:solidFill>
        </p:spPr>
        <p:txBody>
          <a:bodyPr wrap="square">
            <a:spAutoFit/>
          </a:bodyPr>
          <a:lstStyle/>
          <a:p>
            <a:pPr marL="742950" lvl="1" indent="-285750">
              <a:buFont typeface="Wingdings" pitchFamily="2" charset="2"/>
              <a:buChar char="Ø"/>
            </a:pPr>
            <a:r>
              <a:rPr lang="en-US" dirty="0" smtClean="0">
                <a:solidFill>
                  <a:schemeClr val="bg1"/>
                </a:solidFill>
              </a:rPr>
              <a:t> </a:t>
            </a:r>
            <a:r>
              <a:rPr lang="en-US" dirty="0">
                <a:solidFill>
                  <a:schemeClr val="bg1"/>
                </a:solidFill>
              </a:rPr>
              <a:t>Read car data</a:t>
            </a:r>
          </a:p>
          <a:p>
            <a:pPr marL="285750" indent="-285750">
              <a:buFont typeface="Wingdings" pitchFamily="2" charset="2"/>
              <a:buChar char="Ø"/>
            </a:pPr>
            <a:r>
              <a:rPr lang="en-US" dirty="0" smtClean="0">
                <a:solidFill>
                  <a:schemeClr val="bg1"/>
                </a:solidFill>
              </a:rPr>
              <a:t> Total </a:t>
            </a:r>
            <a:r>
              <a:rPr lang="en-US" dirty="0">
                <a:solidFill>
                  <a:schemeClr val="bg1"/>
                </a:solidFill>
              </a:rPr>
              <a:t>cars: To get a count of Total Car</a:t>
            </a:r>
          </a:p>
          <a:p>
            <a:pPr marL="285750" indent="-285750">
              <a:buFont typeface="Wingdings" pitchFamily="2" charset="2"/>
              <a:buChar char="Ø"/>
            </a:pPr>
            <a:r>
              <a:rPr lang="en-US" dirty="0" smtClean="0">
                <a:solidFill>
                  <a:schemeClr val="bg1"/>
                </a:solidFill>
              </a:rPr>
              <a:t>.The </a:t>
            </a:r>
            <a:r>
              <a:rPr lang="en-US" dirty="0">
                <a:solidFill>
                  <a:schemeClr val="bg1"/>
                </a:solidFill>
              </a:rPr>
              <a:t>manager asked the employee .How many car </a:t>
            </a:r>
            <a:r>
              <a:rPr lang="en-US" dirty="0" err="1">
                <a:solidFill>
                  <a:schemeClr val="bg1"/>
                </a:solidFill>
              </a:rPr>
              <a:t>wii</a:t>
            </a:r>
            <a:r>
              <a:rPr lang="en-US" dirty="0">
                <a:solidFill>
                  <a:schemeClr val="bg1"/>
                </a:solidFill>
              </a:rPr>
              <a:t> be available in 2023?</a:t>
            </a:r>
          </a:p>
          <a:p>
            <a:pPr marL="285750" indent="-285750">
              <a:buFont typeface="Wingdings" pitchFamily="2" charset="2"/>
              <a:buChar char="Ø"/>
            </a:pPr>
            <a:r>
              <a:rPr lang="en-US" dirty="0" smtClean="0">
                <a:solidFill>
                  <a:schemeClr val="bg1"/>
                </a:solidFill>
              </a:rPr>
              <a:t> </a:t>
            </a:r>
            <a:r>
              <a:rPr lang="en-US" dirty="0">
                <a:solidFill>
                  <a:schemeClr val="bg1"/>
                </a:solidFill>
              </a:rPr>
              <a:t>The manager asked the employee .How many car is available in 2022,2021,2022?</a:t>
            </a:r>
          </a:p>
          <a:p>
            <a:pPr marL="285750" indent="-285750">
              <a:buFont typeface="Wingdings" pitchFamily="2" charset="2"/>
              <a:buChar char="Ø"/>
            </a:pPr>
            <a:r>
              <a:rPr lang="en-US" dirty="0" smtClean="0">
                <a:solidFill>
                  <a:schemeClr val="bg1"/>
                </a:solidFill>
              </a:rPr>
              <a:t>client </a:t>
            </a:r>
            <a:r>
              <a:rPr lang="en-US" dirty="0">
                <a:solidFill>
                  <a:schemeClr val="bg1"/>
                </a:solidFill>
              </a:rPr>
              <a:t>asked me to print total of all cars by year. I don’t see all the details </a:t>
            </a:r>
          </a:p>
          <a:p>
            <a:pPr marL="285750" indent="-285750">
              <a:buFont typeface="Wingdings" pitchFamily="2" charset="2"/>
              <a:buChar char="Ø"/>
            </a:pPr>
            <a:r>
              <a:rPr lang="en-US" dirty="0" smtClean="0">
                <a:solidFill>
                  <a:schemeClr val="bg1"/>
                </a:solidFill>
              </a:rPr>
              <a:t>Client </a:t>
            </a:r>
            <a:r>
              <a:rPr lang="en-US" dirty="0">
                <a:solidFill>
                  <a:schemeClr val="bg1"/>
                </a:solidFill>
              </a:rPr>
              <a:t>asked to a Car dealer agent How many diesel Car will there be in 2020?</a:t>
            </a:r>
          </a:p>
          <a:p>
            <a:pPr marL="285750" indent="-285750">
              <a:buFont typeface="Wingdings" pitchFamily="2" charset="2"/>
              <a:buChar char="Ø"/>
            </a:pPr>
            <a:r>
              <a:rPr lang="en-US" dirty="0" smtClean="0">
                <a:solidFill>
                  <a:schemeClr val="bg1"/>
                </a:solidFill>
              </a:rPr>
              <a:t>. </a:t>
            </a:r>
            <a:r>
              <a:rPr lang="en-US" dirty="0">
                <a:solidFill>
                  <a:schemeClr val="bg1"/>
                </a:solidFill>
              </a:rPr>
              <a:t>Client asked to a Car dealer agent How many Petrol Car will there be in 2020?</a:t>
            </a:r>
          </a:p>
          <a:p>
            <a:pPr marL="285750" indent="-285750">
              <a:buFont typeface="Wingdings" pitchFamily="2" charset="2"/>
              <a:buChar char="Ø"/>
            </a:pPr>
            <a:r>
              <a:rPr lang="en-US" dirty="0" smtClean="0">
                <a:solidFill>
                  <a:schemeClr val="bg1"/>
                </a:solidFill>
              </a:rPr>
              <a:t> </a:t>
            </a:r>
            <a:r>
              <a:rPr lang="en-US" dirty="0">
                <a:solidFill>
                  <a:schemeClr val="bg1"/>
                </a:solidFill>
              </a:rPr>
              <a:t>The manager told the employee to give a print All fuel cars (petrol, </a:t>
            </a:r>
            <a:r>
              <a:rPr lang="en-US" dirty="0" smtClean="0">
                <a:solidFill>
                  <a:schemeClr val="bg1"/>
                </a:solidFill>
              </a:rPr>
              <a:t>Diesel, CNG</a:t>
            </a:r>
            <a:r>
              <a:rPr lang="en-US" dirty="0">
                <a:solidFill>
                  <a:schemeClr val="bg1"/>
                </a:solidFill>
              </a:rPr>
              <a:t>) come by all year </a:t>
            </a:r>
          </a:p>
          <a:p>
            <a:pPr marL="285750" indent="-285750">
              <a:buFont typeface="Wingdings" pitchFamily="2" charset="2"/>
              <a:buChar char="Ø"/>
            </a:pPr>
            <a:r>
              <a:rPr lang="en-US" dirty="0" smtClean="0">
                <a:solidFill>
                  <a:schemeClr val="bg1"/>
                </a:solidFill>
              </a:rPr>
              <a:t> </a:t>
            </a:r>
            <a:r>
              <a:rPr lang="en-US" dirty="0">
                <a:solidFill>
                  <a:schemeClr val="bg1"/>
                </a:solidFill>
              </a:rPr>
              <a:t>Manager said there were more than 100 cars in a given year , Which year had more than 100 cars ?</a:t>
            </a:r>
          </a:p>
          <a:p>
            <a:pPr marL="285750" indent="-285750">
              <a:buFont typeface="Wingdings" pitchFamily="2" charset="2"/>
              <a:buChar char="Ø"/>
            </a:pPr>
            <a:r>
              <a:rPr lang="en-US" dirty="0" smtClean="0">
                <a:solidFill>
                  <a:schemeClr val="bg1"/>
                </a:solidFill>
              </a:rPr>
              <a:t>.The </a:t>
            </a:r>
            <a:r>
              <a:rPr lang="en-US" dirty="0">
                <a:solidFill>
                  <a:schemeClr val="bg1"/>
                </a:solidFill>
              </a:rPr>
              <a:t>manager said to the employee  all car count details </a:t>
            </a:r>
            <a:r>
              <a:rPr lang="en-US" dirty="0" smtClean="0">
                <a:solidFill>
                  <a:schemeClr val="bg1"/>
                </a:solidFill>
              </a:rPr>
              <a:t>between 2015 </a:t>
            </a:r>
            <a:r>
              <a:rPr lang="en-US" dirty="0">
                <a:solidFill>
                  <a:schemeClr val="bg1"/>
                </a:solidFill>
              </a:rPr>
              <a:t>and 2023; we need a complete list .</a:t>
            </a:r>
          </a:p>
          <a:p>
            <a:pPr marL="285750" indent="-285750">
              <a:buFont typeface="Wingdings" pitchFamily="2" charset="2"/>
              <a:buChar char="Ø"/>
            </a:pPr>
            <a:r>
              <a:rPr lang="en-US" dirty="0" smtClean="0">
                <a:solidFill>
                  <a:schemeClr val="bg1"/>
                </a:solidFill>
              </a:rPr>
              <a:t> </a:t>
            </a:r>
            <a:r>
              <a:rPr lang="en-US" dirty="0">
                <a:solidFill>
                  <a:schemeClr val="bg1"/>
                </a:solidFill>
              </a:rPr>
              <a:t>The manager said to the employee  all car details </a:t>
            </a:r>
            <a:r>
              <a:rPr lang="en-US" dirty="0" smtClean="0">
                <a:solidFill>
                  <a:schemeClr val="bg1"/>
                </a:solidFill>
              </a:rPr>
              <a:t>between </a:t>
            </a:r>
            <a:r>
              <a:rPr lang="en-US" dirty="0">
                <a:solidFill>
                  <a:schemeClr val="bg1"/>
                </a:solidFill>
              </a:rPr>
              <a:t>2015 to 2023; we need a complete list .</a:t>
            </a:r>
          </a:p>
        </p:txBody>
      </p:sp>
    </p:spTree>
    <p:extLst>
      <p:ext uri="{BB962C8B-B14F-4D97-AF65-F5344CB8AC3E}">
        <p14:creationId xmlns:p14="http://schemas.microsoft.com/office/powerpoint/2010/main" val="4208658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65760"/>
            <a:ext cx="7124700" cy="1767840"/>
          </a:xfrm>
        </p:spPr>
        <p:txBody>
          <a:bodyPr>
            <a:normAutofit fontScale="90000"/>
          </a:bodyPr>
          <a:lstStyle/>
          <a:p>
            <a:pPr marL="457200" indent="-457200">
              <a:buFont typeface="Wingdings" pitchFamily="2" charset="2"/>
              <a:buChar char="Ø"/>
            </a:pPr>
            <a:r>
              <a:rPr lang="en-US" dirty="0">
                <a:latin typeface="Arial" panose="020B0604020202020204" pitchFamily="34" charset="0"/>
                <a:cs typeface="Arial" panose="020B0604020202020204" pitchFamily="34" charset="0"/>
              </a:rPr>
              <a:t>THIS COMPLETE PROJECT IS ABOUT THE SALES OF THE COMPANY NAME AS BIGMART AND USING THE DATA, CAME UP WITH THE VALUEABLE INSIGHTS IN A DASHBOARD</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dirty="0" err="1" smtClean="0">
                <a:latin typeface="Arial" panose="020B0604020202020204" pitchFamily="34" charset="0"/>
                <a:cs typeface="Arial" panose="020B0604020202020204" pitchFamily="34" charset="0"/>
              </a:rPr>
              <a:t>tHIS</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COMPLETE DATA SET </a:t>
            </a:r>
            <a:r>
              <a:rPr lang="en-US" dirty="0" smtClean="0">
                <a:latin typeface="Arial" panose="020B0604020202020204" pitchFamily="34" charset="0"/>
                <a:cs typeface="Arial" panose="020B0604020202020204" pitchFamily="34" charset="0"/>
              </a:rPr>
              <a:t>HAS 7927 records 12 </a:t>
            </a:r>
            <a:r>
              <a:rPr lang="en-US" dirty="0">
                <a:latin typeface="Arial" panose="020B0604020202020204" pitchFamily="34" charset="0"/>
                <a:cs typeface="Arial" panose="020B0604020202020204" pitchFamily="34" charset="0"/>
              </a:rPr>
              <a:t>COLUMNS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AND THE FIELDS OR TERMS WHICH THIS DATASET HAS ARE AS FOLLOWS:</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name, year, </a:t>
            </a:r>
            <a:r>
              <a:rPr lang="en-US" dirty="0" err="1" smtClean="0">
                <a:latin typeface="Arial" panose="020B0604020202020204" pitchFamily="34" charset="0"/>
                <a:cs typeface="Arial" panose="020B0604020202020204" pitchFamily="34" charset="0"/>
              </a:rPr>
              <a:t>selling_price</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km_driven</a:t>
            </a:r>
            <a:r>
              <a:rPr lang="en-US" dirty="0" smtClean="0">
                <a:latin typeface="Arial" panose="020B0604020202020204" pitchFamily="34" charset="0"/>
                <a:cs typeface="Arial" panose="020B0604020202020204" pitchFamily="34" charset="0"/>
              </a:rPr>
              <a:t>, fuel, </a:t>
            </a:r>
            <a:r>
              <a:rPr lang="en-US" dirty="0" err="1" smtClean="0">
                <a:latin typeface="Arial" panose="020B0604020202020204" pitchFamily="34" charset="0"/>
                <a:cs typeface="Arial" panose="020B0604020202020204" pitchFamily="34" charset="0"/>
              </a:rPr>
              <a:t>seller_type</a:t>
            </a:r>
            <a:r>
              <a:rPr lang="en-US" dirty="0" smtClean="0">
                <a:latin typeface="Arial" panose="020B0604020202020204" pitchFamily="34" charset="0"/>
                <a:cs typeface="Arial" panose="020B0604020202020204" pitchFamily="34" charset="0"/>
              </a:rPr>
              <a:t>, transmission, Owner, mileage, engine, </a:t>
            </a:r>
            <a:r>
              <a:rPr lang="en-US" dirty="0" err="1" smtClean="0">
                <a:latin typeface="Arial" panose="020B0604020202020204" pitchFamily="34" charset="0"/>
                <a:cs typeface="Arial" panose="020B0604020202020204" pitchFamily="34" charset="0"/>
              </a:rPr>
              <a:t>max_power,torque</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ETC.</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endParaRPr lang="en-US" dirty="0"/>
          </a:p>
        </p:txBody>
      </p:sp>
    </p:spTree>
    <p:extLst>
      <p:ext uri="{BB962C8B-B14F-4D97-AF65-F5344CB8AC3E}">
        <p14:creationId xmlns:p14="http://schemas.microsoft.com/office/powerpoint/2010/main" val="3326440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05400"/>
          </a:xfrm>
          <a:solidFill>
            <a:schemeClr val="bg1">
              <a:lumMod val="65000"/>
            </a:schemeClr>
          </a:solidFill>
        </p:spPr>
        <p:txBody>
          <a:bodyPr>
            <a:normAutofit/>
          </a:bodyPr>
          <a:lstStyle/>
          <a:p>
            <a:pPr marL="457200" lvl="1" indent="-457200" algn="l" rtl="0">
              <a:lnSpc>
                <a:spcPct val="150000"/>
              </a:lnSpc>
              <a:spcBef>
                <a:spcPct val="0"/>
              </a:spcBef>
              <a:buFont typeface="Wingdings" pitchFamily="2" charset="2"/>
              <a:buChar char="q"/>
            </a:pPr>
            <a:r>
              <a:rPr lang="en-US" sz="2800" dirty="0" smtClean="0">
                <a:solidFill>
                  <a:schemeClr val="bg1"/>
                </a:solidFill>
              </a:rPr>
              <a:t> </a:t>
            </a:r>
            <a:r>
              <a:rPr lang="en-US" sz="2800" dirty="0" smtClean="0">
                <a:solidFill>
                  <a:schemeClr val="tx1"/>
                </a:solidFill>
              </a:rPr>
              <a:t>Read Car Dataset</a:t>
            </a:r>
            <a:br>
              <a:rPr lang="en-US" sz="2800" dirty="0" smtClean="0">
                <a:solidFill>
                  <a:schemeClr val="tx1"/>
                </a:solidFill>
              </a:rPr>
            </a:br>
            <a:r>
              <a:rPr lang="en-US" sz="2800" dirty="0" smtClean="0">
                <a:solidFill>
                  <a:schemeClr val="tx1"/>
                </a:solidFill>
              </a:rPr>
              <a:t>Total records -7927</a:t>
            </a:r>
            <a:br>
              <a:rPr lang="en-US" sz="2800" dirty="0" smtClean="0">
                <a:solidFill>
                  <a:schemeClr val="tx1"/>
                </a:solidFill>
              </a:rPr>
            </a:br>
            <a:r>
              <a:rPr lang="en-US" sz="2800" dirty="0" smtClean="0">
                <a:solidFill>
                  <a:schemeClr val="tx1"/>
                </a:solidFill>
              </a:rPr>
              <a:t>column -12 </a:t>
            </a:r>
            <a:br>
              <a:rPr lang="en-US" sz="2800" dirty="0" smtClean="0">
                <a:solidFill>
                  <a:schemeClr val="tx1"/>
                </a:solidFill>
              </a:rPr>
            </a:br>
            <a:r>
              <a:rPr lang="en-US" sz="2800" dirty="0" smtClean="0">
                <a:solidFill>
                  <a:schemeClr val="tx1"/>
                </a:solidFill>
              </a:rPr>
              <a:t/>
            </a:r>
            <a:br>
              <a:rPr lang="en-US" sz="2800" dirty="0" smtClean="0">
                <a:solidFill>
                  <a:schemeClr val="tx1"/>
                </a:solidFill>
              </a:rPr>
            </a:br>
            <a:r>
              <a:rPr lang="en-US" sz="2800" dirty="0" smtClean="0">
                <a:solidFill>
                  <a:srgbClr val="0070C0"/>
                </a:solidFill>
              </a:rPr>
              <a:t>Query: SELECT * FROM </a:t>
            </a:r>
            <a:r>
              <a:rPr lang="en-US" sz="2800" dirty="0" err="1" smtClean="0">
                <a:solidFill>
                  <a:srgbClr val="0070C0"/>
                </a:solidFill>
              </a:rPr>
              <a:t>Car_dekho</a:t>
            </a:r>
            <a:r>
              <a:rPr lang="en-US" sz="2800" dirty="0" smtClean="0">
                <a:solidFill>
                  <a:schemeClr val="tx1"/>
                </a:solidFill>
              </a:rPr>
              <a:t>;</a:t>
            </a:r>
            <a:r>
              <a:rPr lang="en-US" sz="2800" dirty="0">
                <a:solidFill>
                  <a:schemeClr val="tx1"/>
                </a:solidFill>
              </a:rPr>
              <a:t/>
            </a:r>
            <a:br>
              <a:rPr lang="en-US" sz="2800" dirty="0">
                <a:solidFill>
                  <a:schemeClr val="tx1"/>
                </a:solidFill>
              </a:rPr>
            </a:br>
            <a:r>
              <a:rPr lang="en-US" dirty="0" smtClean="0">
                <a:solidFill>
                  <a:schemeClr val="bg1"/>
                </a:solidFill>
              </a:rPr>
              <a:t/>
            </a:r>
            <a:br>
              <a:rPr lang="en-US" dirty="0" smtClean="0">
                <a:solidFill>
                  <a:schemeClr val="bg1"/>
                </a:solidFill>
              </a:rPr>
            </a:br>
            <a:endParaRPr lang="en-US" dirty="0"/>
          </a:p>
        </p:txBody>
      </p:sp>
    </p:spTree>
    <p:extLst>
      <p:ext uri="{BB962C8B-B14F-4D97-AF65-F5344CB8AC3E}">
        <p14:creationId xmlns:p14="http://schemas.microsoft.com/office/powerpoint/2010/main" val="534363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05400"/>
          </a:xfrm>
          <a:solidFill>
            <a:schemeClr val="bg1">
              <a:lumMod val="65000"/>
            </a:schemeClr>
          </a:solidFill>
        </p:spPr>
        <p:txBody>
          <a:bodyPr/>
          <a:lstStyle/>
          <a:p>
            <a:pPr marL="457200" indent="-457200">
              <a:buFont typeface="Wingdings" pitchFamily="2" charset="2"/>
              <a:buChar char="q"/>
            </a:pPr>
            <a:r>
              <a:rPr lang="en-US" b="1" dirty="0"/>
              <a:t>Total cars: To get a count of Total </a:t>
            </a:r>
            <a:r>
              <a:rPr lang="en-US" b="1" dirty="0" smtClean="0"/>
              <a:t>Car</a:t>
            </a:r>
            <a:br>
              <a:rPr lang="en-US" b="1" dirty="0" smtClean="0"/>
            </a:br>
            <a:r>
              <a:rPr lang="en-US" b="1" dirty="0"/>
              <a:t/>
            </a:r>
            <a:br>
              <a:rPr lang="en-US" b="1" dirty="0"/>
            </a:br>
            <a:r>
              <a:rPr lang="en-US" b="1" dirty="0" smtClean="0"/>
              <a:t>&gt;Total no of car is 7927</a:t>
            </a:r>
            <a:br>
              <a:rPr lang="en-US" b="1" dirty="0" smtClean="0"/>
            </a:br>
            <a:r>
              <a:rPr lang="en-US" b="1" dirty="0"/>
              <a:t/>
            </a:r>
            <a:br>
              <a:rPr lang="en-US" b="1" dirty="0"/>
            </a:br>
            <a:r>
              <a:rPr lang="en-US" b="1" dirty="0" smtClean="0">
                <a:solidFill>
                  <a:srgbClr val="0070C0"/>
                </a:solidFill>
              </a:rPr>
              <a:t>Query : select count(*) from </a:t>
            </a:r>
            <a:r>
              <a:rPr lang="en-US" b="1" dirty="0" err="1" smtClean="0">
                <a:solidFill>
                  <a:srgbClr val="0070C0"/>
                </a:solidFill>
              </a:rPr>
              <a:t>car_dekho</a:t>
            </a:r>
            <a:endParaRPr lang="en-US" b="1" dirty="0">
              <a:solidFill>
                <a:srgbClr val="0070C0"/>
              </a:solidFill>
            </a:endParaRPr>
          </a:p>
        </p:txBody>
      </p:sp>
    </p:spTree>
    <p:extLst>
      <p:ext uri="{BB962C8B-B14F-4D97-AF65-F5344CB8AC3E}">
        <p14:creationId xmlns:p14="http://schemas.microsoft.com/office/powerpoint/2010/main" val="3342201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029200"/>
          </a:xfrm>
          <a:solidFill>
            <a:schemeClr val="bg1">
              <a:lumMod val="65000"/>
            </a:schemeClr>
          </a:solidFill>
        </p:spPr>
        <p:txBody>
          <a:bodyPr/>
          <a:lstStyle/>
          <a:p>
            <a:pPr marL="457200" indent="-457200">
              <a:buFont typeface="Wingdings" pitchFamily="2" charset="2"/>
              <a:buChar char="q"/>
            </a:pPr>
            <a:r>
              <a:rPr lang="en-US" dirty="0"/>
              <a:t>The manager asked the employee .How many car </a:t>
            </a:r>
            <a:r>
              <a:rPr lang="en-US" dirty="0" smtClean="0"/>
              <a:t>is available </a:t>
            </a:r>
            <a:r>
              <a:rPr lang="en-US" dirty="0"/>
              <a:t>in 2023</a:t>
            </a:r>
            <a:r>
              <a:rPr lang="en-US" dirty="0" smtClean="0"/>
              <a:t>?</a:t>
            </a:r>
            <a:br>
              <a:rPr lang="en-US" dirty="0" smtClean="0"/>
            </a:br>
            <a:r>
              <a:rPr lang="en-US" dirty="0" smtClean="0"/>
              <a:t/>
            </a:r>
            <a:br>
              <a:rPr lang="en-US" dirty="0" smtClean="0"/>
            </a:br>
            <a:r>
              <a:rPr lang="en-US" dirty="0" err="1" smtClean="0"/>
              <a:t>Ans</a:t>
            </a:r>
            <a:r>
              <a:rPr lang="en-US" dirty="0" smtClean="0"/>
              <a:t>: - 6 </a:t>
            </a:r>
            <a:br>
              <a:rPr lang="en-US" dirty="0" smtClean="0"/>
            </a:br>
            <a:r>
              <a:rPr lang="en-US" dirty="0">
                <a:solidFill>
                  <a:srgbClr val="0070C0"/>
                </a:solidFill>
              </a:rPr>
              <a:t/>
            </a:r>
            <a:br>
              <a:rPr lang="en-US" dirty="0">
                <a:solidFill>
                  <a:srgbClr val="0070C0"/>
                </a:solidFill>
              </a:rPr>
            </a:br>
            <a:r>
              <a:rPr lang="en-US" dirty="0">
                <a:solidFill>
                  <a:srgbClr val="0070C0"/>
                </a:solidFill>
              </a:rPr>
              <a:t>query :SELECT COUNT(*) FROM </a:t>
            </a:r>
            <a:r>
              <a:rPr lang="en-US" dirty="0" err="1">
                <a:solidFill>
                  <a:srgbClr val="0070C0"/>
                </a:solidFill>
              </a:rPr>
              <a:t>Car_dekho</a:t>
            </a:r>
            <a:r>
              <a:rPr lang="en-US" dirty="0">
                <a:solidFill>
                  <a:srgbClr val="0070C0"/>
                </a:solidFill>
              </a:rPr>
              <a:t> WHERE year = 2023</a:t>
            </a:r>
            <a:r>
              <a:rPr lang="en-US" dirty="0" smtClean="0">
                <a:solidFill>
                  <a:srgbClr val="0070C0"/>
                </a:solidFill>
              </a:rPr>
              <a:t>;</a:t>
            </a:r>
            <a:br>
              <a:rPr lang="en-US" dirty="0" smtClean="0">
                <a:solidFill>
                  <a:srgbClr val="0070C0"/>
                </a:solidFill>
              </a:rPr>
            </a:br>
            <a:endParaRPr lang="en-US" dirty="0">
              <a:solidFill>
                <a:srgbClr val="0070C0"/>
              </a:solidFill>
            </a:endParaRPr>
          </a:p>
        </p:txBody>
      </p:sp>
    </p:spTree>
    <p:extLst>
      <p:ext uri="{BB962C8B-B14F-4D97-AF65-F5344CB8AC3E}">
        <p14:creationId xmlns:p14="http://schemas.microsoft.com/office/powerpoint/2010/main" val="3519048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05400"/>
          </a:xfrm>
          <a:solidFill>
            <a:schemeClr val="bg1">
              <a:lumMod val="65000"/>
            </a:schemeClr>
          </a:solidFill>
        </p:spPr>
        <p:txBody>
          <a:bodyPr/>
          <a:lstStyle/>
          <a:p>
            <a:pPr marL="457200" indent="-457200">
              <a:buFont typeface="Wingdings" pitchFamily="2" charset="2"/>
              <a:buChar char="q"/>
            </a:pPr>
            <a:r>
              <a:rPr lang="en-US" dirty="0"/>
              <a:t>The manager asked the employee .How many car is available in 2022,2021,2022?</a:t>
            </a:r>
            <a:br>
              <a:rPr lang="en-US" dirty="0"/>
            </a:br>
            <a:r>
              <a:rPr lang="en-US" dirty="0" smtClean="0"/>
              <a:t/>
            </a:r>
            <a:br>
              <a:rPr lang="en-US" dirty="0" smtClean="0"/>
            </a:br>
            <a:r>
              <a:rPr lang="en-US" dirty="0" err="1" smtClean="0"/>
              <a:t>Ans</a:t>
            </a:r>
            <a:r>
              <a:rPr lang="en-US" dirty="0" smtClean="0"/>
              <a:t>; in 2020:  74 car</a:t>
            </a:r>
            <a:br>
              <a:rPr lang="en-US" dirty="0" smtClean="0"/>
            </a:br>
            <a:r>
              <a:rPr lang="en-US" dirty="0"/>
              <a:t> </a:t>
            </a:r>
            <a:r>
              <a:rPr lang="en-US" dirty="0" smtClean="0"/>
              <a:t>         in 2021 : 7 cars</a:t>
            </a:r>
            <a:br>
              <a:rPr lang="en-US" dirty="0" smtClean="0"/>
            </a:br>
            <a:r>
              <a:rPr lang="en-US" dirty="0"/>
              <a:t> </a:t>
            </a:r>
            <a:r>
              <a:rPr lang="en-US" dirty="0" smtClean="0"/>
              <a:t>         in 2022 : </a:t>
            </a:r>
            <a:r>
              <a:rPr lang="en-US" dirty="0"/>
              <a:t>7 cars</a:t>
            </a:r>
            <a:br>
              <a:rPr lang="en-US" dirty="0"/>
            </a:br>
            <a:r>
              <a:rPr lang="en-US" sz="2400" dirty="0"/>
              <a:t>SELECT COUNT(*) FROM </a:t>
            </a:r>
            <a:r>
              <a:rPr lang="en-US" sz="2400" dirty="0" err="1"/>
              <a:t>Car_dekho</a:t>
            </a:r>
            <a:r>
              <a:rPr lang="en-US" sz="2400" dirty="0"/>
              <a:t> WHERE year = 2020</a:t>
            </a:r>
            <a:r>
              <a:rPr lang="en-US" sz="2400" dirty="0" smtClean="0"/>
              <a:t>;</a:t>
            </a:r>
            <a:br>
              <a:rPr lang="en-US" sz="2400" dirty="0" smtClean="0"/>
            </a:br>
            <a:r>
              <a:rPr lang="en-US" sz="2400" dirty="0" smtClean="0"/>
              <a:t>SELECT </a:t>
            </a:r>
            <a:r>
              <a:rPr lang="en-US" sz="2400" dirty="0"/>
              <a:t>COUNT(*) FROM </a:t>
            </a:r>
            <a:r>
              <a:rPr lang="en-US" sz="2400" dirty="0" err="1"/>
              <a:t>Car_dekho</a:t>
            </a:r>
            <a:r>
              <a:rPr lang="en-US" sz="2400" dirty="0"/>
              <a:t> WHERE year = 2021</a:t>
            </a:r>
            <a:r>
              <a:rPr lang="en-US" sz="2400" dirty="0" smtClean="0"/>
              <a:t>;</a:t>
            </a:r>
            <a:br>
              <a:rPr lang="en-US" sz="2400" dirty="0" smtClean="0"/>
            </a:br>
            <a:r>
              <a:rPr lang="en-US" sz="2400" dirty="0" smtClean="0"/>
              <a:t>SELECT </a:t>
            </a:r>
            <a:r>
              <a:rPr lang="en-US" sz="2400" dirty="0"/>
              <a:t>COUNT(*) FROM </a:t>
            </a:r>
            <a:r>
              <a:rPr lang="en-US" sz="2400" dirty="0" err="1"/>
              <a:t>Car_dekho</a:t>
            </a:r>
            <a:r>
              <a:rPr lang="en-US" sz="2400" dirty="0"/>
              <a:t> WHERE year = 2022;</a:t>
            </a:r>
          </a:p>
        </p:txBody>
      </p:sp>
    </p:spTree>
    <p:extLst>
      <p:ext uri="{BB962C8B-B14F-4D97-AF65-F5344CB8AC3E}">
        <p14:creationId xmlns:p14="http://schemas.microsoft.com/office/powerpoint/2010/main" val="2297158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029200"/>
          </a:xfrm>
          <a:solidFill>
            <a:schemeClr val="bg1">
              <a:lumMod val="65000"/>
            </a:schemeClr>
          </a:solidFill>
        </p:spPr>
        <p:txBody>
          <a:bodyPr/>
          <a:lstStyle/>
          <a:p>
            <a:pPr marL="457200" indent="-457200">
              <a:buFont typeface="Wingdings" pitchFamily="2" charset="2"/>
              <a:buChar char="q"/>
            </a:pPr>
            <a:r>
              <a:rPr lang="en-US" dirty="0"/>
              <a:t>client asked me to print total of all cars by year. I don’t see all the </a:t>
            </a:r>
            <a:r>
              <a:rPr lang="en-US" dirty="0" smtClean="0"/>
              <a:t>details</a:t>
            </a:r>
            <a:br>
              <a:rPr lang="en-US" dirty="0" smtClean="0"/>
            </a:br>
            <a:r>
              <a:rPr lang="en-US" dirty="0"/>
              <a:t/>
            </a:r>
            <a:br>
              <a:rPr lang="en-US" dirty="0"/>
            </a:br>
            <a:r>
              <a:rPr lang="en-US" sz="2400" dirty="0">
                <a:solidFill>
                  <a:srgbClr val="0070C0"/>
                </a:solidFill>
              </a:rPr>
              <a:t>SELECT year, count(*) FROM </a:t>
            </a:r>
            <a:r>
              <a:rPr lang="en-US" sz="2400" dirty="0" err="1">
                <a:solidFill>
                  <a:srgbClr val="0070C0"/>
                </a:solidFill>
              </a:rPr>
              <a:t>Car_dekho</a:t>
            </a:r>
            <a:r>
              <a:rPr lang="en-US" sz="2400" dirty="0">
                <a:solidFill>
                  <a:srgbClr val="0070C0"/>
                </a:solidFill>
              </a:rPr>
              <a:t> GROUP BY year; </a:t>
            </a:r>
          </a:p>
        </p:txBody>
      </p:sp>
    </p:spTree>
    <p:extLst>
      <p:ext uri="{BB962C8B-B14F-4D97-AF65-F5344CB8AC3E}">
        <p14:creationId xmlns:p14="http://schemas.microsoft.com/office/powerpoint/2010/main" val="81543640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314</TotalTime>
  <Words>477</Words>
  <Application>Microsoft Office PowerPoint</Application>
  <PresentationFormat>On-screen Show (4:3)</PresentationFormat>
  <Paragraphs>28</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Angles</vt:lpstr>
      <vt:lpstr>PowerPoint Presentation</vt:lpstr>
      <vt:lpstr>CarDekho.com is India's leading car search venture that helps users buy cars that are right for them. Its website and app carry rich automotive content such as expert reviews, detailed specs and prices, comparisons as well as videos and pictures of all car brands and models available in India. The company has tie-ups with many auto manufacturers, more than 4000 car dealers.</vt:lpstr>
      <vt:lpstr>QUESTIONS BASED ON DATASET </vt:lpstr>
      <vt:lpstr>THIS COMPLETE PROJECT IS ABOUT THE SALES OF THE COMPANY NAME AS BIGMART AND USING THE DATA, CAME UP WITH THE VALUEABLE INSIGHTS IN A DASHBOARD       tHIS COMPLETE DATA SET HAS 7927 records 12 COLUMNS   AND THE FIELDS OR TERMS WHICH THIS DATASET HAS ARE AS FOLLOWS:  name, year, selling_price, km_driven, fuel, seller_type, transmission, Owner, mileage, engine, max_power,torque, ETC.   </vt:lpstr>
      <vt:lpstr> Read Car Dataset Total records -7927 column -12   Query: SELECT * FROM Car_dekho;  </vt:lpstr>
      <vt:lpstr>Total cars: To get a count of Total Car  &gt;Total no of car is 7927  Query : select count(*) from car_dekho</vt:lpstr>
      <vt:lpstr>The manager asked the employee .How many car is available in 2023?  Ans: - 6   query :SELECT COUNT(*) FROM Car_dekho WHERE year = 2023; </vt:lpstr>
      <vt:lpstr>The manager asked the employee .How many car is available in 2022,2021,2022?  Ans; in 2020:  74 car           in 2021 : 7 cars           in 2022 : 7 cars SELECT COUNT(*) FROM Car_dekho WHERE year = 2020; SELECT COUNT(*) FROM Car_dekho WHERE year = 2021; SELECT COUNT(*) FROM Car_dekho WHERE year = 2022;</vt:lpstr>
      <vt:lpstr>client asked me to print total of all cars by year. I don’t see all the details  SELECT year, count(*) FROM Car_dekho GROUP BY year; </vt:lpstr>
      <vt:lpstr>Client asked to a Car dealer agent How many diesel Car will there be in 2020?  Answer: 20  SELECT count(*) FROM Car_dekho WHERE year = 2020 AND fuel = "Diesel"; </vt:lpstr>
      <vt:lpstr>Client asked to a Car dealer agent How many Petrol Car will there be in 2020?  Answer : 21    SELECT count(*) AS NO_of_Petrol_car FROM Car_dekho WHERE year = 2020 AND fuel = "petrol";</vt:lpstr>
      <vt:lpstr>The manager told the employee to give a print All fuel cars (petrol, diesel,CNG) come by all year   SELECT year, count(*) FROM Car_dekho WHERE fuel = "petrol" GROUP BY year;  SELECT year, count(*) FROM Car_dekho WHERE fuel = "diesel" GROUP BY year;  SELECT year, count(*) FROM Car_dekho WHERE fuel = "CNG" GROUP BY year;</vt:lpstr>
      <vt:lpstr>Manager said there were more than 100 cars in a given year , Which year had more than 100 cars ?  Answer :2019, 2017,2016, 2015,2014,2013,2012,2011,2010,2009,2008,2007,2007   SELECT year, count(*) FROM Car_dekho GROUP BY year HAVING  count(*)&gt;100;</vt:lpstr>
      <vt:lpstr>The manager said to the employee  all car count details between 2015 and 2023; we need a complete list .  Answer : 4124 Cars  SELECT count(*) FROM Car_dekho WHERE Year BETWEEN 2015 AND 2023; </vt:lpstr>
      <vt:lpstr> The manager said to the employee  all car details betweeb 2015 to 2023; we need a complete list .   SELECT * FROM Car_dekho WHERE year BETWEEN 2015 AND 2023; </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pc</cp:lastModifiedBy>
  <cp:revision>15</cp:revision>
  <dcterms:created xsi:type="dcterms:W3CDTF">2023-07-22T05:49:41Z</dcterms:created>
  <dcterms:modified xsi:type="dcterms:W3CDTF">2023-08-05T10:03:27Z</dcterms:modified>
</cp:coreProperties>
</file>