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5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 MT" panose="020B0502020104020203" pitchFamily="34" charset="77"/>
      <p:regular r:id="rId13"/>
      <p:bold r:id="rId14"/>
      <p:italic r:id="rId15"/>
      <p:boldItalic r:id="rId16"/>
    </p:embeddedFont>
    <p:embeddedFont>
      <p:font typeface="PT Serif" panose="020A0603040505020204" pitchFamily="18" charset="77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5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95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233" y="5223053"/>
            <a:ext cx="8161934" cy="14878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82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795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3734" y="1124712"/>
            <a:ext cx="1558330" cy="59801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364" y="1124712"/>
            <a:ext cx="7438187" cy="59801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663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82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24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812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51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2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4233" y="5222958"/>
            <a:ext cx="8161934" cy="151809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6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95" y="3165653"/>
            <a:ext cx="5126125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5979" y="3165653"/>
            <a:ext cx="5124296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15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123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123" y="3771900"/>
            <a:ext cx="5124298" cy="31161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5979" y="3771900"/>
            <a:ext cx="5104181" cy="31161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5979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333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198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6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65607" y="2692594"/>
            <a:ext cx="5383987" cy="13697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296" y="965607"/>
            <a:ext cx="5779008" cy="6298387"/>
          </a:xfrm>
        </p:spPr>
        <p:txBody>
          <a:bodyPr>
            <a:normAutofit/>
          </a:bodyPr>
          <a:lstStyle>
            <a:lvl1pPr>
              <a:defRPr sz="2280">
                <a:solidFill>
                  <a:schemeClr val="tx1"/>
                </a:solidFill>
              </a:defRPr>
            </a:lvl1pPr>
            <a:lvl2pPr>
              <a:defRPr sz="192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920">
                <a:solidFill>
                  <a:schemeClr val="tx1"/>
                </a:solidFill>
              </a:defRPr>
            </a:lvl4pPr>
            <a:lvl5pPr>
              <a:defRPr sz="1920">
                <a:solidFill>
                  <a:schemeClr val="tx1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19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731519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70227" y="2692594"/>
            <a:ext cx="5393998" cy="136156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7322516" cy="8229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9/28/24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31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677363" y="1157630"/>
            <a:ext cx="9275674" cy="14264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363" y="3165653"/>
            <a:ext cx="9275674" cy="37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5715" y="7486579"/>
            <a:ext cx="3304495" cy="38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1" y="7483450"/>
            <a:ext cx="7081427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0706" y="7461504"/>
            <a:ext cx="438912" cy="43891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32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8" r:id="rId16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3360" kern="1200" cap="all" spc="24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8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7543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8117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25933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39724" y="2331280"/>
            <a:ext cx="8746435" cy="22125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dirty="0">
                <a:solidFill>
                  <a:srgbClr val="020202"/>
                </a:solidFill>
                <a:latin typeface="+mj-lt"/>
                <a:ea typeface="PT Serif" pitchFamily="34" charset="-122"/>
                <a:cs typeface="PT Serif" pitchFamily="34" charset="-120"/>
              </a:rPr>
              <a:t>ICUTrack: </a:t>
            </a:r>
            <a:r>
              <a:rPr lang="en-IN" sz="6600" dirty="0">
                <a:latin typeface="+mj-lt"/>
              </a:rPr>
              <a:t>Patient ICU Experience Timeline</a:t>
            </a:r>
            <a:endParaRPr lang="en-US" sz="6450" dirty="0">
              <a:latin typeface="+mj-lt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649724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6B943-A39B-2182-6512-9298D208DF28}"/>
              </a:ext>
            </a:extLst>
          </p:cNvPr>
          <p:cNvSpPr txBox="1"/>
          <p:nvPr/>
        </p:nvSpPr>
        <p:spPr>
          <a:xfrm>
            <a:off x="6166375" y="4543803"/>
            <a:ext cx="769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+mj-lt"/>
              </a:rPr>
              <a:t>“Empowering Patients Through Data Visualization and Connection”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4466" y="895945"/>
            <a:ext cx="5385673" cy="673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54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Problem Statement</a:t>
            </a:r>
            <a:endParaRPr lang="en-US" sz="5400" dirty="0"/>
          </a:p>
        </p:txBody>
      </p:sp>
      <p:sp>
        <p:nvSpPr>
          <p:cNvPr id="5" name="Shape 2"/>
          <p:cNvSpPr/>
          <p:nvPr/>
        </p:nvSpPr>
        <p:spPr>
          <a:xfrm>
            <a:off x="6267222" y="1569005"/>
            <a:ext cx="6812674" cy="1312545"/>
          </a:xfrm>
          <a:prstGeom prst="roundRect">
            <a:avLst>
              <a:gd name="adj" fmla="val 1410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4400" dirty="0"/>
          </a:p>
        </p:txBody>
      </p:sp>
      <p:sp>
        <p:nvSpPr>
          <p:cNvPr id="7" name="Text 4"/>
          <p:cNvSpPr/>
          <p:nvPr/>
        </p:nvSpPr>
        <p:spPr>
          <a:xfrm>
            <a:off x="6819899" y="2107406"/>
            <a:ext cx="5902187" cy="1312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IN" sz="2400" dirty="0"/>
              <a:t>ICU experiences can be complex and overwhelming.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267222" y="3214806"/>
            <a:ext cx="6993270" cy="1652349"/>
          </a:xfrm>
          <a:prstGeom prst="roundRect">
            <a:avLst>
              <a:gd name="adj" fmla="val 1410"/>
            </a:avLst>
          </a:prstGeom>
          <a:solidFill>
            <a:srgbClr val="F2EEEE"/>
          </a:solidFill>
          <a:ln/>
        </p:spPr>
      </p:sp>
      <p:sp>
        <p:nvSpPr>
          <p:cNvPr id="10" name="Text 7"/>
          <p:cNvSpPr/>
          <p:nvPr/>
        </p:nvSpPr>
        <p:spPr>
          <a:xfrm>
            <a:off x="6740387" y="3772078"/>
            <a:ext cx="5902186" cy="1312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IN" sz="2400" dirty="0"/>
              <a:t>Patients often struggle to understand the full scope of their treatments and surgeries.</a:t>
            </a:r>
            <a:endParaRPr lang="en-US" sz="2400" dirty="0"/>
          </a:p>
        </p:txBody>
      </p:sp>
      <p:sp>
        <p:nvSpPr>
          <p:cNvPr id="11" name="Shape 8"/>
          <p:cNvSpPr/>
          <p:nvPr/>
        </p:nvSpPr>
        <p:spPr>
          <a:xfrm>
            <a:off x="6267222" y="5348051"/>
            <a:ext cx="6993270" cy="1526143"/>
          </a:xfrm>
          <a:prstGeom prst="roundRect">
            <a:avLst>
              <a:gd name="adj" fmla="val 2017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6819899" y="5782985"/>
            <a:ext cx="6259998" cy="656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IN" sz="2400" dirty="0"/>
              <a:t>There is limited ability for patients to find and connect with others who have had similar experiences.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653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IN" sz="3200" dirty="0"/>
              <a:t>Our Solution: ICU Experience Timeline App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6280190" y="1950957"/>
            <a:ext cx="7556421" cy="4675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An app that generates a </a:t>
            </a:r>
            <a:r>
              <a:rPr lang="en-IN" sz="2400" b="1" dirty="0">
                <a:latin typeface="+mj-lt"/>
              </a:rPr>
              <a:t>timeline</a:t>
            </a:r>
            <a:r>
              <a:rPr lang="en-IN" sz="2400" dirty="0">
                <a:latin typeface="+mj-lt"/>
              </a:rPr>
              <a:t> of patient ICU experiences,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Medications</a:t>
            </a:r>
            <a:r>
              <a:rPr lang="en-IN" sz="2400" dirty="0">
                <a:latin typeface="+mj-lt"/>
              </a:rPr>
              <a:t> (e.g., drugs, dosages, administration times)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Surgeries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latin typeface="+mj-lt"/>
              </a:rPr>
              <a:t>Medical Procedures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Helps patients </a:t>
            </a:r>
            <a:r>
              <a:rPr lang="en-IN" sz="2400" b="1" dirty="0">
                <a:latin typeface="+mj-lt"/>
              </a:rPr>
              <a:t>find similar experiences</a:t>
            </a:r>
            <a:r>
              <a:rPr lang="en-IN" sz="2400" dirty="0">
                <a:latin typeface="+mj-lt"/>
              </a:rPr>
              <a:t> by comparing their timeline with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Enables patients to </a:t>
            </a:r>
            <a:r>
              <a:rPr lang="en-IN" sz="2400" b="1" dirty="0">
                <a:latin typeface="+mj-lt"/>
              </a:rPr>
              <a:t>connect</a:t>
            </a:r>
            <a:r>
              <a:rPr lang="en-IN" sz="2400" dirty="0">
                <a:latin typeface="+mj-lt"/>
              </a:rPr>
              <a:t> with those who have gone through the same procedures.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8287" y="586740"/>
            <a:ext cx="4337328" cy="542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IN" sz="4800" dirty="0"/>
              <a:t>App Features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578287" y="1376601"/>
            <a:ext cx="7987427" cy="792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endParaRPr lang="en-US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87" y="2355413"/>
            <a:ext cx="826056" cy="13218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52111" y="2520553"/>
            <a:ext cx="216860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IN" sz="2400" dirty="0"/>
              <a:t>Timeline Generation: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652111" y="2890599"/>
            <a:ext cx="6913602" cy="528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2000" dirty="0"/>
              <a:t>Automatically creates a visual timeline of ICU treatments.</a:t>
            </a: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87" y="3677245"/>
            <a:ext cx="826056" cy="132183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652111" y="3842385"/>
            <a:ext cx="216860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IN" sz="2400" dirty="0"/>
              <a:t>Similar Patient Matching:</a:t>
            </a:r>
            <a:endParaRPr lang="en-US" sz="2400" dirty="0"/>
          </a:p>
        </p:txBody>
      </p:sp>
      <p:sp>
        <p:nvSpPr>
          <p:cNvPr id="10" name="Text 5"/>
          <p:cNvSpPr/>
          <p:nvPr/>
        </p:nvSpPr>
        <p:spPr>
          <a:xfrm>
            <a:off x="1652111" y="4212431"/>
            <a:ext cx="6913602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IN" sz="2000" dirty="0"/>
              <a:t>Uses Jamba agent LLM to find patients with similar ICU experiences.</a:t>
            </a:r>
            <a:endParaRPr lang="en-US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87" y="4999077"/>
            <a:ext cx="826056" cy="132183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652111" y="5164217"/>
            <a:ext cx="216860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IN" sz="2400" dirty="0"/>
              <a:t>Patient Interaction: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1652111" y="5534263"/>
            <a:ext cx="6913602" cy="528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IN" sz="2000" dirty="0"/>
              <a:t>Enables patients to communicate with others who have had similar treatments.</a:t>
            </a:r>
            <a:endParaRPr lang="en-US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87" y="6320909"/>
            <a:ext cx="826056" cy="132183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652111" y="6486049"/>
            <a:ext cx="216860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IN" sz="2400" dirty="0"/>
              <a:t>Data Privacy:</a:t>
            </a:r>
            <a:endParaRPr lang="en-US" sz="2400" dirty="0"/>
          </a:p>
        </p:txBody>
      </p:sp>
      <p:sp>
        <p:nvSpPr>
          <p:cNvPr id="16" name="Text 9"/>
          <p:cNvSpPr/>
          <p:nvPr/>
        </p:nvSpPr>
        <p:spPr>
          <a:xfrm>
            <a:off x="1652111" y="6856095"/>
            <a:ext cx="6913602" cy="528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IN" sz="2000" dirty="0"/>
              <a:t>Ensures secure and private interaction between patients.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953AE-BF58-07E1-ECA1-6BF1AB4D3475}"/>
              </a:ext>
            </a:extLst>
          </p:cNvPr>
          <p:cNvSpPr txBox="1"/>
          <p:nvPr/>
        </p:nvSpPr>
        <p:spPr>
          <a:xfrm>
            <a:off x="-940904" y="-157700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8652"/>
            <a:ext cx="1237887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Impact and Results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79654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2796540"/>
            <a:ext cx="370677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IN" sz="2400" dirty="0"/>
              <a:t>Empathy &amp; Emotional Support: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93789" y="3168610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IN" dirty="0"/>
              <a:t>Connecting with others who have undergone similar ICU experiences </a:t>
            </a:r>
            <a:r>
              <a:rPr lang="en-IN" sz="2000" dirty="0"/>
              <a:t>can</a:t>
            </a:r>
            <a:r>
              <a:rPr lang="en-IN" dirty="0"/>
              <a:t> provide emotional reassurance and reduce feelings of isolation.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326142" y="4116953"/>
            <a:ext cx="3978116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IN" sz="2400" dirty="0"/>
              <a:t>Shared Knowledge &amp; Insights: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5326142" y="4611871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IN" dirty="0"/>
              <a:t>Patients can exchange practical advice, such as coping mechanisms, recovery tips, and personal experiences with treatments or medications.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0256380" y="5304550"/>
            <a:ext cx="303073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IN" sz="2400" dirty="0"/>
              <a:t>Improved Recovery &amp; Outcomes: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10256380" y="5676620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IN" dirty="0"/>
              <a:t>Patients who feel supported and connected are often more optimistic and engaged in their recovery, which can lead to better health outcomes and faster recovery times.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BA647-C0A5-549B-89E6-953E56887861}"/>
              </a:ext>
            </a:extLst>
          </p:cNvPr>
          <p:cNvSpPr txBox="1"/>
          <p:nvPr/>
        </p:nvSpPr>
        <p:spPr>
          <a:xfrm>
            <a:off x="6573078" y="4094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20FBC4-D702-204D-6C94-D2C98172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83" y="2924076"/>
            <a:ext cx="9275674" cy="142646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A506-4AAF-7A31-8F70-DC066AC639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95DA30-C8B6-900C-2C81-ED6BF4CEC6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15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{B10094F6-41E0-E543-9D9A-333823B3756A}tf10001120</Template>
  <TotalTime>46</TotalTime>
  <Words>270</Words>
  <Application>Microsoft Macintosh PowerPoint</Application>
  <PresentationFormat>Custom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PT Serif</vt:lpstr>
      <vt:lpstr>Calibri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Manas Goel</cp:lastModifiedBy>
  <cp:revision>2</cp:revision>
  <dcterms:created xsi:type="dcterms:W3CDTF">2024-09-28T23:12:41Z</dcterms:created>
  <dcterms:modified xsi:type="dcterms:W3CDTF">2024-09-28T23:59:03Z</dcterms:modified>
</cp:coreProperties>
</file>