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71" r:id="rId3"/>
    <p:sldId id="257" r:id="rId4"/>
    <p:sldId id="270" r:id="rId5"/>
    <p:sldId id="267" r:id="rId6"/>
    <p:sldId id="280" r:id="rId7"/>
    <p:sldId id="274" r:id="rId8"/>
    <p:sldId id="273" r:id="rId9"/>
    <p:sldId id="272" r:id="rId10"/>
    <p:sldId id="264" r:id="rId11"/>
    <p:sldId id="276" r:id="rId12"/>
    <p:sldId id="268" r:id="rId13"/>
    <p:sldId id="277" r:id="rId14"/>
    <p:sldId id="269" r:id="rId15"/>
    <p:sldId id="260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CC3030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unityassociationlawblog.com/2013_05_01_archive.html" TargetMode="External"/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unityassociationlawblog.com/2013_05_01_archive.html" TargetMode="External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7939F-6A85-4BC2-8645-90C9B9EE136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BFE8DA0C-0931-48FF-BE5F-E559B044F37F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23AFC5F0-5FC8-4DF7-AB0A-72B7ABC1B120}" type="parTrans" cxnId="{38D878AC-05D3-4AE6-ACA2-BB251FB54BD3}">
      <dgm:prSet/>
      <dgm:spPr/>
      <dgm:t>
        <a:bodyPr/>
        <a:lstStyle/>
        <a:p>
          <a:endParaRPr lang="en-US"/>
        </a:p>
      </dgm:t>
    </dgm:pt>
    <dgm:pt modelId="{39CAC3A9-CA58-4440-B82B-3B669840FFD8}" type="sibTrans" cxnId="{38D878AC-05D3-4AE6-ACA2-BB251FB54BD3}">
      <dgm:prSet/>
      <dgm:spPr/>
      <dgm:t>
        <a:bodyPr/>
        <a:lstStyle/>
        <a:p>
          <a:endParaRPr lang="en-US"/>
        </a:p>
      </dgm:t>
    </dgm:pt>
    <dgm:pt modelId="{B513CF4F-1C48-42FE-8679-4C01CAA9C66D}">
      <dgm:prSet phldrT="[Text]" custT="1"/>
      <dgm:spPr/>
      <dgm:t>
        <a:bodyPr/>
        <a:lstStyle/>
        <a:p>
          <a:r>
            <a:rPr lang="en-US" sz="3100" dirty="0"/>
            <a:t>Key</a:t>
          </a:r>
          <a:endParaRPr lang="en-US" sz="1600" i="1" dirty="0"/>
        </a:p>
      </dgm:t>
    </dgm:pt>
    <dgm:pt modelId="{6ACE5751-6C4D-48B1-AAD8-5B401354F44C}" type="parTrans" cxnId="{7FA11625-5B9C-44A8-B547-D3412CD56CF3}">
      <dgm:prSet/>
      <dgm:spPr/>
      <dgm:t>
        <a:bodyPr/>
        <a:lstStyle/>
        <a:p>
          <a:endParaRPr lang="en-US"/>
        </a:p>
      </dgm:t>
    </dgm:pt>
    <dgm:pt modelId="{0F670FE0-647F-4411-AFDE-D512B7AAC6DD}" type="sibTrans" cxnId="{7FA11625-5B9C-44A8-B547-D3412CD56CF3}">
      <dgm:prSet/>
      <dgm:spPr/>
      <dgm:t>
        <a:bodyPr/>
        <a:lstStyle/>
        <a:p>
          <a:endParaRPr lang="en-US"/>
        </a:p>
      </dgm:t>
    </dgm:pt>
    <dgm:pt modelId="{E4C94C38-B967-44AF-815B-CE83358EF895}">
      <dgm:prSet phldrT="[Text]" custT="1"/>
      <dgm:spPr/>
      <dgm:t>
        <a:bodyPr/>
        <a:lstStyle/>
        <a:p>
          <a:r>
            <a:rPr lang="en-US" sz="5200" dirty="0"/>
            <a:t>Secured data ? </a:t>
          </a:r>
        </a:p>
        <a:p>
          <a:r>
            <a:rPr lang="en-US" sz="3200" dirty="0"/>
            <a:t>TDE @ rest</a:t>
          </a:r>
        </a:p>
        <a:p>
          <a:r>
            <a:rPr lang="en-US" sz="3200" dirty="0"/>
            <a:t>&lt;enterprise database&gt;</a:t>
          </a:r>
        </a:p>
      </dgm:t>
    </dgm:pt>
    <dgm:pt modelId="{894BA773-8DC9-46BA-BF2E-1A87AA4BC91C}" type="parTrans" cxnId="{3F463865-9088-4D0A-A11D-97BA176A4483}">
      <dgm:prSet/>
      <dgm:spPr/>
      <dgm:t>
        <a:bodyPr/>
        <a:lstStyle/>
        <a:p>
          <a:endParaRPr lang="en-US"/>
        </a:p>
      </dgm:t>
    </dgm:pt>
    <dgm:pt modelId="{2E3A066B-D134-4457-AF43-13C54E297148}" type="sibTrans" cxnId="{3F463865-9088-4D0A-A11D-97BA176A4483}">
      <dgm:prSet/>
      <dgm:spPr/>
      <dgm:t>
        <a:bodyPr/>
        <a:lstStyle/>
        <a:p>
          <a:endParaRPr lang="en-US"/>
        </a:p>
      </dgm:t>
    </dgm:pt>
    <dgm:pt modelId="{39FA7FC5-4D48-49AE-862C-C30EA34DDADF}" type="pres">
      <dgm:prSet presAssocID="{85E7939F-6A85-4BC2-8645-90C9B9EE1364}" presName="Name0" presStyleCnt="0">
        <dgm:presLayoutVars>
          <dgm:dir/>
          <dgm:resizeHandles val="exact"/>
        </dgm:presLayoutVars>
      </dgm:prSet>
      <dgm:spPr/>
    </dgm:pt>
    <dgm:pt modelId="{09234F23-F0D7-403E-9DB6-1D9504D1F31C}" type="pres">
      <dgm:prSet presAssocID="{85E7939F-6A85-4BC2-8645-90C9B9EE1364}" presName="vNodes" presStyleCnt="0"/>
      <dgm:spPr/>
    </dgm:pt>
    <dgm:pt modelId="{11C652BD-2CB7-4CCC-9FD6-928C865DB073}" type="pres">
      <dgm:prSet presAssocID="{BFE8DA0C-0931-48FF-BE5F-E559B044F37F}" presName="node" presStyleLbl="node1" presStyleIdx="0" presStyleCnt="3" custScaleX="58979" custScaleY="58979" custLinFactNeighborX="20957" custLinFactNeighborY="65730">
        <dgm:presLayoutVars>
          <dgm:bulletEnabled val="1"/>
        </dgm:presLayoutVars>
      </dgm:prSet>
      <dgm:spPr/>
    </dgm:pt>
    <dgm:pt modelId="{12E462BA-3323-4A45-BD77-978843B9E89D}" type="pres">
      <dgm:prSet presAssocID="{39CAC3A9-CA58-4440-B82B-3B669840FFD8}" presName="spacerT" presStyleCnt="0"/>
      <dgm:spPr/>
    </dgm:pt>
    <dgm:pt modelId="{2FC23A6A-0C73-4AF0-BEA6-C55EE9F59302}" type="pres">
      <dgm:prSet presAssocID="{39CAC3A9-CA58-4440-B82B-3B669840FFD8}" presName="sibTrans" presStyleLbl="sibTrans2D1" presStyleIdx="0" presStyleCnt="2" custScaleX="58979" custScaleY="58979" custLinFactNeighborX="3122" custLinFactNeighborY="18852"/>
      <dgm:spPr/>
    </dgm:pt>
    <dgm:pt modelId="{12496B3D-1CB0-42D8-B484-28975F5A9EE8}" type="pres">
      <dgm:prSet presAssocID="{39CAC3A9-CA58-4440-B82B-3B669840FFD8}" presName="spacerB" presStyleCnt="0"/>
      <dgm:spPr/>
    </dgm:pt>
    <dgm:pt modelId="{59B7B888-D5DC-4FF7-8B30-3ADC6387AE77}" type="pres">
      <dgm:prSet presAssocID="{B513CF4F-1C48-42FE-8679-4C01CAA9C66D}" presName="node" presStyleLbl="node1" presStyleIdx="1" presStyleCnt="3" custScaleX="58979" custScaleY="58979" custLinFactNeighborX="19028" custLinFactNeighborY="-21326">
        <dgm:presLayoutVars>
          <dgm:bulletEnabled val="1"/>
        </dgm:presLayoutVars>
      </dgm:prSet>
      <dgm:spPr/>
    </dgm:pt>
    <dgm:pt modelId="{DB7A515B-C41B-42AB-A7D7-5A7CA0886014}" type="pres">
      <dgm:prSet presAssocID="{85E7939F-6A85-4BC2-8645-90C9B9EE1364}" presName="sibTransLast" presStyleLbl="sibTrans2D1" presStyleIdx="1" presStyleCnt="2" custLinFactX="-46656" custLinFactNeighborX="-100000" custLinFactNeighborY="1528"/>
      <dgm:spPr/>
    </dgm:pt>
    <dgm:pt modelId="{E5364892-B7A7-4C8F-A2EE-5E6C8AD33790}" type="pres">
      <dgm:prSet presAssocID="{85E7939F-6A85-4BC2-8645-90C9B9EE1364}" presName="connectorText" presStyleLbl="sibTrans2D1" presStyleIdx="1" presStyleCnt="2"/>
      <dgm:spPr/>
    </dgm:pt>
    <dgm:pt modelId="{7D60034E-2CF9-497C-8A6D-DAD740DA09D2}" type="pres">
      <dgm:prSet presAssocID="{85E7939F-6A85-4BC2-8645-90C9B9EE1364}" presName="lastNode" presStyleLbl="node1" presStyleIdx="2" presStyleCnt="3" custScaleX="75752" custScaleY="78423" custLinFactNeighborX="-63046" custLinFactNeighborY="1304">
        <dgm:presLayoutVars>
          <dgm:bulletEnabled val="1"/>
        </dgm:presLayoutVars>
      </dgm:prSet>
      <dgm:spPr/>
    </dgm:pt>
  </dgm:ptLst>
  <dgm:cxnLst>
    <dgm:cxn modelId="{7FA11625-5B9C-44A8-B547-D3412CD56CF3}" srcId="{85E7939F-6A85-4BC2-8645-90C9B9EE1364}" destId="{B513CF4F-1C48-42FE-8679-4C01CAA9C66D}" srcOrd="1" destOrd="0" parTransId="{6ACE5751-6C4D-48B1-AAD8-5B401354F44C}" sibTransId="{0F670FE0-647F-4411-AFDE-D512B7AAC6DD}"/>
    <dgm:cxn modelId="{3F463865-9088-4D0A-A11D-97BA176A4483}" srcId="{85E7939F-6A85-4BC2-8645-90C9B9EE1364}" destId="{E4C94C38-B967-44AF-815B-CE83358EF895}" srcOrd="2" destOrd="0" parTransId="{894BA773-8DC9-46BA-BF2E-1A87AA4BC91C}" sibTransId="{2E3A066B-D134-4457-AF43-13C54E297148}"/>
    <dgm:cxn modelId="{EB0682A3-1B78-406D-A78E-4659625D042B}" type="presOf" srcId="{39CAC3A9-CA58-4440-B82B-3B669840FFD8}" destId="{2FC23A6A-0C73-4AF0-BEA6-C55EE9F59302}" srcOrd="0" destOrd="0" presId="urn:microsoft.com/office/officeart/2005/8/layout/equation2"/>
    <dgm:cxn modelId="{38D878AC-05D3-4AE6-ACA2-BB251FB54BD3}" srcId="{85E7939F-6A85-4BC2-8645-90C9B9EE1364}" destId="{BFE8DA0C-0931-48FF-BE5F-E559B044F37F}" srcOrd="0" destOrd="0" parTransId="{23AFC5F0-5FC8-4DF7-AB0A-72B7ABC1B120}" sibTransId="{39CAC3A9-CA58-4440-B82B-3B669840FFD8}"/>
    <dgm:cxn modelId="{EA9C6FB2-8052-4060-A406-C257FB1CAB1F}" type="presOf" srcId="{BFE8DA0C-0931-48FF-BE5F-E559B044F37F}" destId="{11C652BD-2CB7-4CCC-9FD6-928C865DB073}" srcOrd="0" destOrd="0" presId="urn:microsoft.com/office/officeart/2005/8/layout/equation2"/>
    <dgm:cxn modelId="{F08805BD-8F19-4433-B972-E71AA4906947}" type="presOf" srcId="{0F670FE0-647F-4411-AFDE-D512B7AAC6DD}" destId="{DB7A515B-C41B-42AB-A7D7-5A7CA0886014}" srcOrd="0" destOrd="0" presId="urn:microsoft.com/office/officeart/2005/8/layout/equation2"/>
    <dgm:cxn modelId="{0E5A48C8-339C-4F7C-9440-A0650604413B}" type="presOf" srcId="{85E7939F-6A85-4BC2-8645-90C9B9EE1364}" destId="{39FA7FC5-4D48-49AE-862C-C30EA34DDADF}" srcOrd="0" destOrd="0" presId="urn:microsoft.com/office/officeart/2005/8/layout/equation2"/>
    <dgm:cxn modelId="{75AE42D0-5D2B-4F4B-A950-ED2957B8ECA5}" type="presOf" srcId="{E4C94C38-B967-44AF-815B-CE83358EF895}" destId="{7D60034E-2CF9-497C-8A6D-DAD740DA09D2}" srcOrd="0" destOrd="0" presId="urn:microsoft.com/office/officeart/2005/8/layout/equation2"/>
    <dgm:cxn modelId="{1F7C77E3-16DE-4CD2-B1F0-FFC703E4D5AE}" type="presOf" srcId="{0F670FE0-647F-4411-AFDE-D512B7AAC6DD}" destId="{E5364892-B7A7-4C8F-A2EE-5E6C8AD33790}" srcOrd="1" destOrd="0" presId="urn:microsoft.com/office/officeart/2005/8/layout/equation2"/>
    <dgm:cxn modelId="{8B7D2BE5-8810-4792-BD3D-0727CD9FDF3B}" type="presOf" srcId="{B513CF4F-1C48-42FE-8679-4C01CAA9C66D}" destId="{59B7B888-D5DC-4FF7-8B30-3ADC6387AE77}" srcOrd="0" destOrd="0" presId="urn:microsoft.com/office/officeart/2005/8/layout/equation2"/>
    <dgm:cxn modelId="{6873FC94-D705-441C-8A9B-A11BD4D4F0F9}" type="presParOf" srcId="{39FA7FC5-4D48-49AE-862C-C30EA34DDADF}" destId="{09234F23-F0D7-403E-9DB6-1D9504D1F31C}" srcOrd="0" destOrd="0" presId="urn:microsoft.com/office/officeart/2005/8/layout/equation2"/>
    <dgm:cxn modelId="{B1BB9D22-296F-4B7A-B45C-E20EF29D6106}" type="presParOf" srcId="{09234F23-F0D7-403E-9DB6-1D9504D1F31C}" destId="{11C652BD-2CB7-4CCC-9FD6-928C865DB073}" srcOrd="0" destOrd="0" presId="urn:microsoft.com/office/officeart/2005/8/layout/equation2"/>
    <dgm:cxn modelId="{5891D9AD-E87F-40A0-BF8D-B8884DE4788D}" type="presParOf" srcId="{09234F23-F0D7-403E-9DB6-1D9504D1F31C}" destId="{12E462BA-3323-4A45-BD77-978843B9E89D}" srcOrd="1" destOrd="0" presId="urn:microsoft.com/office/officeart/2005/8/layout/equation2"/>
    <dgm:cxn modelId="{95522E9C-B5E8-4A63-9BC7-72789820B08B}" type="presParOf" srcId="{09234F23-F0D7-403E-9DB6-1D9504D1F31C}" destId="{2FC23A6A-0C73-4AF0-BEA6-C55EE9F59302}" srcOrd="2" destOrd="0" presId="urn:microsoft.com/office/officeart/2005/8/layout/equation2"/>
    <dgm:cxn modelId="{A72A89B7-6490-4626-8AA4-DE979E50899B}" type="presParOf" srcId="{09234F23-F0D7-403E-9DB6-1D9504D1F31C}" destId="{12496B3D-1CB0-42D8-B484-28975F5A9EE8}" srcOrd="3" destOrd="0" presId="urn:microsoft.com/office/officeart/2005/8/layout/equation2"/>
    <dgm:cxn modelId="{D7EA5AF2-61AD-4CE6-BB7A-D588C8CFE68D}" type="presParOf" srcId="{09234F23-F0D7-403E-9DB6-1D9504D1F31C}" destId="{59B7B888-D5DC-4FF7-8B30-3ADC6387AE77}" srcOrd="4" destOrd="0" presId="urn:microsoft.com/office/officeart/2005/8/layout/equation2"/>
    <dgm:cxn modelId="{4366B9E0-4A46-4F0A-9A73-1D4483262207}" type="presParOf" srcId="{39FA7FC5-4D48-49AE-862C-C30EA34DDADF}" destId="{DB7A515B-C41B-42AB-A7D7-5A7CA0886014}" srcOrd="1" destOrd="0" presId="urn:microsoft.com/office/officeart/2005/8/layout/equation2"/>
    <dgm:cxn modelId="{CC13AEDB-93F3-4217-9F1D-BC81D88BD033}" type="presParOf" srcId="{DB7A515B-C41B-42AB-A7D7-5A7CA0886014}" destId="{E5364892-B7A7-4C8F-A2EE-5E6C8AD33790}" srcOrd="0" destOrd="0" presId="urn:microsoft.com/office/officeart/2005/8/layout/equation2"/>
    <dgm:cxn modelId="{AC56BBCE-487D-430E-BBCA-EF504FECB68C}" type="presParOf" srcId="{39FA7FC5-4D48-49AE-862C-C30EA34DDADF}" destId="{7D60034E-2CF9-497C-8A6D-DAD740DA09D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5B6C6-AFF6-48EF-AEF4-E835A14492B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</dgm:pt>
    <dgm:pt modelId="{4E1647D1-BC25-491F-8615-644D1B38550C}">
      <dgm:prSet phldrT="[Text]" custT="1"/>
      <dgm:spPr/>
      <dgm:t>
        <a:bodyPr/>
        <a:lstStyle/>
        <a:p>
          <a:r>
            <a:rPr lang="en-US" sz="1600" dirty="0"/>
            <a:t>Key </a:t>
          </a:r>
          <a:r>
            <a:rPr lang="en-US" sz="1600" u="sng" dirty="0"/>
            <a:t>likely</a:t>
          </a:r>
          <a:r>
            <a:rPr lang="en-US" sz="1600" dirty="0"/>
            <a:t> in same server as DB</a:t>
          </a:r>
        </a:p>
      </dgm:t>
    </dgm:pt>
    <dgm:pt modelId="{9239F871-DB72-47FA-B0F7-49A08B06B33C}" type="parTrans" cxnId="{C6A9A1F6-403B-424D-9A1B-04624DF68607}">
      <dgm:prSet/>
      <dgm:spPr/>
      <dgm:t>
        <a:bodyPr/>
        <a:lstStyle/>
        <a:p>
          <a:endParaRPr lang="en-US" sz="1600"/>
        </a:p>
      </dgm:t>
    </dgm:pt>
    <dgm:pt modelId="{CA6C1585-864C-4FFC-B3EB-745A893DF4FD}" type="sibTrans" cxnId="{C6A9A1F6-403B-424D-9A1B-04624DF68607}">
      <dgm:prSet/>
      <dgm:spPr/>
      <dgm:t>
        <a:bodyPr/>
        <a:lstStyle/>
        <a:p>
          <a:endParaRPr lang="en-US" sz="1600"/>
        </a:p>
      </dgm:t>
    </dgm:pt>
    <dgm:pt modelId="{E5067D98-6A84-4E7E-B82A-8943627F6B4E}">
      <dgm:prSet phldrT="[Text]" custT="1"/>
      <dgm:spPr/>
      <dgm:t>
        <a:bodyPr/>
        <a:lstStyle/>
        <a:p>
          <a:r>
            <a:rPr lang="en-US" sz="1600" u="sng" dirty="0"/>
            <a:t>ALL</a:t>
          </a:r>
          <a:r>
            <a:rPr lang="en-US" sz="1600" dirty="0"/>
            <a:t> Data secured with same key</a:t>
          </a:r>
        </a:p>
      </dgm:t>
    </dgm:pt>
    <dgm:pt modelId="{8C1C9EA8-CA0F-48FB-BDF8-726273610D3F}" type="parTrans" cxnId="{A243BDE3-5F6B-42E8-A0D0-74833F8C1474}">
      <dgm:prSet/>
      <dgm:spPr/>
      <dgm:t>
        <a:bodyPr/>
        <a:lstStyle/>
        <a:p>
          <a:endParaRPr lang="en-US" sz="1600"/>
        </a:p>
      </dgm:t>
    </dgm:pt>
    <dgm:pt modelId="{2167CDBF-338E-4BC7-BF48-EB3811CD246A}" type="sibTrans" cxnId="{A243BDE3-5F6B-42E8-A0D0-74833F8C1474}">
      <dgm:prSet/>
      <dgm:spPr/>
      <dgm:t>
        <a:bodyPr/>
        <a:lstStyle/>
        <a:p>
          <a:endParaRPr lang="en-US" sz="1600"/>
        </a:p>
      </dgm:t>
    </dgm:pt>
    <dgm:pt modelId="{686656F4-7AB2-41C2-A737-42CBF095728E}">
      <dgm:prSet phldrT="[Text]" custT="1"/>
      <dgm:spPr/>
      <dgm:t>
        <a:bodyPr/>
        <a:lstStyle/>
        <a:p>
          <a:r>
            <a:rPr lang="en-US" sz="1600" dirty="0"/>
            <a:t>Encrypted at only at rest, but </a:t>
          </a:r>
          <a:r>
            <a:rPr lang="en-US" sz="1600" u="sng" dirty="0"/>
            <a:t>not</a:t>
          </a:r>
          <a:r>
            <a:rPr lang="en-US" sz="1600" dirty="0"/>
            <a:t> in transit into DB</a:t>
          </a:r>
        </a:p>
      </dgm:t>
    </dgm:pt>
    <dgm:pt modelId="{62C9DAC1-0308-4B0A-B9F1-F6E134CD71F1}" type="parTrans" cxnId="{48B7ECAD-E260-47D9-9A18-BD574CDA1208}">
      <dgm:prSet/>
      <dgm:spPr/>
      <dgm:t>
        <a:bodyPr/>
        <a:lstStyle/>
        <a:p>
          <a:endParaRPr lang="en-US" sz="1600"/>
        </a:p>
      </dgm:t>
    </dgm:pt>
    <dgm:pt modelId="{E43179F2-C110-43CF-9B64-3CE237BE56BD}" type="sibTrans" cxnId="{48B7ECAD-E260-47D9-9A18-BD574CDA1208}">
      <dgm:prSet/>
      <dgm:spPr/>
      <dgm:t>
        <a:bodyPr/>
        <a:lstStyle/>
        <a:p>
          <a:endParaRPr lang="en-US" sz="1600"/>
        </a:p>
      </dgm:t>
    </dgm:pt>
    <dgm:pt modelId="{3F2831D3-E2A0-49AD-99A4-7DA0C6ADC412}">
      <dgm:prSet phldrT="[Text]" custT="1"/>
      <dgm:spPr/>
      <dgm:t>
        <a:bodyPr/>
        <a:lstStyle/>
        <a:p>
          <a:r>
            <a:rPr lang="en-US" sz="1600" dirty="0"/>
            <a:t>Change event / every credential rotation</a:t>
          </a:r>
        </a:p>
      </dgm:t>
    </dgm:pt>
    <dgm:pt modelId="{89825426-5170-4C7B-B272-8D313EADFCA0}" type="parTrans" cxnId="{C06C36E7-87EA-44ED-9CB8-346802EC7927}">
      <dgm:prSet/>
      <dgm:spPr/>
      <dgm:t>
        <a:bodyPr/>
        <a:lstStyle/>
        <a:p>
          <a:endParaRPr lang="en-US" sz="1600"/>
        </a:p>
      </dgm:t>
    </dgm:pt>
    <dgm:pt modelId="{1AAA081F-525B-420F-BC7D-53C95A5582E1}" type="sibTrans" cxnId="{C06C36E7-87EA-44ED-9CB8-346802EC7927}">
      <dgm:prSet/>
      <dgm:spPr/>
      <dgm:t>
        <a:bodyPr/>
        <a:lstStyle/>
        <a:p>
          <a:endParaRPr lang="en-US" sz="1600"/>
        </a:p>
      </dgm:t>
    </dgm:pt>
    <dgm:pt modelId="{9C932879-EE0C-46B3-8C90-DCFE1F85CDD5}">
      <dgm:prSet phldrT="[Text]" custT="1"/>
      <dgm:spPr/>
      <dgm:t>
        <a:bodyPr/>
        <a:lstStyle/>
        <a:p>
          <a:r>
            <a:rPr lang="en-US" sz="1600" dirty="0"/>
            <a:t>Compromise of key/ credentials compromises all data</a:t>
          </a:r>
        </a:p>
      </dgm:t>
    </dgm:pt>
    <dgm:pt modelId="{82A31148-7417-4E3A-BACF-647A791AD20C}" type="parTrans" cxnId="{6BCB8EB5-F0D1-4577-A038-1D7B286D32E5}">
      <dgm:prSet/>
      <dgm:spPr/>
      <dgm:t>
        <a:bodyPr/>
        <a:lstStyle/>
        <a:p>
          <a:endParaRPr lang="en-US"/>
        </a:p>
      </dgm:t>
    </dgm:pt>
    <dgm:pt modelId="{A2D5D214-5B40-4F56-B025-1A15A0DC2519}" type="sibTrans" cxnId="{6BCB8EB5-F0D1-4577-A038-1D7B286D32E5}">
      <dgm:prSet/>
      <dgm:spPr/>
      <dgm:t>
        <a:bodyPr/>
        <a:lstStyle/>
        <a:p>
          <a:endParaRPr lang="en-US"/>
        </a:p>
      </dgm:t>
    </dgm:pt>
    <dgm:pt modelId="{957FC178-35F8-4FD1-B666-FCE5C1B04A0D}">
      <dgm:prSet/>
      <dgm:spPr/>
      <dgm:t>
        <a:bodyPr/>
        <a:lstStyle/>
        <a:p>
          <a:r>
            <a:rPr lang="en-US" dirty="0"/>
            <a:t>Key in vault enables defense in depth, by increasing surface area of security layer</a:t>
          </a:r>
        </a:p>
      </dgm:t>
    </dgm:pt>
    <dgm:pt modelId="{45091592-EB8D-4AF0-A86A-A3EBF26AB9EB}" type="parTrans" cxnId="{94A38880-C348-45BF-A79D-1D8427FCD81C}">
      <dgm:prSet/>
      <dgm:spPr/>
      <dgm:t>
        <a:bodyPr/>
        <a:lstStyle/>
        <a:p>
          <a:endParaRPr lang="en-US"/>
        </a:p>
      </dgm:t>
    </dgm:pt>
    <dgm:pt modelId="{C1530FCA-0A17-4DCD-B259-440EFDDB8E33}" type="sibTrans" cxnId="{94A38880-C348-45BF-A79D-1D8427FCD81C}">
      <dgm:prSet/>
      <dgm:spPr/>
      <dgm:t>
        <a:bodyPr/>
        <a:lstStyle/>
        <a:p>
          <a:endParaRPr lang="en-US"/>
        </a:p>
      </dgm:t>
    </dgm:pt>
    <dgm:pt modelId="{F0386F11-7126-47FF-822D-CAA9C84A629F}">
      <dgm:prSet/>
      <dgm:spPr/>
      <dgm:t>
        <a:bodyPr/>
        <a:lstStyle/>
        <a:p>
          <a:r>
            <a:rPr lang="en-US" dirty="0"/>
            <a:t>Vault enables generation of pre-</a:t>
          </a:r>
          <a:r>
            <a:rPr lang="en-US" dirty="0" err="1"/>
            <a:t>emptable</a:t>
          </a:r>
          <a:r>
            <a:rPr lang="en-US" dirty="0"/>
            <a:t> leased keys, with pre-determined max. life.  </a:t>
          </a:r>
        </a:p>
      </dgm:t>
    </dgm:pt>
    <dgm:pt modelId="{A3E41F34-C3A9-4ED7-89A2-FC3142FE636E}" type="parTrans" cxnId="{6038877D-5F9E-48D7-816D-9851A3A144C1}">
      <dgm:prSet/>
      <dgm:spPr/>
      <dgm:t>
        <a:bodyPr/>
        <a:lstStyle/>
        <a:p>
          <a:endParaRPr lang="en-US"/>
        </a:p>
      </dgm:t>
    </dgm:pt>
    <dgm:pt modelId="{5791035B-1EEF-4BC4-AB04-99A6FBB8884C}" type="sibTrans" cxnId="{6038877D-5F9E-48D7-816D-9851A3A144C1}">
      <dgm:prSet/>
      <dgm:spPr/>
      <dgm:t>
        <a:bodyPr/>
        <a:lstStyle/>
        <a:p>
          <a:endParaRPr lang="en-US"/>
        </a:p>
      </dgm:t>
    </dgm:pt>
    <dgm:pt modelId="{0103CF7B-AF3F-417C-AA95-B2E8D334D84F}">
      <dgm:prSet/>
      <dgm:spPr/>
      <dgm:t>
        <a:bodyPr/>
        <a:lstStyle/>
        <a:p>
          <a:r>
            <a:rPr lang="en-US" dirty="0"/>
            <a:t>Vault provides Encryption as a Service (</a:t>
          </a:r>
          <a:r>
            <a:rPr lang="en-US" dirty="0" err="1"/>
            <a:t>EaaS</a:t>
          </a:r>
          <a:r>
            <a:rPr lang="en-US" dirty="0"/>
            <a:t>) and enables encryption of each row (if needed) with different key. </a:t>
          </a:r>
        </a:p>
      </dgm:t>
    </dgm:pt>
    <dgm:pt modelId="{DC02E7BA-1F5A-4C48-89BA-586CCC1D248F}" type="parTrans" cxnId="{6C54E1A7-E659-4440-9A2E-6D5C94F02F54}">
      <dgm:prSet/>
      <dgm:spPr/>
      <dgm:t>
        <a:bodyPr/>
        <a:lstStyle/>
        <a:p>
          <a:endParaRPr lang="en-US"/>
        </a:p>
      </dgm:t>
    </dgm:pt>
    <dgm:pt modelId="{AAB3CAC3-7243-4A9E-81CC-B12A7AA2D448}" type="sibTrans" cxnId="{6C54E1A7-E659-4440-9A2E-6D5C94F02F54}">
      <dgm:prSet/>
      <dgm:spPr/>
      <dgm:t>
        <a:bodyPr/>
        <a:lstStyle/>
        <a:p>
          <a:endParaRPr lang="en-US"/>
        </a:p>
      </dgm:t>
    </dgm:pt>
    <dgm:pt modelId="{F56C8CBF-D235-470A-BAD7-2201C712DF3D}">
      <dgm:prSet/>
      <dgm:spPr/>
      <dgm:t>
        <a:bodyPr/>
        <a:lstStyle/>
        <a:p>
          <a:r>
            <a:rPr lang="en-US" dirty="0"/>
            <a:t>Vault codifies the key rotation policy into setup, enabling auditable enforcement of key rotation policy.</a:t>
          </a:r>
        </a:p>
      </dgm:t>
    </dgm:pt>
    <dgm:pt modelId="{33B3C852-8476-48D8-8F37-3F2A457CC009}" type="parTrans" cxnId="{4588AB37-EBDB-4AE4-9B69-A5AF1EECAD34}">
      <dgm:prSet/>
      <dgm:spPr/>
      <dgm:t>
        <a:bodyPr/>
        <a:lstStyle/>
        <a:p>
          <a:endParaRPr lang="en-US"/>
        </a:p>
      </dgm:t>
    </dgm:pt>
    <dgm:pt modelId="{3481CEA7-3C6F-40D8-B35C-D084BF05F43C}" type="sibTrans" cxnId="{4588AB37-EBDB-4AE4-9B69-A5AF1EECAD34}">
      <dgm:prSet/>
      <dgm:spPr/>
      <dgm:t>
        <a:bodyPr/>
        <a:lstStyle/>
        <a:p>
          <a:endParaRPr lang="en-US"/>
        </a:p>
      </dgm:t>
    </dgm:pt>
    <dgm:pt modelId="{2EB76C25-F2AF-4118-9C9E-E4C1ADC9EBA0}">
      <dgm:prSet/>
      <dgm:spPr/>
      <dgm:t>
        <a:bodyPr/>
        <a:lstStyle/>
        <a:p>
          <a:r>
            <a:rPr lang="en-US" dirty="0"/>
            <a:t>Vault allows variables key to be used for each row in table, making compromise of all rows computationally very expensive.</a:t>
          </a:r>
        </a:p>
      </dgm:t>
    </dgm:pt>
    <dgm:pt modelId="{654F65CF-0A9A-4B96-9B93-9494F43111D0}" type="parTrans" cxnId="{A197B880-51F0-4A56-A83F-E3F7371CBBA9}">
      <dgm:prSet/>
      <dgm:spPr/>
      <dgm:t>
        <a:bodyPr/>
        <a:lstStyle/>
        <a:p>
          <a:endParaRPr lang="en-US"/>
        </a:p>
      </dgm:t>
    </dgm:pt>
    <dgm:pt modelId="{582A8015-EB95-4AFB-ACB3-EDF0D07D7881}" type="sibTrans" cxnId="{A197B880-51F0-4A56-A83F-E3F7371CBBA9}">
      <dgm:prSet/>
      <dgm:spPr/>
      <dgm:t>
        <a:bodyPr/>
        <a:lstStyle/>
        <a:p>
          <a:endParaRPr lang="en-US"/>
        </a:p>
      </dgm:t>
    </dgm:pt>
    <dgm:pt modelId="{81300508-E7BE-435B-95C9-52FFA7C1E06C}" type="pres">
      <dgm:prSet presAssocID="{0A65B6C6-AFF6-48EF-AEF4-E835A14492B7}" presName="Name0" presStyleCnt="0">
        <dgm:presLayoutVars>
          <dgm:dir/>
          <dgm:animLvl val="lvl"/>
          <dgm:resizeHandles/>
        </dgm:presLayoutVars>
      </dgm:prSet>
      <dgm:spPr/>
    </dgm:pt>
    <dgm:pt modelId="{EEF25F42-F87A-4A59-93ED-BAE8B23D9CD3}" type="pres">
      <dgm:prSet presAssocID="{4E1647D1-BC25-491F-8615-644D1B38550C}" presName="linNode" presStyleCnt="0"/>
      <dgm:spPr/>
    </dgm:pt>
    <dgm:pt modelId="{C76AE411-1E29-4DB2-9E73-78D25DAA64FC}" type="pres">
      <dgm:prSet presAssocID="{4E1647D1-BC25-491F-8615-644D1B38550C}" presName="parentShp" presStyleLbl="node1" presStyleIdx="0" presStyleCnt="5">
        <dgm:presLayoutVars>
          <dgm:bulletEnabled val="1"/>
        </dgm:presLayoutVars>
      </dgm:prSet>
      <dgm:spPr/>
    </dgm:pt>
    <dgm:pt modelId="{1804A23C-4FA8-4497-9DB5-8FBB3C715C9C}" type="pres">
      <dgm:prSet presAssocID="{4E1647D1-BC25-491F-8615-644D1B38550C}" presName="childShp" presStyleLbl="bgAccFollowNode1" presStyleIdx="0" presStyleCnt="5">
        <dgm:presLayoutVars>
          <dgm:bulletEnabled val="1"/>
        </dgm:presLayoutVars>
      </dgm:prSet>
      <dgm:spPr/>
    </dgm:pt>
    <dgm:pt modelId="{1EAA1871-764D-445D-847C-3FF025D75917}" type="pres">
      <dgm:prSet presAssocID="{CA6C1585-864C-4FFC-B3EB-745A893DF4FD}" presName="spacing" presStyleCnt="0"/>
      <dgm:spPr/>
    </dgm:pt>
    <dgm:pt modelId="{E50C97CC-202B-4411-922E-C89A4FC1F997}" type="pres">
      <dgm:prSet presAssocID="{E5067D98-6A84-4E7E-B82A-8943627F6B4E}" presName="linNode" presStyleCnt="0"/>
      <dgm:spPr/>
    </dgm:pt>
    <dgm:pt modelId="{C2BFE3BB-C111-49E4-8E9F-8DA748E1BF04}" type="pres">
      <dgm:prSet presAssocID="{E5067D98-6A84-4E7E-B82A-8943627F6B4E}" presName="parentShp" presStyleLbl="node1" presStyleIdx="1" presStyleCnt="5">
        <dgm:presLayoutVars>
          <dgm:bulletEnabled val="1"/>
        </dgm:presLayoutVars>
      </dgm:prSet>
      <dgm:spPr/>
    </dgm:pt>
    <dgm:pt modelId="{BA82F537-F50F-4567-A56E-D3E7720EC714}" type="pres">
      <dgm:prSet presAssocID="{E5067D98-6A84-4E7E-B82A-8943627F6B4E}" presName="childShp" presStyleLbl="bgAccFollowNode1" presStyleIdx="1" presStyleCnt="5">
        <dgm:presLayoutVars>
          <dgm:bulletEnabled val="1"/>
        </dgm:presLayoutVars>
      </dgm:prSet>
      <dgm:spPr/>
    </dgm:pt>
    <dgm:pt modelId="{6A0BB025-E919-4AF6-BBC3-0900F7D95251}" type="pres">
      <dgm:prSet presAssocID="{2167CDBF-338E-4BC7-BF48-EB3811CD246A}" presName="spacing" presStyleCnt="0"/>
      <dgm:spPr/>
    </dgm:pt>
    <dgm:pt modelId="{B074023A-E1F1-4E74-A9C9-FA9F6FDC86FF}" type="pres">
      <dgm:prSet presAssocID="{686656F4-7AB2-41C2-A737-42CBF095728E}" presName="linNode" presStyleCnt="0"/>
      <dgm:spPr/>
    </dgm:pt>
    <dgm:pt modelId="{62048B96-847E-45EA-849C-B64139722AA6}" type="pres">
      <dgm:prSet presAssocID="{686656F4-7AB2-41C2-A737-42CBF095728E}" presName="parentShp" presStyleLbl="node1" presStyleIdx="2" presStyleCnt="5">
        <dgm:presLayoutVars>
          <dgm:bulletEnabled val="1"/>
        </dgm:presLayoutVars>
      </dgm:prSet>
      <dgm:spPr/>
    </dgm:pt>
    <dgm:pt modelId="{835B306A-27BB-4AF0-B82A-66A55722664E}" type="pres">
      <dgm:prSet presAssocID="{686656F4-7AB2-41C2-A737-42CBF095728E}" presName="childShp" presStyleLbl="bgAccFollowNode1" presStyleIdx="2" presStyleCnt="5">
        <dgm:presLayoutVars>
          <dgm:bulletEnabled val="1"/>
        </dgm:presLayoutVars>
      </dgm:prSet>
      <dgm:spPr/>
    </dgm:pt>
    <dgm:pt modelId="{66B0D77F-E69D-41DA-B697-D0AACEA11241}" type="pres">
      <dgm:prSet presAssocID="{E43179F2-C110-43CF-9B64-3CE237BE56BD}" presName="spacing" presStyleCnt="0"/>
      <dgm:spPr/>
    </dgm:pt>
    <dgm:pt modelId="{3695954B-BC44-4138-88FC-9218C4ABF57C}" type="pres">
      <dgm:prSet presAssocID="{3F2831D3-E2A0-49AD-99A4-7DA0C6ADC412}" presName="linNode" presStyleCnt="0"/>
      <dgm:spPr/>
    </dgm:pt>
    <dgm:pt modelId="{E3349638-48D0-48F1-A2DC-727838B676CF}" type="pres">
      <dgm:prSet presAssocID="{3F2831D3-E2A0-49AD-99A4-7DA0C6ADC412}" presName="parentShp" presStyleLbl="node1" presStyleIdx="3" presStyleCnt="5">
        <dgm:presLayoutVars>
          <dgm:bulletEnabled val="1"/>
        </dgm:presLayoutVars>
      </dgm:prSet>
      <dgm:spPr/>
    </dgm:pt>
    <dgm:pt modelId="{1B97E00F-8848-46F4-9273-976D9E456F3A}" type="pres">
      <dgm:prSet presAssocID="{3F2831D3-E2A0-49AD-99A4-7DA0C6ADC412}" presName="childShp" presStyleLbl="bgAccFollowNode1" presStyleIdx="3" presStyleCnt="5">
        <dgm:presLayoutVars>
          <dgm:bulletEnabled val="1"/>
        </dgm:presLayoutVars>
      </dgm:prSet>
      <dgm:spPr/>
    </dgm:pt>
    <dgm:pt modelId="{D5E4BE60-534E-427F-8498-A30FC04E9796}" type="pres">
      <dgm:prSet presAssocID="{1AAA081F-525B-420F-BC7D-53C95A5582E1}" presName="spacing" presStyleCnt="0"/>
      <dgm:spPr/>
    </dgm:pt>
    <dgm:pt modelId="{3087F7AE-128C-4F44-AB81-97A379B00CF2}" type="pres">
      <dgm:prSet presAssocID="{9C932879-EE0C-46B3-8C90-DCFE1F85CDD5}" presName="linNode" presStyleCnt="0"/>
      <dgm:spPr/>
    </dgm:pt>
    <dgm:pt modelId="{9CAE89EF-8EBF-45A3-8BB9-38EA48E62A89}" type="pres">
      <dgm:prSet presAssocID="{9C932879-EE0C-46B3-8C90-DCFE1F85CDD5}" presName="parentShp" presStyleLbl="node1" presStyleIdx="4" presStyleCnt="5">
        <dgm:presLayoutVars>
          <dgm:bulletEnabled val="1"/>
        </dgm:presLayoutVars>
      </dgm:prSet>
      <dgm:spPr/>
    </dgm:pt>
    <dgm:pt modelId="{CEA31ABE-27FE-4101-9EEE-BE283899EBC5}" type="pres">
      <dgm:prSet presAssocID="{9C932879-EE0C-46B3-8C90-DCFE1F85CDD5}" presName="childShp" presStyleLbl="bgAccFollowNode1" presStyleIdx="4" presStyleCnt="5" custLinFactNeighborX="0" custLinFactNeighborY="5507">
        <dgm:presLayoutVars>
          <dgm:bulletEnabled val="1"/>
        </dgm:presLayoutVars>
      </dgm:prSet>
      <dgm:spPr/>
    </dgm:pt>
  </dgm:ptLst>
  <dgm:cxnLst>
    <dgm:cxn modelId="{32E01F05-801D-46B3-A8D4-E223619B0B16}" type="presOf" srcId="{3F2831D3-E2A0-49AD-99A4-7DA0C6ADC412}" destId="{E3349638-48D0-48F1-A2DC-727838B676CF}" srcOrd="0" destOrd="0" presId="urn:microsoft.com/office/officeart/2005/8/layout/vList6"/>
    <dgm:cxn modelId="{F33CA81C-0507-4342-928C-E906A230F77B}" type="presOf" srcId="{F56C8CBF-D235-470A-BAD7-2201C712DF3D}" destId="{1B97E00F-8848-46F4-9273-976D9E456F3A}" srcOrd="0" destOrd="0" presId="urn:microsoft.com/office/officeart/2005/8/layout/vList6"/>
    <dgm:cxn modelId="{53729034-A1A7-49DC-8489-A00F636CEAEF}" type="presOf" srcId="{2EB76C25-F2AF-4118-9C9E-E4C1ADC9EBA0}" destId="{CEA31ABE-27FE-4101-9EEE-BE283899EBC5}" srcOrd="0" destOrd="0" presId="urn:microsoft.com/office/officeart/2005/8/layout/vList6"/>
    <dgm:cxn modelId="{4588AB37-EBDB-4AE4-9B69-A5AF1EECAD34}" srcId="{3F2831D3-E2A0-49AD-99A4-7DA0C6ADC412}" destId="{F56C8CBF-D235-470A-BAD7-2201C712DF3D}" srcOrd="0" destOrd="0" parTransId="{33B3C852-8476-48D8-8F37-3F2A457CC009}" sibTransId="{3481CEA7-3C6F-40D8-B35C-D084BF05F43C}"/>
    <dgm:cxn modelId="{EC62BD3D-1920-407B-AA34-E72CDD2FA5C9}" type="presOf" srcId="{F0386F11-7126-47FF-822D-CAA9C84A629F}" destId="{BA82F537-F50F-4567-A56E-D3E7720EC714}" srcOrd="0" destOrd="0" presId="urn:microsoft.com/office/officeart/2005/8/layout/vList6"/>
    <dgm:cxn modelId="{0CA8F94B-F328-40CF-8E95-8C90DC5FD7F8}" type="presOf" srcId="{957FC178-35F8-4FD1-B666-FCE5C1B04A0D}" destId="{1804A23C-4FA8-4497-9DB5-8FBB3C715C9C}" srcOrd="0" destOrd="0" presId="urn:microsoft.com/office/officeart/2005/8/layout/vList6"/>
    <dgm:cxn modelId="{6038877D-5F9E-48D7-816D-9851A3A144C1}" srcId="{E5067D98-6A84-4E7E-B82A-8943627F6B4E}" destId="{F0386F11-7126-47FF-822D-CAA9C84A629F}" srcOrd="0" destOrd="0" parTransId="{A3E41F34-C3A9-4ED7-89A2-FC3142FE636E}" sibTransId="{5791035B-1EEF-4BC4-AB04-99A6FBB8884C}"/>
    <dgm:cxn modelId="{94A38880-C348-45BF-A79D-1D8427FCD81C}" srcId="{4E1647D1-BC25-491F-8615-644D1B38550C}" destId="{957FC178-35F8-4FD1-B666-FCE5C1B04A0D}" srcOrd="0" destOrd="0" parTransId="{45091592-EB8D-4AF0-A86A-A3EBF26AB9EB}" sibTransId="{C1530FCA-0A17-4DCD-B259-440EFDDB8E33}"/>
    <dgm:cxn modelId="{A197B880-51F0-4A56-A83F-E3F7371CBBA9}" srcId="{9C932879-EE0C-46B3-8C90-DCFE1F85CDD5}" destId="{2EB76C25-F2AF-4118-9C9E-E4C1ADC9EBA0}" srcOrd="0" destOrd="0" parTransId="{654F65CF-0A9A-4B96-9B93-9494F43111D0}" sibTransId="{582A8015-EB95-4AFB-ACB3-EDF0D07D7881}"/>
    <dgm:cxn modelId="{C2487D86-6B8F-4530-8016-06E9ECF3E79E}" type="presOf" srcId="{0A65B6C6-AFF6-48EF-AEF4-E835A14492B7}" destId="{81300508-E7BE-435B-95C9-52FFA7C1E06C}" srcOrd="0" destOrd="0" presId="urn:microsoft.com/office/officeart/2005/8/layout/vList6"/>
    <dgm:cxn modelId="{6C54E1A7-E659-4440-9A2E-6D5C94F02F54}" srcId="{686656F4-7AB2-41C2-A737-42CBF095728E}" destId="{0103CF7B-AF3F-417C-AA95-B2E8D334D84F}" srcOrd="0" destOrd="0" parTransId="{DC02E7BA-1F5A-4C48-89BA-586CCC1D248F}" sibTransId="{AAB3CAC3-7243-4A9E-81CC-B12A7AA2D448}"/>
    <dgm:cxn modelId="{48B7ECAD-E260-47D9-9A18-BD574CDA1208}" srcId="{0A65B6C6-AFF6-48EF-AEF4-E835A14492B7}" destId="{686656F4-7AB2-41C2-A737-42CBF095728E}" srcOrd="2" destOrd="0" parTransId="{62C9DAC1-0308-4B0A-B9F1-F6E134CD71F1}" sibTransId="{E43179F2-C110-43CF-9B64-3CE237BE56BD}"/>
    <dgm:cxn modelId="{6BCB8EB5-F0D1-4577-A038-1D7B286D32E5}" srcId="{0A65B6C6-AFF6-48EF-AEF4-E835A14492B7}" destId="{9C932879-EE0C-46B3-8C90-DCFE1F85CDD5}" srcOrd="4" destOrd="0" parTransId="{82A31148-7417-4E3A-BACF-647A791AD20C}" sibTransId="{A2D5D214-5B40-4F56-B025-1A15A0DC2519}"/>
    <dgm:cxn modelId="{87F38BB8-666A-4C26-A20C-BDDDEAF490E0}" type="presOf" srcId="{E5067D98-6A84-4E7E-B82A-8943627F6B4E}" destId="{C2BFE3BB-C111-49E4-8E9F-8DA748E1BF04}" srcOrd="0" destOrd="0" presId="urn:microsoft.com/office/officeart/2005/8/layout/vList6"/>
    <dgm:cxn modelId="{1440ACCD-04B0-4028-87DE-F8FC9B902837}" type="presOf" srcId="{686656F4-7AB2-41C2-A737-42CBF095728E}" destId="{62048B96-847E-45EA-849C-B64139722AA6}" srcOrd="0" destOrd="0" presId="urn:microsoft.com/office/officeart/2005/8/layout/vList6"/>
    <dgm:cxn modelId="{A243BDE3-5F6B-42E8-A0D0-74833F8C1474}" srcId="{0A65B6C6-AFF6-48EF-AEF4-E835A14492B7}" destId="{E5067D98-6A84-4E7E-B82A-8943627F6B4E}" srcOrd="1" destOrd="0" parTransId="{8C1C9EA8-CA0F-48FB-BDF8-726273610D3F}" sibTransId="{2167CDBF-338E-4BC7-BF48-EB3811CD246A}"/>
    <dgm:cxn modelId="{C06C36E7-87EA-44ED-9CB8-346802EC7927}" srcId="{0A65B6C6-AFF6-48EF-AEF4-E835A14492B7}" destId="{3F2831D3-E2A0-49AD-99A4-7DA0C6ADC412}" srcOrd="3" destOrd="0" parTransId="{89825426-5170-4C7B-B272-8D313EADFCA0}" sibTransId="{1AAA081F-525B-420F-BC7D-53C95A5582E1}"/>
    <dgm:cxn modelId="{5DD466F0-AB5D-439D-9F07-2C5CAAF391BA}" type="presOf" srcId="{4E1647D1-BC25-491F-8615-644D1B38550C}" destId="{C76AE411-1E29-4DB2-9E73-78D25DAA64FC}" srcOrd="0" destOrd="0" presId="urn:microsoft.com/office/officeart/2005/8/layout/vList6"/>
    <dgm:cxn modelId="{F5DC65F4-D4EC-42D1-B5EB-69E26DAC9754}" type="presOf" srcId="{0103CF7B-AF3F-417C-AA95-B2E8D334D84F}" destId="{835B306A-27BB-4AF0-B82A-66A55722664E}" srcOrd="0" destOrd="0" presId="urn:microsoft.com/office/officeart/2005/8/layout/vList6"/>
    <dgm:cxn modelId="{C6A9A1F6-403B-424D-9A1B-04624DF68607}" srcId="{0A65B6C6-AFF6-48EF-AEF4-E835A14492B7}" destId="{4E1647D1-BC25-491F-8615-644D1B38550C}" srcOrd="0" destOrd="0" parTransId="{9239F871-DB72-47FA-B0F7-49A08B06B33C}" sibTransId="{CA6C1585-864C-4FFC-B3EB-745A893DF4FD}"/>
    <dgm:cxn modelId="{210882F9-F6AA-478B-A461-C4FAC803DAE9}" type="presOf" srcId="{9C932879-EE0C-46B3-8C90-DCFE1F85CDD5}" destId="{9CAE89EF-8EBF-45A3-8BB9-38EA48E62A89}" srcOrd="0" destOrd="0" presId="urn:microsoft.com/office/officeart/2005/8/layout/vList6"/>
    <dgm:cxn modelId="{22ECAA19-67F2-42C8-896E-5736B81E7A56}" type="presParOf" srcId="{81300508-E7BE-435B-95C9-52FFA7C1E06C}" destId="{EEF25F42-F87A-4A59-93ED-BAE8B23D9CD3}" srcOrd="0" destOrd="0" presId="urn:microsoft.com/office/officeart/2005/8/layout/vList6"/>
    <dgm:cxn modelId="{1F84B9C2-139C-416C-9C2E-87E9D47C3D42}" type="presParOf" srcId="{EEF25F42-F87A-4A59-93ED-BAE8B23D9CD3}" destId="{C76AE411-1E29-4DB2-9E73-78D25DAA64FC}" srcOrd="0" destOrd="0" presId="urn:microsoft.com/office/officeart/2005/8/layout/vList6"/>
    <dgm:cxn modelId="{2551AA6A-FF8C-449F-A167-F5FD10361FE4}" type="presParOf" srcId="{EEF25F42-F87A-4A59-93ED-BAE8B23D9CD3}" destId="{1804A23C-4FA8-4497-9DB5-8FBB3C715C9C}" srcOrd="1" destOrd="0" presId="urn:microsoft.com/office/officeart/2005/8/layout/vList6"/>
    <dgm:cxn modelId="{944280E4-FC1B-41A3-8C82-9E6C31D56E6F}" type="presParOf" srcId="{81300508-E7BE-435B-95C9-52FFA7C1E06C}" destId="{1EAA1871-764D-445D-847C-3FF025D75917}" srcOrd="1" destOrd="0" presId="urn:microsoft.com/office/officeart/2005/8/layout/vList6"/>
    <dgm:cxn modelId="{28038BCA-4636-4433-9C90-5437C793B420}" type="presParOf" srcId="{81300508-E7BE-435B-95C9-52FFA7C1E06C}" destId="{E50C97CC-202B-4411-922E-C89A4FC1F997}" srcOrd="2" destOrd="0" presId="urn:microsoft.com/office/officeart/2005/8/layout/vList6"/>
    <dgm:cxn modelId="{D703B96A-44A5-47AE-817A-8A6D397BFAC7}" type="presParOf" srcId="{E50C97CC-202B-4411-922E-C89A4FC1F997}" destId="{C2BFE3BB-C111-49E4-8E9F-8DA748E1BF04}" srcOrd="0" destOrd="0" presId="urn:microsoft.com/office/officeart/2005/8/layout/vList6"/>
    <dgm:cxn modelId="{3E3AC0A2-DB96-4F2D-A270-0ABD7814B0D8}" type="presParOf" srcId="{E50C97CC-202B-4411-922E-C89A4FC1F997}" destId="{BA82F537-F50F-4567-A56E-D3E7720EC714}" srcOrd="1" destOrd="0" presId="urn:microsoft.com/office/officeart/2005/8/layout/vList6"/>
    <dgm:cxn modelId="{F7B36569-815B-4B2B-8FF9-540E64F887FD}" type="presParOf" srcId="{81300508-E7BE-435B-95C9-52FFA7C1E06C}" destId="{6A0BB025-E919-4AF6-BBC3-0900F7D95251}" srcOrd="3" destOrd="0" presId="urn:microsoft.com/office/officeart/2005/8/layout/vList6"/>
    <dgm:cxn modelId="{34F62CEC-0B20-4E14-BCA5-5E801EA5521F}" type="presParOf" srcId="{81300508-E7BE-435B-95C9-52FFA7C1E06C}" destId="{B074023A-E1F1-4E74-A9C9-FA9F6FDC86FF}" srcOrd="4" destOrd="0" presId="urn:microsoft.com/office/officeart/2005/8/layout/vList6"/>
    <dgm:cxn modelId="{1821F8A9-855B-4796-8946-5D028034FFC7}" type="presParOf" srcId="{B074023A-E1F1-4E74-A9C9-FA9F6FDC86FF}" destId="{62048B96-847E-45EA-849C-B64139722AA6}" srcOrd="0" destOrd="0" presId="urn:microsoft.com/office/officeart/2005/8/layout/vList6"/>
    <dgm:cxn modelId="{06920E11-5149-480C-871D-4C58E7E91ABD}" type="presParOf" srcId="{B074023A-E1F1-4E74-A9C9-FA9F6FDC86FF}" destId="{835B306A-27BB-4AF0-B82A-66A55722664E}" srcOrd="1" destOrd="0" presId="urn:microsoft.com/office/officeart/2005/8/layout/vList6"/>
    <dgm:cxn modelId="{06CE915B-8CC7-4C4A-AB78-BCBEE208F91A}" type="presParOf" srcId="{81300508-E7BE-435B-95C9-52FFA7C1E06C}" destId="{66B0D77F-E69D-41DA-B697-D0AACEA11241}" srcOrd="5" destOrd="0" presId="urn:microsoft.com/office/officeart/2005/8/layout/vList6"/>
    <dgm:cxn modelId="{ACF41382-0D1F-4EA5-B720-3AB06AF571C4}" type="presParOf" srcId="{81300508-E7BE-435B-95C9-52FFA7C1E06C}" destId="{3695954B-BC44-4138-88FC-9218C4ABF57C}" srcOrd="6" destOrd="0" presId="urn:microsoft.com/office/officeart/2005/8/layout/vList6"/>
    <dgm:cxn modelId="{2CC3DEF0-1646-485C-A740-3CEF109AEA56}" type="presParOf" srcId="{3695954B-BC44-4138-88FC-9218C4ABF57C}" destId="{E3349638-48D0-48F1-A2DC-727838B676CF}" srcOrd="0" destOrd="0" presId="urn:microsoft.com/office/officeart/2005/8/layout/vList6"/>
    <dgm:cxn modelId="{C5C4FF39-1AF9-43BD-9872-381F0C638EB5}" type="presParOf" srcId="{3695954B-BC44-4138-88FC-9218C4ABF57C}" destId="{1B97E00F-8848-46F4-9273-976D9E456F3A}" srcOrd="1" destOrd="0" presId="urn:microsoft.com/office/officeart/2005/8/layout/vList6"/>
    <dgm:cxn modelId="{56AC6E88-5CE0-482C-B265-C6EB263FD598}" type="presParOf" srcId="{81300508-E7BE-435B-95C9-52FFA7C1E06C}" destId="{D5E4BE60-534E-427F-8498-A30FC04E9796}" srcOrd="7" destOrd="0" presId="urn:microsoft.com/office/officeart/2005/8/layout/vList6"/>
    <dgm:cxn modelId="{98BB47BC-4C0E-437D-84D5-59D2412CC98A}" type="presParOf" srcId="{81300508-E7BE-435B-95C9-52FFA7C1E06C}" destId="{3087F7AE-128C-4F44-AB81-97A379B00CF2}" srcOrd="8" destOrd="0" presId="urn:microsoft.com/office/officeart/2005/8/layout/vList6"/>
    <dgm:cxn modelId="{596BF8E5-16E9-4FF7-AF43-10238267088B}" type="presParOf" srcId="{3087F7AE-128C-4F44-AB81-97A379B00CF2}" destId="{9CAE89EF-8EBF-45A3-8BB9-38EA48E62A89}" srcOrd="0" destOrd="0" presId="urn:microsoft.com/office/officeart/2005/8/layout/vList6"/>
    <dgm:cxn modelId="{496C4633-6A37-42A0-AB50-39301600D546}" type="presParOf" srcId="{3087F7AE-128C-4F44-AB81-97A379B00CF2}" destId="{CEA31ABE-27FE-4101-9EEE-BE283899EB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7939F-6A85-4BC2-8645-90C9B9EE136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BFE8DA0C-0931-48FF-BE5F-E559B044F37F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23AFC5F0-5FC8-4DF7-AB0A-72B7ABC1B120}" type="parTrans" cxnId="{38D878AC-05D3-4AE6-ACA2-BB251FB54BD3}">
      <dgm:prSet/>
      <dgm:spPr/>
      <dgm:t>
        <a:bodyPr/>
        <a:lstStyle/>
        <a:p>
          <a:endParaRPr lang="en-US"/>
        </a:p>
      </dgm:t>
    </dgm:pt>
    <dgm:pt modelId="{39CAC3A9-CA58-4440-B82B-3B669840FFD8}" type="sibTrans" cxnId="{38D878AC-05D3-4AE6-ACA2-BB251FB54BD3}">
      <dgm:prSet/>
      <dgm:spPr/>
      <dgm:t>
        <a:bodyPr/>
        <a:lstStyle/>
        <a:p>
          <a:endParaRPr lang="en-US"/>
        </a:p>
      </dgm:t>
    </dgm:pt>
    <dgm:pt modelId="{B513CF4F-1C48-42FE-8679-4C01CAA9C66D}">
      <dgm:prSet phldrT="[Text]" custT="1"/>
      <dgm:spPr/>
      <dgm:t>
        <a:bodyPr/>
        <a:lstStyle/>
        <a:p>
          <a:r>
            <a:rPr lang="en-US" sz="3100" dirty="0"/>
            <a:t>Key</a:t>
          </a:r>
          <a:endParaRPr lang="en-US" sz="1600" i="1" dirty="0"/>
        </a:p>
      </dgm:t>
    </dgm:pt>
    <dgm:pt modelId="{6ACE5751-6C4D-48B1-AAD8-5B401354F44C}" type="parTrans" cxnId="{7FA11625-5B9C-44A8-B547-D3412CD56CF3}">
      <dgm:prSet/>
      <dgm:spPr/>
      <dgm:t>
        <a:bodyPr/>
        <a:lstStyle/>
        <a:p>
          <a:endParaRPr lang="en-US"/>
        </a:p>
      </dgm:t>
    </dgm:pt>
    <dgm:pt modelId="{0F670FE0-647F-4411-AFDE-D512B7AAC6DD}" type="sibTrans" cxnId="{7FA11625-5B9C-44A8-B547-D3412CD56CF3}">
      <dgm:prSet/>
      <dgm:spPr/>
      <dgm:t>
        <a:bodyPr/>
        <a:lstStyle/>
        <a:p>
          <a:endParaRPr lang="en-US"/>
        </a:p>
      </dgm:t>
    </dgm:pt>
    <dgm:pt modelId="{E4C94C38-B967-44AF-815B-CE83358EF895}">
      <dgm:prSet phldrT="[Text]" custT="1"/>
      <dgm:spPr/>
      <dgm:t>
        <a:bodyPr/>
        <a:lstStyle/>
        <a:p>
          <a:r>
            <a:rPr lang="en-US" sz="5200" dirty="0"/>
            <a:t>Secured data ? </a:t>
          </a:r>
        </a:p>
        <a:p>
          <a:r>
            <a:rPr lang="en-US" sz="2400" dirty="0"/>
            <a:t>TDE @ rest</a:t>
          </a:r>
        </a:p>
        <a:p>
          <a:r>
            <a:rPr lang="en-US" sz="2400" dirty="0"/>
            <a:t>&lt;</a:t>
          </a:r>
          <a:r>
            <a:rPr lang="en-US" sz="2400" u="sng" dirty="0"/>
            <a:t>any</a:t>
          </a:r>
          <a:r>
            <a:rPr lang="en-US" sz="2400" dirty="0"/>
            <a:t> database&gt; and </a:t>
          </a:r>
        </a:p>
        <a:p>
          <a:r>
            <a:rPr lang="en-US" sz="1800" dirty="0"/>
            <a:t>+ Encrypted in Transit</a:t>
          </a:r>
        </a:p>
        <a:p>
          <a:r>
            <a:rPr lang="en-US" sz="1800" dirty="0"/>
            <a:t>+ Each row can be encrypted with independent key, drastically reducing risk of all data compromise</a:t>
          </a:r>
        </a:p>
      </dgm:t>
    </dgm:pt>
    <dgm:pt modelId="{894BA773-8DC9-46BA-BF2E-1A87AA4BC91C}" type="parTrans" cxnId="{3F463865-9088-4D0A-A11D-97BA176A4483}">
      <dgm:prSet/>
      <dgm:spPr/>
      <dgm:t>
        <a:bodyPr/>
        <a:lstStyle/>
        <a:p>
          <a:endParaRPr lang="en-US"/>
        </a:p>
      </dgm:t>
    </dgm:pt>
    <dgm:pt modelId="{2E3A066B-D134-4457-AF43-13C54E297148}" type="sibTrans" cxnId="{3F463865-9088-4D0A-A11D-97BA176A4483}">
      <dgm:prSet/>
      <dgm:spPr/>
      <dgm:t>
        <a:bodyPr/>
        <a:lstStyle/>
        <a:p>
          <a:endParaRPr lang="en-US"/>
        </a:p>
      </dgm:t>
    </dgm:pt>
    <dgm:pt modelId="{39FA7FC5-4D48-49AE-862C-C30EA34DDADF}" type="pres">
      <dgm:prSet presAssocID="{85E7939F-6A85-4BC2-8645-90C9B9EE1364}" presName="Name0" presStyleCnt="0">
        <dgm:presLayoutVars>
          <dgm:dir/>
          <dgm:resizeHandles val="exact"/>
        </dgm:presLayoutVars>
      </dgm:prSet>
      <dgm:spPr/>
    </dgm:pt>
    <dgm:pt modelId="{09234F23-F0D7-403E-9DB6-1D9504D1F31C}" type="pres">
      <dgm:prSet presAssocID="{85E7939F-6A85-4BC2-8645-90C9B9EE1364}" presName="vNodes" presStyleCnt="0"/>
      <dgm:spPr/>
    </dgm:pt>
    <dgm:pt modelId="{11C652BD-2CB7-4CCC-9FD6-928C865DB073}" type="pres">
      <dgm:prSet presAssocID="{BFE8DA0C-0931-48FF-BE5F-E559B044F37F}" presName="node" presStyleLbl="node1" presStyleIdx="0" presStyleCnt="3" custScaleX="58979" custScaleY="58979" custLinFactNeighborX="31360" custLinFactNeighborY="17824">
        <dgm:presLayoutVars>
          <dgm:bulletEnabled val="1"/>
        </dgm:presLayoutVars>
      </dgm:prSet>
      <dgm:spPr/>
    </dgm:pt>
    <dgm:pt modelId="{12E462BA-3323-4A45-BD77-978843B9E89D}" type="pres">
      <dgm:prSet presAssocID="{39CAC3A9-CA58-4440-B82B-3B669840FFD8}" presName="spacerT" presStyleCnt="0"/>
      <dgm:spPr/>
    </dgm:pt>
    <dgm:pt modelId="{2FC23A6A-0C73-4AF0-BEA6-C55EE9F59302}" type="pres">
      <dgm:prSet presAssocID="{39CAC3A9-CA58-4440-B82B-3B669840FFD8}" presName="sibTrans" presStyleLbl="sibTrans2D1" presStyleIdx="0" presStyleCnt="2" custScaleX="58979" custScaleY="58979" custLinFactNeighborX="54068" custLinFactNeighborY="17824"/>
      <dgm:spPr/>
    </dgm:pt>
    <dgm:pt modelId="{12496B3D-1CB0-42D8-B484-28975F5A9EE8}" type="pres">
      <dgm:prSet presAssocID="{39CAC3A9-CA58-4440-B82B-3B669840FFD8}" presName="spacerB" presStyleCnt="0"/>
      <dgm:spPr/>
    </dgm:pt>
    <dgm:pt modelId="{59B7B888-D5DC-4FF7-8B30-3ADC6387AE77}" type="pres">
      <dgm:prSet presAssocID="{B513CF4F-1C48-42FE-8679-4C01CAA9C66D}" presName="node" presStyleLbl="node1" presStyleIdx="1" presStyleCnt="3" custScaleX="58979" custScaleY="58979" custLinFactNeighborX="31360" custLinFactNeighborY="17824">
        <dgm:presLayoutVars>
          <dgm:bulletEnabled val="1"/>
        </dgm:presLayoutVars>
      </dgm:prSet>
      <dgm:spPr/>
    </dgm:pt>
    <dgm:pt modelId="{DB7A515B-C41B-42AB-A7D7-5A7CA0886014}" type="pres">
      <dgm:prSet presAssocID="{85E7939F-6A85-4BC2-8645-90C9B9EE1364}" presName="sibTransLast" presStyleLbl="sibTrans2D1" presStyleIdx="1" presStyleCnt="2"/>
      <dgm:spPr/>
    </dgm:pt>
    <dgm:pt modelId="{E5364892-B7A7-4C8F-A2EE-5E6C8AD33790}" type="pres">
      <dgm:prSet presAssocID="{85E7939F-6A85-4BC2-8645-90C9B9EE1364}" presName="connectorText" presStyleLbl="sibTrans2D1" presStyleIdx="1" presStyleCnt="2"/>
      <dgm:spPr/>
    </dgm:pt>
    <dgm:pt modelId="{7D60034E-2CF9-497C-8A6D-DAD740DA09D2}" type="pres">
      <dgm:prSet presAssocID="{85E7939F-6A85-4BC2-8645-90C9B9EE1364}" presName="lastNode" presStyleLbl="node1" presStyleIdx="2" presStyleCnt="3" custLinFactNeighborX="6366">
        <dgm:presLayoutVars>
          <dgm:bulletEnabled val="1"/>
        </dgm:presLayoutVars>
      </dgm:prSet>
      <dgm:spPr/>
    </dgm:pt>
  </dgm:ptLst>
  <dgm:cxnLst>
    <dgm:cxn modelId="{7FA11625-5B9C-44A8-B547-D3412CD56CF3}" srcId="{85E7939F-6A85-4BC2-8645-90C9B9EE1364}" destId="{B513CF4F-1C48-42FE-8679-4C01CAA9C66D}" srcOrd="1" destOrd="0" parTransId="{6ACE5751-6C4D-48B1-AAD8-5B401354F44C}" sibTransId="{0F670FE0-647F-4411-AFDE-D512B7AAC6DD}"/>
    <dgm:cxn modelId="{3F463865-9088-4D0A-A11D-97BA176A4483}" srcId="{85E7939F-6A85-4BC2-8645-90C9B9EE1364}" destId="{E4C94C38-B967-44AF-815B-CE83358EF895}" srcOrd="2" destOrd="0" parTransId="{894BA773-8DC9-46BA-BF2E-1A87AA4BC91C}" sibTransId="{2E3A066B-D134-4457-AF43-13C54E297148}"/>
    <dgm:cxn modelId="{EB0682A3-1B78-406D-A78E-4659625D042B}" type="presOf" srcId="{39CAC3A9-CA58-4440-B82B-3B669840FFD8}" destId="{2FC23A6A-0C73-4AF0-BEA6-C55EE9F59302}" srcOrd="0" destOrd="0" presId="urn:microsoft.com/office/officeart/2005/8/layout/equation2"/>
    <dgm:cxn modelId="{38D878AC-05D3-4AE6-ACA2-BB251FB54BD3}" srcId="{85E7939F-6A85-4BC2-8645-90C9B9EE1364}" destId="{BFE8DA0C-0931-48FF-BE5F-E559B044F37F}" srcOrd="0" destOrd="0" parTransId="{23AFC5F0-5FC8-4DF7-AB0A-72B7ABC1B120}" sibTransId="{39CAC3A9-CA58-4440-B82B-3B669840FFD8}"/>
    <dgm:cxn modelId="{EA9C6FB2-8052-4060-A406-C257FB1CAB1F}" type="presOf" srcId="{BFE8DA0C-0931-48FF-BE5F-E559B044F37F}" destId="{11C652BD-2CB7-4CCC-9FD6-928C865DB073}" srcOrd="0" destOrd="0" presId="urn:microsoft.com/office/officeart/2005/8/layout/equation2"/>
    <dgm:cxn modelId="{F08805BD-8F19-4433-B972-E71AA4906947}" type="presOf" srcId="{0F670FE0-647F-4411-AFDE-D512B7AAC6DD}" destId="{DB7A515B-C41B-42AB-A7D7-5A7CA0886014}" srcOrd="0" destOrd="0" presId="urn:microsoft.com/office/officeart/2005/8/layout/equation2"/>
    <dgm:cxn modelId="{0E5A48C8-339C-4F7C-9440-A0650604413B}" type="presOf" srcId="{85E7939F-6A85-4BC2-8645-90C9B9EE1364}" destId="{39FA7FC5-4D48-49AE-862C-C30EA34DDADF}" srcOrd="0" destOrd="0" presId="urn:microsoft.com/office/officeart/2005/8/layout/equation2"/>
    <dgm:cxn modelId="{75AE42D0-5D2B-4F4B-A950-ED2957B8ECA5}" type="presOf" srcId="{E4C94C38-B967-44AF-815B-CE83358EF895}" destId="{7D60034E-2CF9-497C-8A6D-DAD740DA09D2}" srcOrd="0" destOrd="0" presId="urn:microsoft.com/office/officeart/2005/8/layout/equation2"/>
    <dgm:cxn modelId="{1F7C77E3-16DE-4CD2-B1F0-FFC703E4D5AE}" type="presOf" srcId="{0F670FE0-647F-4411-AFDE-D512B7AAC6DD}" destId="{E5364892-B7A7-4C8F-A2EE-5E6C8AD33790}" srcOrd="1" destOrd="0" presId="urn:microsoft.com/office/officeart/2005/8/layout/equation2"/>
    <dgm:cxn modelId="{8B7D2BE5-8810-4792-BD3D-0727CD9FDF3B}" type="presOf" srcId="{B513CF4F-1C48-42FE-8679-4C01CAA9C66D}" destId="{59B7B888-D5DC-4FF7-8B30-3ADC6387AE77}" srcOrd="0" destOrd="0" presId="urn:microsoft.com/office/officeart/2005/8/layout/equation2"/>
    <dgm:cxn modelId="{6873FC94-D705-441C-8A9B-A11BD4D4F0F9}" type="presParOf" srcId="{39FA7FC5-4D48-49AE-862C-C30EA34DDADF}" destId="{09234F23-F0D7-403E-9DB6-1D9504D1F31C}" srcOrd="0" destOrd="0" presId="urn:microsoft.com/office/officeart/2005/8/layout/equation2"/>
    <dgm:cxn modelId="{B1BB9D22-296F-4B7A-B45C-E20EF29D6106}" type="presParOf" srcId="{09234F23-F0D7-403E-9DB6-1D9504D1F31C}" destId="{11C652BD-2CB7-4CCC-9FD6-928C865DB073}" srcOrd="0" destOrd="0" presId="urn:microsoft.com/office/officeart/2005/8/layout/equation2"/>
    <dgm:cxn modelId="{5891D9AD-E87F-40A0-BF8D-B8884DE4788D}" type="presParOf" srcId="{09234F23-F0D7-403E-9DB6-1D9504D1F31C}" destId="{12E462BA-3323-4A45-BD77-978843B9E89D}" srcOrd="1" destOrd="0" presId="urn:microsoft.com/office/officeart/2005/8/layout/equation2"/>
    <dgm:cxn modelId="{95522E9C-B5E8-4A63-9BC7-72789820B08B}" type="presParOf" srcId="{09234F23-F0D7-403E-9DB6-1D9504D1F31C}" destId="{2FC23A6A-0C73-4AF0-BEA6-C55EE9F59302}" srcOrd="2" destOrd="0" presId="urn:microsoft.com/office/officeart/2005/8/layout/equation2"/>
    <dgm:cxn modelId="{A72A89B7-6490-4626-8AA4-DE979E50899B}" type="presParOf" srcId="{09234F23-F0D7-403E-9DB6-1D9504D1F31C}" destId="{12496B3D-1CB0-42D8-B484-28975F5A9EE8}" srcOrd="3" destOrd="0" presId="urn:microsoft.com/office/officeart/2005/8/layout/equation2"/>
    <dgm:cxn modelId="{D7EA5AF2-61AD-4CE6-BB7A-D588C8CFE68D}" type="presParOf" srcId="{09234F23-F0D7-403E-9DB6-1D9504D1F31C}" destId="{59B7B888-D5DC-4FF7-8B30-3ADC6387AE77}" srcOrd="4" destOrd="0" presId="urn:microsoft.com/office/officeart/2005/8/layout/equation2"/>
    <dgm:cxn modelId="{4366B9E0-4A46-4F0A-9A73-1D4483262207}" type="presParOf" srcId="{39FA7FC5-4D48-49AE-862C-C30EA34DDADF}" destId="{DB7A515B-C41B-42AB-A7D7-5A7CA0886014}" srcOrd="1" destOrd="0" presId="urn:microsoft.com/office/officeart/2005/8/layout/equation2"/>
    <dgm:cxn modelId="{CC13AEDB-93F3-4217-9F1D-BC81D88BD033}" type="presParOf" srcId="{DB7A515B-C41B-42AB-A7D7-5A7CA0886014}" destId="{E5364892-B7A7-4C8F-A2EE-5E6C8AD33790}" srcOrd="0" destOrd="0" presId="urn:microsoft.com/office/officeart/2005/8/layout/equation2"/>
    <dgm:cxn modelId="{AC56BBCE-487D-430E-BBCA-EF504FECB68C}" type="presParOf" srcId="{39FA7FC5-4D48-49AE-862C-C30EA34DDADF}" destId="{7D60034E-2CF9-497C-8A6D-DAD740DA09D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5B6C6-AFF6-48EF-AEF4-E835A14492B7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4E1647D1-BC25-491F-8615-644D1B38550C}">
      <dgm:prSet phldrT="[Text]" custT="1"/>
      <dgm:spPr/>
      <dgm:t>
        <a:bodyPr/>
        <a:lstStyle/>
        <a:p>
          <a:r>
            <a:rPr lang="en-US" sz="1600" strike="sngStrike" baseline="0" dirty="0"/>
            <a:t>Key </a:t>
          </a:r>
          <a:r>
            <a:rPr lang="en-US" sz="1600" u="sng" strike="sngStrike" baseline="0" dirty="0"/>
            <a:t>likely</a:t>
          </a:r>
          <a:r>
            <a:rPr lang="en-US" sz="1600" strike="sngStrike" baseline="0" dirty="0"/>
            <a:t> in same server as DB</a:t>
          </a:r>
        </a:p>
      </dgm:t>
    </dgm:pt>
    <dgm:pt modelId="{9239F871-DB72-47FA-B0F7-49A08B06B33C}" type="parTrans" cxnId="{C6A9A1F6-403B-424D-9A1B-04624DF68607}">
      <dgm:prSet/>
      <dgm:spPr/>
      <dgm:t>
        <a:bodyPr/>
        <a:lstStyle/>
        <a:p>
          <a:endParaRPr lang="en-US" sz="1600" strike="sngStrike" baseline="0"/>
        </a:p>
      </dgm:t>
    </dgm:pt>
    <dgm:pt modelId="{CA6C1585-864C-4FFC-B3EB-745A893DF4FD}" type="sibTrans" cxnId="{C6A9A1F6-403B-424D-9A1B-04624DF68607}">
      <dgm:prSet/>
      <dgm:spPr/>
      <dgm:t>
        <a:bodyPr/>
        <a:lstStyle/>
        <a:p>
          <a:endParaRPr lang="en-US" sz="1600" strike="sngStrike" baseline="0"/>
        </a:p>
      </dgm:t>
    </dgm:pt>
    <dgm:pt modelId="{E5067D98-6A84-4E7E-B82A-8943627F6B4E}">
      <dgm:prSet phldrT="[Text]" custT="1"/>
      <dgm:spPr/>
      <dgm:t>
        <a:bodyPr/>
        <a:lstStyle/>
        <a:p>
          <a:r>
            <a:rPr lang="en-US" sz="1600" u="sng" strike="sngStrike" baseline="0" dirty="0"/>
            <a:t>ALL</a:t>
          </a:r>
          <a:r>
            <a:rPr lang="en-US" sz="1600" strike="sngStrike" baseline="0" dirty="0"/>
            <a:t> Data secured with same key</a:t>
          </a:r>
        </a:p>
      </dgm:t>
    </dgm:pt>
    <dgm:pt modelId="{8C1C9EA8-CA0F-48FB-BDF8-726273610D3F}" type="parTrans" cxnId="{A243BDE3-5F6B-42E8-A0D0-74833F8C1474}">
      <dgm:prSet/>
      <dgm:spPr/>
      <dgm:t>
        <a:bodyPr/>
        <a:lstStyle/>
        <a:p>
          <a:endParaRPr lang="en-US" sz="1600" strike="sngStrike" baseline="0"/>
        </a:p>
      </dgm:t>
    </dgm:pt>
    <dgm:pt modelId="{2167CDBF-338E-4BC7-BF48-EB3811CD246A}" type="sibTrans" cxnId="{A243BDE3-5F6B-42E8-A0D0-74833F8C1474}">
      <dgm:prSet/>
      <dgm:spPr/>
      <dgm:t>
        <a:bodyPr/>
        <a:lstStyle/>
        <a:p>
          <a:endParaRPr lang="en-US" sz="1600" strike="sngStrike" baseline="0"/>
        </a:p>
      </dgm:t>
    </dgm:pt>
    <dgm:pt modelId="{686656F4-7AB2-41C2-A737-42CBF095728E}">
      <dgm:prSet phldrT="[Text]" custT="1"/>
      <dgm:spPr/>
      <dgm:t>
        <a:bodyPr/>
        <a:lstStyle/>
        <a:p>
          <a:r>
            <a:rPr lang="en-US" sz="1600" strike="sngStrike" baseline="0" dirty="0"/>
            <a:t>Encrypted at only at rest, but </a:t>
          </a:r>
          <a:r>
            <a:rPr lang="en-US" sz="1600" u="sng" strike="sngStrike" baseline="0" dirty="0"/>
            <a:t>not</a:t>
          </a:r>
          <a:r>
            <a:rPr lang="en-US" sz="1600" strike="sngStrike" baseline="0" dirty="0"/>
            <a:t> in transit into DB</a:t>
          </a:r>
        </a:p>
      </dgm:t>
    </dgm:pt>
    <dgm:pt modelId="{62C9DAC1-0308-4B0A-B9F1-F6E134CD71F1}" type="parTrans" cxnId="{48B7ECAD-E260-47D9-9A18-BD574CDA1208}">
      <dgm:prSet/>
      <dgm:spPr/>
      <dgm:t>
        <a:bodyPr/>
        <a:lstStyle/>
        <a:p>
          <a:endParaRPr lang="en-US" sz="1600" strike="sngStrike" baseline="0"/>
        </a:p>
      </dgm:t>
    </dgm:pt>
    <dgm:pt modelId="{E43179F2-C110-43CF-9B64-3CE237BE56BD}" type="sibTrans" cxnId="{48B7ECAD-E260-47D9-9A18-BD574CDA1208}">
      <dgm:prSet/>
      <dgm:spPr/>
      <dgm:t>
        <a:bodyPr/>
        <a:lstStyle/>
        <a:p>
          <a:endParaRPr lang="en-US" sz="1600" strike="sngStrike" baseline="0"/>
        </a:p>
      </dgm:t>
    </dgm:pt>
    <dgm:pt modelId="{3F2831D3-E2A0-49AD-99A4-7DA0C6ADC412}">
      <dgm:prSet phldrT="[Text]" custT="1"/>
      <dgm:spPr/>
      <dgm:t>
        <a:bodyPr/>
        <a:lstStyle/>
        <a:p>
          <a:r>
            <a:rPr lang="en-US" sz="1600" strike="sngStrike" baseline="0" dirty="0"/>
            <a:t>Change event / every credential rotation</a:t>
          </a:r>
        </a:p>
      </dgm:t>
    </dgm:pt>
    <dgm:pt modelId="{89825426-5170-4C7B-B272-8D313EADFCA0}" type="parTrans" cxnId="{C06C36E7-87EA-44ED-9CB8-346802EC7927}">
      <dgm:prSet/>
      <dgm:spPr/>
      <dgm:t>
        <a:bodyPr/>
        <a:lstStyle/>
        <a:p>
          <a:endParaRPr lang="en-US" sz="1600" strike="sngStrike" baseline="0"/>
        </a:p>
      </dgm:t>
    </dgm:pt>
    <dgm:pt modelId="{1AAA081F-525B-420F-BC7D-53C95A5582E1}" type="sibTrans" cxnId="{C06C36E7-87EA-44ED-9CB8-346802EC7927}">
      <dgm:prSet/>
      <dgm:spPr/>
      <dgm:t>
        <a:bodyPr/>
        <a:lstStyle/>
        <a:p>
          <a:endParaRPr lang="en-US" sz="1600" strike="sngStrike" baseline="0"/>
        </a:p>
      </dgm:t>
    </dgm:pt>
    <dgm:pt modelId="{9C932879-EE0C-46B3-8C90-DCFE1F85CDD5}">
      <dgm:prSet phldrT="[Text]" custT="1"/>
      <dgm:spPr/>
      <dgm:t>
        <a:bodyPr/>
        <a:lstStyle/>
        <a:p>
          <a:r>
            <a:rPr lang="en-US" sz="1600" strike="sngStrike" baseline="0" dirty="0"/>
            <a:t>Compromise of key/ credentials compromises all data</a:t>
          </a:r>
        </a:p>
      </dgm:t>
    </dgm:pt>
    <dgm:pt modelId="{82A31148-7417-4E3A-BACF-647A791AD20C}" type="parTrans" cxnId="{6BCB8EB5-F0D1-4577-A038-1D7B286D32E5}">
      <dgm:prSet/>
      <dgm:spPr/>
      <dgm:t>
        <a:bodyPr/>
        <a:lstStyle/>
        <a:p>
          <a:endParaRPr lang="en-US" strike="sngStrike" baseline="0"/>
        </a:p>
      </dgm:t>
    </dgm:pt>
    <dgm:pt modelId="{A2D5D214-5B40-4F56-B025-1A15A0DC2519}" type="sibTrans" cxnId="{6BCB8EB5-F0D1-4577-A038-1D7B286D32E5}">
      <dgm:prSet/>
      <dgm:spPr/>
      <dgm:t>
        <a:bodyPr/>
        <a:lstStyle/>
        <a:p>
          <a:endParaRPr lang="en-US" strike="sngStrike" baseline="0"/>
        </a:p>
      </dgm:t>
    </dgm:pt>
    <dgm:pt modelId="{9D5694FE-F545-46C8-878D-F5DE93DC933D}" type="pres">
      <dgm:prSet presAssocID="{0A65B6C6-AFF6-48EF-AEF4-E835A14492B7}" presName="linearFlow" presStyleCnt="0">
        <dgm:presLayoutVars>
          <dgm:dir/>
          <dgm:resizeHandles val="exact"/>
        </dgm:presLayoutVars>
      </dgm:prSet>
      <dgm:spPr/>
    </dgm:pt>
    <dgm:pt modelId="{C22E15DC-F43B-4753-8111-3D824CC3F67A}" type="pres">
      <dgm:prSet presAssocID="{4E1647D1-BC25-491F-8615-644D1B38550C}" presName="composite" presStyleCnt="0"/>
      <dgm:spPr/>
    </dgm:pt>
    <dgm:pt modelId="{3C7F9FCF-5E1E-4F4E-B3A4-A708673D7BA6}" type="pres">
      <dgm:prSet presAssocID="{4E1647D1-BC25-491F-8615-644D1B38550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5F4FC59A-9062-4975-8239-8909D100788D}" type="pres">
      <dgm:prSet presAssocID="{4E1647D1-BC25-491F-8615-644D1B38550C}" presName="txShp" presStyleLbl="node1" presStyleIdx="0" presStyleCnt="5" custLinFactNeighborX="1228" custLinFactNeighborY="-138">
        <dgm:presLayoutVars>
          <dgm:bulletEnabled val="1"/>
        </dgm:presLayoutVars>
      </dgm:prSet>
      <dgm:spPr/>
    </dgm:pt>
    <dgm:pt modelId="{24DC3024-14A0-4472-B0F3-7070D46BF9A1}" type="pres">
      <dgm:prSet presAssocID="{CA6C1585-864C-4FFC-B3EB-745A893DF4FD}" presName="spacing" presStyleCnt="0"/>
      <dgm:spPr/>
    </dgm:pt>
    <dgm:pt modelId="{450EDD08-73FC-4F99-8046-7DB37F930512}" type="pres">
      <dgm:prSet presAssocID="{E5067D98-6A84-4E7E-B82A-8943627F6B4E}" presName="composite" presStyleCnt="0"/>
      <dgm:spPr/>
    </dgm:pt>
    <dgm:pt modelId="{768EAD90-004E-43A1-8F5C-FF48CFAD17D6}" type="pres">
      <dgm:prSet presAssocID="{E5067D98-6A84-4E7E-B82A-8943627F6B4E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9EE58097-F42C-4A2F-BFCD-3C9D061B058D}" type="pres">
      <dgm:prSet presAssocID="{E5067D98-6A84-4E7E-B82A-8943627F6B4E}" presName="txShp" presStyleLbl="node1" presStyleIdx="1" presStyleCnt="5">
        <dgm:presLayoutVars>
          <dgm:bulletEnabled val="1"/>
        </dgm:presLayoutVars>
      </dgm:prSet>
      <dgm:spPr/>
    </dgm:pt>
    <dgm:pt modelId="{B52E7D15-348C-4C7E-A359-A190B70A11D3}" type="pres">
      <dgm:prSet presAssocID="{2167CDBF-338E-4BC7-BF48-EB3811CD246A}" presName="spacing" presStyleCnt="0"/>
      <dgm:spPr/>
    </dgm:pt>
    <dgm:pt modelId="{A73A5240-37C1-41AE-94D1-060AA2850C99}" type="pres">
      <dgm:prSet presAssocID="{686656F4-7AB2-41C2-A737-42CBF095728E}" presName="composite" presStyleCnt="0"/>
      <dgm:spPr/>
    </dgm:pt>
    <dgm:pt modelId="{19C83ABE-3655-475C-A533-B2ADDF1DFFF4}" type="pres">
      <dgm:prSet presAssocID="{686656F4-7AB2-41C2-A737-42CBF095728E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3203B580-3B42-4005-B967-F5BE925F4D05}" type="pres">
      <dgm:prSet presAssocID="{686656F4-7AB2-41C2-A737-42CBF095728E}" presName="txShp" presStyleLbl="node1" presStyleIdx="2" presStyleCnt="5">
        <dgm:presLayoutVars>
          <dgm:bulletEnabled val="1"/>
        </dgm:presLayoutVars>
      </dgm:prSet>
      <dgm:spPr/>
    </dgm:pt>
    <dgm:pt modelId="{32CBE1E1-E4F0-4F04-AB68-7D7028FBD8F7}" type="pres">
      <dgm:prSet presAssocID="{E43179F2-C110-43CF-9B64-3CE237BE56BD}" presName="spacing" presStyleCnt="0"/>
      <dgm:spPr/>
    </dgm:pt>
    <dgm:pt modelId="{7908D6A5-C2E8-48CE-9292-A7079B6651BE}" type="pres">
      <dgm:prSet presAssocID="{3F2831D3-E2A0-49AD-99A4-7DA0C6ADC412}" presName="composite" presStyleCnt="0"/>
      <dgm:spPr/>
    </dgm:pt>
    <dgm:pt modelId="{E92E611C-9571-46F3-B143-04F5B0E6955E}" type="pres">
      <dgm:prSet presAssocID="{3F2831D3-E2A0-49AD-99A4-7DA0C6ADC412}" presName="imgShp" presStyleLbl="fgImgPlac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5850C6CC-E58B-4A13-8352-9C3DC68BE80E}" type="pres">
      <dgm:prSet presAssocID="{3F2831D3-E2A0-49AD-99A4-7DA0C6ADC412}" presName="txShp" presStyleLbl="node1" presStyleIdx="3" presStyleCnt="5">
        <dgm:presLayoutVars>
          <dgm:bulletEnabled val="1"/>
        </dgm:presLayoutVars>
      </dgm:prSet>
      <dgm:spPr/>
    </dgm:pt>
    <dgm:pt modelId="{F83B88C3-C459-42A1-9044-C211601B4573}" type="pres">
      <dgm:prSet presAssocID="{1AAA081F-525B-420F-BC7D-53C95A5582E1}" presName="spacing" presStyleCnt="0"/>
      <dgm:spPr/>
    </dgm:pt>
    <dgm:pt modelId="{1A664743-C405-420C-A8D6-1FEAFB7BFEE3}" type="pres">
      <dgm:prSet presAssocID="{9C932879-EE0C-46B3-8C90-DCFE1F85CDD5}" presName="composite" presStyleCnt="0"/>
      <dgm:spPr/>
    </dgm:pt>
    <dgm:pt modelId="{4F780E6B-C17F-436C-AEDB-AA0B1B5211CF}" type="pres">
      <dgm:prSet presAssocID="{9C932879-EE0C-46B3-8C90-DCFE1F85CDD5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DFFC6F26-A249-4A91-85C3-C179ACEBE7E6}" type="pres">
      <dgm:prSet presAssocID="{9C932879-EE0C-46B3-8C90-DCFE1F85CDD5}" presName="txShp" presStyleLbl="node1" presStyleIdx="4" presStyleCnt="5">
        <dgm:presLayoutVars>
          <dgm:bulletEnabled val="1"/>
        </dgm:presLayoutVars>
      </dgm:prSet>
      <dgm:spPr/>
    </dgm:pt>
  </dgm:ptLst>
  <dgm:cxnLst>
    <dgm:cxn modelId="{F42ABF3F-7DA9-4B85-A502-0D549D302373}" type="presOf" srcId="{4E1647D1-BC25-491F-8615-644D1B38550C}" destId="{5F4FC59A-9062-4975-8239-8909D100788D}" srcOrd="0" destOrd="0" presId="urn:microsoft.com/office/officeart/2005/8/layout/vList3"/>
    <dgm:cxn modelId="{976BEF52-A6B7-498F-90DD-0D299113FDDD}" type="presOf" srcId="{9C932879-EE0C-46B3-8C90-DCFE1F85CDD5}" destId="{DFFC6F26-A249-4A91-85C3-C179ACEBE7E6}" srcOrd="0" destOrd="0" presId="urn:microsoft.com/office/officeart/2005/8/layout/vList3"/>
    <dgm:cxn modelId="{00912978-2864-4551-AB20-81896A92E15B}" type="presOf" srcId="{686656F4-7AB2-41C2-A737-42CBF095728E}" destId="{3203B580-3B42-4005-B967-F5BE925F4D05}" srcOrd="0" destOrd="0" presId="urn:microsoft.com/office/officeart/2005/8/layout/vList3"/>
    <dgm:cxn modelId="{48B7ECAD-E260-47D9-9A18-BD574CDA1208}" srcId="{0A65B6C6-AFF6-48EF-AEF4-E835A14492B7}" destId="{686656F4-7AB2-41C2-A737-42CBF095728E}" srcOrd="2" destOrd="0" parTransId="{62C9DAC1-0308-4B0A-B9F1-F6E134CD71F1}" sibTransId="{E43179F2-C110-43CF-9B64-3CE237BE56BD}"/>
    <dgm:cxn modelId="{6BCB8EB5-F0D1-4577-A038-1D7B286D32E5}" srcId="{0A65B6C6-AFF6-48EF-AEF4-E835A14492B7}" destId="{9C932879-EE0C-46B3-8C90-DCFE1F85CDD5}" srcOrd="4" destOrd="0" parTransId="{82A31148-7417-4E3A-BACF-647A791AD20C}" sibTransId="{A2D5D214-5B40-4F56-B025-1A15A0DC2519}"/>
    <dgm:cxn modelId="{035B7FB9-A882-4084-9AE9-AF211F08BF6D}" type="presOf" srcId="{3F2831D3-E2A0-49AD-99A4-7DA0C6ADC412}" destId="{5850C6CC-E58B-4A13-8352-9C3DC68BE80E}" srcOrd="0" destOrd="0" presId="urn:microsoft.com/office/officeart/2005/8/layout/vList3"/>
    <dgm:cxn modelId="{1677B8D8-9A52-487A-8D86-39D3CD5D0376}" type="presOf" srcId="{E5067D98-6A84-4E7E-B82A-8943627F6B4E}" destId="{9EE58097-F42C-4A2F-BFCD-3C9D061B058D}" srcOrd="0" destOrd="0" presId="urn:microsoft.com/office/officeart/2005/8/layout/vList3"/>
    <dgm:cxn modelId="{A243BDE3-5F6B-42E8-A0D0-74833F8C1474}" srcId="{0A65B6C6-AFF6-48EF-AEF4-E835A14492B7}" destId="{E5067D98-6A84-4E7E-B82A-8943627F6B4E}" srcOrd="1" destOrd="0" parTransId="{8C1C9EA8-CA0F-48FB-BDF8-726273610D3F}" sibTransId="{2167CDBF-338E-4BC7-BF48-EB3811CD246A}"/>
    <dgm:cxn modelId="{C06C36E7-87EA-44ED-9CB8-346802EC7927}" srcId="{0A65B6C6-AFF6-48EF-AEF4-E835A14492B7}" destId="{3F2831D3-E2A0-49AD-99A4-7DA0C6ADC412}" srcOrd="3" destOrd="0" parTransId="{89825426-5170-4C7B-B272-8D313EADFCA0}" sibTransId="{1AAA081F-525B-420F-BC7D-53C95A5582E1}"/>
    <dgm:cxn modelId="{F6212DE8-B873-4E49-9785-C8EAB93D2A6B}" type="presOf" srcId="{0A65B6C6-AFF6-48EF-AEF4-E835A14492B7}" destId="{9D5694FE-F545-46C8-878D-F5DE93DC933D}" srcOrd="0" destOrd="0" presId="urn:microsoft.com/office/officeart/2005/8/layout/vList3"/>
    <dgm:cxn modelId="{C6A9A1F6-403B-424D-9A1B-04624DF68607}" srcId="{0A65B6C6-AFF6-48EF-AEF4-E835A14492B7}" destId="{4E1647D1-BC25-491F-8615-644D1B38550C}" srcOrd="0" destOrd="0" parTransId="{9239F871-DB72-47FA-B0F7-49A08B06B33C}" sibTransId="{CA6C1585-864C-4FFC-B3EB-745A893DF4FD}"/>
    <dgm:cxn modelId="{F08D139C-1DAE-4EE5-BF6B-F4A4C46FE6E8}" type="presParOf" srcId="{9D5694FE-F545-46C8-878D-F5DE93DC933D}" destId="{C22E15DC-F43B-4753-8111-3D824CC3F67A}" srcOrd="0" destOrd="0" presId="urn:microsoft.com/office/officeart/2005/8/layout/vList3"/>
    <dgm:cxn modelId="{ACA6CCF3-42BE-4A3B-91E7-1C1EAF0BBE56}" type="presParOf" srcId="{C22E15DC-F43B-4753-8111-3D824CC3F67A}" destId="{3C7F9FCF-5E1E-4F4E-B3A4-A708673D7BA6}" srcOrd="0" destOrd="0" presId="urn:microsoft.com/office/officeart/2005/8/layout/vList3"/>
    <dgm:cxn modelId="{78CD979D-3104-4469-B7A5-0756C495EE02}" type="presParOf" srcId="{C22E15DC-F43B-4753-8111-3D824CC3F67A}" destId="{5F4FC59A-9062-4975-8239-8909D100788D}" srcOrd="1" destOrd="0" presId="urn:microsoft.com/office/officeart/2005/8/layout/vList3"/>
    <dgm:cxn modelId="{E6F165EA-2AFC-43B9-8271-3BE88128CAF5}" type="presParOf" srcId="{9D5694FE-F545-46C8-878D-F5DE93DC933D}" destId="{24DC3024-14A0-4472-B0F3-7070D46BF9A1}" srcOrd="1" destOrd="0" presId="urn:microsoft.com/office/officeart/2005/8/layout/vList3"/>
    <dgm:cxn modelId="{5FEE323D-C677-4A6C-A39B-5ABA3BB21B3B}" type="presParOf" srcId="{9D5694FE-F545-46C8-878D-F5DE93DC933D}" destId="{450EDD08-73FC-4F99-8046-7DB37F930512}" srcOrd="2" destOrd="0" presId="urn:microsoft.com/office/officeart/2005/8/layout/vList3"/>
    <dgm:cxn modelId="{BDF931F4-2968-4C39-95B7-5D2B1FE0102D}" type="presParOf" srcId="{450EDD08-73FC-4F99-8046-7DB37F930512}" destId="{768EAD90-004E-43A1-8F5C-FF48CFAD17D6}" srcOrd="0" destOrd="0" presId="urn:microsoft.com/office/officeart/2005/8/layout/vList3"/>
    <dgm:cxn modelId="{00802328-F56B-472C-B92A-E354AF56A73C}" type="presParOf" srcId="{450EDD08-73FC-4F99-8046-7DB37F930512}" destId="{9EE58097-F42C-4A2F-BFCD-3C9D061B058D}" srcOrd="1" destOrd="0" presId="urn:microsoft.com/office/officeart/2005/8/layout/vList3"/>
    <dgm:cxn modelId="{B069313E-AAFB-4BDC-9B19-9217A1433B12}" type="presParOf" srcId="{9D5694FE-F545-46C8-878D-F5DE93DC933D}" destId="{B52E7D15-348C-4C7E-A359-A190B70A11D3}" srcOrd="3" destOrd="0" presId="urn:microsoft.com/office/officeart/2005/8/layout/vList3"/>
    <dgm:cxn modelId="{DB9ED0F2-B970-4474-B7DF-E24DDF811FE3}" type="presParOf" srcId="{9D5694FE-F545-46C8-878D-F5DE93DC933D}" destId="{A73A5240-37C1-41AE-94D1-060AA2850C99}" srcOrd="4" destOrd="0" presId="urn:microsoft.com/office/officeart/2005/8/layout/vList3"/>
    <dgm:cxn modelId="{241EB7BE-4E2D-446F-8FF3-1665030BD6C6}" type="presParOf" srcId="{A73A5240-37C1-41AE-94D1-060AA2850C99}" destId="{19C83ABE-3655-475C-A533-B2ADDF1DFFF4}" srcOrd="0" destOrd="0" presId="urn:microsoft.com/office/officeart/2005/8/layout/vList3"/>
    <dgm:cxn modelId="{63730B9C-F370-4CB4-A02A-4DE2594941FB}" type="presParOf" srcId="{A73A5240-37C1-41AE-94D1-060AA2850C99}" destId="{3203B580-3B42-4005-B967-F5BE925F4D05}" srcOrd="1" destOrd="0" presId="urn:microsoft.com/office/officeart/2005/8/layout/vList3"/>
    <dgm:cxn modelId="{B25C259B-DFDB-444C-8827-5273B8CA10E7}" type="presParOf" srcId="{9D5694FE-F545-46C8-878D-F5DE93DC933D}" destId="{32CBE1E1-E4F0-4F04-AB68-7D7028FBD8F7}" srcOrd="5" destOrd="0" presId="urn:microsoft.com/office/officeart/2005/8/layout/vList3"/>
    <dgm:cxn modelId="{93BF553F-30C3-457A-9649-CB129A73FC4C}" type="presParOf" srcId="{9D5694FE-F545-46C8-878D-F5DE93DC933D}" destId="{7908D6A5-C2E8-48CE-9292-A7079B6651BE}" srcOrd="6" destOrd="0" presId="urn:microsoft.com/office/officeart/2005/8/layout/vList3"/>
    <dgm:cxn modelId="{91DF3E97-3A85-4487-8CC8-87B29B2236F4}" type="presParOf" srcId="{7908D6A5-C2E8-48CE-9292-A7079B6651BE}" destId="{E92E611C-9571-46F3-B143-04F5B0E6955E}" srcOrd="0" destOrd="0" presId="urn:microsoft.com/office/officeart/2005/8/layout/vList3"/>
    <dgm:cxn modelId="{02773899-4F51-4C12-BFB8-A03D9D41D760}" type="presParOf" srcId="{7908D6A5-C2E8-48CE-9292-A7079B6651BE}" destId="{5850C6CC-E58B-4A13-8352-9C3DC68BE80E}" srcOrd="1" destOrd="0" presId="urn:microsoft.com/office/officeart/2005/8/layout/vList3"/>
    <dgm:cxn modelId="{C4C1CFE7-95D4-4703-A358-76E7DFBE5B36}" type="presParOf" srcId="{9D5694FE-F545-46C8-878D-F5DE93DC933D}" destId="{F83B88C3-C459-42A1-9044-C211601B4573}" srcOrd="7" destOrd="0" presId="urn:microsoft.com/office/officeart/2005/8/layout/vList3"/>
    <dgm:cxn modelId="{7AD27959-74F9-44B6-A5BE-08F949CA7461}" type="presParOf" srcId="{9D5694FE-F545-46C8-878D-F5DE93DC933D}" destId="{1A664743-C405-420C-A8D6-1FEAFB7BFEE3}" srcOrd="8" destOrd="0" presId="urn:microsoft.com/office/officeart/2005/8/layout/vList3"/>
    <dgm:cxn modelId="{82367D04-4F24-40B3-8F46-BDC6F6725F5B}" type="presParOf" srcId="{1A664743-C405-420C-A8D6-1FEAFB7BFEE3}" destId="{4F780E6B-C17F-436C-AEDB-AA0B1B5211CF}" srcOrd="0" destOrd="0" presId="urn:microsoft.com/office/officeart/2005/8/layout/vList3"/>
    <dgm:cxn modelId="{1909B616-2488-43C8-A04C-F424A4B0100F}" type="presParOf" srcId="{1A664743-C405-420C-A8D6-1FEAFB7BFEE3}" destId="{DFFC6F26-A249-4A91-85C3-C179ACEBE7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42E4C5-2654-4654-8EA2-0273D79D8EC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C2599C5E-0729-4548-89D1-E918D4377866}">
      <dgm:prSet phldrT="[Text]" custT="1"/>
      <dgm:spPr/>
      <dgm:t>
        <a:bodyPr/>
        <a:lstStyle/>
        <a:p>
          <a:r>
            <a:rPr lang="en-US" sz="1800" b="1" dirty="0"/>
            <a:t>Immutable &amp; Repeatable (IaaC) machine image</a:t>
          </a:r>
          <a:r>
            <a:rPr lang="en-US" sz="1800" dirty="0"/>
            <a:t>, </a:t>
          </a:r>
          <a:r>
            <a:rPr lang="en-US" sz="1500" i="1" dirty="0"/>
            <a:t>(already provisioned and configured) </a:t>
          </a:r>
          <a:r>
            <a:rPr lang="en-US" sz="1500" dirty="0"/>
            <a:t>to handle (un)anticipated load spikes and on demand.</a:t>
          </a:r>
        </a:p>
      </dgm:t>
    </dgm:pt>
    <dgm:pt modelId="{D585EBB1-8539-40FF-846D-B109046B47E9}" type="parTrans" cxnId="{257DB5B6-9F9D-451F-84F0-E9020B2CECD6}">
      <dgm:prSet/>
      <dgm:spPr/>
      <dgm:t>
        <a:bodyPr/>
        <a:lstStyle/>
        <a:p>
          <a:endParaRPr lang="en-US"/>
        </a:p>
      </dgm:t>
    </dgm:pt>
    <dgm:pt modelId="{3C50C7E2-9805-43DA-8A18-848AB32D1137}" type="sibTrans" cxnId="{257DB5B6-9F9D-451F-84F0-E9020B2CECD6}">
      <dgm:prSet/>
      <dgm:spPr/>
      <dgm:t>
        <a:bodyPr/>
        <a:lstStyle/>
        <a:p>
          <a:endParaRPr lang="en-US"/>
        </a:p>
      </dgm:t>
    </dgm:pt>
    <dgm:pt modelId="{DB413865-079B-4E81-A9AD-020DB636D798}">
      <dgm:prSet/>
      <dgm:spPr/>
      <dgm:t>
        <a:bodyPr/>
        <a:lstStyle/>
        <a:p>
          <a:r>
            <a:rPr lang="en-US" dirty="0"/>
            <a:t>Effective </a:t>
          </a:r>
          <a:r>
            <a:rPr lang="en-US" b="1" dirty="0"/>
            <a:t>change management </a:t>
          </a:r>
          <a:r>
            <a:rPr lang="en-US" dirty="0"/>
            <a:t>for any/all changes </a:t>
          </a:r>
          <a:r>
            <a:rPr lang="en-US" i="1" dirty="0"/>
            <a:t>(Packer builds are versioned)  </a:t>
          </a:r>
          <a:r>
            <a:rPr lang="en-US" dirty="0"/>
            <a:t>– consistently across all environments.</a:t>
          </a:r>
        </a:p>
      </dgm:t>
    </dgm:pt>
    <dgm:pt modelId="{68280295-4966-4C85-A1D2-4C742B22E483}" type="parTrans" cxnId="{5CF53D6C-2268-4889-84B0-E260D9D58602}">
      <dgm:prSet/>
      <dgm:spPr/>
      <dgm:t>
        <a:bodyPr/>
        <a:lstStyle/>
        <a:p>
          <a:endParaRPr lang="en-US"/>
        </a:p>
      </dgm:t>
    </dgm:pt>
    <dgm:pt modelId="{BF02DD1D-18D7-438C-8AED-B392493AC892}" type="sibTrans" cxnId="{5CF53D6C-2268-4889-84B0-E260D9D58602}">
      <dgm:prSet/>
      <dgm:spPr/>
      <dgm:t>
        <a:bodyPr/>
        <a:lstStyle/>
        <a:p>
          <a:endParaRPr lang="en-US"/>
        </a:p>
      </dgm:t>
    </dgm:pt>
    <dgm:pt modelId="{A2B66A7D-3344-4887-973E-2E24C43F72F1}">
      <dgm:prSet/>
      <dgm:spPr/>
      <dgm:t>
        <a:bodyPr/>
        <a:lstStyle/>
        <a:p>
          <a:r>
            <a:rPr lang="en-US" b="1" dirty="0"/>
            <a:t>Vetted</a:t>
          </a:r>
          <a:r>
            <a:rPr lang="en-US" dirty="0"/>
            <a:t> </a:t>
          </a:r>
          <a:r>
            <a:rPr lang="en-US" b="1" dirty="0"/>
            <a:t>&amp; Ready</a:t>
          </a:r>
          <a:r>
            <a:rPr lang="en-US" dirty="0"/>
            <a:t> </a:t>
          </a:r>
          <a:r>
            <a:rPr lang="en-US" i="1" dirty="0"/>
            <a:t>(Tested, Verified and available)</a:t>
          </a:r>
          <a:r>
            <a:rPr lang="en-US" dirty="0"/>
            <a:t> machine images, for all environment(s).</a:t>
          </a:r>
        </a:p>
      </dgm:t>
    </dgm:pt>
    <dgm:pt modelId="{00C590D6-D536-4652-9C83-E6881A5745C5}" type="parTrans" cxnId="{D2009E4B-5EBC-4306-A5D1-6F64F0BBA6E4}">
      <dgm:prSet/>
      <dgm:spPr/>
      <dgm:t>
        <a:bodyPr/>
        <a:lstStyle/>
        <a:p>
          <a:endParaRPr lang="en-US"/>
        </a:p>
      </dgm:t>
    </dgm:pt>
    <dgm:pt modelId="{0AAC866C-83E5-40AB-9F2B-F528B77E3D1B}" type="sibTrans" cxnId="{D2009E4B-5EBC-4306-A5D1-6F64F0BBA6E4}">
      <dgm:prSet/>
      <dgm:spPr/>
      <dgm:t>
        <a:bodyPr/>
        <a:lstStyle/>
        <a:p>
          <a:endParaRPr lang="en-US"/>
        </a:p>
      </dgm:t>
    </dgm:pt>
    <dgm:pt modelId="{AF683F67-3A4E-43BD-8349-B665A187E1FD}" type="pres">
      <dgm:prSet presAssocID="{8F42E4C5-2654-4654-8EA2-0273D79D8EC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20786D0-C94A-413D-8081-E37622A6CD69}" type="pres">
      <dgm:prSet presAssocID="{A2B66A7D-3344-4887-973E-2E24C43F72F1}" presName="Accent3" presStyleCnt="0"/>
      <dgm:spPr/>
    </dgm:pt>
    <dgm:pt modelId="{9C64E47C-4056-49FC-97A5-E8C3BDE086E7}" type="pres">
      <dgm:prSet presAssocID="{A2B66A7D-3344-4887-973E-2E24C43F72F1}" presName="Accent" presStyleLbl="node1" presStyleIdx="0" presStyleCnt="3"/>
      <dgm:spPr/>
    </dgm:pt>
    <dgm:pt modelId="{BA240F03-99A4-47D0-BC30-82215EA76890}" type="pres">
      <dgm:prSet presAssocID="{A2B66A7D-3344-4887-973E-2E24C43F72F1}" presName="ParentBackground3" presStyleCnt="0"/>
      <dgm:spPr/>
    </dgm:pt>
    <dgm:pt modelId="{37BA1B1D-A3D8-4BA7-B513-B16A95D1C15C}" type="pres">
      <dgm:prSet presAssocID="{A2B66A7D-3344-4887-973E-2E24C43F72F1}" presName="ParentBackground" presStyleLbl="fgAcc1" presStyleIdx="0" presStyleCnt="3"/>
      <dgm:spPr/>
    </dgm:pt>
    <dgm:pt modelId="{E7C3C74A-ED02-46B4-84AA-CAD43F73D3A8}" type="pres">
      <dgm:prSet presAssocID="{A2B66A7D-3344-4887-973E-2E24C43F72F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EF746D2-FEB3-4DC4-BD49-5571BDD7C061}" type="pres">
      <dgm:prSet presAssocID="{DB413865-079B-4E81-A9AD-020DB636D798}" presName="Accent2" presStyleCnt="0"/>
      <dgm:spPr/>
    </dgm:pt>
    <dgm:pt modelId="{35C99E4F-767F-4EE2-81FF-04231FAD6205}" type="pres">
      <dgm:prSet presAssocID="{DB413865-079B-4E81-A9AD-020DB636D798}" presName="Accent" presStyleLbl="node1" presStyleIdx="1" presStyleCnt="3"/>
      <dgm:spPr/>
    </dgm:pt>
    <dgm:pt modelId="{BD78C785-2DEF-4C27-AFF0-41336C40AA01}" type="pres">
      <dgm:prSet presAssocID="{DB413865-079B-4E81-A9AD-020DB636D798}" presName="ParentBackground2" presStyleCnt="0"/>
      <dgm:spPr/>
    </dgm:pt>
    <dgm:pt modelId="{0CF4393C-08CD-4093-99A0-4FD9EEE35C58}" type="pres">
      <dgm:prSet presAssocID="{DB413865-079B-4E81-A9AD-020DB636D798}" presName="ParentBackground" presStyleLbl="fgAcc1" presStyleIdx="1" presStyleCnt="3"/>
      <dgm:spPr/>
    </dgm:pt>
    <dgm:pt modelId="{F099E415-0FA3-40C1-AEB3-29F4421B32C0}" type="pres">
      <dgm:prSet presAssocID="{DB413865-079B-4E81-A9AD-020DB636D79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B116F1C-465B-416C-AC2A-9F92E6C94294}" type="pres">
      <dgm:prSet presAssocID="{C2599C5E-0729-4548-89D1-E918D4377866}" presName="Accent1" presStyleCnt="0"/>
      <dgm:spPr/>
    </dgm:pt>
    <dgm:pt modelId="{C3538B64-91B9-4D53-B8D9-23A5D02E6B1E}" type="pres">
      <dgm:prSet presAssocID="{C2599C5E-0729-4548-89D1-E918D4377866}" presName="Accent" presStyleLbl="node1" presStyleIdx="2" presStyleCnt="3"/>
      <dgm:spPr/>
    </dgm:pt>
    <dgm:pt modelId="{C4682099-D84F-4BF7-9F7D-3CE0C2463939}" type="pres">
      <dgm:prSet presAssocID="{C2599C5E-0729-4548-89D1-E918D4377866}" presName="ParentBackground1" presStyleCnt="0"/>
      <dgm:spPr/>
    </dgm:pt>
    <dgm:pt modelId="{97D3FA0D-A182-45AF-A110-6704D585960B}" type="pres">
      <dgm:prSet presAssocID="{C2599C5E-0729-4548-89D1-E918D4377866}" presName="ParentBackground" presStyleLbl="fgAcc1" presStyleIdx="2" presStyleCnt="3"/>
      <dgm:spPr/>
    </dgm:pt>
    <dgm:pt modelId="{706C052B-FDB5-4577-8047-D8205B641EA1}" type="pres">
      <dgm:prSet presAssocID="{C2599C5E-0729-4548-89D1-E918D437786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7EC2D25-0BD8-45EF-B46F-9D7F936CF7B8}" type="presOf" srcId="{C2599C5E-0729-4548-89D1-E918D4377866}" destId="{706C052B-FDB5-4577-8047-D8205B641EA1}" srcOrd="1" destOrd="0" presId="urn:microsoft.com/office/officeart/2011/layout/CircleProcess"/>
    <dgm:cxn modelId="{C823EF40-6A3A-41DD-91E3-9E8E9677CA4B}" type="presOf" srcId="{A2B66A7D-3344-4887-973E-2E24C43F72F1}" destId="{E7C3C74A-ED02-46B4-84AA-CAD43F73D3A8}" srcOrd="1" destOrd="0" presId="urn:microsoft.com/office/officeart/2011/layout/CircleProcess"/>
    <dgm:cxn modelId="{D2009E4B-5EBC-4306-A5D1-6F64F0BBA6E4}" srcId="{8F42E4C5-2654-4654-8EA2-0273D79D8EC0}" destId="{A2B66A7D-3344-4887-973E-2E24C43F72F1}" srcOrd="2" destOrd="0" parTransId="{00C590D6-D536-4652-9C83-E6881A5745C5}" sibTransId="{0AAC866C-83E5-40AB-9F2B-F528B77E3D1B}"/>
    <dgm:cxn modelId="{5CF53D6C-2268-4889-84B0-E260D9D58602}" srcId="{8F42E4C5-2654-4654-8EA2-0273D79D8EC0}" destId="{DB413865-079B-4E81-A9AD-020DB636D798}" srcOrd="1" destOrd="0" parTransId="{68280295-4966-4C85-A1D2-4C742B22E483}" sibTransId="{BF02DD1D-18D7-438C-8AED-B392493AC892}"/>
    <dgm:cxn modelId="{FCACAD6D-8712-4AFC-AF5C-C51B0E6B6C15}" type="presOf" srcId="{C2599C5E-0729-4548-89D1-E918D4377866}" destId="{97D3FA0D-A182-45AF-A110-6704D585960B}" srcOrd="0" destOrd="0" presId="urn:microsoft.com/office/officeart/2011/layout/CircleProcess"/>
    <dgm:cxn modelId="{8C945192-3992-479B-A199-54CD75DB7801}" type="presOf" srcId="{DB413865-079B-4E81-A9AD-020DB636D798}" destId="{F099E415-0FA3-40C1-AEB3-29F4421B32C0}" srcOrd="1" destOrd="0" presId="urn:microsoft.com/office/officeart/2011/layout/CircleProcess"/>
    <dgm:cxn modelId="{980EA8AD-E254-484A-B0C9-9C9281383375}" type="presOf" srcId="{DB413865-079B-4E81-A9AD-020DB636D798}" destId="{0CF4393C-08CD-4093-99A0-4FD9EEE35C58}" srcOrd="0" destOrd="0" presId="urn:microsoft.com/office/officeart/2011/layout/CircleProcess"/>
    <dgm:cxn modelId="{257DB5B6-9F9D-451F-84F0-E9020B2CECD6}" srcId="{8F42E4C5-2654-4654-8EA2-0273D79D8EC0}" destId="{C2599C5E-0729-4548-89D1-E918D4377866}" srcOrd="0" destOrd="0" parTransId="{D585EBB1-8539-40FF-846D-B109046B47E9}" sibTransId="{3C50C7E2-9805-43DA-8A18-848AB32D1137}"/>
    <dgm:cxn modelId="{23DA96C5-831C-4AB7-A666-AE77E5DE582D}" type="presOf" srcId="{8F42E4C5-2654-4654-8EA2-0273D79D8EC0}" destId="{AF683F67-3A4E-43BD-8349-B665A187E1FD}" srcOrd="0" destOrd="0" presId="urn:microsoft.com/office/officeart/2011/layout/CircleProcess"/>
    <dgm:cxn modelId="{889461D4-DB12-4D9B-8A26-BD181C580196}" type="presOf" srcId="{A2B66A7D-3344-4887-973E-2E24C43F72F1}" destId="{37BA1B1D-A3D8-4BA7-B513-B16A95D1C15C}" srcOrd="0" destOrd="0" presId="urn:microsoft.com/office/officeart/2011/layout/CircleProcess"/>
    <dgm:cxn modelId="{6CCA79CB-BBA9-41E5-83C1-8EC8E7265216}" type="presParOf" srcId="{AF683F67-3A4E-43BD-8349-B665A187E1FD}" destId="{B20786D0-C94A-413D-8081-E37622A6CD69}" srcOrd="0" destOrd="0" presId="urn:microsoft.com/office/officeart/2011/layout/CircleProcess"/>
    <dgm:cxn modelId="{FD0AEE69-CE88-460A-A2E8-4C2DB19D5FE0}" type="presParOf" srcId="{B20786D0-C94A-413D-8081-E37622A6CD69}" destId="{9C64E47C-4056-49FC-97A5-E8C3BDE086E7}" srcOrd="0" destOrd="0" presId="urn:microsoft.com/office/officeart/2011/layout/CircleProcess"/>
    <dgm:cxn modelId="{24653B24-A184-421D-A833-D1FCAB6CACA6}" type="presParOf" srcId="{AF683F67-3A4E-43BD-8349-B665A187E1FD}" destId="{BA240F03-99A4-47D0-BC30-82215EA76890}" srcOrd="1" destOrd="0" presId="urn:microsoft.com/office/officeart/2011/layout/CircleProcess"/>
    <dgm:cxn modelId="{79E83493-C129-42EB-8613-50CFEBBA58E5}" type="presParOf" srcId="{BA240F03-99A4-47D0-BC30-82215EA76890}" destId="{37BA1B1D-A3D8-4BA7-B513-B16A95D1C15C}" srcOrd="0" destOrd="0" presId="urn:microsoft.com/office/officeart/2011/layout/CircleProcess"/>
    <dgm:cxn modelId="{98268451-2F85-47A4-805C-4C26DB75FCDE}" type="presParOf" srcId="{AF683F67-3A4E-43BD-8349-B665A187E1FD}" destId="{E7C3C74A-ED02-46B4-84AA-CAD43F73D3A8}" srcOrd="2" destOrd="0" presId="urn:microsoft.com/office/officeart/2011/layout/CircleProcess"/>
    <dgm:cxn modelId="{F3A5D908-7049-4611-895B-33955D8CCCF4}" type="presParOf" srcId="{AF683F67-3A4E-43BD-8349-B665A187E1FD}" destId="{6EF746D2-FEB3-4DC4-BD49-5571BDD7C061}" srcOrd="3" destOrd="0" presId="urn:microsoft.com/office/officeart/2011/layout/CircleProcess"/>
    <dgm:cxn modelId="{8A4E29C0-13C5-4C8F-AA6C-361528E9B40D}" type="presParOf" srcId="{6EF746D2-FEB3-4DC4-BD49-5571BDD7C061}" destId="{35C99E4F-767F-4EE2-81FF-04231FAD6205}" srcOrd="0" destOrd="0" presId="urn:microsoft.com/office/officeart/2011/layout/CircleProcess"/>
    <dgm:cxn modelId="{28280899-E3E3-41AB-8B2A-BE7467F4928A}" type="presParOf" srcId="{AF683F67-3A4E-43BD-8349-B665A187E1FD}" destId="{BD78C785-2DEF-4C27-AFF0-41336C40AA01}" srcOrd="4" destOrd="0" presId="urn:microsoft.com/office/officeart/2011/layout/CircleProcess"/>
    <dgm:cxn modelId="{E1ECFF67-FEC6-4AE6-8810-4323A52C3382}" type="presParOf" srcId="{BD78C785-2DEF-4C27-AFF0-41336C40AA01}" destId="{0CF4393C-08CD-4093-99A0-4FD9EEE35C58}" srcOrd="0" destOrd="0" presId="urn:microsoft.com/office/officeart/2011/layout/CircleProcess"/>
    <dgm:cxn modelId="{F5E5A240-0BA0-4690-89BE-5ADB17A6A499}" type="presParOf" srcId="{AF683F67-3A4E-43BD-8349-B665A187E1FD}" destId="{F099E415-0FA3-40C1-AEB3-29F4421B32C0}" srcOrd="5" destOrd="0" presId="urn:microsoft.com/office/officeart/2011/layout/CircleProcess"/>
    <dgm:cxn modelId="{7E2A3869-5DDE-4C8A-AB62-CB9309F7001A}" type="presParOf" srcId="{AF683F67-3A4E-43BD-8349-B665A187E1FD}" destId="{AB116F1C-465B-416C-AC2A-9F92E6C94294}" srcOrd="6" destOrd="0" presId="urn:microsoft.com/office/officeart/2011/layout/CircleProcess"/>
    <dgm:cxn modelId="{9D326804-B172-4377-8312-B2285D9A1915}" type="presParOf" srcId="{AB116F1C-465B-416C-AC2A-9F92E6C94294}" destId="{C3538B64-91B9-4D53-B8D9-23A5D02E6B1E}" srcOrd="0" destOrd="0" presId="urn:microsoft.com/office/officeart/2011/layout/CircleProcess"/>
    <dgm:cxn modelId="{E157358C-8572-45FA-A1E5-B26D30710A40}" type="presParOf" srcId="{AF683F67-3A4E-43BD-8349-B665A187E1FD}" destId="{C4682099-D84F-4BF7-9F7D-3CE0C2463939}" srcOrd="7" destOrd="0" presId="urn:microsoft.com/office/officeart/2011/layout/CircleProcess"/>
    <dgm:cxn modelId="{82F87CD0-E9B6-41B6-A911-225DE44B6AD8}" type="presParOf" srcId="{C4682099-D84F-4BF7-9F7D-3CE0C2463939}" destId="{97D3FA0D-A182-45AF-A110-6704D585960B}" srcOrd="0" destOrd="0" presId="urn:microsoft.com/office/officeart/2011/layout/CircleProcess"/>
    <dgm:cxn modelId="{7553985D-E472-427F-A7C8-3000C43171B3}" type="presParOf" srcId="{AF683F67-3A4E-43BD-8349-B665A187E1FD}" destId="{706C052B-FDB5-4577-8047-D8205B641EA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71C27C-F0FD-40C6-B961-F78DEE74A0FD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143CC-F760-4FD2-9BF0-74C72B8A752C}">
      <dgm:prSet phldrT="[Text]"/>
      <dgm:spPr/>
      <dgm:t>
        <a:bodyPr/>
        <a:lstStyle/>
        <a:p>
          <a:r>
            <a:rPr lang="en-US" dirty="0"/>
            <a:t>Avoid Operator Entropy</a:t>
          </a:r>
        </a:p>
      </dgm:t>
    </dgm:pt>
    <dgm:pt modelId="{08982FF8-A579-47C3-8222-0B347B793416}" type="parTrans" cxnId="{38ACDC00-8048-4408-ADC5-DD5224B05239}">
      <dgm:prSet/>
      <dgm:spPr/>
      <dgm:t>
        <a:bodyPr/>
        <a:lstStyle/>
        <a:p>
          <a:endParaRPr lang="en-US"/>
        </a:p>
      </dgm:t>
    </dgm:pt>
    <dgm:pt modelId="{F0ABE6E7-0606-45C2-9896-D3BF981561EA}" type="sibTrans" cxnId="{38ACDC00-8048-4408-ADC5-DD5224B05239}">
      <dgm:prSet/>
      <dgm:spPr/>
      <dgm:t>
        <a:bodyPr/>
        <a:lstStyle/>
        <a:p>
          <a:endParaRPr lang="en-US"/>
        </a:p>
      </dgm:t>
    </dgm:pt>
    <dgm:pt modelId="{3BFD6B67-6192-4F7E-BC5C-D1027810C8BA}">
      <dgm:prSet phldrT="[Text]"/>
      <dgm:spPr/>
      <dgm:t>
        <a:bodyPr/>
        <a:lstStyle/>
        <a:p>
          <a:r>
            <a:rPr lang="en-US" dirty="0"/>
            <a:t>Know &amp; Verify How it is built </a:t>
          </a:r>
        </a:p>
      </dgm:t>
    </dgm:pt>
    <dgm:pt modelId="{43435353-9ED8-45B9-A5E3-135F22A58A70}" type="parTrans" cxnId="{67EB1E11-50EA-4931-868E-5A0EFCA4C7C8}">
      <dgm:prSet/>
      <dgm:spPr/>
      <dgm:t>
        <a:bodyPr/>
        <a:lstStyle/>
        <a:p>
          <a:endParaRPr lang="en-US"/>
        </a:p>
      </dgm:t>
    </dgm:pt>
    <dgm:pt modelId="{83440335-D333-4766-AFFD-6187EDD70D2E}" type="sibTrans" cxnId="{67EB1E11-50EA-4931-868E-5A0EFCA4C7C8}">
      <dgm:prSet/>
      <dgm:spPr/>
      <dgm:t>
        <a:bodyPr/>
        <a:lstStyle/>
        <a:p>
          <a:endParaRPr lang="en-US"/>
        </a:p>
      </dgm:t>
    </dgm:pt>
    <dgm:pt modelId="{26C319E3-29AB-44EF-8866-6F7A60B2020B}">
      <dgm:prSet phldrT="[Text]"/>
      <dgm:spPr/>
      <dgm:t>
        <a:bodyPr/>
        <a:lstStyle/>
        <a:p>
          <a:r>
            <a:rPr lang="en-US" dirty="0"/>
            <a:t>Confidence in behavior</a:t>
          </a:r>
        </a:p>
      </dgm:t>
    </dgm:pt>
    <dgm:pt modelId="{8927E3AA-58CB-4BCA-B826-C997B486B243}" type="parTrans" cxnId="{AF95C47F-9C01-4A7A-94DF-0BAD44E22A76}">
      <dgm:prSet/>
      <dgm:spPr/>
      <dgm:t>
        <a:bodyPr/>
        <a:lstStyle/>
        <a:p>
          <a:endParaRPr lang="en-US"/>
        </a:p>
      </dgm:t>
    </dgm:pt>
    <dgm:pt modelId="{6489A809-83DE-4B62-A55C-B358EA5918A7}" type="sibTrans" cxnId="{AF95C47F-9C01-4A7A-94DF-0BAD44E22A76}">
      <dgm:prSet/>
      <dgm:spPr/>
      <dgm:t>
        <a:bodyPr/>
        <a:lstStyle/>
        <a:p>
          <a:endParaRPr lang="en-US"/>
        </a:p>
      </dgm:t>
    </dgm:pt>
    <dgm:pt modelId="{89EB57B6-AA91-4181-9A59-1089D233DC63}" type="pres">
      <dgm:prSet presAssocID="{1171C27C-F0FD-40C6-B961-F78DEE74A0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9CD368-532C-4C3A-AB93-48BF2AC6322A}" type="pres">
      <dgm:prSet presAssocID="{4FF143CC-F760-4FD2-9BF0-74C72B8A752C}" presName="vertOne" presStyleCnt="0"/>
      <dgm:spPr/>
    </dgm:pt>
    <dgm:pt modelId="{4D312293-3C5A-403C-875E-DB5045C73210}" type="pres">
      <dgm:prSet presAssocID="{4FF143CC-F760-4FD2-9BF0-74C72B8A752C}" presName="txOne" presStyleLbl="node0" presStyleIdx="0" presStyleCnt="3">
        <dgm:presLayoutVars>
          <dgm:chPref val="3"/>
        </dgm:presLayoutVars>
      </dgm:prSet>
      <dgm:spPr/>
    </dgm:pt>
    <dgm:pt modelId="{E91631DB-B5AE-4ED1-A96E-09976D895BF4}" type="pres">
      <dgm:prSet presAssocID="{4FF143CC-F760-4FD2-9BF0-74C72B8A752C}" presName="horzOne" presStyleCnt="0"/>
      <dgm:spPr/>
    </dgm:pt>
    <dgm:pt modelId="{BAD7FC02-7761-48C8-8A32-5CD4FA730761}" type="pres">
      <dgm:prSet presAssocID="{F0ABE6E7-0606-45C2-9896-D3BF981561EA}" presName="sibSpaceOne" presStyleCnt="0"/>
      <dgm:spPr/>
    </dgm:pt>
    <dgm:pt modelId="{AACAFBF7-C212-4964-9507-8B1EB2291790}" type="pres">
      <dgm:prSet presAssocID="{3BFD6B67-6192-4F7E-BC5C-D1027810C8BA}" presName="vertOne" presStyleCnt="0"/>
      <dgm:spPr/>
    </dgm:pt>
    <dgm:pt modelId="{C5FCE67E-B59D-464B-96C6-0833CC49B921}" type="pres">
      <dgm:prSet presAssocID="{3BFD6B67-6192-4F7E-BC5C-D1027810C8BA}" presName="txOne" presStyleLbl="node0" presStyleIdx="1" presStyleCnt="3">
        <dgm:presLayoutVars>
          <dgm:chPref val="3"/>
        </dgm:presLayoutVars>
      </dgm:prSet>
      <dgm:spPr/>
    </dgm:pt>
    <dgm:pt modelId="{0299F51A-B19F-40CA-852A-C021BB207ADD}" type="pres">
      <dgm:prSet presAssocID="{3BFD6B67-6192-4F7E-BC5C-D1027810C8BA}" presName="horzOne" presStyleCnt="0"/>
      <dgm:spPr/>
    </dgm:pt>
    <dgm:pt modelId="{04C88E96-F67E-430F-922D-52F258DC5942}" type="pres">
      <dgm:prSet presAssocID="{83440335-D333-4766-AFFD-6187EDD70D2E}" presName="sibSpaceOne" presStyleCnt="0"/>
      <dgm:spPr/>
    </dgm:pt>
    <dgm:pt modelId="{DCAD8BEC-6CC1-49CA-A8C2-B01BBD6CA8E8}" type="pres">
      <dgm:prSet presAssocID="{26C319E3-29AB-44EF-8866-6F7A60B2020B}" presName="vertOne" presStyleCnt="0"/>
      <dgm:spPr/>
    </dgm:pt>
    <dgm:pt modelId="{7ADF20BC-9640-4120-AB8B-370D601259C7}" type="pres">
      <dgm:prSet presAssocID="{26C319E3-29AB-44EF-8866-6F7A60B2020B}" presName="txOne" presStyleLbl="node0" presStyleIdx="2" presStyleCnt="3">
        <dgm:presLayoutVars>
          <dgm:chPref val="3"/>
        </dgm:presLayoutVars>
      </dgm:prSet>
      <dgm:spPr/>
    </dgm:pt>
    <dgm:pt modelId="{850CD77D-B4A0-4BB9-9759-326B659C25D3}" type="pres">
      <dgm:prSet presAssocID="{26C319E3-29AB-44EF-8866-6F7A60B2020B}" presName="horzOne" presStyleCnt="0"/>
      <dgm:spPr/>
    </dgm:pt>
  </dgm:ptLst>
  <dgm:cxnLst>
    <dgm:cxn modelId="{38ACDC00-8048-4408-ADC5-DD5224B05239}" srcId="{1171C27C-F0FD-40C6-B961-F78DEE74A0FD}" destId="{4FF143CC-F760-4FD2-9BF0-74C72B8A752C}" srcOrd="0" destOrd="0" parTransId="{08982FF8-A579-47C3-8222-0B347B793416}" sibTransId="{F0ABE6E7-0606-45C2-9896-D3BF981561EA}"/>
    <dgm:cxn modelId="{67EB1E11-50EA-4931-868E-5A0EFCA4C7C8}" srcId="{1171C27C-F0FD-40C6-B961-F78DEE74A0FD}" destId="{3BFD6B67-6192-4F7E-BC5C-D1027810C8BA}" srcOrd="1" destOrd="0" parTransId="{43435353-9ED8-45B9-A5E3-135F22A58A70}" sibTransId="{83440335-D333-4766-AFFD-6187EDD70D2E}"/>
    <dgm:cxn modelId="{AA977B23-52FD-492A-A226-407E4480D2AC}" type="presOf" srcId="{4FF143CC-F760-4FD2-9BF0-74C72B8A752C}" destId="{4D312293-3C5A-403C-875E-DB5045C73210}" srcOrd="0" destOrd="0" presId="urn:microsoft.com/office/officeart/2005/8/layout/architecture"/>
    <dgm:cxn modelId="{06EEFC3B-BF7D-4C08-916F-362F7B68E6A3}" type="presOf" srcId="{1171C27C-F0FD-40C6-B961-F78DEE74A0FD}" destId="{89EB57B6-AA91-4181-9A59-1089D233DC63}" srcOrd="0" destOrd="0" presId="urn:microsoft.com/office/officeart/2005/8/layout/architecture"/>
    <dgm:cxn modelId="{AF95C47F-9C01-4A7A-94DF-0BAD44E22A76}" srcId="{1171C27C-F0FD-40C6-B961-F78DEE74A0FD}" destId="{26C319E3-29AB-44EF-8866-6F7A60B2020B}" srcOrd="2" destOrd="0" parTransId="{8927E3AA-58CB-4BCA-B826-C997B486B243}" sibTransId="{6489A809-83DE-4B62-A55C-B358EA5918A7}"/>
    <dgm:cxn modelId="{C7A781A2-02F3-4553-9822-362F949CFCFE}" type="presOf" srcId="{3BFD6B67-6192-4F7E-BC5C-D1027810C8BA}" destId="{C5FCE67E-B59D-464B-96C6-0833CC49B921}" srcOrd="0" destOrd="0" presId="urn:microsoft.com/office/officeart/2005/8/layout/architecture"/>
    <dgm:cxn modelId="{48FAB6AC-A1D3-44EF-8073-D20FDC18D87D}" type="presOf" srcId="{26C319E3-29AB-44EF-8866-6F7A60B2020B}" destId="{7ADF20BC-9640-4120-AB8B-370D601259C7}" srcOrd="0" destOrd="0" presId="urn:microsoft.com/office/officeart/2005/8/layout/architecture"/>
    <dgm:cxn modelId="{82DD9E6C-5C07-4F18-83A7-D76C68C666E8}" type="presParOf" srcId="{89EB57B6-AA91-4181-9A59-1089D233DC63}" destId="{569CD368-532C-4C3A-AB93-48BF2AC6322A}" srcOrd="0" destOrd="0" presId="urn:microsoft.com/office/officeart/2005/8/layout/architecture"/>
    <dgm:cxn modelId="{ACBE0F30-1043-406F-B702-609970589A51}" type="presParOf" srcId="{569CD368-532C-4C3A-AB93-48BF2AC6322A}" destId="{4D312293-3C5A-403C-875E-DB5045C73210}" srcOrd="0" destOrd="0" presId="urn:microsoft.com/office/officeart/2005/8/layout/architecture"/>
    <dgm:cxn modelId="{BC53CCF0-1962-4311-9F66-6BEB12D92E79}" type="presParOf" srcId="{569CD368-532C-4C3A-AB93-48BF2AC6322A}" destId="{E91631DB-B5AE-4ED1-A96E-09976D895BF4}" srcOrd="1" destOrd="0" presId="urn:microsoft.com/office/officeart/2005/8/layout/architecture"/>
    <dgm:cxn modelId="{3C14BDCE-50A6-4BDE-B17E-D70CAB490577}" type="presParOf" srcId="{89EB57B6-AA91-4181-9A59-1089D233DC63}" destId="{BAD7FC02-7761-48C8-8A32-5CD4FA730761}" srcOrd="1" destOrd="0" presId="urn:microsoft.com/office/officeart/2005/8/layout/architecture"/>
    <dgm:cxn modelId="{5519D0CF-EF46-40F7-9346-4DFC33AF911F}" type="presParOf" srcId="{89EB57B6-AA91-4181-9A59-1089D233DC63}" destId="{AACAFBF7-C212-4964-9507-8B1EB2291790}" srcOrd="2" destOrd="0" presId="urn:microsoft.com/office/officeart/2005/8/layout/architecture"/>
    <dgm:cxn modelId="{B223F2B7-E37D-4E99-A942-E69CD5C4415A}" type="presParOf" srcId="{AACAFBF7-C212-4964-9507-8B1EB2291790}" destId="{C5FCE67E-B59D-464B-96C6-0833CC49B921}" srcOrd="0" destOrd="0" presId="urn:microsoft.com/office/officeart/2005/8/layout/architecture"/>
    <dgm:cxn modelId="{FC5A3ECC-A2E3-49E5-9CA8-FDAE16B2EB7E}" type="presParOf" srcId="{AACAFBF7-C212-4964-9507-8B1EB2291790}" destId="{0299F51A-B19F-40CA-852A-C021BB207ADD}" srcOrd="1" destOrd="0" presId="urn:microsoft.com/office/officeart/2005/8/layout/architecture"/>
    <dgm:cxn modelId="{96660AA7-5576-43B7-9EDB-9CA2FE9080F6}" type="presParOf" srcId="{89EB57B6-AA91-4181-9A59-1089D233DC63}" destId="{04C88E96-F67E-430F-922D-52F258DC5942}" srcOrd="3" destOrd="0" presId="urn:microsoft.com/office/officeart/2005/8/layout/architecture"/>
    <dgm:cxn modelId="{3589DDEB-364A-4B60-9C3B-521E66592916}" type="presParOf" srcId="{89EB57B6-AA91-4181-9A59-1089D233DC63}" destId="{DCAD8BEC-6CC1-49CA-A8C2-B01BBD6CA8E8}" srcOrd="4" destOrd="0" presId="urn:microsoft.com/office/officeart/2005/8/layout/architecture"/>
    <dgm:cxn modelId="{3725B22E-F00D-4361-A17B-142EEFF2089F}" type="presParOf" srcId="{DCAD8BEC-6CC1-49CA-A8C2-B01BBD6CA8E8}" destId="{7ADF20BC-9640-4120-AB8B-370D601259C7}" srcOrd="0" destOrd="0" presId="urn:microsoft.com/office/officeart/2005/8/layout/architecture"/>
    <dgm:cxn modelId="{B4827AB6-C987-4C43-BBEF-1EF8929C7744}" type="presParOf" srcId="{DCAD8BEC-6CC1-49CA-A8C2-B01BBD6CA8E8}" destId="{850CD77D-B4A0-4BB9-9759-326B659C25D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42E4C5-2654-4654-8EA2-0273D79D8EC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C2599C5E-0729-4548-89D1-E918D4377866}">
      <dgm:prSet phldrT="[Text]" custT="1"/>
      <dgm:spPr/>
      <dgm:t>
        <a:bodyPr/>
        <a:lstStyle/>
        <a:p>
          <a:r>
            <a:rPr lang="en-US" sz="1800" dirty="0"/>
            <a:t>Provisioned infrastructure - IaaC</a:t>
          </a:r>
          <a:endParaRPr lang="en-US" sz="1500" dirty="0"/>
        </a:p>
      </dgm:t>
    </dgm:pt>
    <dgm:pt modelId="{D585EBB1-8539-40FF-846D-B109046B47E9}" type="parTrans" cxnId="{257DB5B6-9F9D-451F-84F0-E9020B2CECD6}">
      <dgm:prSet/>
      <dgm:spPr/>
      <dgm:t>
        <a:bodyPr/>
        <a:lstStyle/>
        <a:p>
          <a:endParaRPr lang="en-US"/>
        </a:p>
      </dgm:t>
    </dgm:pt>
    <dgm:pt modelId="{3C50C7E2-9805-43DA-8A18-848AB32D1137}" type="sibTrans" cxnId="{257DB5B6-9F9D-451F-84F0-E9020B2CECD6}">
      <dgm:prSet/>
      <dgm:spPr/>
      <dgm:t>
        <a:bodyPr/>
        <a:lstStyle/>
        <a:p>
          <a:endParaRPr lang="en-US"/>
        </a:p>
      </dgm:t>
    </dgm:pt>
    <dgm:pt modelId="{DB413865-079B-4E81-A9AD-020DB636D798}">
      <dgm:prSet/>
      <dgm:spPr/>
      <dgm:t>
        <a:bodyPr/>
        <a:lstStyle/>
        <a:p>
          <a:r>
            <a:rPr lang="en-US" dirty="0"/>
            <a:t>Infrastructure managed across </a:t>
          </a:r>
          <a:r>
            <a:rPr lang="en-US" b="1" dirty="0"/>
            <a:t>most cloud vendors and bare metal</a:t>
          </a:r>
        </a:p>
      </dgm:t>
    </dgm:pt>
    <dgm:pt modelId="{68280295-4966-4C85-A1D2-4C742B22E483}" type="parTrans" cxnId="{5CF53D6C-2268-4889-84B0-E260D9D58602}">
      <dgm:prSet/>
      <dgm:spPr/>
      <dgm:t>
        <a:bodyPr/>
        <a:lstStyle/>
        <a:p>
          <a:endParaRPr lang="en-US"/>
        </a:p>
      </dgm:t>
    </dgm:pt>
    <dgm:pt modelId="{BF02DD1D-18D7-438C-8AED-B392493AC892}" type="sibTrans" cxnId="{5CF53D6C-2268-4889-84B0-E260D9D58602}">
      <dgm:prSet/>
      <dgm:spPr/>
      <dgm:t>
        <a:bodyPr/>
        <a:lstStyle/>
        <a:p>
          <a:endParaRPr lang="en-US"/>
        </a:p>
      </dgm:t>
    </dgm:pt>
    <dgm:pt modelId="{A2B66A7D-3344-4887-973E-2E24C43F72F1}">
      <dgm:prSet/>
      <dgm:spPr/>
      <dgm:t>
        <a:bodyPr/>
        <a:lstStyle/>
        <a:p>
          <a:r>
            <a:rPr lang="en-US" b="1" dirty="0"/>
            <a:t>Plan, Review, Apply</a:t>
          </a:r>
          <a:r>
            <a:rPr lang="en-US" b="0" dirty="0"/>
            <a:t> Infrastructure change by code change</a:t>
          </a:r>
        </a:p>
      </dgm:t>
    </dgm:pt>
    <dgm:pt modelId="{00C590D6-D536-4652-9C83-E6881A5745C5}" type="parTrans" cxnId="{D2009E4B-5EBC-4306-A5D1-6F64F0BBA6E4}">
      <dgm:prSet/>
      <dgm:spPr/>
      <dgm:t>
        <a:bodyPr/>
        <a:lstStyle/>
        <a:p>
          <a:endParaRPr lang="en-US"/>
        </a:p>
      </dgm:t>
    </dgm:pt>
    <dgm:pt modelId="{0AAC866C-83E5-40AB-9F2B-F528B77E3D1B}" type="sibTrans" cxnId="{D2009E4B-5EBC-4306-A5D1-6F64F0BBA6E4}">
      <dgm:prSet/>
      <dgm:spPr/>
      <dgm:t>
        <a:bodyPr/>
        <a:lstStyle/>
        <a:p>
          <a:endParaRPr lang="en-US"/>
        </a:p>
      </dgm:t>
    </dgm:pt>
    <dgm:pt modelId="{AF683F67-3A4E-43BD-8349-B665A187E1FD}" type="pres">
      <dgm:prSet presAssocID="{8F42E4C5-2654-4654-8EA2-0273D79D8EC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20786D0-C94A-413D-8081-E37622A6CD69}" type="pres">
      <dgm:prSet presAssocID="{A2B66A7D-3344-4887-973E-2E24C43F72F1}" presName="Accent3" presStyleCnt="0"/>
      <dgm:spPr/>
    </dgm:pt>
    <dgm:pt modelId="{9C64E47C-4056-49FC-97A5-E8C3BDE086E7}" type="pres">
      <dgm:prSet presAssocID="{A2B66A7D-3344-4887-973E-2E24C43F72F1}" presName="Accent" presStyleLbl="node1" presStyleIdx="0" presStyleCnt="3"/>
      <dgm:spPr/>
    </dgm:pt>
    <dgm:pt modelId="{BA240F03-99A4-47D0-BC30-82215EA76890}" type="pres">
      <dgm:prSet presAssocID="{A2B66A7D-3344-4887-973E-2E24C43F72F1}" presName="ParentBackground3" presStyleCnt="0"/>
      <dgm:spPr/>
    </dgm:pt>
    <dgm:pt modelId="{37BA1B1D-A3D8-4BA7-B513-B16A95D1C15C}" type="pres">
      <dgm:prSet presAssocID="{A2B66A7D-3344-4887-973E-2E24C43F72F1}" presName="ParentBackground" presStyleLbl="fgAcc1" presStyleIdx="0" presStyleCnt="3"/>
      <dgm:spPr/>
    </dgm:pt>
    <dgm:pt modelId="{E7C3C74A-ED02-46B4-84AA-CAD43F73D3A8}" type="pres">
      <dgm:prSet presAssocID="{A2B66A7D-3344-4887-973E-2E24C43F72F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EF746D2-FEB3-4DC4-BD49-5571BDD7C061}" type="pres">
      <dgm:prSet presAssocID="{DB413865-079B-4E81-A9AD-020DB636D798}" presName="Accent2" presStyleCnt="0"/>
      <dgm:spPr/>
    </dgm:pt>
    <dgm:pt modelId="{35C99E4F-767F-4EE2-81FF-04231FAD6205}" type="pres">
      <dgm:prSet presAssocID="{DB413865-079B-4E81-A9AD-020DB636D798}" presName="Accent" presStyleLbl="node1" presStyleIdx="1" presStyleCnt="3"/>
      <dgm:spPr/>
    </dgm:pt>
    <dgm:pt modelId="{BD78C785-2DEF-4C27-AFF0-41336C40AA01}" type="pres">
      <dgm:prSet presAssocID="{DB413865-079B-4E81-A9AD-020DB636D798}" presName="ParentBackground2" presStyleCnt="0"/>
      <dgm:spPr/>
    </dgm:pt>
    <dgm:pt modelId="{0CF4393C-08CD-4093-99A0-4FD9EEE35C58}" type="pres">
      <dgm:prSet presAssocID="{DB413865-079B-4E81-A9AD-020DB636D798}" presName="ParentBackground" presStyleLbl="fgAcc1" presStyleIdx="1" presStyleCnt="3"/>
      <dgm:spPr/>
    </dgm:pt>
    <dgm:pt modelId="{F099E415-0FA3-40C1-AEB3-29F4421B32C0}" type="pres">
      <dgm:prSet presAssocID="{DB413865-079B-4E81-A9AD-020DB636D79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B116F1C-465B-416C-AC2A-9F92E6C94294}" type="pres">
      <dgm:prSet presAssocID="{C2599C5E-0729-4548-89D1-E918D4377866}" presName="Accent1" presStyleCnt="0"/>
      <dgm:spPr/>
    </dgm:pt>
    <dgm:pt modelId="{C3538B64-91B9-4D53-B8D9-23A5D02E6B1E}" type="pres">
      <dgm:prSet presAssocID="{C2599C5E-0729-4548-89D1-E918D4377866}" presName="Accent" presStyleLbl="node1" presStyleIdx="2" presStyleCnt="3"/>
      <dgm:spPr/>
    </dgm:pt>
    <dgm:pt modelId="{C4682099-D84F-4BF7-9F7D-3CE0C2463939}" type="pres">
      <dgm:prSet presAssocID="{C2599C5E-0729-4548-89D1-E918D4377866}" presName="ParentBackground1" presStyleCnt="0"/>
      <dgm:spPr/>
    </dgm:pt>
    <dgm:pt modelId="{97D3FA0D-A182-45AF-A110-6704D585960B}" type="pres">
      <dgm:prSet presAssocID="{C2599C5E-0729-4548-89D1-E918D4377866}" presName="ParentBackground" presStyleLbl="fgAcc1" presStyleIdx="2" presStyleCnt="3"/>
      <dgm:spPr/>
    </dgm:pt>
    <dgm:pt modelId="{706C052B-FDB5-4577-8047-D8205B641EA1}" type="pres">
      <dgm:prSet presAssocID="{C2599C5E-0729-4548-89D1-E918D437786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7EC2D25-0BD8-45EF-B46F-9D7F936CF7B8}" type="presOf" srcId="{C2599C5E-0729-4548-89D1-E918D4377866}" destId="{706C052B-FDB5-4577-8047-D8205B641EA1}" srcOrd="1" destOrd="0" presId="urn:microsoft.com/office/officeart/2011/layout/CircleProcess"/>
    <dgm:cxn modelId="{C823EF40-6A3A-41DD-91E3-9E8E9677CA4B}" type="presOf" srcId="{A2B66A7D-3344-4887-973E-2E24C43F72F1}" destId="{E7C3C74A-ED02-46B4-84AA-CAD43F73D3A8}" srcOrd="1" destOrd="0" presId="urn:microsoft.com/office/officeart/2011/layout/CircleProcess"/>
    <dgm:cxn modelId="{D2009E4B-5EBC-4306-A5D1-6F64F0BBA6E4}" srcId="{8F42E4C5-2654-4654-8EA2-0273D79D8EC0}" destId="{A2B66A7D-3344-4887-973E-2E24C43F72F1}" srcOrd="2" destOrd="0" parTransId="{00C590D6-D536-4652-9C83-E6881A5745C5}" sibTransId="{0AAC866C-83E5-40AB-9F2B-F528B77E3D1B}"/>
    <dgm:cxn modelId="{5CF53D6C-2268-4889-84B0-E260D9D58602}" srcId="{8F42E4C5-2654-4654-8EA2-0273D79D8EC0}" destId="{DB413865-079B-4E81-A9AD-020DB636D798}" srcOrd="1" destOrd="0" parTransId="{68280295-4966-4C85-A1D2-4C742B22E483}" sibTransId="{BF02DD1D-18D7-438C-8AED-B392493AC892}"/>
    <dgm:cxn modelId="{FCACAD6D-8712-4AFC-AF5C-C51B0E6B6C15}" type="presOf" srcId="{C2599C5E-0729-4548-89D1-E918D4377866}" destId="{97D3FA0D-A182-45AF-A110-6704D585960B}" srcOrd="0" destOrd="0" presId="urn:microsoft.com/office/officeart/2011/layout/CircleProcess"/>
    <dgm:cxn modelId="{8C945192-3992-479B-A199-54CD75DB7801}" type="presOf" srcId="{DB413865-079B-4E81-A9AD-020DB636D798}" destId="{F099E415-0FA3-40C1-AEB3-29F4421B32C0}" srcOrd="1" destOrd="0" presId="urn:microsoft.com/office/officeart/2011/layout/CircleProcess"/>
    <dgm:cxn modelId="{980EA8AD-E254-484A-B0C9-9C9281383375}" type="presOf" srcId="{DB413865-079B-4E81-A9AD-020DB636D798}" destId="{0CF4393C-08CD-4093-99A0-4FD9EEE35C58}" srcOrd="0" destOrd="0" presId="urn:microsoft.com/office/officeart/2011/layout/CircleProcess"/>
    <dgm:cxn modelId="{257DB5B6-9F9D-451F-84F0-E9020B2CECD6}" srcId="{8F42E4C5-2654-4654-8EA2-0273D79D8EC0}" destId="{C2599C5E-0729-4548-89D1-E918D4377866}" srcOrd="0" destOrd="0" parTransId="{D585EBB1-8539-40FF-846D-B109046B47E9}" sibTransId="{3C50C7E2-9805-43DA-8A18-848AB32D1137}"/>
    <dgm:cxn modelId="{23DA96C5-831C-4AB7-A666-AE77E5DE582D}" type="presOf" srcId="{8F42E4C5-2654-4654-8EA2-0273D79D8EC0}" destId="{AF683F67-3A4E-43BD-8349-B665A187E1FD}" srcOrd="0" destOrd="0" presId="urn:microsoft.com/office/officeart/2011/layout/CircleProcess"/>
    <dgm:cxn modelId="{889461D4-DB12-4D9B-8A26-BD181C580196}" type="presOf" srcId="{A2B66A7D-3344-4887-973E-2E24C43F72F1}" destId="{37BA1B1D-A3D8-4BA7-B513-B16A95D1C15C}" srcOrd="0" destOrd="0" presId="urn:microsoft.com/office/officeart/2011/layout/CircleProcess"/>
    <dgm:cxn modelId="{6CCA79CB-BBA9-41E5-83C1-8EC8E7265216}" type="presParOf" srcId="{AF683F67-3A4E-43BD-8349-B665A187E1FD}" destId="{B20786D0-C94A-413D-8081-E37622A6CD69}" srcOrd="0" destOrd="0" presId="urn:microsoft.com/office/officeart/2011/layout/CircleProcess"/>
    <dgm:cxn modelId="{FD0AEE69-CE88-460A-A2E8-4C2DB19D5FE0}" type="presParOf" srcId="{B20786D0-C94A-413D-8081-E37622A6CD69}" destId="{9C64E47C-4056-49FC-97A5-E8C3BDE086E7}" srcOrd="0" destOrd="0" presId="urn:microsoft.com/office/officeart/2011/layout/CircleProcess"/>
    <dgm:cxn modelId="{24653B24-A184-421D-A833-D1FCAB6CACA6}" type="presParOf" srcId="{AF683F67-3A4E-43BD-8349-B665A187E1FD}" destId="{BA240F03-99A4-47D0-BC30-82215EA76890}" srcOrd="1" destOrd="0" presId="urn:microsoft.com/office/officeart/2011/layout/CircleProcess"/>
    <dgm:cxn modelId="{79E83493-C129-42EB-8613-50CFEBBA58E5}" type="presParOf" srcId="{BA240F03-99A4-47D0-BC30-82215EA76890}" destId="{37BA1B1D-A3D8-4BA7-B513-B16A95D1C15C}" srcOrd="0" destOrd="0" presId="urn:microsoft.com/office/officeart/2011/layout/CircleProcess"/>
    <dgm:cxn modelId="{98268451-2F85-47A4-805C-4C26DB75FCDE}" type="presParOf" srcId="{AF683F67-3A4E-43BD-8349-B665A187E1FD}" destId="{E7C3C74A-ED02-46B4-84AA-CAD43F73D3A8}" srcOrd="2" destOrd="0" presId="urn:microsoft.com/office/officeart/2011/layout/CircleProcess"/>
    <dgm:cxn modelId="{F3A5D908-7049-4611-895B-33955D8CCCF4}" type="presParOf" srcId="{AF683F67-3A4E-43BD-8349-B665A187E1FD}" destId="{6EF746D2-FEB3-4DC4-BD49-5571BDD7C061}" srcOrd="3" destOrd="0" presId="urn:microsoft.com/office/officeart/2011/layout/CircleProcess"/>
    <dgm:cxn modelId="{8A4E29C0-13C5-4C8F-AA6C-361528E9B40D}" type="presParOf" srcId="{6EF746D2-FEB3-4DC4-BD49-5571BDD7C061}" destId="{35C99E4F-767F-4EE2-81FF-04231FAD6205}" srcOrd="0" destOrd="0" presId="urn:microsoft.com/office/officeart/2011/layout/CircleProcess"/>
    <dgm:cxn modelId="{28280899-E3E3-41AB-8B2A-BE7467F4928A}" type="presParOf" srcId="{AF683F67-3A4E-43BD-8349-B665A187E1FD}" destId="{BD78C785-2DEF-4C27-AFF0-41336C40AA01}" srcOrd="4" destOrd="0" presId="urn:microsoft.com/office/officeart/2011/layout/CircleProcess"/>
    <dgm:cxn modelId="{E1ECFF67-FEC6-4AE6-8810-4323A52C3382}" type="presParOf" srcId="{BD78C785-2DEF-4C27-AFF0-41336C40AA01}" destId="{0CF4393C-08CD-4093-99A0-4FD9EEE35C58}" srcOrd="0" destOrd="0" presId="urn:microsoft.com/office/officeart/2011/layout/CircleProcess"/>
    <dgm:cxn modelId="{F5E5A240-0BA0-4690-89BE-5ADB17A6A499}" type="presParOf" srcId="{AF683F67-3A4E-43BD-8349-B665A187E1FD}" destId="{F099E415-0FA3-40C1-AEB3-29F4421B32C0}" srcOrd="5" destOrd="0" presId="urn:microsoft.com/office/officeart/2011/layout/CircleProcess"/>
    <dgm:cxn modelId="{7E2A3869-5DDE-4C8A-AB62-CB9309F7001A}" type="presParOf" srcId="{AF683F67-3A4E-43BD-8349-B665A187E1FD}" destId="{AB116F1C-465B-416C-AC2A-9F92E6C94294}" srcOrd="6" destOrd="0" presId="urn:microsoft.com/office/officeart/2011/layout/CircleProcess"/>
    <dgm:cxn modelId="{9D326804-B172-4377-8312-B2285D9A1915}" type="presParOf" srcId="{AB116F1C-465B-416C-AC2A-9F92E6C94294}" destId="{C3538B64-91B9-4D53-B8D9-23A5D02E6B1E}" srcOrd="0" destOrd="0" presId="urn:microsoft.com/office/officeart/2011/layout/CircleProcess"/>
    <dgm:cxn modelId="{E157358C-8572-45FA-A1E5-B26D30710A40}" type="presParOf" srcId="{AF683F67-3A4E-43BD-8349-B665A187E1FD}" destId="{C4682099-D84F-4BF7-9F7D-3CE0C2463939}" srcOrd="7" destOrd="0" presId="urn:microsoft.com/office/officeart/2011/layout/CircleProcess"/>
    <dgm:cxn modelId="{82F87CD0-E9B6-41B6-A911-225DE44B6AD8}" type="presParOf" srcId="{C4682099-D84F-4BF7-9F7D-3CE0C2463939}" destId="{97D3FA0D-A182-45AF-A110-6704D585960B}" srcOrd="0" destOrd="0" presId="urn:microsoft.com/office/officeart/2011/layout/CircleProcess"/>
    <dgm:cxn modelId="{7553985D-E472-427F-A7C8-3000C43171B3}" type="presParOf" srcId="{AF683F67-3A4E-43BD-8349-B665A187E1FD}" destId="{706C052B-FDB5-4577-8047-D8205B641EA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42E4C5-2654-4654-8EA2-0273D79D8EC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C2599C5E-0729-4548-89D1-E918D4377866}">
      <dgm:prSet phldrT="[Text]" custT="1"/>
      <dgm:spPr/>
      <dgm:t>
        <a:bodyPr/>
        <a:lstStyle/>
        <a:p>
          <a:r>
            <a:rPr lang="en-US" sz="1500" dirty="0"/>
            <a:t>AWS-HSM/KMS</a:t>
          </a:r>
        </a:p>
        <a:p>
          <a:r>
            <a:rPr lang="en-US" sz="1500" dirty="0"/>
            <a:t>Consul</a:t>
          </a:r>
        </a:p>
        <a:p>
          <a:r>
            <a:rPr lang="en-US" sz="1600" b="1" u="sng" dirty="0"/>
            <a:t>Databases</a:t>
          </a:r>
        </a:p>
        <a:p>
          <a:r>
            <a:rPr lang="en-US" sz="1500" dirty="0"/>
            <a:t>PKI certs, SSH Key Pair, Identity, TOTP, Transit</a:t>
          </a:r>
        </a:p>
        <a:p>
          <a:r>
            <a:rPr lang="en-US" sz="1500" dirty="0"/>
            <a:t>…</a:t>
          </a:r>
        </a:p>
      </dgm:t>
    </dgm:pt>
    <dgm:pt modelId="{D585EBB1-8539-40FF-846D-B109046B47E9}" type="parTrans" cxnId="{257DB5B6-9F9D-451F-84F0-E9020B2CECD6}">
      <dgm:prSet/>
      <dgm:spPr/>
      <dgm:t>
        <a:bodyPr/>
        <a:lstStyle/>
        <a:p>
          <a:endParaRPr lang="en-US"/>
        </a:p>
      </dgm:t>
    </dgm:pt>
    <dgm:pt modelId="{3C50C7E2-9805-43DA-8A18-848AB32D1137}" type="sibTrans" cxnId="{257DB5B6-9F9D-451F-84F0-E9020B2CECD6}">
      <dgm:prSet/>
      <dgm:spPr/>
      <dgm:t>
        <a:bodyPr/>
        <a:lstStyle/>
        <a:p>
          <a:endParaRPr lang="en-US"/>
        </a:p>
      </dgm:t>
    </dgm:pt>
    <dgm:pt modelId="{DB413865-079B-4E81-A9AD-020DB636D798}">
      <dgm:prSet custT="1"/>
      <dgm:spPr/>
      <dgm:t>
        <a:bodyPr/>
        <a:lstStyle/>
        <a:p>
          <a:r>
            <a:rPr lang="en-US" sz="1800" dirty="0"/>
            <a:t>Payload Encryption</a:t>
          </a:r>
        </a:p>
        <a:p>
          <a:r>
            <a:rPr lang="en-US" sz="1400" b="1" u="sng" dirty="0"/>
            <a:t>Dynamic Secrets Generation</a:t>
          </a:r>
        </a:p>
      </dgm:t>
    </dgm:pt>
    <dgm:pt modelId="{68280295-4966-4C85-A1D2-4C742B22E483}" type="parTrans" cxnId="{5CF53D6C-2268-4889-84B0-E260D9D58602}">
      <dgm:prSet/>
      <dgm:spPr/>
      <dgm:t>
        <a:bodyPr/>
        <a:lstStyle/>
        <a:p>
          <a:endParaRPr lang="en-US"/>
        </a:p>
      </dgm:t>
    </dgm:pt>
    <dgm:pt modelId="{BF02DD1D-18D7-438C-8AED-B392493AC892}" type="sibTrans" cxnId="{5CF53D6C-2268-4889-84B0-E260D9D58602}">
      <dgm:prSet/>
      <dgm:spPr/>
      <dgm:t>
        <a:bodyPr/>
        <a:lstStyle/>
        <a:p>
          <a:endParaRPr lang="en-US"/>
        </a:p>
      </dgm:t>
    </dgm:pt>
    <dgm:pt modelId="{A2B66A7D-3344-4887-973E-2E24C43F72F1}">
      <dgm:prSet/>
      <dgm:spPr/>
      <dgm:t>
        <a:bodyPr/>
        <a:lstStyle/>
        <a:p>
          <a:r>
            <a:rPr lang="en-US" b="0" dirty="0"/>
            <a:t>Pluggable Authentication</a:t>
          </a:r>
        </a:p>
        <a:p>
          <a:r>
            <a:rPr lang="en-US" b="0" dirty="0"/>
            <a:t>&amp; Audit </a:t>
          </a:r>
        </a:p>
        <a:p>
          <a:r>
            <a:rPr lang="en-US" b="0" dirty="0"/>
            <a:t>&amp; Persistent Store &amp; </a:t>
          </a:r>
          <a:r>
            <a:rPr lang="en-US" b="1" dirty="0"/>
            <a:t>Policy Driven</a:t>
          </a:r>
          <a:endParaRPr lang="en-US" b="0" dirty="0"/>
        </a:p>
      </dgm:t>
    </dgm:pt>
    <dgm:pt modelId="{00C590D6-D536-4652-9C83-E6881A5745C5}" type="parTrans" cxnId="{D2009E4B-5EBC-4306-A5D1-6F64F0BBA6E4}">
      <dgm:prSet/>
      <dgm:spPr/>
      <dgm:t>
        <a:bodyPr/>
        <a:lstStyle/>
        <a:p>
          <a:endParaRPr lang="en-US"/>
        </a:p>
      </dgm:t>
    </dgm:pt>
    <dgm:pt modelId="{0AAC866C-83E5-40AB-9F2B-F528B77E3D1B}" type="sibTrans" cxnId="{D2009E4B-5EBC-4306-A5D1-6F64F0BBA6E4}">
      <dgm:prSet/>
      <dgm:spPr/>
      <dgm:t>
        <a:bodyPr/>
        <a:lstStyle/>
        <a:p>
          <a:endParaRPr lang="en-US"/>
        </a:p>
      </dgm:t>
    </dgm:pt>
    <dgm:pt modelId="{174E34A8-1752-4D44-8747-4AD80E19BC10}">
      <dgm:prSet phldrT="[Text]" custT="1"/>
      <dgm:spPr/>
      <dgm:t>
        <a:bodyPr/>
        <a:lstStyle/>
        <a:p>
          <a:r>
            <a:rPr lang="en-US" sz="1500" dirty="0"/>
            <a:t>Highly Available</a:t>
          </a:r>
        </a:p>
        <a:p>
          <a:r>
            <a:rPr lang="en-US" sz="1500" dirty="0"/>
            <a:t>API driven </a:t>
          </a:r>
        </a:p>
      </dgm:t>
    </dgm:pt>
    <dgm:pt modelId="{A8874349-4C7C-4B78-B8FE-9A055CC3E9C9}" type="parTrans" cxnId="{81E59259-D23C-466E-AD4B-DE30FD0D8FC2}">
      <dgm:prSet/>
      <dgm:spPr/>
      <dgm:t>
        <a:bodyPr/>
        <a:lstStyle/>
        <a:p>
          <a:endParaRPr lang="en-US"/>
        </a:p>
      </dgm:t>
    </dgm:pt>
    <dgm:pt modelId="{9BC23392-9503-40F2-A2BA-E46A49B39AEE}" type="sibTrans" cxnId="{81E59259-D23C-466E-AD4B-DE30FD0D8FC2}">
      <dgm:prSet/>
      <dgm:spPr/>
      <dgm:t>
        <a:bodyPr/>
        <a:lstStyle/>
        <a:p>
          <a:endParaRPr lang="en-US"/>
        </a:p>
      </dgm:t>
    </dgm:pt>
    <dgm:pt modelId="{9A10384D-9B69-4E12-AB7F-AD632BBF4A40}">
      <dgm:prSet phldrT="[Text]" custT="1"/>
      <dgm:spPr/>
      <dgm:t>
        <a:bodyPr/>
        <a:lstStyle/>
        <a:p>
          <a:r>
            <a:rPr lang="en-US" sz="1800" b="1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Secrets</a:t>
          </a:r>
          <a:r>
            <a:rPr lang="en-US" sz="1800" kern="1200" dirty="0"/>
            <a:t> </a:t>
          </a:r>
          <a:r>
            <a:rPr lang="en-US" sz="1800" b="1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Management</a:t>
          </a:r>
        </a:p>
      </dgm:t>
    </dgm:pt>
    <dgm:pt modelId="{67EDFAA7-9773-4142-91AB-F751C969FB9B}" type="parTrans" cxnId="{248A497F-424C-4736-B271-FC31B25F8377}">
      <dgm:prSet/>
      <dgm:spPr/>
      <dgm:t>
        <a:bodyPr/>
        <a:lstStyle/>
        <a:p>
          <a:endParaRPr lang="en-US"/>
        </a:p>
      </dgm:t>
    </dgm:pt>
    <dgm:pt modelId="{FA3FF851-6F03-4626-A6CC-821C5D667B8A}" type="sibTrans" cxnId="{248A497F-424C-4736-B271-FC31B25F8377}">
      <dgm:prSet/>
      <dgm:spPr/>
      <dgm:t>
        <a:bodyPr/>
        <a:lstStyle/>
        <a:p>
          <a:endParaRPr lang="en-US"/>
        </a:p>
      </dgm:t>
    </dgm:pt>
    <dgm:pt modelId="{4D2822F7-B996-41E1-BA62-914FE8D3519E}">
      <dgm:prSet custT="1"/>
      <dgm:spPr/>
      <dgm:t>
        <a:bodyPr/>
        <a:lstStyle/>
        <a:p>
          <a:r>
            <a:rPr lang="en-US" sz="1800" b="1" u="none" kern="1200" dirty="0"/>
            <a:t>Encryption </a:t>
          </a:r>
          <a:r>
            <a:rPr lang="en-US" sz="18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as</a:t>
          </a:r>
          <a:r>
            <a:rPr lang="en-US" sz="1800" b="1" u="none" kern="1200" dirty="0"/>
            <a:t> a Service</a:t>
          </a:r>
        </a:p>
      </dgm:t>
    </dgm:pt>
    <dgm:pt modelId="{7C083008-58DB-406C-A1EB-0F618F6434FC}" type="parTrans" cxnId="{B647FAC2-09B1-4D84-B4C2-57CFC665F200}">
      <dgm:prSet/>
      <dgm:spPr/>
      <dgm:t>
        <a:bodyPr/>
        <a:lstStyle/>
        <a:p>
          <a:endParaRPr lang="en-US"/>
        </a:p>
      </dgm:t>
    </dgm:pt>
    <dgm:pt modelId="{11B2968E-20CB-4A75-A646-FDCA3B3BC9B1}" type="sibTrans" cxnId="{B647FAC2-09B1-4D84-B4C2-57CFC665F200}">
      <dgm:prSet/>
      <dgm:spPr/>
      <dgm:t>
        <a:bodyPr/>
        <a:lstStyle/>
        <a:p>
          <a:endParaRPr lang="en-US"/>
        </a:p>
      </dgm:t>
    </dgm:pt>
    <dgm:pt modelId="{7C63B9F2-C4C7-462A-ABDF-7030D2A87A84}">
      <dgm:prSet/>
      <dgm:spPr/>
      <dgm:t>
        <a:bodyPr/>
        <a:lstStyle/>
        <a:p>
          <a:r>
            <a:rPr lang="en-US" b="1" i="0"/>
            <a:t>Privilege Access Management</a:t>
          </a:r>
          <a:endParaRPr lang="en-US" b="0" dirty="0"/>
        </a:p>
      </dgm:t>
    </dgm:pt>
    <dgm:pt modelId="{2C467974-320F-4FDA-B306-34C1EFFDA9AC}" type="parTrans" cxnId="{CA59F010-38E9-43AD-8298-ABEB7BA8CDD7}">
      <dgm:prSet/>
      <dgm:spPr/>
      <dgm:t>
        <a:bodyPr/>
        <a:lstStyle/>
        <a:p>
          <a:endParaRPr lang="en-US"/>
        </a:p>
      </dgm:t>
    </dgm:pt>
    <dgm:pt modelId="{EDCD4C9A-D535-46B2-989C-61FDC9C96B30}" type="sibTrans" cxnId="{CA59F010-38E9-43AD-8298-ABEB7BA8CDD7}">
      <dgm:prSet/>
      <dgm:spPr/>
      <dgm:t>
        <a:bodyPr/>
        <a:lstStyle/>
        <a:p>
          <a:endParaRPr lang="en-US"/>
        </a:p>
      </dgm:t>
    </dgm:pt>
    <dgm:pt modelId="{E0AB6E09-3DDF-412A-BA2F-A4EC7B8059EE}">
      <dgm:prSet phldrT="[Text]" custT="1"/>
      <dgm:spPr/>
      <dgm:t>
        <a:bodyPr/>
        <a:lstStyle/>
        <a:p>
          <a:r>
            <a:rPr lang="en-US" sz="1500" dirty="0"/>
            <a:t>Defense in Depth</a:t>
          </a:r>
        </a:p>
      </dgm:t>
    </dgm:pt>
    <dgm:pt modelId="{B35343D9-7800-47C7-BD76-53E8075121F5}" type="parTrans" cxnId="{D77DBFC9-B856-4DBB-B694-ABCF900DD47B}">
      <dgm:prSet/>
      <dgm:spPr/>
      <dgm:t>
        <a:bodyPr/>
        <a:lstStyle/>
        <a:p>
          <a:endParaRPr lang="en-US"/>
        </a:p>
      </dgm:t>
    </dgm:pt>
    <dgm:pt modelId="{04D456DA-CCD9-422D-A3F4-D81E750F4E9D}" type="sibTrans" cxnId="{D77DBFC9-B856-4DBB-B694-ABCF900DD47B}">
      <dgm:prSet/>
      <dgm:spPr/>
      <dgm:t>
        <a:bodyPr/>
        <a:lstStyle/>
        <a:p>
          <a:endParaRPr lang="en-US"/>
        </a:p>
      </dgm:t>
    </dgm:pt>
    <dgm:pt modelId="{AF683F67-3A4E-43BD-8349-B665A187E1FD}" type="pres">
      <dgm:prSet presAssocID="{8F42E4C5-2654-4654-8EA2-0273D79D8EC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C3199C3-649C-4A77-879F-41D90F533A51}" type="pres">
      <dgm:prSet presAssocID="{A2B66A7D-3344-4887-973E-2E24C43F72F1}" presName="Accent4" presStyleCnt="0"/>
      <dgm:spPr/>
    </dgm:pt>
    <dgm:pt modelId="{9C64E47C-4056-49FC-97A5-E8C3BDE086E7}" type="pres">
      <dgm:prSet presAssocID="{A2B66A7D-3344-4887-973E-2E24C43F72F1}" presName="Accent" presStyleLbl="node1" presStyleIdx="0" presStyleCnt="4"/>
      <dgm:spPr/>
    </dgm:pt>
    <dgm:pt modelId="{F4FE8886-4422-4B76-BD2B-FF02CB944015}" type="pres">
      <dgm:prSet presAssocID="{A2B66A7D-3344-4887-973E-2E24C43F72F1}" presName="ParentBackground4" presStyleCnt="0"/>
      <dgm:spPr/>
    </dgm:pt>
    <dgm:pt modelId="{37BA1B1D-A3D8-4BA7-B513-B16A95D1C15C}" type="pres">
      <dgm:prSet presAssocID="{A2B66A7D-3344-4887-973E-2E24C43F72F1}" presName="ParentBackground" presStyleLbl="fgAcc1" presStyleIdx="0" presStyleCnt="4"/>
      <dgm:spPr/>
    </dgm:pt>
    <dgm:pt modelId="{E0E901A7-CE7F-4D7B-B1A0-B1482E252B3E}" type="pres">
      <dgm:prSet presAssocID="{A2B66A7D-3344-4887-973E-2E24C43F72F1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D43817B-E26A-4090-89A3-B55B55361FD0}" type="pres">
      <dgm:prSet presAssocID="{A2B66A7D-3344-4887-973E-2E24C43F72F1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A12FBFFD-7692-44B6-9BEF-712B37C8FC12}" type="pres">
      <dgm:prSet presAssocID="{DB413865-079B-4E81-A9AD-020DB636D798}" presName="Accent3" presStyleCnt="0"/>
      <dgm:spPr/>
    </dgm:pt>
    <dgm:pt modelId="{35C99E4F-767F-4EE2-81FF-04231FAD6205}" type="pres">
      <dgm:prSet presAssocID="{DB413865-079B-4E81-A9AD-020DB636D798}" presName="Accent" presStyleLbl="node1" presStyleIdx="1" presStyleCnt="4" custLinFactNeighborX="0" custLinFactNeighborY="0"/>
      <dgm:spPr/>
    </dgm:pt>
    <dgm:pt modelId="{712BAA1A-AF8B-4941-A0BE-5ABD42DA3142}" type="pres">
      <dgm:prSet presAssocID="{DB413865-079B-4E81-A9AD-020DB636D798}" presName="ParentBackground3" presStyleCnt="0"/>
      <dgm:spPr/>
    </dgm:pt>
    <dgm:pt modelId="{0CF4393C-08CD-4093-99A0-4FD9EEE35C58}" type="pres">
      <dgm:prSet presAssocID="{DB413865-079B-4E81-A9AD-020DB636D798}" presName="ParentBackground" presStyleLbl="fgAcc1" presStyleIdx="1" presStyleCnt="4"/>
      <dgm:spPr/>
    </dgm:pt>
    <dgm:pt modelId="{0FC02254-770B-4EB7-8B9C-5993A02E7EBC}" type="pres">
      <dgm:prSet presAssocID="{DB413865-079B-4E81-A9AD-020DB636D798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EFFFC02-89D0-4944-9D75-79596E0114C0}" type="pres">
      <dgm:prSet presAssocID="{DB413865-079B-4E81-A9AD-020DB636D798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899F38B5-B496-45A3-B8E2-0C8614A8CBDE}" type="pres">
      <dgm:prSet presAssocID="{C2599C5E-0729-4548-89D1-E918D4377866}" presName="Accent2" presStyleCnt="0"/>
      <dgm:spPr/>
    </dgm:pt>
    <dgm:pt modelId="{C3538B64-91B9-4D53-B8D9-23A5D02E6B1E}" type="pres">
      <dgm:prSet presAssocID="{C2599C5E-0729-4548-89D1-E918D4377866}" presName="Accent" presStyleLbl="node1" presStyleIdx="2" presStyleCnt="4" custLinFactNeighborX="0" custLinFactNeighborY="0"/>
      <dgm:spPr/>
    </dgm:pt>
    <dgm:pt modelId="{091DF5E4-0982-492B-9327-0C301F78CF5D}" type="pres">
      <dgm:prSet presAssocID="{C2599C5E-0729-4548-89D1-E918D4377866}" presName="ParentBackground2" presStyleCnt="0"/>
      <dgm:spPr/>
    </dgm:pt>
    <dgm:pt modelId="{97D3FA0D-A182-45AF-A110-6704D585960B}" type="pres">
      <dgm:prSet presAssocID="{C2599C5E-0729-4548-89D1-E918D4377866}" presName="ParentBackground" presStyleLbl="fgAcc1" presStyleIdx="2" presStyleCnt="4"/>
      <dgm:spPr/>
    </dgm:pt>
    <dgm:pt modelId="{9BFBD7BB-2369-4CE9-B6AF-D0EE7E9C8862}" type="pres">
      <dgm:prSet presAssocID="{C2599C5E-0729-4548-89D1-E918D437786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25640DB-EABF-4A04-88DB-327F7CBBAB58}" type="pres">
      <dgm:prSet presAssocID="{C2599C5E-0729-4548-89D1-E918D437786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E9E068BA-212B-44BD-AED3-472C135E3081}" type="pres">
      <dgm:prSet presAssocID="{174E34A8-1752-4D44-8747-4AD80E19BC10}" presName="Accent1" presStyleCnt="0"/>
      <dgm:spPr/>
    </dgm:pt>
    <dgm:pt modelId="{92F265DB-8A3B-4C13-960D-8EEE970366E8}" type="pres">
      <dgm:prSet presAssocID="{174E34A8-1752-4D44-8747-4AD80E19BC10}" presName="Accent" presStyleLbl="node1" presStyleIdx="3" presStyleCnt="4"/>
      <dgm:spPr/>
    </dgm:pt>
    <dgm:pt modelId="{4422CD13-EF5B-40F7-801F-0961EE50ACA5}" type="pres">
      <dgm:prSet presAssocID="{174E34A8-1752-4D44-8747-4AD80E19BC10}" presName="ParentBackground1" presStyleCnt="0"/>
      <dgm:spPr/>
    </dgm:pt>
    <dgm:pt modelId="{FC062E68-AAA7-4B94-9E43-8A5CF417828A}" type="pres">
      <dgm:prSet presAssocID="{174E34A8-1752-4D44-8747-4AD80E19BC10}" presName="ParentBackground" presStyleLbl="fgAcc1" presStyleIdx="3" presStyleCnt="4"/>
      <dgm:spPr/>
    </dgm:pt>
    <dgm:pt modelId="{A49747B4-7BE3-4778-8B5A-863466266737}" type="pres">
      <dgm:prSet presAssocID="{174E34A8-1752-4D44-8747-4AD80E19BC10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B05697E-E7FF-42A0-8541-0833F43C8FAC}" type="pres">
      <dgm:prSet presAssocID="{174E34A8-1752-4D44-8747-4AD80E19BC10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9C49E02-4530-40C3-938C-A24222765990}" type="presOf" srcId="{DB413865-079B-4E81-A9AD-020DB636D798}" destId="{2EFFFC02-89D0-4944-9D75-79596E0114C0}" srcOrd="1" destOrd="0" presId="urn:microsoft.com/office/officeart/2011/layout/CircleProcess"/>
    <dgm:cxn modelId="{109BED0F-F2E7-4E3C-AE39-5D832F767914}" type="presOf" srcId="{7C63B9F2-C4C7-462A-ABDF-7030D2A87A84}" destId="{E0E901A7-CE7F-4D7B-B1A0-B1482E252B3E}" srcOrd="0" destOrd="0" presId="urn:microsoft.com/office/officeart/2011/layout/CircleProcess"/>
    <dgm:cxn modelId="{15125C10-51D7-42B8-A32D-C75AB4833BD4}" type="presOf" srcId="{A2B66A7D-3344-4887-973E-2E24C43F72F1}" destId="{3D43817B-E26A-4090-89A3-B55B55361FD0}" srcOrd="1" destOrd="0" presId="urn:microsoft.com/office/officeart/2011/layout/CircleProcess"/>
    <dgm:cxn modelId="{CA59F010-38E9-43AD-8298-ABEB7BA8CDD7}" srcId="{A2B66A7D-3344-4887-973E-2E24C43F72F1}" destId="{7C63B9F2-C4C7-462A-ABDF-7030D2A87A84}" srcOrd="0" destOrd="0" parTransId="{2C467974-320F-4FDA-B306-34C1EFFDA9AC}" sibTransId="{EDCD4C9A-D535-46B2-989C-61FDC9C96B30}"/>
    <dgm:cxn modelId="{1162CB38-2C9F-46E1-A5B4-50406EF5BC82}" type="presOf" srcId="{DB413865-079B-4E81-A9AD-020DB636D798}" destId="{0CF4393C-08CD-4093-99A0-4FD9EEE35C58}" srcOrd="0" destOrd="0" presId="urn:microsoft.com/office/officeart/2011/layout/CircleProcess"/>
    <dgm:cxn modelId="{80DF3C3D-BB9D-4392-B11B-EBDCE2C7AEA1}" type="presOf" srcId="{C2599C5E-0729-4548-89D1-E918D4377866}" destId="{97D3FA0D-A182-45AF-A110-6704D585960B}" srcOrd="0" destOrd="0" presId="urn:microsoft.com/office/officeart/2011/layout/CircleProcess"/>
    <dgm:cxn modelId="{A46E3E5F-2A5D-4EDF-86F5-647FFA09B73C}" type="presOf" srcId="{A2B66A7D-3344-4887-973E-2E24C43F72F1}" destId="{37BA1B1D-A3D8-4BA7-B513-B16A95D1C15C}" srcOrd="0" destOrd="0" presId="urn:microsoft.com/office/officeart/2011/layout/CircleProcess"/>
    <dgm:cxn modelId="{D2009E4B-5EBC-4306-A5D1-6F64F0BBA6E4}" srcId="{8F42E4C5-2654-4654-8EA2-0273D79D8EC0}" destId="{A2B66A7D-3344-4887-973E-2E24C43F72F1}" srcOrd="3" destOrd="0" parTransId="{00C590D6-D536-4652-9C83-E6881A5745C5}" sibTransId="{0AAC866C-83E5-40AB-9F2B-F528B77E3D1B}"/>
    <dgm:cxn modelId="{5CF53D6C-2268-4889-84B0-E260D9D58602}" srcId="{8F42E4C5-2654-4654-8EA2-0273D79D8EC0}" destId="{DB413865-079B-4E81-A9AD-020DB636D798}" srcOrd="2" destOrd="0" parTransId="{68280295-4966-4C85-A1D2-4C742B22E483}" sibTransId="{BF02DD1D-18D7-438C-8AED-B392493AC892}"/>
    <dgm:cxn modelId="{81E59259-D23C-466E-AD4B-DE30FD0D8FC2}" srcId="{8F42E4C5-2654-4654-8EA2-0273D79D8EC0}" destId="{174E34A8-1752-4D44-8747-4AD80E19BC10}" srcOrd="0" destOrd="0" parTransId="{A8874349-4C7C-4B78-B8FE-9A055CC3E9C9}" sibTransId="{9BC23392-9503-40F2-A2BA-E46A49B39AEE}"/>
    <dgm:cxn modelId="{17BEA77C-F1CA-4779-9493-8E14D6492FB2}" type="presOf" srcId="{4D2822F7-B996-41E1-BA62-914FE8D3519E}" destId="{0FC02254-770B-4EB7-8B9C-5993A02E7EBC}" srcOrd="0" destOrd="0" presId="urn:microsoft.com/office/officeart/2011/layout/CircleProcess"/>
    <dgm:cxn modelId="{248A497F-424C-4736-B271-FC31B25F8377}" srcId="{C2599C5E-0729-4548-89D1-E918D4377866}" destId="{9A10384D-9B69-4E12-AB7F-AD632BBF4A40}" srcOrd="0" destOrd="0" parTransId="{67EDFAA7-9773-4142-91AB-F751C969FB9B}" sibTransId="{FA3FF851-6F03-4626-A6CC-821C5D667B8A}"/>
    <dgm:cxn modelId="{257DB5B6-9F9D-451F-84F0-E9020B2CECD6}" srcId="{8F42E4C5-2654-4654-8EA2-0273D79D8EC0}" destId="{C2599C5E-0729-4548-89D1-E918D4377866}" srcOrd="1" destOrd="0" parTransId="{D585EBB1-8539-40FF-846D-B109046B47E9}" sibTransId="{3C50C7E2-9805-43DA-8A18-848AB32D1137}"/>
    <dgm:cxn modelId="{5750D1BD-2FEE-4FE8-94DE-92FB074DADB9}" type="presOf" srcId="{C2599C5E-0729-4548-89D1-E918D4377866}" destId="{725640DB-EABF-4A04-88DB-327F7CBBAB58}" srcOrd="1" destOrd="0" presId="urn:microsoft.com/office/officeart/2011/layout/CircleProcess"/>
    <dgm:cxn modelId="{B647FAC2-09B1-4D84-B4C2-57CFC665F200}" srcId="{DB413865-079B-4E81-A9AD-020DB636D798}" destId="{4D2822F7-B996-41E1-BA62-914FE8D3519E}" srcOrd="0" destOrd="0" parTransId="{7C083008-58DB-406C-A1EB-0F618F6434FC}" sibTransId="{11B2968E-20CB-4A75-A646-FDCA3B3BC9B1}"/>
    <dgm:cxn modelId="{23DA96C5-831C-4AB7-A666-AE77E5DE582D}" type="presOf" srcId="{8F42E4C5-2654-4654-8EA2-0273D79D8EC0}" destId="{AF683F67-3A4E-43BD-8349-B665A187E1FD}" srcOrd="0" destOrd="0" presId="urn:microsoft.com/office/officeart/2011/layout/CircleProcess"/>
    <dgm:cxn modelId="{943110C8-013C-4054-A50C-061A0DBDEB77}" type="presOf" srcId="{E0AB6E09-3DDF-412A-BA2F-A4EC7B8059EE}" destId="{A49747B4-7BE3-4778-8B5A-863466266737}" srcOrd="0" destOrd="0" presId="urn:microsoft.com/office/officeart/2011/layout/CircleProcess"/>
    <dgm:cxn modelId="{D77DBFC9-B856-4DBB-B694-ABCF900DD47B}" srcId="{174E34A8-1752-4D44-8747-4AD80E19BC10}" destId="{E0AB6E09-3DDF-412A-BA2F-A4EC7B8059EE}" srcOrd="0" destOrd="0" parTransId="{B35343D9-7800-47C7-BD76-53E8075121F5}" sibTransId="{04D456DA-CCD9-422D-A3F4-D81E750F4E9D}"/>
    <dgm:cxn modelId="{677533CD-4BB1-493B-88C5-E57DEE8FF6CC}" type="presOf" srcId="{174E34A8-1752-4D44-8747-4AD80E19BC10}" destId="{FC062E68-AAA7-4B94-9E43-8A5CF417828A}" srcOrd="0" destOrd="0" presId="urn:microsoft.com/office/officeart/2011/layout/CircleProcess"/>
    <dgm:cxn modelId="{0A137AD6-F3AE-46AA-BAD2-D989194BF7AE}" type="presOf" srcId="{9A10384D-9B69-4E12-AB7F-AD632BBF4A40}" destId="{9BFBD7BB-2369-4CE9-B6AF-D0EE7E9C8862}" srcOrd="0" destOrd="0" presId="urn:microsoft.com/office/officeart/2011/layout/CircleProcess"/>
    <dgm:cxn modelId="{B11801F1-A54F-47AA-889B-626AD01480F0}" type="presOf" srcId="{174E34A8-1752-4D44-8747-4AD80E19BC10}" destId="{AB05697E-E7FF-42A0-8541-0833F43C8FAC}" srcOrd="1" destOrd="0" presId="urn:microsoft.com/office/officeart/2011/layout/CircleProcess"/>
    <dgm:cxn modelId="{0337BDC4-595C-413C-B1CF-62957CD8A329}" type="presParOf" srcId="{AF683F67-3A4E-43BD-8349-B665A187E1FD}" destId="{8C3199C3-649C-4A77-879F-41D90F533A51}" srcOrd="0" destOrd="0" presId="urn:microsoft.com/office/officeart/2011/layout/CircleProcess"/>
    <dgm:cxn modelId="{E3E7B35C-3F5A-4F1A-935A-B820673E152F}" type="presParOf" srcId="{8C3199C3-649C-4A77-879F-41D90F533A51}" destId="{9C64E47C-4056-49FC-97A5-E8C3BDE086E7}" srcOrd="0" destOrd="0" presId="urn:microsoft.com/office/officeart/2011/layout/CircleProcess"/>
    <dgm:cxn modelId="{B787D787-94EA-4F65-A3AA-09807EA45B97}" type="presParOf" srcId="{AF683F67-3A4E-43BD-8349-B665A187E1FD}" destId="{F4FE8886-4422-4B76-BD2B-FF02CB944015}" srcOrd="1" destOrd="0" presId="urn:microsoft.com/office/officeart/2011/layout/CircleProcess"/>
    <dgm:cxn modelId="{9E062456-6C29-4F82-B2CA-82FC23097B4A}" type="presParOf" srcId="{F4FE8886-4422-4B76-BD2B-FF02CB944015}" destId="{37BA1B1D-A3D8-4BA7-B513-B16A95D1C15C}" srcOrd="0" destOrd="0" presId="urn:microsoft.com/office/officeart/2011/layout/CircleProcess"/>
    <dgm:cxn modelId="{D3823FF1-ECC5-4321-9527-91AE6DCDE9C9}" type="presParOf" srcId="{AF683F67-3A4E-43BD-8349-B665A187E1FD}" destId="{E0E901A7-CE7F-4D7B-B1A0-B1482E252B3E}" srcOrd="2" destOrd="0" presId="urn:microsoft.com/office/officeart/2011/layout/CircleProcess"/>
    <dgm:cxn modelId="{94C60D4D-98C5-4B32-8003-8B83DD7CC586}" type="presParOf" srcId="{AF683F67-3A4E-43BD-8349-B665A187E1FD}" destId="{3D43817B-E26A-4090-89A3-B55B55361FD0}" srcOrd="3" destOrd="0" presId="urn:microsoft.com/office/officeart/2011/layout/CircleProcess"/>
    <dgm:cxn modelId="{A84A365F-48A9-4623-A514-1D1C44A2C727}" type="presParOf" srcId="{AF683F67-3A4E-43BD-8349-B665A187E1FD}" destId="{A12FBFFD-7692-44B6-9BEF-712B37C8FC12}" srcOrd="4" destOrd="0" presId="urn:microsoft.com/office/officeart/2011/layout/CircleProcess"/>
    <dgm:cxn modelId="{84CF8341-2A77-48D8-ABA6-AA1135D17B76}" type="presParOf" srcId="{A12FBFFD-7692-44B6-9BEF-712B37C8FC12}" destId="{35C99E4F-767F-4EE2-81FF-04231FAD6205}" srcOrd="0" destOrd="0" presId="urn:microsoft.com/office/officeart/2011/layout/CircleProcess"/>
    <dgm:cxn modelId="{080CA157-D4DC-4365-B776-03A1BED83BB4}" type="presParOf" srcId="{AF683F67-3A4E-43BD-8349-B665A187E1FD}" destId="{712BAA1A-AF8B-4941-A0BE-5ABD42DA3142}" srcOrd="5" destOrd="0" presId="urn:microsoft.com/office/officeart/2011/layout/CircleProcess"/>
    <dgm:cxn modelId="{EE0D1109-7FE7-4736-86C2-F99FEC5BEE0C}" type="presParOf" srcId="{712BAA1A-AF8B-4941-A0BE-5ABD42DA3142}" destId="{0CF4393C-08CD-4093-99A0-4FD9EEE35C58}" srcOrd="0" destOrd="0" presId="urn:microsoft.com/office/officeart/2011/layout/CircleProcess"/>
    <dgm:cxn modelId="{B08AC60C-8A72-40CC-B5AF-95FD87D6073C}" type="presParOf" srcId="{AF683F67-3A4E-43BD-8349-B665A187E1FD}" destId="{0FC02254-770B-4EB7-8B9C-5993A02E7EBC}" srcOrd="6" destOrd="0" presId="urn:microsoft.com/office/officeart/2011/layout/CircleProcess"/>
    <dgm:cxn modelId="{F088AE8A-79B0-40DF-9944-29E1E38558D1}" type="presParOf" srcId="{AF683F67-3A4E-43BD-8349-B665A187E1FD}" destId="{2EFFFC02-89D0-4944-9D75-79596E0114C0}" srcOrd="7" destOrd="0" presId="urn:microsoft.com/office/officeart/2011/layout/CircleProcess"/>
    <dgm:cxn modelId="{6CE392FA-9FC5-4AB7-947B-1F0366DC70E1}" type="presParOf" srcId="{AF683F67-3A4E-43BD-8349-B665A187E1FD}" destId="{899F38B5-B496-45A3-B8E2-0C8614A8CBDE}" srcOrd="8" destOrd="0" presId="urn:microsoft.com/office/officeart/2011/layout/CircleProcess"/>
    <dgm:cxn modelId="{7FBD0401-68D5-443D-BD34-17C9C6893BF3}" type="presParOf" srcId="{899F38B5-B496-45A3-B8E2-0C8614A8CBDE}" destId="{C3538B64-91B9-4D53-B8D9-23A5D02E6B1E}" srcOrd="0" destOrd="0" presId="urn:microsoft.com/office/officeart/2011/layout/CircleProcess"/>
    <dgm:cxn modelId="{F7894C2B-B4DA-45A9-AF04-E478EEBBCD23}" type="presParOf" srcId="{AF683F67-3A4E-43BD-8349-B665A187E1FD}" destId="{091DF5E4-0982-492B-9327-0C301F78CF5D}" srcOrd="9" destOrd="0" presId="urn:microsoft.com/office/officeart/2011/layout/CircleProcess"/>
    <dgm:cxn modelId="{CC080229-8F74-4A4D-9593-F58FDA3F3FC5}" type="presParOf" srcId="{091DF5E4-0982-492B-9327-0C301F78CF5D}" destId="{97D3FA0D-A182-45AF-A110-6704D585960B}" srcOrd="0" destOrd="0" presId="urn:microsoft.com/office/officeart/2011/layout/CircleProcess"/>
    <dgm:cxn modelId="{7B24D629-6FE5-4E79-84BA-04E3C5BBCF35}" type="presParOf" srcId="{AF683F67-3A4E-43BD-8349-B665A187E1FD}" destId="{9BFBD7BB-2369-4CE9-B6AF-D0EE7E9C8862}" srcOrd="10" destOrd="0" presId="urn:microsoft.com/office/officeart/2011/layout/CircleProcess"/>
    <dgm:cxn modelId="{472DC040-81C8-432A-AA41-CA0F9E058251}" type="presParOf" srcId="{AF683F67-3A4E-43BD-8349-B665A187E1FD}" destId="{725640DB-EABF-4A04-88DB-327F7CBBAB58}" srcOrd="11" destOrd="0" presId="urn:microsoft.com/office/officeart/2011/layout/CircleProcess"/>
    <dgm:cxn modelId="{6F646A8A-EFFD-4609-ACBC-76F6EAF52E54}" type="presParOf" srcId="{AF683F67-3A4E-43BD-8349-B665A187E1FD}" destId="{E9E068BA-212B-44BD-AED3-472C135E3081}" srcOrd="12" destOrd="0" presId="urn:microsoft.com/office/officeart/2011/layout/CircleProcess"/>
    <dgm:cxn modelId="{5DC800EF-699F-4235-B90E-2417EC9DFF8E}" type="presParOf" srcId="{E9E068BA-212B-44BD-AED3-472C135E3081}" destId="{92F265DB-8A3B-4C13-960D-8EEE970366E8}" srcOrd="0" destOrd="0" presId="urn:microsoft.com/office/officeart/2011/layout/CircleProcess"/>
    <dgm:cxn modelId="{920E75BF-E12D-40C5-9A90-242E89FB28C0}" type="presParOf" srcId="{AF683F67-3A4E-43BD-8349-B665A187E1FD}" destId="{4422CD13-EF5B-40F7-801F-0961EE50ACA5}" srcOrd="13" destOrd="0" presId="urn:microsoft.com/office/officeart/2011/layout/CircleProcess"/>
    <dgm:cxn modelId="{71A92559-6B48-4979-8CF2-1D6482ECC78C}" type="presParOf" srcId="{4422CD13-EF5B-40F7-801F-0961EE50ACA5}" destId="{FC062E68-AAA7-4B94-9E43-8A5CF417828A}" srcOrd="0" destOrd="0" presId="urn:microsoft.com/office/officeart/2011/layout/CircleProcess"/>
    <dgm:cxn modelId="{2BFDACDE-D3FF-43DE-9186-692C5AE0CEBC}" type="presParOf" srcId="{AF683F67-3A4E-43BD-8349-B665A187E1FD}" destId="{A49747B4-7BE3-4778-8B5A-863466266737}" srcOrd="14" destOrd="0" presId="urn:microsoft.com/office/officeart/2011/layout/CircleProcess"/>
    <dgm:cxn modelId="{C257E2FE-D4C2-4C1B-B42B-691C3ED1ED6F}" type="presParOf" srcId="{AF683F67-3A4E-43BD-8349-B665A187E1FD}" destId="{AB05697E-E7FF-42A0-8541-0833F43C8FAC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652BD-2CB7-4CCC-9FD6-928C865DB073}">
      <dsp:nvSpPr>
        <dsp:cNvPr id="0" name=""/>
        <dsp:cNvSpPr/>
      </dsp:nvSpPr>
      <dsp:spPr>
        <a:xfrm>
          <a:off x="611650" y="382495"/>
          <a:ext cx="1718956" cy="1718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</a:t>
          </a:r>
        </a:p>
      </dsp:txBody>
      <dsp:txXfrm>
        <a:off x="863385" y="634230"/>
        <a:ext cx="1215486" cy="1215486"/>
      </dsp:txXfrm>
    </dsp:sp>
    <dsp:sp modelId="{2FC23A6A-0C73-4AF0-BEA6-C55EE9F59302}">
      <dsp:nvSpPr>
        <dsp:cNvPr id="0" name=""/>
        <dsp:cNvSpPr/>
      </dsp:nvSpPr>
      <dsp:spPr>
        <a:xfrm>
          <a:off x="414610" y="2227170"/>
          <a:ext cx="996994" cy="9969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6762" y="2608421"/>
        <a:ext cx="732690" cy="234492"/>
      </dsp:txXfrm>
    </dsp:sp>
    <dsp:sp modelId="{59B7B888-D5DC-4FF7-8B30-3ADC6387AE77}">
      <dsp:nvSpPr>
        <dsp:cNvPr id="0" name=""/>
        <dsp:cNvSpPr/>
      </dsp:nvSpPr>
      <dsp:spPr>
        <a:xfrm>
          <a:off x="555429" y="3365739"/>
          <a:ext cx="1718956" cy="1718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Key</a:t>
          </a:r>
          <a:endParaRPr lang="en-US" sz="1600" i="1" kern="1200" dirty="0"/>
        </a:p>
      </dsp:txBody>
      <dsp:txXfrm>
        <a:off x="807164" y="3617474"/>
        <a:ext cx="1215486" cy="1215486"/>
      </dsp:txXfrm>
    </dsp:sp>
    <dsp:sp modelId="{DB7A515B-C41B-42AB-A7D7-5A7CA0886014}">
      <dsp:nvSpPr>
        <dsp:cNvPr id="0" name=""/>
        <dsp:cNvSpPr/>
      </dsp:nvSpPr>
      <dsp:spPr>
        <a:xfrm rot="25201">
          <a:off x="2311899" y="2215217"/>
          <a:ext cx="18804" cy="108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2311899" y="2432036"/>
        <a:ext cx="13163" cy="650522"/>
      </dsp:txXfrm>
    </dsp:sp>
    <dsp:sp modelId="{7D60034E-2CF9-497C-8A6D-DAD740DA09D2}">
      <dsp:nvSpPr>
        <dsp:cNvPr id="0" name=""/>
        <dsp:cNvSpPr/>
      </dsp:nvSpPr>
      <dsp:spPr>
        <a:xfrm>
          <a:off x="2366030" y="471406"/>
          <a:ext cx="4415619" cy="45713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Secured data ? 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TDE @ rest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&lt;enterprise database&gt;</a:t>
          </a:r>
        </a:p>
      </dsp:txBody>
      <dsp:txXfrm>
        <a:off x="3012682" y="1140859"/>
        <a:ext cx="3122315" cy="32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4A23C-4FA8-4497-9DB5-8FBB3C715C9C}">
      <dsp:nvSpPr>
        <dsp:cNvPr id="0" name=""/>
        <dsp:cNvSpPr/>
      </dsp:nvSpPr>
      <dsp:spPr>
        <a:xfrm>
          <a:off x="2211892" y="1751"/>
          <a:ext cx="3317839" cy="9482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Key in vault enables defense in depth, by increasing surface area of security layer</a:t>
          </a:r>
        </a:p>
      </dsp:txBody>
      <dsp:txXfrm>
        <a:off x="2211892" y="120281"/>
        <a:ext cx="2962249" cy="711181"/>
      </dsp:txXfrm>
    </dsp:sp>
    <dsp:sp modelId="{C76AE411-1E29-4DB2-9E73-78D25DAA64FC}">
      <dsp:nvSpPr>
        <dsp:cNvPr id="0" name=""/>
        <dsp:cNvSpPr/>
      </dsp:nvSpPr>
      <dsp:spPr>
        <a:xfrm>
          <a:off x="0" y="1751"/>
          <a:ext cx="2211892" cy="9482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</a:t>
          </a:r>
          <a:r>
            <a:rPr lang="en-US" sz="1600" u="sng" kern="1200" dirty="0"/>
            <a:t>likely</a:t>
          </a:r>
          <a:r>
            <a:rPr lang="en-US" sz="1600" kern="1200" dirty="0"/>
            <a:t> in same server as DB</a:t>
          </a:r>
        </a:p>
      </dsp:txBody>
      <dsp:txXfrm>
        <a:off x="46289" y="48040"/>
        <a:ext cx="2119314" cy="855663"/>
      </dsp:txXfrm>
    </dsp:sp>
    <dsp:sp modelId="{BA82F537-F50F-4567-A56E-D3E7720EC714}">
      <dsp:nvSpPr>
        <dsp:cNvPr id="0" name=""/>
        <dsp:cNvSpPr/>
      </dsp:nvSpPr>
      <dsp:spPr>
        <a:xfrm>
          <a:off x="2211892" y="1044817"/>
          <a:ext cx="3317839" cy="9482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Vault enables generation of pre-</a:t>
          </a:r>
          <a:r>
            <a:rPr lang="en-US" sz="1300" kern="1200" dirty="0" err="1"/>
            <a:t>emptable</a:t>
          </a:r>
          <a:r>
            <a:rPr lang="en-US" sz="1300" kern="1200" dirty="0"/>
            <a:t> leased keys, with pre-determined max. life.  </a:t>
          </a:r>
        </a:p>
      </dsp:txBody>
      <dsp:txXfrm>
        <a:off x="2211892" y="1163347"/>
        <a:ext cx="2962249" cy="711181"/>
      </dsp:txXfrm>
    </dsp:sp>
    <dsp:sp modelId="{C2BFE3BB-C111-49E4-8E9F-8DA748E1BF04}">
      <dsp:nvSpPr>
        <dsp:cNvPr id="0" name=""/>
        <dsp:cNvSpPr/>
      </dsp:nvSpPr>
      <dsp:spPr>
        <a:xfrm>
          <a:off x="0" y="1044817"/>
          <a:ext cx="2211892" cy="948241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ALL</a:t>
          </a:r>
          <a:r>
            <a:rPr lang="en-US" sz="1600" kern="1200" dirty="0"/>
            <a:t> Data secured with same key</a:t>
          </a:r>
        </a:p>
      </dsp:txBody>
      <dsp:txXfrm>
        <a:off x="46289" y="1091106"/>
        <a:ext cx="2119314" cy="855663"/>
      </dsp:txXfrm>
    </dsp:sp>
    <dsp:sp modelId="{835B306A-27BB-4AF0-B82A-66A55722664E}">
      <dsp:nvSpPr>
        <dsp:cNvPr id="0" name=""/>
        <dsp:cNvSpPr/>
      </dsp:nvSpPr>
      <dsp:spPr>
        <a:xfrm>
          <a:off x="2211892" y="2087882"/>
          <a:ext cx="3317839" cy="9482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Vault provides Encryption as a Service (</a:t>
          </a:r>
          <a:r>
            <a:rPr lang="en-US" sz="1300" kern="1200" dirty="0" err="1"/>
            <a:t>EaaS</a:t>
          </a:r>
          <a:r>
            <a:rPr lang="en-US" sz="1300" kern="1200" dirty="0"/>
            <a:t>) and enables encryption of each row (if needed) with different key. </a:t>
          </a:r>
        </a:p>
      </dsp:txBody>
      <dsp:txXfrm>
        <a:off x="2211892" y="2206412"/>
        <a:ext cx="2962249" cy="711181"/>
      </dsp:txXfrm>
    </dsp:sp>
    <dsp:sp modelId="{62048B96-847E-45EA-849C-B64139722AA6}">
      <dsp:nvSpPr>
        <dsp:cNvPr id="0" name=""/>
        <dsp:cNvSpPr/>
      </dsp:nvSpPr>
      <dsp:spPr>
        <a:xfrm>
          <a:off x="0" y="2087882"/>
          <a:ext cx="2211892" cy="94824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Encrypted at only at rest, but </a:t>
          </a:r>
          <a:r>
            <a:rPr lang="en-US" sz="1600" u="sng" kern="1200" dirty="0"/>
            <a:t>not</a:t>
          </a:r>
          <a:r>
            <a:rPr lang="en-US" sz="1600" kern="1200" dirty="0"/>
            <a:t> in transit into DB</a:t>
          </a:r>
        </a:p>
      </dsp:txBody>
      <dsp:txXfrm>
        <a:off x="46289" y="2134171"/>
        <a:ext cx="2119314" cy="855663"/>
      </dsp:txXfrm>
    </dsp:sp>
    <dsp:sp modelId="{1B97E00F-8848-46F4-9273-976D9E456F3A}">
      <dsp:nvSpPr>
        <dsp:cNvPr id="0" name=""/>
        <dsp:cNvSpPr/>
      </dsp:nvSpPr>
      <dsp:spPr>
        <a:xfrm>
          <a:off x="2211892" y="3130948"/>
          <a:ext cx="3317839" cy="9482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Vault codifies the key rotation policy into setup, enabling auditable enforcement of key rotation policy.</a:t>
          </a:r>
        </a:p>
      </dsp:txBody>
      <dsp:txXfrm>
        <a:off x="2211892" y="3249478"/>
        <a:ext cx="2962249" cy="711181"/>
      </dsp:txXfrm>
    </dsp:sp>
    <dsp:sp modelId="{E3349638-48D0-48F1-A2DC-727838B676CF}">
      <dsp:nvSpPr>
        <dsp:cNvPr id="0" name=""/>
        <dsp:cNvSpPr/>
      </dsp:nvSpPr>
      <dsp:spPr>
        <a:xfrm>
          <a:off x="0" y="3130948"/>
          <a:ext cx="2211892" cy="948241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 event / every credential rotation</a:t>
          </a:r>
        </a:p>
      </dsp:txBody>
      <dsp:txXfrm>
        <a:off x="46289" y="3177237"/>
        <a:ext cx="2119314" cy="855663"/>
      </dsp:txXfrm>
    </dsp:sp>
    <dsp:sp modelId="{CEA31ABE-27FE-4101-9EEE-BE283899EBC5}">
      <dsp:nvSpPr>
        <dsp:cNvPr id="0" name=""/>
        <dsp:cNvSpPr/>
      </dsp:nvSpPr>
      <dsp:spPr>
        <a:xfrm>
          <a:off x="2211892" y="4175765"/>
          <a:ext cx="3317839" cy="9482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Vault allows variables key to be used for each row in table, making compromise of all rows computationally very expensive.</a:t>
          </a:r>
        </a:p>
      </dsp:txBody>
      <dsp:txXfrm>
        <a:off x="2211892" y="4294295"/>
        <a:ext cx="2962249" cy="711181"/>
      </dsp:txXfrm>
    </dsp:sp>
    <dsp:sp modelId="{9CAE89EF-8EBF-45A3-8BB9-38EA48E62A89}">
      <dsp:nvSpPr>
        <dsp:cNvPr id="0" name=""/>
        <dsp:cNvSpPr/>
      </dsp:nvSpPr>
      <dsp:spPr>
        <a:xfrm>
          <a:off x="0" y="4174014"/>
          <a:ext cx="2211892" cy="94824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Compromise of key/ credentials compromises all data</a:t>
          </a:r>
        </a:p>
      </dsp:txBody>
      <dsp:txXfrm>
        <a:off x="46289" y="4220303"/>
        <a:ext cx="2119314" cy="85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652BD-2CB7-4CCC-9FD6-928C865DB073}">
      <dsp:nvSpPr>
        <dsp:cNvPr id="0" name=""/>
        <dsp:cNvSpPr/>
      </dsp:nvSpPr>
      <dsp:spPr>
        <a:xfrm>
          <a:off x="775442" y="635530"/>
          <a:ext cx="1457820" cy="1457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</a:t>
          </a:r>
        </a:p>
      </dsp:txBody>
      <dsp:txXfrm>
        <a:off x="988935" y="849023"/>
        <a:ext cx="1030834" cy="1030834"/>
      </dsp:txXfrm>
    </dsp:sp>
    <dsp:sp modelId="{2FC23A6A-0C73-4AF0-BEA6-C55EE9F59302}">
      <dsp:nvSpPr>
        <dsp:cNvPr id="0" name=""/>
        <dsp:cNvSpPr/>
      </dsp:nvSpPr>
      <dsp:spPr>
        <a:xfrm>
          <a:off x="1081571" y="2294058"/>
          <a:ext cx="845535" cy="84553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93647" y="2617391"/>
        <a:ext cx="621383" cy="198869"/>
      </dsp:txXfrm>
    </dsp:sp>
    <dsp:sp modelId="{59B7B888-D5DC-4FF7-8B30-3ADC6387AE77}">
      <dsp:nvSpPr>
        <dsp:cNvPr id="0" name=""/>
        <dsp:cNvSpPr/>
      </dsp:nvSpPr>
      <dsp:spPr>
        <a:xfrm>
          <a:off x="775442" y="3340301"/>
          <a:ext cx="1457820" cy="1457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Key</a:t>
          </a:r>
          <a:endParaRPr lang="en-US" sz="1600" i="1" kern="1200" dirty="0"/>
        </a:p>
      </dsp:txBody>
      <dsp:txXfrm>
        <a:off x="988935" y="3553794"/>
        <a:ext cx="1030834" cy="1030834"/>
      </dsp:txXfrm>
    </dsp:sp>
    <dsp:sp modelId="{DB7A515B-C41B-42AB-A7D7-5A7CA0886014}">
      <dsp:nvSpPr>
        <dsp:cNvPr id="0" name=""/>
        <dsp:cNvSpPr/>
      </dsp:nvSpPr>
      <dsp:spPr>
        <a:xfrm rot="21568724">
          <a:off x="2410333" y="2246917"/>
          <a:ext cx="375421" cy="919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410335" y="2431328"/>
        <a:ext cx="262795" cy="551697"/>
      </dsp:txXfrm>
    </dsp:sp>
    <dsp:sp modelId="{7D60034E-2CF9-497C-8A6D-DAD740DA09D2}">
      <dsp:nvSpPr>
        <dsp:cNvPr id="0" name=""/>
        <dsp:cNvSpPr/>
      </dsp:nvSpPr>
      <dsp:spPr>
        <a:xfrm>
          <a:off x="2941473" y="209290"/>
          <a:ext cx="4943524" cy="4943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Secured data ? 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TDE @ rest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</a:t>
          </a:r>
          <a:r>
            <a:rPr lang="en-US" sz="2400" u="sng" kern="1200" dirty="0"/>
            <a:t>any</a:t>
          </a:r>
          <a:r>
            <a:rPr lang="en-US" sz="2400" kern="1200" dirty="0"/>
            <a:t> database&gt; and 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+ Encrypted in Transit</a:t>
          </a:r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+ Each row can be encrypted with independent key, drastically reducing risk of all data compromise</a:t>
          </a:r>
        </a:p>
      </dsp:txBody>
      <dsp:txXfrm>
        <a:off x="3665435" y="933252"/>
        <a:ext cx="3495600" cy="349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FC59A-9062-4975-8239-8909D100788D}">
      <dsp:nvSpPr>
        <dsp:cNvPr id="0" name=""/>
        <dsp:cNvSpPr/>
      </dsp:nvSpPr>
      <dsp:spPr>
        <a:xfrm rot="10800000">
          <a:off x="924671" y="85"/>
          <a:ext cx="3119211" cy="40280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sngStrike" kern="1200" baseline="0" dirty="0"/>
            <a:t>Key </a:t>
          </a:r>
          <a:r>
            <a:rPr lang="en-US" sz="1600" u="sng" strike="sngStrike" kern="1200" baseline="0" dirty="0"/>
            <a:t>likely</a:t>
          </a:r>
          <a:r>
            <a:rPr lang="en-US" sz="1600" strike="sngStrike" kern="1200" baseline="0" dirty="0"/>
            <a:t> in same server as DB</a:t>
          </a:r>
        </a:p>
      </dsp:txBody>
      <dsp:txXfrm rot="10800000">
        <a:off x="1025373" y="85"/>
        <a:ext cx="3018509" cy="402807"/>
      </dsp:txXfrm>
    </dsp:sp>
    <dsp:sp modelId="{3C7F9FCF-5E1E-4F4E-B3A4-A708673D7BA6}">
      <dsp:nvSpPr>
        <dsp:cNvPr id="0" name=""/>
        <dsp:cNvSpPr/>
      </dsp:nvSpPr>
      <dsp:spPr>
        <a:xfrm>
          <a:off x="684964" y="641"/>
          <a:ext cx="402807" cy="4028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58097-F42C-4A2F-BFCD-3C9D061B058D}">
      <dsp:nvSpPr>
        <dsp:cNvPr id="0" name=""/>
        <dsp:cNvSpPr/>
      </dsp:nvSpPr>
      <dsp:spPr>
        <a:xfrm rot="10800000">
          <a:off x="886367" y="523689"/>
          <a:ext cx="3119211" cy="402807"/>
        </a:xfrm>
        <a:prstGeom prst="homePlat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strike="sngStrike" kern="1200" baseline="0" dirty="0"/>
            <a:t>ALL</a:t>
          </a:r>
          <a:r>
            <a:rPr lang="en-US" sz="1600" strike="sngStrike" kern="1200" baseline="0" dirty="0"/>
            <a:t> Data secured with same key</a:t>
          </a:r>
        </a:p>
      </dsp:txBody>
      <dsp:txXfrm rot="10800000">
        <a:off x="987069" y="523689"/>
        <a:ext cx="3018509" cy="402807"/>
      </dsp:txXfrm>
    </dsp:sp>
    <dsp:sp modelId="{768EAD90-004E-43A1-8F5C-FF48CFAD17D6}">
      <dsp:nvSpPr>
        <dsp:cNvPr id="0" name=""/>
        <dsp:cNvSpPr/>
      </dsp:nvSpPr>
      <dsp:spPr>
        <a:xfrm>
          <a:off x="684964" y="523689"/>
          <a:ext cx="402807" cy="4028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3B580-3B42-4005-B967-F5BE925F4D05}">
      <dsp:nvSpPr>
        <dsp:cNvPr id="0" name=""/>
        <dsp:cNvSpPr/>
      </dsp:nvSpPr>
      <dsp:spPr>
        <a:xfrm rot="10800000">
          <a:off x="886367" y="1046737"/>
          <a:ext cx="3119211" cy="402807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sngStrike" kern="1200" baseline="0" dirty="0"/>
            <a:t>Encrypted at only at rest, but </a:t>
          </a:r>
          <a:r>
            <a:rPr lang="en-US" sz="1600" u="sng" strike="sngStrike" kern="1200" baseline="0" dirty="0"/>
            <a:t>not</a:t>
          </a:r>
          <a:r>
            <a:rPr lang="en-US" sz="1600" strike="sngStrike" kern="1200" baseline="0" dirty="0"/>
            <a:t> in transit into DB</a:t>
          </a:r>
        </a:p>
      </dsp:txBody>
      <dsp:txXfrm rot="10800000">
        <a:off x="987069" y="1046737"/>
        <a:ext cx="3018509" cy="402807"/>
      </dsp:txXfrm>
    </dsp:sp>
    <dsp:sp modelId="{19C83ABE-3655-475C-A533-B2ADDF1DFFF4}">
      <dsp:nvSpPr>
        <dsp:cNvPr id="0" name=""/>
        <dsp:cNvSpPr/>
      </dsp:nvSpPr>
      <dsp:spPr>
        <a:xfrm>
          <a:off x="684964" y="1046737"/>
          <a:ext cx="402807" cy="4028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0C6CC-E58B-4A13-8352-9C3DC68BE80E}">
      <dsp:nvSpPr>
        <dsp:cNvPr id="0" name=""/>
        <dsp:cNvSpPr/>
      </dsp:nvSpPr>
      <dsp:spPr>
        <a:xfrm rot="10800000">
          <a:off x="886367" y="1569786"/>
          <a:ext cx="3119211" cy="402807"/>
        </a:xfrm>
        <a:prstGeom prst="homePlat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sngStrike" kern="1200" baseline="0" dirty="0"/>
            <a:t>Change event / every credential rotation</a:t>
          </a:r>
        </a:p>
      </dsp:txBody>
      <dsp:txXfrm rot="10800000">
        <a:off x="987069" y="1569786"/>
        <a:ext cx="3018509" cy="402807"/>
      </dsp:txXfrm>
    </dsp:sp>
    <dsp:sp modelId="{E92E611C-9571-46F3-B143-04F5B0E6955E}">
      <dsp:nvSpPr>
        <dsp:cNvPr id="0" name=""/>
        <dsp:cNvSpPr/>
      </dsp:nvSpPr>
      <dsp:spPr>
        <a:xfrm>
          <a:off x="684964" y="1569786"/>
          <a:ext cx="402807" cy="40280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C6F26-A249-4A91-85C3-C179ACEBE7E6}">
      <dsp:nvSpPr>
        <dsp:cNvPr id="0" name=""/>
        <dsp:cNvSpPr/>
      </dsp:nvSpPr>
      <dsp:spPr>
        <a:xfrm rot="10800000">
          <a:off x="886367" y="2092834"/>
          <a:ext cx="3119211" cy="402807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2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sngStrike" kern="1200" baseline="0" dirty="0"/>
            <a:t>Compromise of key/ credentials compromises all data</a:t>
          </a:r>
        </a:p>
      </dsp:txBody>
      <dsp:txXfrm rot="10800000">
        <a:off x="987069" y="2092834"/>
        <a:ext cx="3018509" cy="402807"/>
      </dsp:txXfrm>
    </dsp:sp>
    <dsp:sp modelId="{4F780E6B-C17F-436C-AEDB-AA0B1B5211CF}">
      <dsp:nvSpPr>
        <dsp:cNvPr id="0" name=""/>
        <dsp:cNvSpPr/>
      </dsp:nvSpPr>
      <dsp:spPr>
        <a:xfrm>
          <a:off x="684964" y="2092834"/>
          <a:ext cx="402807" cy="40280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E47C-4056-49FC-97A5-E8C3BDE086E7}">
      <dsp:nvSpPr>
        <dsp:cNvPr id="0" name=""/>
        <dsp:cNvSpPr/>
      </dsp:nvSpPr>
      <dsp:spPr>
        <a:xfrm>
          <a:off x="8339338" y="1008681"/>
          <a:ext cx="2639454" cy="2639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A1B1D-A3D8-4BA7-B513-B16A95D1C15C}">
      <dsp:nvSpPr>
        <dsp:cNvPr id="0" name=""/>
        <dsp:cNvSpPr/>
      </dsp:nvSpPr>
      <dsp:spPr>
        <a:xfrm>
          <a:off x="8426976" y="1096694"/>
          <a:ext cx="2464177" cy="246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Vetted</a:t>
          </a:r>
          <a:r>
            <a:rPr lang="en-US" sz="1700" kern="1200" dirty="0"/>
            <a:t> </a:t>
          </a:r>
          <a:r>
            <a:rPr lang="en-US" sz="1700" b="1" kern="1200" dirty="0"/>
            <a:t>&amp; Ready</a:t>
          </a:r>
          <a:r>
            <a:rPr lang="en-US" sz="1700" kern="1200" dirty="0"/>
            <a:t> </a:t>
          </a:r>
          <a:r>
            <a:rPr lang="en-US" sz="1700" i="1" kern="1200" dirty="0"/>
            <a:t>(Tested, Verified and available)</a:t>
          </a:r>
          <a:r>
            <a:rPr lang="en-US" sz="1700" kern="1200" dirty="0"/>
            <a:t> machine images, for all environment(s).</a:t>
          </a:r>
        </a:p>
      </dsp:txBody>
      <dsp:txXfrm>
        <a:off x="8779247" y="1448748"/>
        <a:ext cx="1759636" cy="1759807"/>
      </dsp:txXfrm>
    </dsp:sp>
    <dsp:sp modelId="{35C99E4F-767F-4EE2-81FF-04231FAD6205}">
      <dsp:nvSpPr>
        <dsp:cNvPr id="0" name=""/>
        <dsp:cNvSpPr/>
      </dsp:nvSpPr>
      <dsp:spPr>
        <a:xfrm rot="2700000">
          <a:off x="5614565" y="1011872"/>
          <a:ext cx="2633096" cy="26330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4393C-08CD-4093-99A0-4FD9EEE35C58}">
      <dsp:nvSpPr>
        <dsp:cNvPr id="0" name=""/>
        <dsp:cNvSpPr/>
      </dsp:nvSpPr>
      <dsp:spPr>
        <a:xfrm>
          <a:off x="5699024" y="1096694"/>
          <a:ext cx="2464177" cy="246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Effective </a:t>
          </a:r>
          <a:r>
            <a:rPr lang="en-US" sz="1700" b="1" kern="1200" dirty="0"/>
            <a:t>change management </a:t>
          </a:r>
          <a:r>
            <a:rPr lang="en-US" sz="1700" kern="1200" dirty="0"/>
            <a:t>for any/all changes </a:t>
          </a:r>
          <a:r>
            <a:rPr lang="en-US" sz="1700" i="1" kern="1200" dirty="0"/>
            <a:t>(Packer builds are versioned)  </a:t>
          </a:r>
          <a:r>
            <a:rPr lang="en-US" sz="1700" kern="1200" dirty="0"/>
            <a:t>– consistently across all environments.</a:t>
          </a:r>
        </a:p>
      </dsp:txBody>
      <dsp:txXfrm>
        <a:off x="6051295" y="1448748"/>
        <a:ext cx="1759636" cy="1759807"/>
      </dsp:txXfrm>
    </dsp:sp>
    <dsp:sp modelId="{C3538B64-91B9-4D53-B8D9-23A5D02E6B1E}">
      <dsp:nvSpPr>
        <dsp:cNvPr id="0" name=""/>
        <dsp:cNvSpPr/>
      </dsp:nvSpPr>
      <dsp:spPr>
        <a:xfrm rot="2700000">
          <a:off x="2886613" y="1011872"/>
          <a:ext cx="2633096" cy="26330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3FA0D-A182-45AF-A110-6704D585960B}">
      <dsp:nvSpPr>
        <dsp:cNvPr id="0" name=""/>
        <dsp:cNvSpPr/>
      </dsp:nvSpPr>
      <dsp:spPr>
        <a:xfrm>
          <a:off x="2971073" y="1096694"/>
          <a:ext cx="2464177" cy="24639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Immutable &amp; Repeatable (IaaC) machine image</a:t>
          </a:r>
          <a:r>
            <a:rPr lang="en-US" sz="1800" kern="1200" dirty="0"/>
            <a:t>, </a:t>
          </a:r>
          <a:r>
            <a:rPr lang="en-US" sz="1500" i="1" kern="1200" dirty="0"/>
            <a:t>(already provisioned and configured) </a:t>
          </a:r>
          <a:r>
            <a:rPr lang="en-US" sz="1500" kern="1200" dirty="0"/>
            <a:t>to handle (un)anticipated load spikes and on demand.</a:t>
          </a:r>
        </a:p>
      </dsp:txBody>
      <dsp:txXfrm>
        <a:off x="3323344" y="1448748"/>
        <a:ext cx="1759636" cy="17598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2293-3C5A-403C-875E-DB5045C73210}">
      <dsp:nvSpPr>
        <dsp:cNvPr id="0" name=""/>
        <dsp:cNvSpPr/>
      </dsp:nvSpPr>
      <dsp:spPr>
        <a:xfrm>
          <a:off x="5699" y="0"/>
          <a:ext cx="2304617" cy="1999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Avoid Operator Entropy</a:t>
          </a:r>
        </a:p>
      </dsp:txBody>
      <dsp:txXfrm>
        <a:off x="64276" y="58577"/>
        <a:ext cx="2187463" cy="1882812"/>
      </dsp:txXfrm>
    </dsp:sp>
    <dsp:sp modelId="{C5FCE67E-B59D-464B-96C6-0833CC49B921}">
      <dsp:nvSpPr>
        <dsp:cNvPr id="0" name=""/>
        <dsp:cNvSpPr/>
      </dsp:nvSpPr>
      <dsp:spPr>
        <a:xfrm>
          <a:off x="2697492" y="0"/>
          <a:ext cx="2304617" cy="1999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Know &amp; Verify How it is built </a:t>
          </a:r>
        </a:p>
      </dsp:txBody>
      <dsp:txXfrm>
        <a:off x="2756069" y="58577"/>
        <a:ext cx="2187463" cy="1882812"/>
      </dsp:txXfrm>
    </dsp:sp>
    <dsp:sp modelId="{7ADF20BC-9640-4120-AB8B-370D601259C7}">
      <dsp:nvSpPr>
        <dsp:cNvPr id="0" name=""/>
        <dsp:cNvSpPr/>
      </dsp:nvSpPr>
      <dsp:spPr>
        <a:xfrm>
          <a:off x="5389285" y="0"/>
          <a:ext cx="2304617" cy="1999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Confidence in behavior</a:t>
          </a:r>
        </a:p>
      </dsp:txBody>
      <dsp:txXfrm>
        <a:off x="5447862" y="58577"/>
        <a:ext cx="2187463" cy="1882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E47C-4056-49FC-97A5-E8C3BDE086E7}">
      <dsp:nvSpPr>
        <dsp:cNvPr id="0" name=""/>
        <dsp:cNvSpPr/>
      </dsp:nvSpPr>
      <dsp:spPr>
        <a:xfrm>
          <a:off x="7548965" y="1028046"/>
          <a:ext cx="2723269" cy="2723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A1B1D-A3D8-4BA7-B513-B16A95D1C15C}">
      <dsp:nvSpPr>
        <dsp:cNvPr id="0" name=""/>
        <dsp:cNvSpPr/>
      </dsp:nvSpPr>
      <dsp:spPr>
        <a:xfrm>
          <a:off x="7639386" y="1118854"/>
          <a:ext cx="2542427" cy="25421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Plan, Review, Apply</a:t>
          </a:r>
          <a:r>
            <a:rPr lang="en-US" sz="2200" b="0" kern="1200" dirty="0"/>
            <a:t> Infrastructure change by code change</a:t>
          </a:r>
        </a:p>
      </dsp:txBody>
      <dsp:txXfrm>
        <a:off x="8002843" y="1482088"/>
        <a:ext cx="1815513" cy="1815689"/>
      </dsp:txXfrm>
    </dsp:sp>
    <dsp:sp modelId="{35C99E4F-767F-4EE2-81FF-04231FAD6205}">
      <dsp:nvSpPr>
        <dsp:cNvPr id="0" name=""/>
        <dsp:cNvSpPr/>
      </dsp:nvSpPr>
      <dsp:spPr>
        <a:xfrm rot="2700000">
          <a:off x="4737667" y="1031339"/>
          <a:ext cx="2716710" cy="27167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4393C-08CD-4093-99A0-4FD9EEE35C58}">
      <dsp:nvSpPr>
        <dsp:cNvPr id="0" name=""/>
        <dsp:cNvSpPr/>
      </dsp:nvSpPr>
      <dsp:spPr>
        <a:xfrm>
          <a:off x="4824808" y="1118854"/>
          <a:ext cx="2542427" cy="25421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Infrastructure managed across </a:t>
          </a:r>
          <a:r>
            <a:rPr lang="en-US" sz="2200" b="1" kern="1200" dirty="0"/>
            <a:t>most cloud vendors and bare metal</a:t>
          </a:r>
        </a:p>
      </dsp:txBody>
      <dsp:txXfrm>
        <a:off x="5188266" y="1482088"/>
        <a:ext cx="1815513" cy="1815689"/>
      </dsp:txXfrm>
    </dsp:sp>
    <dsp:sp modelId="{C3538B64-91B9-4D53-B8D9-23A5D02E6B1E}">
      <dsp:nvSpPr>
        <dsp:cNvPr id="0" name=""/>
        <dsp:cNvSpPr/>
      </dsp:nvSpPr>
      <dsp:spPr>
        <a:xfrm rot="2700000">
          <a:off x="1923090" y="1031339"/>
          <a:ext cx="2716710" cy="27167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3FA0D-A182-45AF-A110-6704D585960B}">
      <dsp:nvSpPr>
        <dsp:cNvPr id="0" name=""/>
        <dsp:cNvSpPr/>
      </dsp:nvSpPr>
      <dsp:spPr>
        <a:xfrm>
          <a:off x="2010231" y="1118854"/>
          <a:ext cx="2542427" cy="25421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Provisioned infrastructure - IaaC</a:t>
          </a:r>
          <a:endParaRPr lang="en-US" sz="1500" kern="1200" dirty="0"/>
        </a:p>
      </dsp:txBody>
      <dsp:txXfrm>
        <a:off x="2373688" y="1482088"/>
        <a:ext cx="1815513" cy="18156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E47C-4056-49FC-97A5-E8C3BDE086E7}">
      <dsp:nvSpPr>
        <dsp:cNvPr id="0" name=""/>
        <dsp:cNvSpPr/>
      </dsp:nvSpPr>
      <dsp:spPr>
        <a:xfrm>
          <a:off x="9386588" y="1171296"/>
          <a:ext cx="2800381" cy="2800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A1B1D-A3D8-4BA7-B513-B16A95D1C15C}">
      <dsp:nvSpPr>
        <dsp:cNvPr id="0" name=""/>
        <dsp:cNvSpPr/>
      </dsp:nvSpPr>
      <dsp:spPr>
        <a:xfrm>
          <a:off x="9480254" y="1264663"/>
          <a:ext cx="2614249" cy="2613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Pluggable Authentication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&amp; Audit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&amp; Persistent Store &amp; </a:t>
          </a:r>
          <a:r>
            <a:rPr lang="en-US" sz="1900" b="1" kern="1200" dirty="0"/>
            <a:t>Policy Driven</a:t>
          </a:r>
          <a:endParaRPr lang="en-US" sz="1900" b="0" kern="1200" dirty="0"/>
        </a:p>
      </dsp:txBody>
      <dsp:txXfrm>
        <a:off x="9853719" y="1638132"/>
        <a:ext cx="1867321" cy="1866852"/>
      </dsp:txXfrm>
    </dsp:sp>
    <dsp:sp modelId="{E0E901A7-CE7F-4D7B-B1A0-B1482E252B3E}">
      <dsp:nvSpPr>
        <dsp:cNvPr id="0" name=""/>
        <dsp:cNvSpPr/>
      </dsp:nvSpPr>
      <dsp:spPr>
        <a:xfrm>
          <a:off x="9480254" y="4023418"/>
          <a:ext cx="2614249" cy="153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Privilege Access Management</a:t>
          </a:r>
          <a:endParaRPr lang="en-US" sz="1500" b="0" kern="1200" dirty="0"/>
        </a:p>
      </dsp:txBody>
      <dsp:txXfrm>
        <a:off x="9480254" y="4023418"/>
        <a:ext cx="2614249" cy="1535153"/>
      </dsp:txXfrm>
    </dsp:sp>
    <dsp:sp modelId="{35C99E4F-767F-4EE2-81FF-04231FAD6205}">
      <dsp:nvSpPr>
        <dsp:cNvPr id="0" name=""/>
        <dsp:cNvSpPr/>
      </dsp:nvSpPr>
      <dsp:spPr>
        <a:xfrm rot="2700000">
          <a:off x="6480509" y="1171099"/>
          <a:ext cx="2800426" cy="280042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4393C-08CD-4093-99A0-4FD9EEE35C58}">
      <dsp:nvSpPr>
        <dsp:cNvPr id="0" name=""/>
        <dsp:cNvSpPr/>
      </dsp:nvSpPr>
      <dsp:spPr>
        <a:xfrm>
          <a:off x="6586207" y="1264663"/>
          <a:ext cx="2614249" cy="2613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Payload Encryption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Dynamic Secrets Generation</a:t>
          </a:r>
        </a:p>
      </dsp:txBody>
      <dsp:txXfrm>
        <a:off x="6959671" y="1638132"/>
        <a:ext cx="1867321" cy="1866852"/>
      </dsp:txXfrm>
    </dsp:sp>
    <dsp:sp modelId="{0FC02254-770B-4EB7-8B9C-5993A02E7EBC}">
      <dsp:nvSpPr>
        <dsp:cNvPr id="0" name=""/>
        <dsp:cNvSpPr/>
      </dsp:nvSpPr>
      <dsp:spPr>
        <a:xfrm>
          <a:off x="6586207" y="4023418"/>
          <a:ext cx="2614249" cy="153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none" kern="1200" dirty="0"/>
            <a:t>Encryption </a:t>
          </a:r>
          <a:r>
            <a:rPr lang="en-US" sz="18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as</a:t>
          </a:r>
          <a:r>
            <a:rPr lang="en-US" sz="1800" b="1" u="none" kern="1200" dirty="0"/>
            <a:t> a Service</a:t>
          </a:r>
        </a:p>
      </dsp:txBody>
      <dsp:txXfrm>
        <a:off x="6586207" y="4023418"/>
        <a:ext cx="2614249" cy="1535153"/>
      </dsp:txXfrm>
    </dsp:sp>
    <dsp:sp modelId="{C3538B64-91B9-4D53-B8D9-23A5D02E6B1E}">
      <dsp:nvSpPr>
        <dsp:cNvPr id="0" name=""/>
        <dsp:cNvSpPr/>
      </dsp:nvSpPr>
      <dsp:spPr>
        <a:xfrm rot="2700000">
          <a:off x="3598471" y="1171099"/>
          <a:ext cx="2800426" cy="280042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3FA0D-A182-45AF-A110-6704D585960B}">
      <dsp:nvSpPr>
        <dsp:cNvPr id="0" name=""/>
        <dsp:cNvSpPr/>
      </dsp:nvSpPr>
      <dsp:spPr>
        <a:xfrm>
          <a:off x="3692160" y="1264663"/>
          <a:ext cx="2614249" cy="2613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AWS-HSM/KMS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Consul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Databases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PKI certs, SSH Key Pair, Identity, TOTP, Transit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</a:p>
      </dsp:txBody>
      <dsp:txXfrm>
        <a:off x="4065624" y="1638132"/>
        <a:ext cx="1867321" cy="1866852"/>
      </dsp:txXfrm>
    </dsp:sp>
    <dsp:sp modelId="{9BFBD7BB-2369-4CE9-B6AF-D0EE7E9C8862}">
      <dsp:nvSpPr>
        <dsp:cNvPr id="0" name=""/>
        <dsp:cNvSpPr/>
      </dsp:nvSpPr>
      <dsp:spPr>
        <a:xfrm>
          <a:off x="3692160" y="4023418"/>
          <a:ext cx="2614249" cy="153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Secrets</a:t>
          </a:r>
          <a:r>
            <a:rPr lang="en-US" sz="1800" kern="1200" dirty="0"/>
            <a:t> </a:t>
          </a:r>
          <a:r>
            <a:rPr lang="en-US" sz="1800" b="1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Management</a:t>
          </a:r>
        </a:p>
      </dsp:txBody>
      <dsp:txXfrm>
        <a:off x="3692160" y="4023418"/>
        <a:ext cx="2614249" cy="1535153"/>
      </dsp:txXfrm>
    </dsp:sp>
    <dsp:sp modelId="{92F265DB-8A3B-4C13-960D-8EEE970366E8}">
      <dsp:nvSpPr>
        <dsp:cNvPr id="0" name=""/>
        <dsp:cNvSpPr/>
      </dsp:nvSpPr>
      <dsp:spPr>
        <a:xfrm rot="2700000">
          <a:off x="704423" y="1171099"/>
          <a:ext cx="2800426" cy="280042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2E68-AAA7-4B94-9E43-8A5CF417828A}">
      <dsp:nvSpPr>
        <dsp:cNvPr id="0" name=""/>
        <dsp:cNvSpPr/>
      </dsp:nvSpPr>
      <dsp:spPr>
        <a:xfrm>
          <a:off x="798112" y="1264663"/>
          <a:ext cx="2614249" cy="2613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Highly Available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API driven </a:t>
          </a:r>
        </a:p>
      </dsp:txBody>
      <dsp:txXfrm>
        <a:off x="1171577" y="1638132"/>
        <a:ext cx="1867321" cy="1866852"/>
      </dsp:txXfrm>
    </dsp:sp>
    <dsp:sp modelId="{A49747B4-7BE3-4778-8B5A-863466266737}">
      <dsp:nvSpPr>
        <dsp:cNvPr id="0" name=""/>
        <dsp:cNvSpPr/>
      </dsp:nvSpPr>
      <dsp:spPr>
        <a:xfrm>
          <a:off x="798112" y="4023418"/>
          <a:ext cx="2614249" cy="153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Defense in Depth</a:t>
          </a:r>
        </a:p>
      </dsp:txBody>
      <dsp:txXfrm>
        <a:off x="798112" y="4023418"/>
        <a:ext cx="2614249" cy="1535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8E6BC-5896-4588-84B2-FD06D34EAD8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888A8-82D3-4CBC-96A9-22B41279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2332-FA1E-4257-98EB-3D2FBAA64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65C1-8E7F-43E0-90D5-7FD3D4927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3F52-0808-41AE-A8E8-1078CF36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9605-D160-4788-BC74-49D0F336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1F06-9C9A-40CE-BEB6-AEDBBA2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854-7880-46FA-A9DD-CAF887B4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3EEB2-DA7D-451E-BB59-9E6E12D4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2329-25DB-4CC1-A4ED-DBA14C58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429-899A-4ACA-A26D-3FB29F5C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8C50-B2EB-42AE-81E3-9A7B1860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385C2-C1EC-452C-8129-11A1A921A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2497-3CC2-4DF0-B8D8-2AAE32F6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DB2C-66DA-4512-AB72-CDF73DE2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51F7-7591-41DF-9BC4-8D601E9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E6F3-5405-49AA-A5C0-56F3E1DA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34" y="1488613"/>
            <a:ext cx="10453948" cy="5369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B637F2-7B3D-411B-9ECE-9DB39AF1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34" y="167813"/>
            <a:ext cx="10519936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43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557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A09-33B2-4F17-B59F-985A95D4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D924-6BDB-4A8C-B322-F0A76D08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875F-AF10-4B80-B698-635BD8F1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56C4-7A00-4B05-BAAE-AAF99237609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2C4E-44C9-4380-91E7-C045B622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9B2E-1F28-46A3-BFE4-E15C8DEA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371C-6EFF-456A-90A0-64CA0C61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2292-4DB8-4EE7-82C3-28644B64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1A02-34D6-4ED6-A096-AB113DCE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0E62-A768-4412-8074-A7FEF58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D9DC-110D-4393-8392-2D8942F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1778-2A72-45AA-B186-527B0E91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FD60-502E-43A2-B614-2B015E32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1224-4633-4461-AC2B-0298C72C5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3EB7C-50A0-4856-B32B-38EAA92A2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5A70-4E42-4A05-8131-FEC9D04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2197-F1B3-4646-9E69-6F0A0A95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012B-DE98-46C0-9151-36B3D2F8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5B12-915C-46F5-8C05-A65657EA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8356-66CB-4D2E-A0AD-C65B390F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7798-9B3C-44A3-80A1-52F06B43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42B8-4ED3-480B-AAD5-50CCD04C5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7857C-9E4B-451A-99B9-1E6479014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8BD9-7605-4A27-8FCC-F050A50A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768A9-E4C1-4156-8A6C-F74A4AF2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DCFB0-0D9F-4D7D-A0FB-FD1D93C1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FBC8-E43A-4719-9F58-6762512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E5DDD-3197-417F-BB88-7E4E5031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8B84A-E4BC-4223-94A3-585FEF07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09CEF-AEC2-426F-A93D-FEA50E3B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1185-5150-41F4-ABF4-3B553B25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E3F68-2324-43BD-AC43-8F326C0E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80B3D-4097-47E8-91F6-27A17CC1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812E-7998-4CED-B1AB-B67D984A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49C7-D253-4458-A79A-201CFDE3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ED5D-956C-492F-A6BC-B97D5A64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F20A1-265A-4572-9180-B5CC86ED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E163-4D13-4885-B020-69038333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DC2D-0FF1-44A8-8AB2-A41D367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A0758-8AE5-463C-B88F-30268A46D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2C6EE-55F4-4D0A-A41E-06116516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9D75-2101-4965-9B8D-33641993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F0AB1-E597-409F-BBC2-8D9EFDBE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29F5A-0896-45F2-97F4-444669D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47C799A-68CF-4041-8F4C-0460EFA5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58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B7752-7A13-448C-98D9-FA488CF4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1683-8534-4C24-A4DF-62640CAF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E24D-BE6C-4FEB-8DCB-33B98D544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323-7FC4-4D29-A9CA-413DB1AEB68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D58A-EBF7-478C-9B32-B970B1647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26C9-AB35-47C9-ABC1-8881A9688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F41D-542D-4E21-9C58-AE7FD69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4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hyperlink" Target="http://2013hs.igem.org/Team:NGSS_AEI_TURKEY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hyperlink" Target="http://www.bogodelaweb.com/2014_11_01_archive.html" TargetMode="External"/><Relationship Id="rId2" Type="http://schemas.openxmlformats.org/officeDocument/2006/relationships/diagramData" Target="../diagrams/data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hyperlink" Target="http://commons.wikimedia.org/wiki/File:Golden_key_icon.svg" TargetMode="Externa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hyperlink" Target="http://2013hs.igem.org/Team:NGSS_AEI_TURKEY" TargetMode="External"/><Relationship Id="rId1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17" Type="http://schemas.openxmlformats.org/officeDocument/2006/relationships/hyperlink" Target="http://www.bogodelaweb.com/2014_11_01_archive.html" TargetMode="External"/><Relationship Id="rId2" Type="http://schemas.openxmlformats.org/officeDocument/2006/relationships/diagramData" Target="../diagrams/data3.xml"/><Relationship Id="rId16" Type="http://schemas.openxmlformats.org/officeDocument/2006/relationships/image" Target="../media/image3.png"/><Relationship Id="rId20" Type="http://schemas.openxmlformats.org/officeDocument/2006/relationships/hyperlink" Target="http://internetsafety1.wikispaces.com/19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hyperlink" Target="http://commons.wikimedia.org/wiki/File:Golden_key_icon.svg" TargetMode="External"/><Relationship Id="rId10" Type="http://schemas.openxmlformats.org/officeDocument/2006/relationships/diagramColors" Target="../diagrams/colors4.xml"/><Relationship Id="rId19" Type="http://schemas.openxmlformats.org/officeDocument/2006/relationships/image" Target="../media/image6.jp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zeaws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lyzeaws/vault-and-consul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82C3-9725-495D-AFAD-974F66FD6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Hashicorp- Vault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A3CECC-3F41-4CE6-96E2-47D8BD2F7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a security service </a:t>
            </a:r>
          </a:p>
          <a:p>
            <a:r>
              <a:rPr lang="en-US" dirty="0"/>
              <a:t>(for cloud and on prem.)  </a:t>
            </a:r>
          </a:p>
        </p:txBody>
      </p:sp>
    </p:spTree>
    <p:extLst>
      <p:ext uri="{BB962C8B-B14F-4D97-AF65-F5344CB8AC3E}">
        <p14:creationId xmlns:p14="http://schemas.microsoft.com/office/powerpoint/2010/main" val="131202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5C9-2AAF-4287-8A12-AEC3BE3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61" y="86380"/>
            <a:ext cx="8596668" cy="1142448"/>
          </a:xfrm>
        </p:spPr>
        <p:txBody>
          <a:bodyPr/>
          <a:lstStyle/>
          <a:p>
            <a:r>
              <a:rPr lang="en-US" b="1" dirty="0"/>
              <a:t>Build with </a:t>
            </a:r>
            <a:r>
              <a:rPr lang="en-US" b="1" dirty="0" err="1"/>
              <a:t>Packe</a:t>
            </a:r>
            <a:r>
              <a:rPr lang="en-US" b="1" dirty="0"/>
              <a:t>(r)-</a:t>
            </a:r>
            <a:r>
              <a:rPr lang="en-US" b="1" dirty="0" err="1"/>
              <a:t>ed</a:t>
            </a:r>
            <a:r>
              <a:rPr lang="en-US" b="1" dirty="0"/>
              <a:t> AMI’s – Why 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44FD0C-47E8-46B0-B604-3BE8C9DD0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313222"/>
              </p:ext>
            </p:extLst>
          </p:nvPr>
        </p:nvGraphicFramePr>
        <p:xfrm>
          <a:off x="-1225485" y="972330"/>
          <a:ext cx="13320074" cy="465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B677BB-0757-436A-9472-358E99C183A0}"/>
              </a:ext>
            </a:extLst>
          </p:cNvPr>
          <p:cNvSpPr/>
          <p:nvPr/>
        </p:nvSpPr>
        <p:spPr>
          <a:xfrm>
            <a:off x="10805593" y="746780"/>
            <a:ext cx="1418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 Packer</a:t>
            </a:r>
            <a:endParaRPr lang="en-US" sz="28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1CA709-5695-4FB5-8834-266D5E105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228087"/>
              </p:ext>
            </p:extLst>
          </p:nvPr>
        </p:nvGraphicFramePr>
        <p:xfrm>
          <a:off x="1848784" y="4771654"/>
          <a:ext cx="7699603" cy="1999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88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B984-2ABF-48D1-954D-0D794050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51382"/>
            <a:ext cx="10078121" cy="974103"/>
          </a:xfrm>
        </p:spPr>
        <p:txBody>
          <a:bodyPr/>
          <a:lstStyle/>
          <a:p>
            <a:r>
              <a:rPr lang="en-US" b="1" dirty="0"/>
              <a:t>Packer</a:t>
            </a:r>
            <a:r>
              <a:rPr lang="en-US" dirty="0"/>
              <a:t> template – </a:t>
            </a:r>
            <a:r>
              <a:rPr lang="en-US" b="1" dirty="0"/>
              <a:t>key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0BDCE6-0A5A-48A0-8206-E6C23ED89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980284"/>
              </p:ext>
            </p:extLst>
          </p:nvPr>
        </p:nvGraphicFramePr>
        <p:xfrm>
          <a:off x="677334" y="1225485"/>
          <a:ext cx="10078121" cy="367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121">
                  <a:extLst>
                    <a:ext uri="{9D8B030D-6E8A-4147-A177-3AD203B41FA5}">
                      <a16:colId xmlns:a16="http://schemas.microsoft.com/office/drawing/2014/main" val="3529542531"/>
                    </a:ext>
                  </a:extLst>
                </a:gridCol>
              </a:tblGrid>
              <a:tr h="431275">
                <a:tc>
                  <a:txBody>
                    <a:bodyPr/>
                    <a:lstStyle/>
                    <a:p>
                      <a:r>
                        <a:rPr lang="en-US" sz="2400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03535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r>
                        <a:rPr lang="en-US" dirty="0"/>
                        <a:t>Packs Oracle Instant Client with the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94020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r>
                        <a:rPr lang="en-US" dirty="0"/>
                        <a:t>Both Amazon Linux and Ubuntu images are tagged with same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58885"/>
                  </a:ext>
                </a:extLst>
              </a:tr>
              <a:tr h="744392">
                <a:tc>
                  <a:txBody>
                    <a:bodyPr/>
                    <a:lstStyle/>
                    <a:p>
                      <a:r>
                        <a:rPr lang="en-US" dirty="0"/>
                        <a:t>Integrated with shell script, which uses git SHA to determine rebuild, which in turn uses </a:t>
                      </a:r>
                      <a:r>
                        <a:rPr lang="en-US" dirty="0" err="1"/>
                        <a:t>CircleCI</a:t>
                      </a:r>
                      <a:r>
                        <a:rPr lang="en-US" dirty="0"/>
                        <a:t> to rebuild an image, whenever any change is made to any part of the source for the image.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11628"/>
                  </a:ext>
                </a:extLst>
              </a:tr>
              <a:tr h="744392">
                <a:tc>
                  <a:txBody>
                    <a:bodyPr/>
                    <a:lstStyle/>
                    <a:p>
                      <a:r>
                        <a:rPr lang="en-US" dirty="0"/>
                        <a:t>Base Image is used to build further derivative machine images from it. For ex: in the sample of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it builds a web server image, based on 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43539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file, for keeping all 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18141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the built images to test out, verify and validate – security,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3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5C9-2AAF-4287-8A12-AEC3BE3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9" y="0"/>
            <a:ext cx="11219294" cy="746780"/>
          </a:xfrm>
        </p:spPr>
        <p:txBody>
          <a:bodyPr>
            <a:normAutofit/>
          </a:bodyPr>
          <a:lstStyle/>
          <a:p>
            <a:r>
              <a:rPr lang="en-US" sz="3200" b="1" dirty="0"/>
              <a:t>Terraform</a:t>
            </a:r>
            <a:r>
              <a:rPr lang="en-US" sz="3200" dirty="0"/>
              <a:t> Infrastructure – </a:t>
            </a:r>
            <a:r>
              <a:rPr lang="en-US" sz="3200" b="1" u="sng" dirty="0"/>
              <a:t>Predictably</a:t>
            </a:r>
            <a:r>
              <a:rPr lang="en-US" sz="3200" dirty="0"/>
              <a:t> provision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44FD0C-47E8-46B0-B604-3BE8C9DD0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920932"/>
              </p:ext>
            </p:extLst>
          </p:nvPr>
        </p:nvGraphicFramePr>
        <p:xfrm>
          <a:off x="66369" y="1423447"/>
          <a:ext cx="11632676" cy="4779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B677BB-0757-436A-9472-358E99C183A0}"/>
              </a:ext>
            </a:extLst>
          </p:cNvPr>
          <p:cNvSpPr/>
          <p:nvPr/>
        </p:nvSpPr>
        <p:spPr>
          <a:xfrm>
            <a:off x="10305972" y="746780"/>
            <a:ext cx="1959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 Terraform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5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FD24-41F2-4EB1-ADC3-ECC01A64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5" y="223101"/>
            <a:ext cx="10761921" cy="6724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Terraform template – Key Characteristics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38768C-7B52-4959-BD35-CD6BBB34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6585"/>
              </p:ext>
            </p:extLst>
          </p:nvPr>
        </p:nvGraphicFramePr>
        <p:xfrm>
          <a:off x="752745" y="895547"/>
          <a:ext cx="10761920" cy="562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62">
                  <a:extLst>
                    <a:ext uri="{9D8B030D-6E8A-4147-A177-3AD203B41FA5}">
                      <a16:colId xmlns:a16="http://schemas.microsoft.com/office/drawing/2014/main" val="1148226192"/>
                    </a:ext>
                  </a:extLst>
                </a:gridCol>
                <a:gridCol w="8444558">
                  <a:extLst>
                    <a:ext uri="{9D8B030D-6E8A-4147-A177-3AD203B41FA5}">
                      <a16:colId xmlns:a16="http://schemas.microsoft.com/office/drawing/2014/main" val="515634867"/>
                    </a:ext>
                  </a:extLst>
                </a:gridCol>
              </a:tblGrid>
              <a:tr h="588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5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sz="1800" dirty="0"/>
                        <a:t>VPC with prebuilt image based EC2’s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 module “install-</a:t>
                      </a:r>
                      <a:r>
                        <a:rPr lang="en-US" sz="1800" dirty="0" err="1"/>
                        <a:t>ic</a:t>
                      </a:r>
                      <a:r>
                        <a:rPr lang="en-US" sz="1800" dirty="0"/>
                        <a:t>” to install oracle instant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182279"/>
                  </a:ext>
                </a:extLst>
              </a:tr>
              <a:tr h="271194">
                <a:tc>
                  <a:txBody>
                    <a:bodyPr/>
                    <a:lstStyle/>
                    <a:p>
                      <a:r>
                        <a:rPr lang="en-US" sz="1800" dirty="0"/>
                        <a:t>VPC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Added VPC creation, uses 3 specific AZ’s in east region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632396"/>
                  </a:ext>
                </a:extLst>
              </a:tr>
              <a:tr h="310787">
                <a:tc>
                  <a:txBody>
                    <a:bodyPr/>
                    <a:lstStyle/>
                    <a:p>
                      <a:r>
                        <a:rPr lang="en-US" sz="1800" dirty="0"/>
                        <a:t>VPC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Runs in three AZ’s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072849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r>
                        <a:rPr lang="en-US" sz="1800" dirty="0"/>
                        <a:t>VPC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</a:t>
                      </a:r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 based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25549"/>
                  </a:ext>
                </a:extLst>
              </a:tr>
              <a:tr h="333411">
                <a:tc>
                  <a:txBody>
                    <a:bodyPr/>
                    <a:lstStyle/>
                    <a:p>
                      <a:r>
                        <a:rPr lang="en-US" sz="1800" dirty="0"/>
                        <a:t>Vault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runs on separate public subnets (x3) across AZ’s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97690"/>
                  </a:ext>
                </a:extLst>
              </a:tr>
              <a:tr h="4264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Consul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on separate private subnets (x3) across AZ’s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00"/>
                  </a:ext>
                </a:extLst>
              </a:tr>
              <a:tr h="588530">
                <a:tc>
                  <a:txBody>
                    <a:bodyPr/>
                    <a:lstStyle/>
                    <a:p>
                      <a:r>
                        <a:rPr lang="en-US" sz="1800" dirty="0"/>
                        <a:t>RDS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RDS (oracle) cluster using oracle standard edition 2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RDS cluster runs on public subnet across Az’s in created VPC.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360980"/>
                  </a:ext>
                </a:extLst>
              </a:tr>
              <a:tr h="588530">
                <a:tc>
                  <a:txBody>
                    <a:bodyPr/>
                    <a:lstStyle/>
                    <a:p>
                      <a:r>
                        <a:rPr lang="en-US" sz="1800" dirty="0"/>
                        <a:t>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local Vault to create keypair “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sha-env-KeyPair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this is the key pair use to login into EC2 instances.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816202"/>
                  </a:ext>
                </a:extLst>
              </a:tr>
              <a:tr h="588530">
                <a:tc>
                  <a:txBody>
                    <a:bodyPr/>
                    <a:lstStyle/>
                    <a:p>
                      <a:r>
                        <a:rPr lang="en-US" sz="1800" dirty="0"/>
                        <a:t>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TLS cert keys for client, to use the TLS authentication from client to vault server.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802933"/>
                  </a:ext>
                </a:extLst>
              </a:tr>
              <a:tr h="588530">
                <a:tc>
                  <a:txBody>
                    <a:bodyPr/>
                    <a:lstStyle/>
                    <a:p>
                      <a:r>
                        <a:rPr lang="en-US" dirty="0"/>
                        <a:t>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RDS security group for the VPC allows communication only from vault subnet, not from consult subnet.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26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5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5C9-2AAF-4287-8A12-AEC3BE3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9" y="0"/>
            <a:ext cx="11219294" cy="746780"/>
          </a:xfrm>
        </p:spPr>
        <p:txBody>
          <a:bodyPr>
            <a:normAutofit/>
          </a:bodyPr>
          <a:lstStyle/>
          <a:p>
            <a:r>
              <a:rPr lang="en-US" sz="3200" b="1" dirty="0"/>
              <a:t>Vault</a:t>
            </a:r>
            <a:r>
              <a:rPr lang="en-US" sz="3200" dirty="0"/>
              <a:t> as </a:t>
            </a:r>
            <a:r>
              <a:rPr lang="en-US" sz="3200" b="1" dirty="0"/>
              <a:t>service</a:t>
            </a:r>
            <a:r>
              <a:rPr lang="en-US" sz="3200" dirty="0"/>
              <a:t> for credentials/secrets with </a:t>
            </a:r>
            <a:r>
              <a:rPr lang="en-US" sz="2000" b="1" dirty="0"/>
              <a:t>configurable TTL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44FD0C-47E8-46B0-B604-3BE8C9DD0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343886"/>
              </p:ext>
            </p:extLst>
          </p:nvPr>
        </p:nvGraphicFramePr>
        <p:xfrm>
          <a:off x="-479687" y="708482"/>
          <a:ext cx="12311406" cy="614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B677BB-0757-436A-9472-358E99C183A0}"/>
              </a:ext>
            </a:extLst>
          </p:cNvPr>
          <p:cNvSpPr/>
          <p:nvPr/>
        </p:nvSpPr>
        <p:spPr>
          <a:xfrm>
            <a:off x="11052970" y="761197"/>
            <a:ext cx="113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 Vault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4BCD3-2AE2-41B1-A9D6-9B527BCD2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002" y="5278095"/>
            <a:ext cx="139065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0DDFB-C785-4212-A343-D7612D508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923" y="5468595"/>
            <a:ext cx="18764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3815A-3729-4422-B115-85CC1D3B4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9713" y="5287620"/>
            <a:ext cx="188595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93DA8-5A57-4BD5-AA19-78F2F21F5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441" y="708482"/>
            <a:ext cx="5715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509F-B68F-4239-8C91-A3FF5F4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911840" cy="822960"/>
          </a:xfrm>
        </p:spPr>
        <p:txBody>
          <a:bodyPr/>
          <a:lstStyle/>
          <a:p>
            <a:r>
              <a:rPr lang="en-US" b="1" dirty="0"/>
              <a:t>Multi Cloud and Digital Transformation,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51FA-4B84-47EE-9025-18764662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74656"/>
            <a:ext cx="10728960" cy="5509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Why</a:t>
            </a:r>
            <a:r>
              <a:rPr lang="en-US" dirty="0"/>
              <a:t> </a:t>
            </a:r>
            <a:r>
              <a:rPr lang="en-US" sz="2800" dirty="0"/>
              <a:t>Multi Cloud ? </a:t>
            </a:r>
          </a:p>
          <a:p>
            <a:r>
              <a:rPr lang="en-US" dirty="0"/>
              <a:t>Cost Arbitration </a:t>
            </a:r>
          </a:p>
          <a:p>
            <a:pPr lvl="1"/>
            <a:r>
              <a:rPr lang="en-US" dirty="0"/>
              <a:t>Digital Ocean is lower cost Linux vis-à-vis AWS Linux </a:t>
            </a:r>
          </a:p>
          <a:p>
            <a:r>
              <a:rPr lang="en-US" dirty="0"/>
              <a:t>Availability </a:t>
            </a:r>
          </a:p>
          <a:p>
            <a:r>
              <a:rPr lang="en-US" dirty="0"/>
              <a:t>Leverage Best in class for intended use case </a:t>
            </a:r>
          </a:p>
          <a:p>
            <a:pPr lvl="1"/>
            <a:r>
              <a:rPr lang="en-US" dirty="0"/>
              <a:t>Digital Ocean VPS for dev/POC use</a:t>
            </a:r>
          </a:p>
          <a:p>
            <a:pPr lvl="1"/>
            <a:r>
              <a:rPr lang="en-US" dirty="0"/>
              <a:t>Azure for Hybrid SQLServer, Office 365, Exchange. .NET app migration</a:t>
            </a:r>
          </a:p>
          <a:p>
            <a:pPr lvl="1"/>
            <a:r>
              <a:rPr lang="en-US" dirty="0"/>
              <a:t>AWS for AWS Lambda Functions, S3</a:t>
            </a:r>
          </a:p>
          <a:p>
            <a:r>
              <a:rPr lang="en-US" dirty="0"/>
              <a:t>Business enabler</a:t>
            </a:r>
          </a:p>
          <a:p>
            <a:pPr lvl="1"/>
            <a:r>
              <a:rPr lang="en-US" dirty="0"/>
              <a:t>Deliver the app, whichever platform (nah! Cloud) it is on, enable the business</a:t>
            </a:r>
          </a:p>
          <a:p>
            <a:r>
              <a:rPr lang="en-US" dirty="0"/>
              <a:t>Enables IT Optimization</a:t>
            </a:r>
          </a:p>
          <a:p>
            <a:pPr lvl="1"/>
            <a:r>
              <a:rPr lang="en-US" dirty="0"/>
              <a:t>New app architectures (using microservices and containers)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6EA-2280-4D71-94A7-8BD61439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D537-93DA-4993-A5CE-271BAB5A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4214"/>
            <a:ext cx="11106171" cy="3880773"/>
          </a:xfrm>
        </p:spPr>
        <p:txBody>
          <a:bodyPr/>
          <a:lstStyle/>
          <a:p>
            <a:r>
              <a:rPr lang="en-US" dirty="0"/>
              <a:t>Change terraform templates to provision ECS, instead of machine images </a:t>
            </a:r>
          </a:p>
          <a:p>
            <a:r>
              <a:rPr lang="en-US" dirty="0"/>
              <a:t>Extend Packer to build SQLServer image for Azure Cloud with same SHA signature and timestamp suffix name as for AWS. </a:t>
            </a:r>
          </a:p>
          <a:p>
            <a:r>
              <a:rPr lang="en-US" dirty="0"/>
              <a:t>Change Terraform template to provision SQLServer on Azure. </a:t>
            </a:r>
          </a:p>
          <a:p>
            <a:r>
              <a:rPr lang="en-US" dirty="0"/>
              <a:t>Interface RDS and Azure </a:t>
            </a:r>
            <a:r>
              <a:rPr lang="en-US" dirty="0" err="1"/>
              <a:t>SQLDatabase</a:t>
            </a:r>
            <a:r>
              <a:rPr lang="en-US" dirty="0"/>
              <a:t> with same credential, to provide consistent and unique audit trail for same user across vault, consul, EC2, RDS and Azure based image and Azure </a:t>
            </a:r>
            <a:r>
              <a:rPr lang="en-US" dirty="0" err="1"/>
              <a:t>SQLDatabase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7469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AE90-CBF7-4E8E-92EB-69EFFB57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7"/>
            <a:ext cx="10515600" cy="850932"/>
          </a:xfrm>
        </p:spPr>
        <p:txBody>
          <a:bodyPr/>
          <a:lstStyle/>
          <a:p>
            <a:r>
              <a:rPr lang="en-US" b="1" dirty="0"/>
              <a:t>Spring boot application for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E98-2A17-4892-B7E5-21A33365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602"/>
            <a:ext cx="10515600" cy="4351338"/>
          </a:xfrm>
        </p:spPr>
        <p:txBody>
          <a:bodyPr/>
          <a:lstStyle/>
          <a:p>
            <a:r>
              <a:rPr lang="en-US" dirty="0"/>
              <a:t>Inside example </a:t>
            </a:r>
            <a:r>
              <a:rPr lang="en-US" b="1" dirty="0" err="1"/>
              <a:t>dir</a:t>
            </a:r>
            <a:r>
              <a:rPr lang="en-US" dirty="0"/>
              <a:t> on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</a:p>
          <a:p>
            <a:r>
              <a:rPr lang="en-US" dirty="0"/>
              <a:t>Implements the Vault Integration using spring cloud config, demonstrating following</a:t>
            </a:r>
          </a:p>
          <a:p>
            <a:pPr lvl="1"/>
            <a:r>
              <a:rPr lang="en-US" b="1" dirty="0" err="1"/>
              <a:t>DataSource</a:t>
            </a:r>
            <a:r>
              <a:rPr lang="en-US" dirty="0"/>
              <a:t> creation with rotating, lease based credentials. </a:t>
            </a:r>
          </a:p>
          <a:p>
            <a:pPr lvl="1"/>
            <a:r>
              <a:rPr lang="en-US" b="1" dirty="0"/>
              <a:t>Data encryption </a:t>
            </a:r>
            <a:r>
              <a:rPr lang="en-US" dirty="0"/>
              <a:t>at rest and in transit using Vault.</a:t>
            </a:r>
          </a:p>
        </p:txBody>
      </p:sp>
    </p:spTree>
    <p:extLst>
      <p:ext uri="{BB962C8B-B14F-4D97-AF65-F5344CB8AC3E}">
        <p14:creationId xmlns:p14="http://schemas.microsoft.com/office/powerpoint/2010/main" val="12147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54DF-D118-4CEE-B53E-43EDF986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66" y="1"/>
            <a:ext cx="10201198" cy="801278"/>
          </a:xfrm>
        </p:spPr>
        <p:txBody>
          <a:bodyPr>
            <a:normAutofit/>
          </a:bodyPr>
          <a:lstStyle/>
          <a:p>
            <a:r>
              <a:rPr lang="en-US" dirty="0"/>
              <a:t>Database security – a common use case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4A4AE-C357-4189-939F-ABC0E43D7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696042"/>
              </p:ext>
            </p:extLst>
          </p:nvPr>
        </p:nvGraphicFramePr>
        <p:xfrm>
          <a:off x="677332" y="713740"/>
          <a:ext cx="10931600" cy="60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900">
                  <a:extLst>
                    <a:ext uri="{9D8B030D-6E8A-4147-A177-3AD203B41FA5}">
                      <a16:colId xmlns:a16="http://schemas.microsoft.com/office/drawing/2014/main" val="3828322493"/>
                    </a:ext>
                  </a:extLst>
                </a:gridCol>
                <a:gridCol w="2732900">
                  <a:extLst>
                    <a:ext uri="{9D8B030D-6E8A-4147-A177-3AD203B41FA5}">
                      <a16:colId xmlns:a16="http://schemas.microsoft.com/office/drawing/2014/main" val="2309237518"/>
                    </a:ext>
                  </a:extLst>
                </a:gridCol>
                <a:gridCol w="2732900">
                  <a:extLst>
                    <a:ext uri="{9D8B030D-6E8A-4147-A177-3AD203B41FA5}">
                      <a16:colId xmlns:a16="http://schemas.microsoft.com/office/drawing/2014/main" val="3359577986"/>
                    </a:ext>
                  </a:extLst>
                </a:gridCol>
                <a:gridCol w="2732900">
                  <a:extLst>
                    <a:ext uri="{9D8B030D-6E8A-4147-A177-3AD203B41FA5}">
                      <a16:colId xmlns:a16="http://schemas.microsoft.com/office/drawing/2014/main" val="1406462355"/>
                    </a:ext>
                  </a:extLst>
                </a:gridCol>
              </a:tblGrid>
              <a:tr h="86881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AppServer/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54634"/>
                  </a:ext>
                </a:extLst>
              </a:tr>
              <a:tr h="2019622">
                <a:tc>
                  <a:txBody>
                    <a:bodyPr/>
                    <a:lstStyle/>
                    <a:p>
                      <a:r>
                        <a:rPr lang="en-US" dirty="0"/>
                        <a:t>User to webserver </a:t>
                      </a:r>
                      <a:r>
                        <a:rPr lang="en-US" b="1" dirty="0"/>
                        <a:t>data</a:t>
                      </a:r>
                      <a:r>
                        <a:rPr lang="en-US" dirty="0"/>
                        <a:t> transmittal typically </a:t>
                      </a:r>
                      <a:r>
                        <a:rPr lang="en-US" b="1" dirty="0"/>
                        <a:t>secured</a:t>
                      </a:r>
                      <a:r>
                        <a:rPr lang="en-US" dirty="0"/>
                        <a:t> with </a:t>
                      </a:r>
                      <a:r>
                        <a:rPr lang="en-US" b="1" dirty="0"/>
                        <a:t>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WebServer</a:t>
                      </a:r>
                      <a:r>
                        <a:rPr lang="en-US" dirty="0"/>
                        <a:t> to App Runtime secured with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 configuration keeps the static database credentials. Uses credentials to establish DB connection.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Database, uses, keys to encrypt data at rest in tables.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41222"/>
                  </a:ext>
                </a:extLst>
              </a:tr>
              <a:tr h="715283">
                <a:tc>
                  <a:txBody>
                    <a:bodyPr/>
                    <a:lstStyle/>
                    <a:p>
                      <a:r>
                        <a:rPr lang="en-US" sz="1400" i="1" dirty="0"/>
                        <a:t>&lt;data&gt; is protected using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&lt;data&gt; is protected using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&lt;data&gt; is protected using secure 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&lt;data&gt; is optionally encrypted at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53551"/>
                  </a:ext>
                </a:extLst>
              </a:tr>
              <a:tr h="23983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Same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credentials</a:t>
                      </a:r>
                      <a:r>
                        <a:rPr lang="en-US" dirty="0"/>
                        <a:t> uses repeatedly for </a:t>
                      </a:r>
                      <a:r>
                        <a:rPr lang="en-US" b="1" dirty="0"/>
                        <a:t>long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duration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(typically a policy driven change event is needed to cycle the credentials)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Data-in-transit</a:t>
                      </a:r>
                      <a:r>
                        <a:rPr lang="en-US" dirty="0"/>
                        <a:t> from server to DB is </a:t>
                      </a:r>
                      <a:r>
                        <a:rPr lang="en-US" b="1" dirty="0"/>
                        <a:t>insecure</a:t>
                      </a:r>
                      <a:r>
                        <a:rPr lang="en-US" dirty="0"/>
                        <a:t>, and susceptible to sniffing and thus compromise.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7722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A37D8A6-07F6-4B39-A0EB-2639D4349586}"/>
              </a:ext>
            </a:extLst>
          </p:cNvPr>
          <p:cNvSpPr/>
          <p:nvPr/>
        </p:nvSpPr>
        <p:spPr>
          <a:xfrm>
            <a:off x="3238280" y="2384981"/>
            <a:ext cx="292231" cy="320512"/>
          </a:xfrm>
          <a:prstGeom prst="rightArrow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673FBB-C5DB-4ED4-8E1D-FED6E61CD223}"/>
              </a:ext>
            </a:extLst>
          </p:cNvPr>
          <p:cNvSpPr/>
          <p:nvPr/>
        </p:nvSpPr>
        <p:spPr>
          <a:xfrm>
            <a:off x="5949884" y="2384981"/>
            <a:ext cx="292231" cy="320512"/>
          </a:xfrm>
          <a:prstGeom prst="rightArrow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31EA3E-BE92-4096-A354-02DB585139C7}"/>
              </a:ext>
            </a:extLst>
          </p:cNvPr>
          <p:cNvSpPr/>
          <p:nvPr/>
        </p:nvSpPr>
        <p:spPr>
          <a:xfrm>
            <a:off x="8656947" y="2384981"/>
            <a:ext cx="292231" cy="320512"/>
          </a:xfrm>
          <a:prstGeom prst="rightArrow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EB3A-BCF5-470F-B84F-FEB8CC27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84" y="57102"/>
            <a:ext cx="10421332" cy="78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– TDE encrypting data in DB: typical case</a:t>
            </a:r>
            <a:endParaRPr lang="en-US" sz="3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9200E-002D-48BF-BD3F-1486D6AD0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982626"/>
              </p:ext>
            </p:extLst>
          </p:nvPr>
        </p:nvGraphicFramePr>
        <p:xfrm>
          <a:off x="-145592" y="916147"/>
          <a:ext cx="7884998" cy="536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66C3F85-1640-47CE-BCCA-DB91BED02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51426"/>
              </p:ext>
            </p:extLst>
          </p:nvPr>
        </p:nvGraphicFramePr>
        <p:xfrm>
          <a:off x="6608191" y="975134"/>
          <a:ext cx="5529732" cy="512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133EAB5-E0AB-4914-B5B8-036220556F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0" y="184912"/>
            <a:ext cx="681206" cy="1001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D236BA-1185-4A51-8192-A362AFBFD7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70088" y="4939645"/>
            <a:ext cx="916146" cy="91614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1575224-78E6-4E59-9503-E13A6310B856}"/>
              </a:ext>
            </a:extLst>
          </p:cNvPr>
          <p:cNvSpPr/>
          <p:nvPr/>
        </p:nvSpPr>
        <p:spPr>
          <a:xfrm rot="2732775">
            <a:off x="357332" y="1019349"/>
            <a:ext cx="763571" cy="736382"/>
          </a:xfrm>
          <a:prstGeom prst="rightArrow">
            <a:avLst/>
          </a:prstGeom>
          <a:solidFill>
            <a:srgbClr val="4A66AC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61DB7-4542-4B70-91F0-0388E4205209}"/>
              </a:ext>
            </a:extLst>
          </p:cNvPr>
          <p:cNvSpPr txBox="1"/>
          <p:nvPr/>
        </p:nvSpPr>
        <p:spPr>
          <a:xfrm>
            <a:off x="1035717" y="891699"/>
            <a:ext cx="236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Uses credentials stored statically in config. Known to few people only.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2F16B7-F0BA-4765-B004-0E718B9C8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4078" y="128746"/>
            <a:ext cx="1304128" cy="13041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07C861-CA41-493F-9AC1-4130B6464D4A}"/>
              </a:ext>
            </a:extLst>
          </p:cNvPr>
          <p:cNvSpPr txBox="1"/>
          <p:nvPr/>
        </p:nvSpPr>
        <p:spPr>
          <a:xfrm>
            <a:off x="1035717" y="891699"/>
            <a:ext cx="236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Uses credentials stored statically in config. Known to few people only.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D456B7-77A8-4A00-8896-04FE068A3F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4078" y="91038"/>
            <a:ext cx="1304128" cy="13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87DB9277-9D91-4544-99B7-4DD386FC012F}"/>
              </a:ext>
            </a:extLst>
          </p:cNvPr>
          <p:cNvSpPr/>
          <p:nvPr/>
        </p:nvSpPr>
        <p:spPr>
          <a:xfrm>
            <a:off x="208919" y="731320"/>
            <a:ext cx="291886" cy="132863"/>
          </a:xfrm>
          <a:prstGeom prst="rightArrow">
            <a:avLst/>
          </a:prstGeom>
          <a:solidFill>
            <a:schemeClr val="dk1">
              <a:alpha val="3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BAA974F-8A7F-4F6F-91DD-3FB53035063B}"/>
              </a:ext>
            </a:extLst>
          </p:cNvPr>
          <p:cNvSpPr/>
          <p:nvPr/>
        </p:nvSpPr>
        <p:spPr>
          <a:xfrm>
            <a:off x="10691779" y="922492"/>
            <a:ext cx="282671" cy="101943"/>
          </a:xfrm>
          <a:prstGeom prst="leftArrow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EB3A-BCF5-470F-B84F-FEB8CC27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661" y="91039"/>
            <a:ext cx="9601200" cy="787400"/>
          </a:xfrm>
        </p:spPr>
        <p:txBody>
          <a:bodyPr>
            <a:normAutofit/>
          </a:bodyPr>
          <a:lstStyle/>
          <a:p>
            <a:r>
              <a:rPr lang="en-US" b="1" dirty="0"/>
              <a:t>Scenario – Vault security implementation </a:t>
            </a:r>
            <a:endParaRPr lang="en-US" sz="3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9200E-002D-48BF-BD3F-1486D6AD0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400408"/>
              </p:ext>
            </p:extLst>
          </p:nvPr>
        </p:nvGraphicFramePr>
        <p:xfrm>
          <a:off x="-145592" y="916147"/>
          <a:ext cx="7884998" cy="536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66C3F85-1640-47CE-BCCA-DB91BED02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049715"/>
              </p:ext>
            </p:extLst>
          </p:nvPr>
        </p:nvGraphicFramePr>
        <p:xfrm>
          <a:off x="7909089" y="4150951"/>
          <a:ext cx="4690543" cy="2496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133EAB5-E0AB-4914-B5B8-036220556F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0" y="184912"/>
            <a:ext cx="681206" cy="1001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D236BA-1185-4A51-8192-A362AFBFD7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70088" y="4939645"/>
            <a:ext cx="916146" cy="91614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1575224-78E6-4E59-9503-E13A6310B856}"/>
              </a:ext>
            </a:extLst>
          </p:cNvPr>
          <p:cNvSpPr/>
          <p:nvPr/>
        </p:nvSpPr>
        <p:spPr>
          <a:xfrm rot="2732775">
            <a:off x="357332" y="1019349"/>
            <a:ext cx="763571" cy="736382"/>
          </a:xfrm>
          <a:prstGeom prst="rightArrow">
            <a:avLst/>
          </a:prstGeom>
          <a:solidFill>
            <a:srgbClr val="4A66AC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61DB7-4542-4B70-91F0-0388E4205209}"/>
              </a:ext>
            </a:extLst>
          </p:cNvPr>
          <p:cNvSpPr txBox="1"/>
          <p:nvPr/>
        </p:nvSpPr>
        <p:spPr>
          <a:xfrm>
            <a:off x="1035717" y="891699"/>
            <a:ext cx="236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trike="sngStrike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Uses credentials stored statically in config. Known to few people only.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2F16B7-F0BA-4765-B004-0E718B9C8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4078" y="128746"/>
            <a:ext cx="1057940" cy="1057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518D9-5F3A-4C26-A567-20DA6147AD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464" y="732416"/>
            <a:ext cx="571500" cy="628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173831-C0CE-450A-AED5-DF961D66E468}"/>
              </a:ext>
            </a:extLst>
          </p:cNvPr>
          <p:cNvSpPr/>
          <p:nvPr/>
        </p:nvSpPr>
        <p:spPr>
          <a:xfrm>
            <a:off x="10895869" y="758836"/>
            <a:ext cx="113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 Vault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A7786-97BD-48BE-B1F6-7A0BE31EAE32}"/>
              </a:ext>
            </a:extLst>
          </p:cNvPr>
          <p:cNvSpPr txBox="1"/>
          <p:nvPr/>
        </p:nvSpPr>
        <p:spPr>
          <a:xfrm>
            <a:off x="8053416" y="1288629"/>
            <a:ext cx="4088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Preempt-able lease </a:t>
            </a:r>
            <a:r>
              <a:rPr lang="en-US" dirty="0"/>
              <a:t>based </a:t>
            </a:r>
            <a:r>
              <a:rPr lang="en-US" b="1" dirty="0"/>
              <a:t>dynamic</a:t>
            </a:r>
            <a:r>
              <a:rPr lang="en-US" dirty="0"/>
              <a:t> key rings &amp; Credentials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transit</a:t>
            </a:r>
            <a:r>
              <a:rPr lang="en-US" dirty="0"/>
              <a:t> </a:t>
            </a:r>
            <a:r>
              <a:rPr lang="en-US" b="1" dirty="0"/>
              <a:t>encryption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Auditable</a:t>
            </a:r>
            <a:r>
              <a:rPr lang="en-US" dirty="0"/>
              <a:t>, who used which secret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Highly available, </a:t>
            </a:r>
            <a:r>
              <a:rPr lang="en-US" dirty="0" err="1"/>
              <a:t>RESTfull</a:t>
            </a:r>
            <a:r>
              <a:rPr lang="en-US" dirty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</a:t>
            </a:r>
            <a:r>
              <a:rPr lang="en-US" b="1" dirty="0"/>
              <a:t>integration</a:t>
            </a:r>
            <a:r>
              <a:rPr lang="en-US" dirty="0"/>
              <a:t> with spring boot, go…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FA593-9F94-4B74-91E5-258FE4BFE2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895869" y="355599"/>
            <a:ext cx="358906" cy="3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-0.33102 C 2.70833E-6 -0.4794 0.19518 -0.66204 0.35351 -0.66204 L 0.70716 -0.662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52" y="-3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7875 -0.01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75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7677 0.0060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8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324 L 0.00352 0.00347 C -0.01523 0.00185 -0.03385 0.00116 -0.05247 -0.00093 C -0.05469 -0.00139 -0.05664 -0.00347 -0.05872 -0.00394 C -0.06432 -0.00486 -0.06979 -0.00486 -0.07552 -0.00533 C -0.09544 -0.02014 -0.07461 -0.00602 -0.09349 -0.01505 C -0.09466 -0.01551 -0.09557 -0.01759 -0.09674 -0.01783 C -0.10508 -0.01921 -0.11354 -0.01875 -0.122 -0.01921 L -0.16393 -0.01783 C -0.16653 -0.01783 -0.16914 -0.0169 -0.17174 -0.01644 C -0.17956 -0.01551 -0.1875 -0.01505 -0.19531 -0.01366 C -0.20195 -0.0125 -0.20846 -0.01042 -0.21523 -0.00949 C -0.27135 -0.00209 -0.28164 -0.00162 -0.32877 0.00185 L -0.45443 0.00046 C -0.45612 0.00023 -0.45794 -0.00046 -0.45989 -0.00093 C -0.46276 -0.00185 -0.46562 -0.00301 -0.46849 -0.00394 C -0.46953 -0.00486 -0.47057 -0.00602 -0.47174 -0.00671 C -0.47956 -0.01134 -0.48099 -0.01088 -0.48906 -0.01366 C -0.49219 -0.01482 -0.49453 -0.01644 -0.49778 -0.01783 C -0.50143 -0.01945 -0.50508 -0.02107 -0.50872 -0.02199 C -0.5125 -0.02292 -0.51614 -0.02292 -0.51979 -0.02338 C -0.52278 -0.025 -0.52552 -0.02662 -0.52851 -0.02778 C -0.5414 -0.03195 -0.54492 -0.03195 -0.5569 -0.03334 C -0.56224 -0.03519 -0.56745 -0.03773 -0.57278 -0.03889 C -0.57825 -0.04005 -0.58372 -0.04005 -0.58932 -0.04028 L -0.63268 -0.04167 C -0.64349 -0.04491 -0.63047 -0.04144 -0.64857 -0.04445 C -0.65013 -0.04491 -0.65169 -0.04584 -0.65325 -0.04584 C -0.66536 -0.04676 -0.67747 -0.04676 -0.68958 -0.04722 C -0.69935 -0.04676 -0.70911 -0.04769 -0.71875 -0.04584 C -0.71992 -0.04584 -0.72031 -0.04306 -0.72109 -0.04167 C -0.72265 -0.03935 -0.72422 -0.03658 -0.72591 -0.03472 C -0.72708 -0.03334 -0.72864 -0.0331 -0.72982 -0.03195 C -0.74075 -0.02107 -0.71888 -0.03611 -0.74245 -0.02199 C -0.74323 -0.02153 -0.74401 -0.0213 -0.74479 -0.0206 C -0.74609 -0.01968 -0.74739 -0.01806 -0.74883 -0.01783 C -0.80963 -0.0125 -0.80872 -0.0507 -0.80872 -0.01088 L -0.72591 0.12245 L -0.48112 0.28518 L -0.47643 0.27801 L -0.47799 0.29375 " pathEditMode="relative" rAng="0" ptsTypes="AAAAAAAAAAAAAAAAAAAAAAAAAAAAAAAAAAAAAAA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5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27B8E666-E176-46A5-9CBF-D30A2E660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00" y="3766094"/>
            <a:ext cx="3731199" cy="727849"/>
          </a:xfrm>
          <a:prstGeom prst="rect">
            <a:avLst/>
          </a:prstGeom>
        </p:spPr>
      </p:pic>
      <p:sp>
        <p:nvSpPr>
          <p:cNvPr id="84" name="Rounded Rectangle 2">
            <a:extLst>
              <a:ext uri="{FF2B5EF4-FFF2-40B4-BE49-F238E27FC236}">
                <a16:creationId xmlns:a16="http://schemas.microsoft.com/office/drawing/2014/main" id="{58949B56-D066-44A8-AE74-233D14C990A0}"/>
              </a:ext>
            </a:extLst>
          </p:cNvPr>
          <p:cNvSpPr/>
          <p:nvPr/>
        </p:nvSpPr>
        <p:spPr>
          <a:xfrm>
            <a:off x="657153" y="314147"/>
            <a:ext cx="10727670" cy="640636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9E3B5A81-F39C-4C74-A66E-54E77971D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82" y="137490"/>
            <a:ext cx="603504" cy="3939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EFD6187-160A-4A60-BC31-477FC3F88D46}"/>
              </a:ext>
            </a:extLst>
          </p:cNvPr>
          <p:cNvSpPr txBox="1"/>
          <p:nvPr/>
        </p:nvSpPr>
        <p:spPr>
          <a:xfrm>
            <a:off x="4972356" y="345430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74DF57E-E9B3-42B4-B7A8-2E1699EBB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85" y="-15091"/>
            <a:ext cx="450376" cy="53482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440BA45-3FC5-4CC9-886F-9F7A59FEDF8B}"/>
              </a:ext>
            </a:extLst>
          </p:cNvPr>
          <p:cNvSpPr txBox="1"/>
          <p:nvPr/>
        </p:nvSpPr>
        <p:spPr>
          <a:xfrm>
            <a:off x="4403135" y="19981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Route 53</a:t>
            </a:r>
          </a:p>
        </p:txBody>
      </p:sp>
      <p:sp>
        <p:nvSpPr>
          <p:cNvPr id="93" name="Rounded Rectangle 3">
            <a:extLst>
              <a:ext uri="{FF2B5EF4-FFF2-40B4-BE49-F238E27FC236}">
                <a16:creationId xmlns:a16="http://schemas.microsoft.com/office/drawing/2014/main" id="{7DBB6641-F228-4A0D-9B7B-285D7A307B81}"/>
              </a:ext>
            </a:extLst>
          </p:cNvPr>
          <p:cNvSpPr/>
          <p:nvPr/>
        </p:nvSpPr>
        <p:spPr>
          <a:xfrm>
            <a:off x="951122" y="629735"/>
            <a:ext cx="10097092" cy="59141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US-east-1- Default VPC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900ADA5-05AA-4EE2-9009-EF6834DC9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90" y="425888"/>
            <a:ext cx="599170" cy="391125"/>
          </a:xfrm>
          <a:prstGeom prst="rect">
            <a:avLst/>
          </a:prstGeom>
        </p:spPr>
      </p:pic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0DAF60C7-022E-4D51-BFFF-91730CC69F5F}"/>
              </a:ext>
            </a:extLst>
          </p:cNvPr>
          <p:cNvSpPr/>
          <p:nvPr/>
        </p:nvSpPr>
        <p:spPr>
          <a:xfrm>
            <a:off x="1221352" y="971768"/>
            <a:ext cx="4155913" cy="5177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F58536"/>
                </a:solidFill>
                <a:latin typeface="Helvetica Neue"/>
                <a:cs typeface="Helvetica Neue"/>
              </a:rPr>
              <a:t>Availability Zone 1a</a:t>
            </a:r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DED00C10-C944-4345-8D88-B59559FD0B19}"/>
              </a:ext>
            </a:extLst>
          </p:cNvPr>
          <p:cNvSpPr/>
          <p:nvPr/>
        </p:nvSpPr>
        <p:spPr>
          <a:xfrm>
            <a:off x="5900176" y="971768"/>
            <a:ext cx="2272863" cy="517782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4A66AC"/>
                </a:solidFill>
                <a:latin typeface="Helvetica Neue"/>
                <a:cs typeface="Helvetica Neue"/>
              </a:rPr>
              <a:t>Availability Zone 1b</a:t>
            </a:r>
          </a:p>
        </p:txBody>
      </p:sp>
      <p:sp>
        <p:nvSpPr>
          <p:cNvPr id="100" name="Rounded Rectangle 21">
            <a:extLst>
              <a:ext uri="{FF2B5EF4-FFF2-40B4-BE49-F238E27FC236}">
                <a16:creationId xmlns:a16="http://schemas.microsoft.com/office/drawing/2014/main" id="{72FD7385-108B-4052-B0C2-1BD632E538B2}"/>
              </a:ext>
            </a:extLst>
          </p:cNvPr>
          <p:cNvSpPr/>
          <p:nvPr/>
        </p:nvSpPr>
        <p:spPr>
          <a:xfrm>
            <a:off x="1220219" y="1246561"/>
            <a:ext cx="4155913" cy="139294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Public Subnet 1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3596CF3-620B-41C2-BA91-1C92E0226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129" y="1107318"/>
            <a:ext cx="215900" cy="2413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14F781C-D5D4-48D3-9991-BD4ECF7B7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74" y="14810"/>
            <a:ext cx="415776" cy="41107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267AFAF-271E-4C1F-8ECF-58BEBA2D5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18" y="1459387"/>
            <a:ext cx="506571" cy="531082"/>
          </a:xfrm>
          <a:prstGeom prst="rect">
            <a:avLst/>
          </a:prstGeom>
        </p:spPr>
      </p:pic>
      <p:sp>
        <p:nvSpPr>
          <p:cNvPr id="103" name="Rounded Rectangle 21">
            <a:extLst>
              <a:ext uri="{FF2B5EF4-FFF2-40B4-BE49-F238E27FC236}">
                <a16:creationId xmlns:a16="http://schemas.microsoft.com/office/drawing/2014/main" id="{D7CF09F0-F491-4A6E-8928-2F9349EF8FF7}"/>
              </a:ext>
            </a:extLst>
          </p:cNvPr>
          <p:cNvSpPr/>
          <p:nvPr/>
        </p:nvSpPr>
        <p:spPr>
          <a:xfrm>
            <a:off x="1220218" y="3769940"/>
            <a:ext cx="4155913" cy="9135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Private Subnet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DF72F2-52A6-4DD3-90DA-E6213EEB0D14}"/>
              </a:ext>
            </a:extLst>
          </p:cNvPr>
          <p:cNvSpPr txBox="1"/>
          <p:nvPr/>
        </p:nvSpPr>
        <p:spPr>
          <a:xfrm>
            <a:off x="4129405" y="34290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E57E43-D817-47AF-95E3-6FE7B7692133}"/>
              </a:ext>
            </a:extLst>
          </p:cNvPr>
          <p:cNvSpPr txBox="1"/>
          <p:nvPr/>
        </p:nvSpPr>
        <p:spPr>
          <a:xfrm>
            <a:off x="2786758" y="232547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2D1F959-4D24-4745-9FDA-D0886388B1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34" y="2919741"/>
            <a:ext cx="506571" cy="53108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BFA90FA6-A851-4538-93C7-F0A1E15638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23" y="1997283"/>
            <a:ext cx="526507" cy="612282"/>
          </a:xfrm>
          <a:prstGeom prst="rect">
            <a:avLst/>
          </a:prstGeom>
        </p:spPr>
      </p:pic>
      <p:sp>
        <p:nvSpPr>
          <p:cNvPr id="110" name="Rounded Rectangle 21">
            <a:extLst>
              <a:ext uri="{FF2B5EF4-FFF2-40B4-BE49-F238E27FC236}">
                <a16:creationId xmlns:a16="http://schemas.microsoft.com/office/drawing/2014/main" id="{CD53E9CD-FA2C-4FE7-8814-06A81E00FF3E}"/>
              </a:ext>
            </a:extLst>
          </p:cNvPr>
          <p:cNvSpPr/>
          <p:nvPr/>
        </p:nvSpPr>
        <p:spPr>
          <a:xfrm>
            <a:off x="1220218" y="4847827"/>
            <a:ext cx="4155913" cy="9135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DB Public Subnet 1</a:t>
            </a:r>
          </a:p>
        </p:txBody>
      </p:sp>
      <p:sp>
        <p:nvSpPr>
          <p:cNvPr id="111" name="Rounded Rectangle 6">
            <a:extLst>
              <a:ext uri="{FF2B5EF4-FFF2-40B4-BE49-F238E27FC236}">
                <a16:creationId xmlns:a16="http://schemas.microsoft.com/office/drawing/2014/main" id="{A7690FE7-8306-411E-A3BE-B42E51722086}"/>
              </a:ext>
            </a:extLst>
          </p:cNvPr>
          <p:cNvSpPr/>
          <p:nvPr/>
        </p:nvSpPr>
        <p:spPr>
          <a:xfrm>
            <a:off x="8518795" y="971768"/>
            <a:ext cx="2272863" cy="5177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CC3030"/>
                </a:solidFill>
                <a:latin typeface="Helvetica Neue"/>
                <a:cs typeface="Helvetica Neue"/>
              </a:rPr>
              <a:t>Availability Zone 1c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68AF9B54-3DD5-477F-B0FB-D6322BE19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734" y="3615185"/>
            <a:ext cx="215900" cy="2413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8540C85-E2CA-454F-AA37-6029ABC5B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734" y="4724767"/>
            <a:ext cx="215900" cy="241300"/>
          </a:xfrm>
          <a:prstGeom prst="rect">
            <a:avLst/>
          </a:prstGeom>
        </p:spPr>
      </p:pic>
      <p:sp>
        <p:nvSpPr>
          <p:cNvPr id="114" name="Rounded Rectangle 21">
            <a:extLst>
              <a:ext uri="{FF2B5EF4-FFF2-40B4-BE49-F238E27FC236}">
                <a16:creationId xmlns:a16="http://schemas.microsoft.com/office/drawing/2014/main" id="{1A0494B1-33D4-4B37-A582-6E1CD5910FB2}"/>
              </a:ext>
            </a:extLst>
          </p:cNvPr>
          <p:cNvSpPr/>
          <p:nvPr/>
        </p:nvSpPr>
        <p:spPr>
          <a:xfrm>
            <a:off x="5893620" y="3769940"/>
            <a:ext cx="2279419" cy="9135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Private Subnet 2</a:t>
            </a:r>
          </a:p>
        </p:txBody>
      </p:sp>
      <p:sp>
        <p:nvSpPr>
          <p:cNvPr id="115" name="Rounded Rectangle 21">
            <a:extLst>
              <a:ext uri="{FF2B5EF4-FFF2-40B4-BE49-F238E27FC236}">
                <a16:creationId xmlns:a16="http://schemas.microsoft.com/office/drawing/2014/main" id="{955F4CC3-1DEF-430B-82D5-727B8C5467C7}"/>
              </a:ext>
            </a:extLst>
          </p:cNvPr>
          <p:cNvSpPr/>
          <p:nvPr/>
        </p:nvSpPr>
        <p:spPr>
          <a:xfrm>
            <a:off x="8512239" y="3800837"/>
            <a:ext cx="2279419" cy="9135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Private Subnet 3</a:t>
            </a:r>
          </a:p>
        </p:txBody>
      </p:sp>
      <p:sp>
        <p:nvSpPr>
          <p:cNvPr id="116" name="Rounded Rectangle 21">
            <a:extLst>
              <a:ext uri="{FF2B5EF4-FFF2-40B4-BE49-F238E27FC236}">
                <a16:creationId xmlns:a16="http://schemas.microsoft.com/office/drawing/2014/main" id="{3280C437-CD6B-4CC3-B664-DB2E45A3EF7F}"/>
              </a:ext>
            </a:extLst>
          </p:cNvPr>
          <p:cNvSpPr/>
          <p:nvPr/>
        </p:nvSpPr>
        <p:spPr>
          <a:xfrm>
            <a:off x="5893620" y="4847827"/>
            <a:ext cx="2279419" cy="9135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DB subnet 2</a:t>
            </a:r>
          </a:p>
        </p:txBody>
      </p:sp>
      <p:sp>
        <p:nvSpPr>
          <p:cNvPr id="117" name="Rounded Rectangle 21">
            <a:extLst>
              <a:ext uri="{FF2B5EF4-FFF2-40B4-BE49-F238E27FC236}">
                <a16:creationId xmlns:a16="http://schemas.microsoft.com/office/drawing/2014/main" id="{5EF55FD1-AF22-4F17-BE50-8F5E000E8889}"/>
              </a:ext>
            </a:extLst>
          </p:cNvPr>
          <p:cNvSpPr/>
          <p:nvPr/>
        </p:nvSpPr>
        <p:spPr>
          <a:xfrm>
            <a:off x="8512239" y="4878724"/>
            <a:ext cx="2279419" cy="9135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DB Subnet 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C02CCF-42AF-4B14-A586-1B1CE73684F1}"/>
              </a:ext>
            </a:extLst>
          </p:cNvPr>
          <p:cNvSpPr txBox="1"/>
          <p:nvPr/>
        </p:nvSpPr>
        <p:spPr>
          <a:xfrm>
            <a:off x="3892995" y="336118"/>
            <a:ext cx="1684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4A66AC"/>
                </a:solidFill>
                <a:latin typeface="Helvetica Neue"/>
                <a:cs typeface="Helvetica Neue"/>
              </a:rPr>
              <a:t>Vault.analyzeaws.com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7AF5DA1-1D32-49E8-8A6C-878E263CE4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04" y="5179369"/>
            <a:ext cx="512377" cy="55033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8A98C9C-D1A4-4BB8-863D-8B9BB43CB5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94" y="5179369"/>
            <a:ext cx="512377" cy="55033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2414084-63EE-441A-ABC6-D4198DA34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045" y="5197429"/>
            <a:ext cx="512377" cy="55033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68B411C-820A-426E-AE73-322930D6AC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80" y="554799"/>
            <a:ext cx="543639" cy="564959"/>
          </a:xfrm>
          <a:prstGeom prst="rect">
            <a:avLst/>
          </a:prstGeom>
        </p:spPr>
      </p:pic>
      <p:sp>
        <p:nvSpPr>
          <p:cNvPr id="122" name="Rounded Rectangle 21">
            <a:extLst>
              <a:ext uri="{FF2B5EF4-FFF2-40B4-BE49-F238E27FC236}">
                <a16:creationId xmlns:a16="http://schemas.microsoft.com/office/drawing/2014/main" id="{95A94310-F348-4C82-9912-ABF54BBBF557}"/>
              </a:ext>
            </a:extLst>
          </p:cNvPr>
          <p:cNvSpPr/>
          <p:nvPr/>
        </p:nvSpPr>
        <p:spPr>
          <a:xfrm>
            <a:off x="5886930" y="1246561"/>
            <a:ext cx="2279420" cy="139294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Public Subnet 2</a:t>
            </a:r>
          </a:p>
        </p:txBody>
      </p:sp>
      <p:sp>
        <p:nvSpPr>
          <p:cNvPr id="123" name="Rounded Rectangle 21">
            <a:extLst>
              <a:ext uri="{FF2B5EF4-FFF2-40B4-BE49-F238E27FC236}">
                <a16:creationId xmlns:a16="http://schemas.microsoft.com/office/drawing/2014/main" id="{A34CEFCB-1B0F-4A44-B7C4-AEDF6D63CBF6}"/>
              </a:ext>
            </a:extLst>
          </p:cNvPr>
          <p:cNvSpPr/>
          <p:nvPr/>
        </p:nvSpPr>
        <p:spPr>
          <a:xfrm>
            <a:off x="8505205" y="1227968"/>
            <a:ext cx="2279420" cy="139294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Helvetica Neue"/>
                <a:cs typeface="Helvetica Neue"/>
              </a:rPr>
              <a:t>Public Subnet 3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5730120-5EA1-4BE8-B836-9B5A24D6D2CD}"/>
              </a:ext>
            </a:extLst>
          </p:cNvPr>
          <p:cNvCxnSpPr>
            <a:cxnSpLocks/>
            <a:stCxn id="121" idx="1"/>
            <a:endCxn id="100" idx="0"/>
          </p:cNvCxnSpPr>
          <p:nvPr/>
        </p:nvCxnSpPr>
        <p:spPr>
          <a:xfrm rot="10800000" flipV="1">
            <a:off x="3298176" y="837279"/>
            <a:ext cx="2482004" cy="4092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F7AB8DB-5707-4088-8411-3E2CE4A1D23F}"/>
              </a:ext>
            </a:extLst>
          </p:cNvPr>
          <p:cNvCxnSpPr>
            <a:cxnSpLocks/>
            <a:stCxn id="121" idx="3"/>
            <a:endCxn id="98" idx="0"/>
          </p:cNvCxnSpPr>
          <p:nvPr/>
        </p:nvCxnSpPr>
        <p:spPr>
          <a:xfrm>
            <a:off x="6323819" y="837279"/>
            <a:ext cx="712789" cy="13448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2AF3013-F0A1-4D7B-90E5-0D25B218208A}"/>
              </a:ext>
            </a:extLst>
          </p:cNvPr>
          <p:cNvCxnSpPr>
            <a:cxnSpLocks/>
          </p:cNvCxnSpPr>
          <p:nvPr/>
        </p:nvCxnSpPr>
        <p:spPr>
          <a:xfrm>
            <a:off x="6323819" y="837575"/>
            <a:ext cx="3331408" cy="1342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6897B4B-8298-4784-86DE-414EB2C445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98176" y="837397"/>
            <a:ext cx="2482004" cy="4090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C419196-ECFB-4E3C-9201-323442FD1A3A}"/>
              </a:ext>
            </a:extLst>
          </p:cNvPr>
          <p:cNvCxnSpPr>
            <a:cxnSpLocks/>
          </p:cNvCxnSpPr>
          <p:nvPr/>
        </p:nvCxnSpPr>
        <p:spPr>
          <a:xfrm>
            <a:off x="6323819" y="837516"/>
            <a:ext cx="3331408" cy="1342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0BFC319-0C42-4EE7-84A8-1CF9C3C1A30E}"/>
              </a:ext>
            </a:extLst>
          </p:cNvPr>
          <p:cNvCxnSpPr>
            <a:cxnSpLocks/>
            <a:endCxn id="91" idx="0"/>
          </p:cNvCxnSpPr>
          <p:nvPr/>
        </p:nvCxnSpPr>
        <p:spPr>
          <a:xfrm rot="10800000">
            <a:off x="4902647" y="19981"/>
            <a:ext cx="748279" cy="235740"/>
          </a:xfrm>
          <a:prstGeom prst="bentConnector4">
            <a:avLst>
              <a:gd name="adj1" fmla="val 16623"/>
              <a:gd name="adj2" fmla="val 9823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1054BE2-4741-4782-BE54-21FF4CD3DF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71277" y="274343"/>
            <a:ext cx="268844" cy="292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0F28919-C182-4394-903B-9353688624EE}"/>
              </a:ext>
            </a:extLst>
          </p:cNvPr>
          <p:cNvCxnSpPr>
            <a:stCxn id="121" idx="1"/>
            <a:endCxn id="88" idx="0"/>
          </p:cNvCxnSpPr>
          <p:nvPr/>
        </p:nvCxnSpPr>
        <p:spPr>
          <a:xfrm flipH="1" flipV="1">
            <a:off x="4735292" y="336118"/>
            <a:ext cx="1044888" cy="5011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FC8A4F1-CCDA-40CA-9DDD-6A2010CB09D6}"/>
              </a:ext>
            </a:extLst>
          </p:cNvPr>
          <p:cNvSpPr txBox="1"/>
          <p:nvPr/>
        </p:nvSpPr>
        <p:spPr>
          <a:xfrm>
            <a:off x="5950404" y="102554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ELB</a:t>
            </a:r>
            <a:endParaRPr lang="en-US" sz="1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34EBFE-9E85-45EB-A96A-6B677F03E843}"/>
              </a:ext>
            </a:extLst>
          </p:cNvPr>
          <p:cNvSpPr txBox="1"/>
          <p:nvPr/>
        </p:nvSpPr>
        <p:spPr>
          <a:xfrm>
            <a:off x="4119953" y="1636346"/>
            <a:ext cx="782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Instant Client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30C2887-8CE2-49DC-939E-C0D402CD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73" y="3867671"/>
            <a:ext cx="2281522" cy="573855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C43B8057-8322-4E86-A7EB-7F4285A6E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795" y="3817022"/>
            <a:ext cx="2281522" cy="573855"/>
          </a:xfrm>
          <a:prstGeom prst="rect">
            <a:avLst/>
          </a:prstGeom>
        </p:spPr>
      </p:pic>
      <p:cxnSp>
        <p:nvCxnSpPr>
          <p:cNvPr id="153" name="Straight Arrow Connector 152" title="Oracle Plugin ">
            <a:extLst>
              <a:ext uri="{FF2B5EF4-FFF2-40B4-BE49-F238E27FC236}">
                <a16:creationId xmlns:a16="http://schemas.microsoft.com/office/drawing/2014/main" id="{7A1D4F62-C2F7-483B-BF15-907CD960BE91}"/>
              </a:ext>
            </a:extLst>
          </p:cNvPr>
          <p:cNvCxnSpPr>
            <a:cxnSpLocks/>
          </p:cNvCxnSpPr>
          <p:nvPr/>
        </p:nvCxnSpPr>
        <p:spPr>
          <a:xfrm>
            <a:off x="3429374" y="1759951"/>
            <a:ext cx="871102" cy="14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EFC6B4F-BE70-4546-BFA0-1D409E7E9102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flipV="1">
            <a:off x="2989459" y="1532202"/>
            <a:ext cx="19050" cy="2280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B15B5DD-3122-432E-8D6E-D25AE77A52D0}"/>
              </a:ext>
            </a:extLst>
          </p:cNvPr>
          <p:cNvCxnSpPr>
            <a:cxnSpLocks/>
            <a:stCxn id="118" idx="3"/>
            <a:endCxn id="141" idx="2"/>
          </p:cNvCxnSpPr>
          <p:nvPr/>
        </p:nvCxnSpPr>
        <p:spPr>
          <a:xfrm flipV="1">
            <a:off x="2706781" y="2067233"/>
            <a:ext cx="1804519" cy="33873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6D6307F-1068-4B7B-B85C-78AB27865866}"/>
              </a:ext>
            </a:extLst>
          </p:cNvPr>
          <p:cNvSpPr txBox="1"/>
          <p:nvPr/>
        </p:nvSpPr>
        <p:spPr>
          <a:xfrm>
            <a:off x="1892304" y="4625174"/>
            <a:ext cx="2706596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800" dirty="0"/>
              <a:t>Provision Leased credentials based on assigned role</a:t>
            </a:r>
          </a:p>
          <a:p>
            <a:r>
              <a:rPr lang="en-US" sz="800" dirty="0"/>
              <a:t>Lease preemption and Expiry by Age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8C2E8-0D12-44AE-8B48-4823D885B51E}"/>
              </a:ext>
            </a:extLst>
          </p:cNvPr>
          <p:cNvSpPr txBox="1"/>
          <p:nvPr/>
        </p:nvSpPr>
        <p:spPr>
          <a:xfrm>
            <a:off x="3542375" y="1459990"/>
            <a:ext cx="55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Secrets engine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6D42A8C-337D-458D-96CD-AF8463B062E3}"/>
              </a:ext>
            </a:extLst>
          </p:cNvPr>
          <p:cNvSpPr txBox="1"/>
          <p:nvPr/>
        </p:nvSpPr>
        <p:spPr>
          <a:xfrm>
            <a:off x="2254726" y="2737796"/>
            <a:ext cx="813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Vault service discovery and Health monitoring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B2E4C-BE4F-446C-8395-C077422060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59" y="3812429"/>
            <a:ext cx="60960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92888D-A6EA-4E16-8337-EC9E52599A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09" y="1217877"/>
            <a:ext cx="571500" cy="6286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C905796-BCDE-4FD1-A8C9-4798CC2651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78" y="1227968"/>
            <a:ext cx="571500" cy="6286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4C8B6C1-A4A5-49DA-B1A7-6A0CDD6434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72" y="3826436"/>
            <a:ext cx="609600" cy="6286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DCF2C5E-9404-43A1-8539-DB03E6F6D4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81" y="1197238"/>
            <a:ext cx="571500" cy="6286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062EFEF-8678-457F-B770-600AAC5034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55" y="3760883"/>
            <a:ext cx="609600" cy="62865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C8AA200-1117-4CE1-86B9-BA05E6B6E74E}"/>
              </a:ext>
            </a:extLst>
          </p:cNvPr>
          <p:cNvSpPr txBox="1"/>
          <p:nvPr/>
        </p:nvSpPr>
        <p:spPr>
          <a:xfrm>
            <a:off x="7331124" y="1348618"/>
            <a:ext cx="782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Instant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B8E200-C43C-46B1-8A6F-EA17CA0314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0241" y="3783158"/>
            <a:ext cx="240533" cy="37537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D4B34BC-17ED-4A99-8EEF-15117EE872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1547" y="3867612"/>
            <a:ext cx="240533" cy="37537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0AA279A-8277-469F-BB9D-B58E0F8746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88143" y="3817022"/>
            <a:ext cx="240533" cy="375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101D88-D111-4D2F-9FFA-A1F69D4B43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434" y="314147"/>
            <a:ext cx="1811083" cy="16978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EC28A31-C436-4691-A459-28E18DE282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49" y="4128656"/>
            <a:ext cx="544781" cy="5296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AD14B86-BB94-446B-97FB-DF205AD69A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75331" y="1186654"/>
            <a:ext cx="240533" cy="3753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D2695FC-210C-4477-872E-3B53B62553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7347" y="1197238"/>
            <a:ext cx="240533" cy="37537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D558BAD-835C-43DB-A5E4-4D6E4FB884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24776" y="1135649"/>
            <a:ext cx="240533" cy="37537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65F2E62-2517-4A8B-9056-EED9F6CD3A8B}"/>
              </a:ext>
            </a:extLst>
          </p:cNvPr>
          <p:cNvSpPr txBox="1"/>
          <p:nvPr/>
        </p:nvSpPr>
        <p:spPr>
          <a:xfrm>
            <a:off x="9794205" y="1299734"/>
            <a:ext cx="782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Instant Client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07F15FC-E948-4CCC-98B2-EA754A4AF0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16" y="1991087"/>
            <a:ext cx="538195" cy="62587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DFD4167-FA7E-4430-AE60-7397450D12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795" y="1969329"/>
            <a:ext cx="538195" cy="62587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32A9DC0-7A6D-4931-9904-9F7258F1C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95" y="2900418"/>
            <a:ext cx="506571" cy="53108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24656C0-75BD-4AE9-BE26-9FA494702F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05" y="2982931"/>
            <a:ext cx="506571" cy="53108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8C395A2-33F1-4649-8828-F8B7112FB6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85" y="1483731"/>
            <a:ext cx="506571" cy="53108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D27E21F-3904-4918-A8EF-F2531EB41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144" y="1355283"/>
            <a:ext cx="506571" cy="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A159-A16F-4096-9FBC-3DBCDFF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7"/>
            <a:ext cx="10515600" cy="973480"/>
          </a:xfrm>
        </p:spPr>
        <p:txBody>
          <a:bodyPr/>
          <a:lstStyle/>
          <a:p>
            <a:r>
              <a:rPr lang="en-US" b="1" dirty="0"/>
              <a:t>AWS Vault Architecture Salient Feature(s)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27DEF8-F6DA-4FCA-A55B-276060C44823}"/>
              </a:ext>
            </a:extLst>
          </p:cNvPr>
          <p:cNvSpPr txBox="1">
            <a:spLocks/>
          </p:cNvSpPr>
          <p:nvPr/>
        </p:nvSpPr>
        <p:spPr>
          <a:xfrm>
            <a:off x="838200" y="1395166"/>
            <a:ext cx="10515600" cy="4911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Highly available architecture, spanning three AZ’s in one region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Vault uses Consul at secure storage and for service discovery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 ELB distributes load across vault instances.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Integrated with RDS – Oracle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Does Encryption of data at rest and in transit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Database can not be accessed by any server except Vault (security group)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Terraform templates use variable file (in </a:t>
            </a:r>
            <a:r>
              <a:rPr lang="en-US" sz="2800" dirty="0" err="1"/>
              <a:t>github</a:t>
            </a:r>
            <a:r>
              <a:rPr lang="en-US" sz="2800" dirty="0"/>
              <a:t>) to provision same infrastructure for different environments (DIT, SIT…)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50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E2A6-F1EF-4242-846A-1C22FE18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74" y="163830"/>
            <a:ext cx="8596668" cy="704850"/>
          </a:xfrm>
        </p:spPr>
        <p:txBody>
          <a:bodyPr/>
          <a:lstStyle/>
          <a:p>
            <a:r>
              <a:rPr lang="en-US" b="1" dirty="0"/>
              <a:t>Vault-consul-cluster [VPC]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B21B55-E65F-4896-8157-2B4FE0FD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9134"/>
              </p:ext>
            </p:extLst>
          </p:nvPr>
        </p:nvGraphicFramePr>
        <p:xfrm>
          <a:off x="425874" y="868680"/>
          <a:ext cx="11049843" cy="485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9">
                  <a:extLst>
                    <a:ext uri="{9D8B030D-6E8A-4147-A177-3AD203B41FA5}">
                      <a16:colId xmlns:a16="http://schemas.microsoft.com/office/drawing/2014/main" val="2355749143"/>
                    </a:ext>
                  </a:extLst>
                </a:gridCol>
                <a:gridCol w="1578549">
                  <a:extLst>
                    <a:ext uri="{9D8B030D-6E8A-4147-A177-3AD203B41FA5}">
                      <a16:colId xmlns:a16="http://schemas.microsoft.com/office/drawing/2014/main" val="252857416"/>
                    </a:ext>
                  </a:extLst>
                </a:gridCol>
                <a:gridCol w="866480">
                  <a:extLst>
                    <a:ext uri="{9D8B030D-6E8A-4147-A177-3AD203B41FA5}">
                      <a16:colId xmlns:a16="http://schemas.microsoft.com/office/drawing/2014/main" val="2102974226"/>
                    </a:ext>
                  </a:extLst>
                </a:gridCol>
                <a:gridCol w="782424">
                  <a:extLst>
                    <a:ext uri="{9D8B030D-6E8A-4147-A177-3AD203B41FA5}">
                      <a16:colId xmlns:a16="http://schemas.microsoft.com/office/drawing/2014/main" val="3172041208"/>
                    </a:ext>
                  </a:extLst>
                </a:gridCol>
                <a:gridCol w="801279">
                  <a:extLst>
                    <a:ext uri="{9D8B030D-6E8A-4147-A177-3AD203B41FA5}">
                      <a16:colId xmlns:a16="http://schemas.microsoft.com/office/drawing/2014/main" val="981822129"/>
                    </a:ext>
                  </a:extLst>
                </a:gridCol>
                <a:gridCol w="3864013">
                  <a:extLst>
                    <a:ext uri="{9D8B030D-6E8A-4147-A177-3AD203B41FA5}">
                      <a16:colId xmlns:a16="http://schemas.microsoft.com/office/drawing/2014/main" val="2705911694"/>
                    </a:ext>
                  </a:extLst>
                </a:gridCol>
                <a:gridCol w="1578549">
                  <a:extLst>
                    <a:ext uri="{9D8B030D-6E8A-4147-A177-3AD203B41FA5}">
                      <a16:colId xmlns:a16="http://schemas.microsoft.com/office/drawing/2014/main" val="3889851672"/>
                    </a:ext>
                  </a:extLst>
                </a:gridCol>
              </a:tblGrid>
              <a:tr h="97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Security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913294"/>
                  </a:ext>
                </a:extLst>
              </a:tr>
              <a:tr h="97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www.analyzeaws.com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30060"/>
                  </a:ext>
                </a:extLst>
              </a:tr>
              <a:tr h="97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Subnet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Envelope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EC2 instance/AZ using Ubuntu 16_04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Vault cluster*</a:t>
                      </a:r>
                    </a:p>
                    <a:p>
                      <a:pPr algn="ctr"/>
                      <a:r>
                        <a:rPr lang="en-US" dirty="0"/>
                        <a:t>With oracle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361072"/>
                  </a:ext>
                </a:extLst>
              </a:tr>
              <a:tr h="97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Subnet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EC2 instance/AZ using Ubuntu 16_04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Consul Cluster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50837"/>
                  </a:ext>
                </a:extLst>
              </a:tr>
              <a:tr h="97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Subnet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Transit Security</a:t>
                      </a:r>
                    </a:p>
                    <a:p>
                      <a:pPr algn="ctr"/>
                      <a:r>
                        <a:rPr lang="en-US" b="1" dirty="0"/>
                        <a:t>TDE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EC2 instance/AZ using Ubuntu 16_04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RDS Oracle* </a:t>
                      </a:r>
                      <a:r>
                        <a:rPr lang="en-US" sz="1200" dirty="0"/>
                        <a:t>(standard edition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976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18D347-482B-41CD-9A4C-B593B8EEFAA9}"/>
              </a:ext>
            </a:extLst>
          </p:cNvPr>
          <p:cNvSpPr txBox="1"/>
          <p:nvPr/>
        </p:nvSpPr>
        <p:spPr>
          <a:xfrm>
            <a:off x="565608" y="6363684"/>
            <a:ext cx="105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: only for demo in public subnet, should be in private subnet. Demo is used to query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00896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E2A6-F1EF-4242-846A-1C22FE18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74" y="163830"/>
            <a:ext cx="8596668" cy="704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Vault-consul-cluster Module Dependency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B21B55-E65F-4896-8157-2B4FE0FD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4855"/>
              </p:ext>
            </p:extLst>
          </p:nvPr>
        </p:nvGraphicFramePr>
        <p:xfrm>
          <a:off x="519642" y="1053739"/>
          <a:ext cx="11152716" cy="429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16">
                  <a:extLst>
                    <a:ext uri="{9D8B030D-6E8A-4147-A177-3AD203B41FA5}">
                      <a16:colId xmlns:a16="http://schemas.microsoft.com/office/drawing/2014/main" val="2355749143"/>
                    </a:ext>
                  </a:extLst>
                </a:gridCol>
                <a:gridCol w="8999600">
                  <a:extLst>
                    <a:ext uri="{9D8B030D-6E8A-4147-A177-3AD203B41FA5}">
                      <a16:colId xmlns:a16="http://schemas.microsoft.com/office/drawing/2014/main" val="2102974226"/>
                    </a:ext>
                  </a:extLst>
                </a:gridCol>
              </a:tblGrid>
              <a:tr h="5054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ELB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aws_elb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913294"/>
                  </a:ext>
                </a:extLst>
              </a:tr>
              <a:tr h="618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Subnet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ELB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for distribution of load to vault node(s)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361072"/>
                  </a:ext>
                </a:extLst>
              </a:tr>
              <a:tr h="5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Analyzeaws.com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50837"/>
                  </a:ext>
                </a:extLst>
              </a:tr>
              <a:tr h="5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97671"/>
                  </a:ext>
                </a:extLst>
              </a:tr>
              <a:tr h="5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Vault 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9144"/>
                  </a:ext>
                </a:extLst>
              </a:tr>
              <a:tr h="5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Spans all zones in </a:t>
                      </a:r>
                      <a:r>
                        <a:rPr lang="en-US" dirty="0" err="1"/>
                        <a:t>vpc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748689"/>
                  </a:ext>
                </a:extLst>
              </a:tr>
              <a:tr h="5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ChecksVault</a:t>
                      </a:r>
                      <a:r>
                        <a:rPr lang="en-US" dirty="0"/>
                        <a:t> at /v1/sys/</a:t>
                      </a:r>
                      <a:r>
                        <a:rPr lang="en-US" dirty="0" err="1"/>
                        <a:t>health?standbyok</a:t>
                      </a:r>
                      <a:r>
                        <a:rPr lang="en-US" dirty="0"/>
                        <a:t>=true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25342"/>
                  </a:ext>
                </a:extLst>
              </a:tr>
              <a:tr h="5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 for VPC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14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22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6FE2-9898-4AA2-BD50-E6057B23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44" y="83820"/>
            <a:ext cx="8596668" cy="1320800"/>
          </a:xfrm>
        </p:spPr>
        <p:txBody>
          <a:bodyPr/>
          <a:lstStyle/>
          <a:p>
            <a:r>
              <a:rPr lang="en-US" sz="5400" b="1" dirty="0"/>
              <a:t>Vault</a:t>
            </a:r>
            <a:r>
              <a:rPr lang="en-US" b="1" dirty="0"/>
              <a:t> - a DevOps Perspective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D69BE5-5585-4A19-A069-709BE3DFEC3F}"/>
              </a:ext>
            </a:extLst>
          </p:cNvPr>
          <p:cNvSpPr txBox="1">
            <a:spLocks/>
          </p:cNvSpPr>
          <p:nvPr/>
        </p:nvSpPr>
        <p:spPr>
          <a:xfrm>
            <a:off x="425874" y="1404620"/>
            <a:ext cx="11164146" cy="4693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Infrastructure Build</a:t>
            </a:r>
            <a:r>
              <a:rPr lang="en-US" dirty="0"/>
              <a:t>: Hashicorp Packer for image (vault and instant client) </a:t>
            </a:r>
            <a:r>
              <a:rPr lang="en-US" b="1" dirty="0"/>
              <a:t>build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Server Provision</a:t>
            </a:r>
            <a:r>
              <a:rPr lang="en-US" dirty="0"/>
              <a:t>: Hashicorp Terraform for Vault, Instant Client </a:t>
            </a:r>
            <a:r>
              <a:rPr lang="en-US" b="1" dirty="0"/>
              <a:t>provision</a:t>
            </a:r>
            <a:r>
              <a:rPr lang="en-US" dirty="0"/>
              <a:t>(</a:t>
            </a:r>
            <a:r>
              <a:rPr lang="en-US" dirty="0" err="1"/>
              <a:t>ing</a:t>
            </a:r>
            <a:r>
              <a:rPr lang="en-US" dirty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/>
              <a:t>Usage example: </a:t>
            </a:r>
            <a:r>
              <a:rPr lang="en-US" dirty="0"/>
              <a:t>Spring boot application with vault based security. </a:t>
            </a:r>
          </a:p>
          <a:p>
            <a:r>
              <a:rPr lang="en-US" sz="2400" b="1" dirty="0"/>
              <a:t>Please refer to following </a:t>
            </a:r>
            <a:r>
              <a:rPr lang="en-US" sz="2400" b="1" dirty="0" err="1"/>
              <a:t>github</a:t>
            </a:r>
            <a:r>
              <a:rPr lang="en-US" sz="2400" b="1" dirty="0"/>
              <a:t> repository for working packer and terraform template(s)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	https://github.com/analyzeaws/vault-and-consul.git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1506</Words>
  <Application>Microsoft Office PowerPoint</Application>
  <PresentationFormat>Widescreen</PresentationFormat>
  <Paragraphs>239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Trebuchet MS</vt:lpstr>
      <vt:lpstr>Office Theme</vt:lpstr>
      <vt:lpstr>Hashicorp- Vault </vt:lpstr>
      <vt:lpstr>Database security – a common use case </vt:lpstr>
      <vt:lpstr>Scenario – TDE encrypting data in DB: typical case</vt:lpstr>
      <vt:lpstr>Scenario – Vault security implementation </vt:lpstr>
      <vt:lpstr>PowerPoint Presentation</vt:lpstr>
      <vt:lpstr>AWS Vault Architecture Salient Feature(s)</vt:lpstr>
      <vt:lpstr>Vault-consul-cluster [VPC]</vt:lpstr>
      <vt:lpstr>Vault-consul-cluster Module Dependency</vt:lpstr>
      <vt:lpstr>Vault - a DevOps Perspective</vt:lpstr>
      <vt:lpstr>Build with Packe(r)-ed AMI’s – Why ?</vt:lpstr>
      <vt:lpstr>Packer template – key characteristics </vt:lpstr>
      <vt:lpstr>Terraform Infrastructure – Predictably provision</vt:lpstr>
      <vt:lpstr>Terraform template – Key Characteristics </vt:lpstr>
      <vt:lpstr>Vault as service for credentials/secrets with configurable TTL</vt:lpstr>
      <vt:lpstr>Multi Cloud and Digital Transformation, Huh?</vt:lpstr>
      <vt:lpstr>Next Steps</vt:lpstr>
      <vt:lpstr>Spring boot application for vault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Packer</dc:title>
  <dc:creator>Deepak Bajaj</dc:creator>
  <cp:lastModifiedBy>Deepak Bajaj</cp:lastModifiedBy>
  <cp:revision>93</cp:revision>
  <dcterms:created xsi:type="dcterms:W3CDTF">2018-02-10T00:54:13Z</dcterms:created>
  <dcterms:modified xsi:type="dcterms:W3CDTF">2018-03-05T19:35:30Z</dcterms:modified>
</cp:coreProperties>
</file>