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82" r:id="rId3"/>
    <p:sldId id="288" r:id="rId4"/>
    <p:sldId id="264" r:id="rId5"/>
    <p:sldId id="309" r:id="rId6"/>
    <p:sldId id="291" r:id="rId7"/>
    <p:sldId id="308" r:id="rId8"/>
    <p:sldId id="313" r:id="rId9"/>
    <p:sldId id="265" r:id="rId10"/>
    <p:sldId id="267" r:id="rId11"/>
    <p:sldId id="269" r:id="rId12"/>
    <p:sldId id="270" r:id="rId13"/>
    <p:sldId id="271" r:id="rId14"/>
    <p:sldId id="314" r:id="rId15"/>
    <p:sldId id="320" r:id="rId16"/>
    <p:sldId id="275" r:id="rId17"/>
    <p:sldId id="272" r:id="rId18"/>
    <p:sldId id="310" r:id="rId19"/>
    <p:sldId id="315" r:id="rId20"/>
    <p:sldId id="321" r:id="rId21"/>
    <p:sldId id="286" r:id="rId22"/>
    <p:sldId id="273" r:id="rId23"/>
    <p:sldId id="285" r:id="rId24"/>
    <p:sldId id="268" r:id="rId25"/>
    <p:sldId id="316" r:id="rId26"/>
    <p:sldId id="322" r:id="rId27"/>
    <p:sldId id="274" r:id="rId28"/>
    <p:sldId id="287" r:id="rId29"/>
    <p:sldId id="317" r:id="rId30"/>
    <p:sldId id="323" r:id="rId31"/>
    <p:sldId id="299" r:id="rId32"/>
    <p:sldId id="305" r:id="rId33"/>
    <p:sldId id="318" r:id="rId34"/>
    <p:sldId id="324" r:id="rId35"/>
    <p:sldId id="289" r:id="rId36"/>
    <p:sldId id="319" r:id="rId37"/>
    <p:sldId id="290" r:id="rId38"/>
    <p:sldId id="284" r:id="rId39"/>
    <p:sldId id="283" r:id="rId40"/>
    <p:sldId id="311" r:id="rId41"/>
    <p:sldId id="31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97" d="100"/>
          <a:sy n="97" d="100"/>
        </p:scale>
        <p:origin x="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5D27D-F6C1-457C-97EB-5B89E5036C9E}" type="datetimeFigureOut">
              <a:rPr lang="en-IE" smtClean="0"/>
              <a:t>18/02/2018</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3DCF1-0E0C-46D1-982B-9AC1FC9E571A}" type="slidenum">
              <a:rPr lang="en-IE" smtClean="0"/>
              <a:t>‹#›</a:t>
            </a:fld>
            <a:endParaRPr lang="en-IE"/>
          </a:p>
        </p:txBody>
      </p:sp>
    </p:spTree>
    <p:extLst>
      <p:ext uri="{BB962C8B-B14F-4D97-AF65-F5344CB8AC3E}">
        <p14:creationId xmlns:p14="http://schemas.microsoft.com/office/powerpoint/2010/main" val="355891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398502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9370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231775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406470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4C863B-FA9B-4512-A178-D5CD000B838D}" type="datetimeFigureOut">
              <a:rPr lang="en-GB" smtClean="0"/>
              <a:t>18/02/2018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408839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64C863B-FA9B-4512-A178-D5CD000B838D}" type="datetimeFigureOut">
              <a:rPr lang="en-GB" smtClean="0"/>
              <a:t>18/02/2018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10742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64C863B-FA9B-4512-A178-D5CD000B838D}" type="datetimeFigureOut">
              <a:rPr lang="en-GB" smtClean="0"/>
              <a:t>18/02/2018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64854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64C863B-FA9B-4512-A178-D5CD000B838D}" type="datetimeFigureOut">
              <a:rPr lang="en-GB" smtClean="0"/>
              <a:t>18/02/2018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84641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C863B-FA9B-4512-A178-D5CD000B838D}" type="datetimeFigureOut">
              <a:rPr lang="en-GB" smtClean="0"/>
              <a:t>18/02/2018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303268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4C863B-FA9B-4512-A178-D5CD000B838D}" type="datetimeFigureOut">
              <a:rPr lang="en-GB" smtClean="0"/>
              <a:t>18/02/2018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95714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4C863B-FA9B-4512-A178-D5CD000B838D}" type="datetimeFigureOut">
              <a:rPr lang="en-GB" smtClean="0"/>
              <a:t>18/02/2018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306487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C863B-FA9B-4512-A178-D5CD000B838D}" type="datetimeFigureOut">
              <a:rPr lang="en-GB" smtClean="0"/>
              <a:t>18/02/2018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F3177-0EFD-4232-920D-FDAB20F51FB8}" type="slidenum">
              <a:rPr lang="en-GB" smtClean="0"/>
              <a:t>‹#›</a:t>
            </a:fld>
            <a:endParaRPr lang="en-GB"/>
          </a:p>
        </p:txBody>
      </p:sp>
    </p:spTree>
    <p:extLst>
      <p:ext uri="{BB962C8B-B14F-4D97-AF65-F5344CB8AC3E}">
        <p14:creationId xmlns:p14="http://schemas.microsoft.com/office/powerpoint/2010/main" val="13214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dbafromthecold.com/" TargetMode="External"/><Relationship Id="rId2" Type="http://schemas.openxmlformats.org/officeDocument/2006/relationships/hyperlink" Target="mailto:dbafromthecold@gmail.com" TargetMode="Externa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1984" y="1214438"/>
            <a:ext cx="9144000" cy="2387600"/>
          </a:xfrm>
        </p:spPr>
        <p:txBody>
          <a:bodyPr>
            <a:normAutofit/>
          </a:bodyPr>
          <a:lstStyle/>
          <a:p>
            <a:r>
              <a:rPr lang="en-GB" dirty="0">
                <a:solidFill>
                  <a:schemeClr val="accent1">
                    <a:lumMod val="75000"/>
                  </a:schemeClr>
                </a:solidFill>
              </a:rPr>
              <a:t>Introduction to partitioning</a:t>
            </a:r>
          </a:p>
        </p:txBody>
      </p:sp>
      <p:sp>
        <p:nvSpPr>
          <p:cNvPr id="5" name="Subtitle 4"/>
          <p:cNvSpPr>
            <a:spLocks noGrp="1"/>
          </p:cNvSpPr>
          <p:nvPr>
            <p:ph type="subTitle" idx="1"/>
          </p:nvPr>
        </p:nvSpPr>
        <p:spPr>
          <a:xfrm>
            <a:off x="1641984" y="3602038"/>
            <a:ext cx="9144000" cy="1655762"/>
          </a:xfrm>
        </p:spPr>
        <p:txBody>
          <a:bodyPr/>
          <a:lstStyle/>
          <a:p>
            <a:endParaRPr lang="en-GB" dirty="0"/>
          </a:p>
        </p:txBody>
      </p:sp>
    </p:spTree>
    <p:extLst>
      <p:ext uri="{BB962C8B-B14F-4D97-AF65-F5344CB8AC3E}">
        <p14:creationId xmlns:p14="http://schemas.microsoft.com/office/powerpoint/2010/main" val="65856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 Functions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Maps rows in the table to a partition</a:t>
            </a:r>
            <a:br>
              <a:rPr lang="en-US" altLang="en-US" dirty="0">
                <a:solidFill>
                  <a:srgbClr val="0064C3"/>
                </a:solidFill>
              </a:rPr>
            </a:b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CREATE</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DATATYPE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RANGE</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RIGHT</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LEFT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FOR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VALUES </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n</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n1</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n2</a:t>
            </a:r>
            <a:r>
              <a:rPr lang="en-GB" dirty="0">
                <a:solidFill>
                  <a:srgbClr val="808080"/>
                </a:solidFill>
                <a:latin typeface="Consolas" panose="020B0609020204030204" pitchFamily="49" charset="0"/>
              </a:rPr>
              <a:t>...</a:t>
            </a:r>
            <a:r>
              <a:rPr lang="en-GB" dirty="0" err="1">
                <a:solidFill>
                  <a:prstClr val="black"/>
                </a:solidFill>
                <a:latin typeface="Consolas" panose="020B0609020204030204" pitchFamily="49" charset="0"/>
              </a:rPr>
              <a:t>nx</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100562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Left / Right Range Types</a:t>
            </a:r>
          </a:p>
        </p:txBody>
      </p:sp>
      <p:sp>
        <p:nvSpPr>
          <p:cNvPr id="3" name="Subtitle 2"/>
          <p:cNvSpPr>
            <a:spLocks noGrp="1"/>
          </p:cNvSpPr>
          <p:nvPr>
            <p:ph idx="1"/>
          </p:nvPr>
        </p:nvSpPr>
        <p:spPr>
          <a:xfrm>
            <a:off x="2481294" y="4274875"/>
            <a:ext cx="6312309" cy="1840790"/>
          </a:xfrm>
        </p:spPr>
        <p:txBody>
          <a:bodyPr>
            <a:normAutofit/>
          </a:bodyPr>
          <a:lstStyle/>
          <a:p>
            <a:pPr marL="0" indent="0">
              <a:buNone/>
            </a:pPr>
            <a:r>
              <a:rPr lang="en-GB" sz="2400" dirty="0">
                <a:solidFill>
                  <a:srgbClr val="808080"/>
                </a:solidFill>
                <a:latin typeface="Consolas" panose="020B0609020204030204" pitchFamily="49" charset="0"/>
              </a:rPr>
              <a:t>RIGHT</a:t>
            </a:r>
            <a:br>
              <a:rPr lang="en-GB" sz="2400" dirty="0"/>
            </a:br>
            <a:r>
              <a:rPr lang="en-GB" sz="2400" dirty="0"/>
              <a:t>	</a:t>
            </a:r>
            <a:r>
              <a:rPr lang="en-GB" sz="2400" dirty="0">
                <a:solidFill>
                  <a:prstClr val="black"/>
                </a:solidFill>
                <a:latin typeface="Consolas" panose="020B0609020204030204" pitchFamily="49" charset="0"/>
              </a:rPr>
              <a:t>2017-01-01</a:t>
            </a:r>
            <a:r>
              <a:rPr lang="en-GB" sz="2400" dirty="0"/>
              <a:t> &lt;= x &lt; </a:t>
            </a:r>
            <a:r>
              <a:rPr lang="en-GB" sz="2400" u="sng" dirty="0">
                <a:solidFill>
                  <a:srgbClr val="FF0000"/>
                </a:solidFill>
                <a:latin typeface="Consolas" panose="020B0609020204030204" pitchFamily="49" charset="0"/>
              </a:rPr>
              <a:t>2018-01-01</a:t>
            </a:r>
            <a:br>
              <a:rPr lang="en-GB" sz="2400" u="sng" dirty="0">
                <a:solidFill>
                  <a:srgbClr val="FF0000"/>
                </a:solidFill>
              </a:rPr>
            </a:br>
            <a:br>
              <a:rPr lang="en-GB" sz="2400" dirty="0"/>
            </a:br>
            <a:r>
              <a:rPr lang="en-GB" sz="2400" dirty="0">
                <a:solidFill>
                  <a:srgbClr val="808080"/>
                </a:solidFill>
                <a:latin typeface="Consolas" panose="020B0609020204030204" pitchFamily="49" charset="0"/>
              </a:rPr>
              <a:t>LEFT</a:t>
            </a:r>
            <a:br>
              <a:rPr lang="en-GB" sz="2400" dirty="0"/>
            </a:br>
            <a:r>
              <a:rPr lang="en-GB" sz="2400" dirty="0"/>
              <a:t>	</a:t>
            </a:r>
            <a:r>
              <a:rPr lang="en-GB" sz="2400" u="sng" dirty="0">
                <a:solidFill>
                  <a:srgbClr val="FF0000"/>
                </a:solidFill>
                <a:latin typeface="Consolas" panose="020B0609020204030204" pitchFamily="49" charset="0"/>
              </a:rPr>
              <a:t>2017-01-01</a:t>
            </a:r>
            <a:r>
              <a:rPr lang="en-GB" sz="2400" dirty="0"/>
              <a:t> &lt; x &lt;= </a:t>
            </a:r>
            <a:r>
              <a:rPr lang="en-GB" sz="2400" dirty="0">
                <a:solidFill>
                  <a:prstClr val="black"/>
                </a:solidFill>
                <a:latin typeface="Consolas" panose="020B0609020204030204" pitchFamily="49" charset="0"/>
              </a:rPr>
              <a:t>2018-01-01</a:t>
            </a:r>
            <a:endParaRPr lang="en-GB" sz="2400" dirty="0"/>
          </a:p>
        </p:txBody>
      </p:sp>
      <p:sp>
        <p:nvSpPr>
          <p:cNvPr id="2" name="TextBox 1">
            <a:extLst>
              <a:ext uri="{FF2B5EF4-FFF2-40B4-BE49-F238E27FC236}">
                <a16:creationId xmlns:a16="http://schemas.microsoft.com/office/drawing/2014/main" id="{7CC2500E-52F4-4A56-8D39-3C5CC84B8289}"/>
              </a:ext>
            </a:extLst>
          </p:cNvPr>
          <p:cNvSpPr txBox="1"/>
          <p:nvPr/>
        </p:nvSpPr>
        <p:spPr>
          <a:xfrm>
            <a:off x="331596" y="1570139"/>
            <a:ext cx="10611707" cy="523220"/>
          </a:xfrm>
          <a:prstGeom prst="rect">
            <a:avLst/>
          </a:prstGeom>
          <a:noFill/>
        </p:spPr>
        <p:txBody>
          <a:bodyPr wrap="square" rtlCol="0">
            <a:spAutoFit/>
          </a:bodyPr>
          <a:lstStyle/>
          <a:p>
            <a:r>
              <a:rPr lang="en-GB" sz="2800" dirty="0"/>
              <a:t>Defines which side of the boundary the value specified belongs</a:t>
            </a:r>
            <a:endParaRPr lang="en-IE" sz="2800" dirty="0"/>
          </a:p>
        </p:txBody>
      </p:sp>
      <p:sp>
        <p:nvSpPr>
          <p:cNvPr id="4" name="TextBox 3">
            <a:extLst>
              <a:ext uri="{FF2B5EF4-FFF2-40B4-BE49-F238E27FC236}">
                <a16:creationId xmlns:a16="http://schemas.microsoft.com/office/drawing/2014/main" id="{0D7F9205-C9CA-4532-BB58-72AB65563323}"/>
              </a:ext>
            </a:extLst>
          </p:cNvPr>
          <p:cNvSpPr txBox="1"/>
          <p:nvPr/>
        </p:nvSpPr>
        <p:spPr>
          <a:xfrm>
            <a:off x="1460090" y="2477728"/>
            <a:ext cx="9271819" cy="1200329"/>
          </a:xfrm>
          <a:prstGeom prst="rect">
            <a:avLst/>
          </a:prstGeom>
          <a:noFill/>
        </p:spPr>
        <p:txBody>
          <a:bodyPr wrap="square" rtlCol="0">
            <a:spAutoFit/>
          </a:bodyPr>
          <a:lstStyle/>
          <a:p>
            <a:r>
              <a:rPr lang="en-GB" sz="2400" dirty="0">
                <a:solidFill>
                  <a:srgbClr val="0000FF"/>
                </a:solidFill>
                <a:latin typeface="Consolas" panose="020B0609020204030204" pitchFamily="49" charset="0"/>
              </a:rPr>
              <a:t>CREATE</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PARTITION</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FUNCTION</a:t>
            </a:r>
            <a:r>
              <a:rPr lang="en-GB" sz="2400" dirty="0">
                <a:solidFill>
                  <a:prstClr val="black"/>
                </a:solidFill>
                <a:latin typeface="Consolas" panose="020B0609020204030204" pitchFamily="49" charset="0"/>
              </a:rPr>
              <a:t> </a:t>
            </a:r>
            <a:r>
              <a:rPr lang="en-GB" sz="2400" dirty="0">
                <a:solidFill>
                  <a:srgbClr val="808080"/>
                </a:solidFill>
                <a:latin typeface="Consolas" panose="020B0609020204030204" pitchFamily="49" charset="0"/>
              </a:rPr>
              <a:t>[</a:t>
            </a:r>
            <a:r>
              <a:rPr lang="en-GB" sz="2400" dirty="0" err="1">
                <a:solidFill>
                  <a:prstClr val="black"/>
                </a:solidFill>
                <a:latin typeface="Consolas" panose="020B0609020204030204" pitchFamily="49" charset="0"/>
              </a:rPr>
              <a:t>MyPartitionFunction</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DATE</a:t>
            </a:r>
            <a:r>
              <a:rPr lang="en-GB" sz="2400" dirty="0">
                <a:solidFill>
                  <a:srgbClr val="808080"/>
                </a:solidFill>
                <a:latin typeface="Consolas" panose="020B0609020204030204" pitchFamily="49" charset="0"/>
              </a:rPr>
              <a:t>)</a:t>
            </a:r>
            <a:br>
              <a:rPr lang="en-GB" sz="2400" dirty="0">
                <a:solidFill>
                  <a:prstClr val="black"/>
                </a:solidFill>
                <a:latin typeface="Consolas" panose="020B0609020204030204" pitchFamily="49" charset="0"/>
              </a:rPr>
            </a:b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AS</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RANGE</a:t>
            </a:r>
            <a:r>
              <a:rPr lang="en-GB" sz="2400" dirty="0">
                <a:solidFill>
                  <a:prstClr val="black"/>
                </a:solidFill>
                <a:latin typeface="Consolas" panose="020B0609020204030204" pitchFamily="49" charset="0"/>
              </a:rPr>
              <a:t> </a:t>
            </a:r>
            <a:r>
              <a:rPr lang="en-GB" sz="2400" dirty="0">
                <a:solidFill>
                  <a:srgbClr val="808080"/>
                </a:solidFill>
                <a:latin typeface="Consolas" panose="020B0609020204030204" pitchFamily="49" charset="0"/>
              </a:rPr>
              <a:t>RIGHT</a:t>
            </a:r>
            <a:r>
              <a:rPr lang="en-GB" sz="2400" dirty="0">
                <a:solidFill>
                  <a:prstClr val="black"/>
                </a:solidFill>
                <a:latin typeface="Consolas" panose="020B0609020204030204" pitchFamily="49" charset="0"/>
              </a:rPr>
              <a:t> </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a:t>
            </a:r>
            <a:r>
              <a:rPr lang="en-GB" sz="2400" dirty="0">
                <a:solidFill>
                  <a:srgbClr val="808080"/>
                </a:solidFill>
                <a:latin typeface="Consolas" panose="020B0609020204030204" pitchFamily="49" charset="0"/>
              </a:rPr>
              <a:t>LEFT</a:t>
            </a:r>
            <a:br>
              <a:rPr lang="en-GB" sz="2400" dirty="0">
                <a:solidFill>
                  <a:prstClr val="black"/>
                </a:solidFill>
                <a:latin typeface="Consolas" panose="020B0609020204030204" pitchFamily="49" charset="0"/>
              </a:rPr>
            </a:br>
            <a:r>
              <a:rPr lang="en-GB" sz="2400" dirty="0">
                <a:solidFill>
                  <a:srgbClr val="0000FF"/>
                </a:solidFill>
                <a:latin typeface="Consolas" panose="020B0609020204030204" pitchFamily="49" charset="0"/>
              </a:rPr>
              <a:t>FOR</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VALUES </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2016-01-01,2017-01-01,2018-01-01</a:t>
            </a:r>
            <a:r>
              <a:rPr lang="en-GB" sz="2400" dirty="0">
                <a:solidFill>
                  <a:srgbClr val="808080"/>
                </a:solidFill>
                <a:latin typeface="Consolas" panose="020B0609020204030204" pitchFamily="49" charset="0"/>
              </a:rPr>
              <a:t>);</a:t>
            </a:r>
            <a:endParaRPr lang="en-IE" sz="2400" dirty="0"/>
          </a:p>
        </p:txBody>
      </p:sp>
    </p:spTree>
    <p:extLst>
      <p:ext uri="{BB962C8B-B14F-4D97-AF65-F5344CB8AC3E}">
        <p14:creationId xmlns:p14="http://schemas.microsoft.com/office/powerpoint/2010/main" val="331999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 Schemes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Maps partitions to filegroups</a:t>
            </a:r>
            <a:br>
              <a:rPr lang="en-US" altLang="en-US" dirty="0">
                <a:solidFill>
                  <a:srgbClr val="0064C3"/>
                </a:solidFill>
              </a:rPr>
            </a:br>
            <a:endParaRPr lang="en-US" altLang="en-US" dirty="0">
              <a:solidFill>
                <a:srgbClr val="0064C3"/>
              </a:solidFill>
            </a:endParaRPr>
          </a:p>
          <a:p>
            <a:pPr marL="0" indent="0">
              <a:buNone/>
            </a:pPr>
            <a:br>
              <a:rPr lang="en-US" altLang="en-US" dirty="0">
                <a:solidFill>
                  <a:srgbClr val="0064C3"/>
                </a:solidFill>
              </a:rPr>
            </a:br>
            <a:r>
              <a:rPr lang="en-GB" dirty="0">
                <a:solidFill>
                  <a:srgbClr val="0000FF"/>
                </a:solidFill>
                <a:latin typeface="Consolas" panose="020B0609020204030204" pitchFamily="49" charset="0"/>
              </a:rPr>
              <a:t>CREATE</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SCHEME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	AS</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latin typeface="Consolas" panose="020B0609020204030204" pitchFamily="49" charset="0"/>
              </a:rPr>
              <a:t>FUNCTION</a:t>
            </a:r>
            <a:r>
              <a:rPr lang="en-GB" i="1" dirty="0">
                <a:solidFill>
                  <a:prstClr val="black"/>
                </a:solidFill>
                <a:latin typeface="Consolas" panose="020B0609020204030204" pitchFamily="49" charset="0"/>
              </a:rPr>
              <a:t> NAME</a:t>
            </a:r>
            <a:r>
              <a:rPr lang="en-GB" dirty="0">
                <a:solidFill>
                  <a:srgbClr val="808080"/>
                </a:solidFill>
                <a:latin typeface="Consolas" panose="020B0609020204030204" pitchFamily="49" charset="0"/>
              </a:rPr>
              <a:t>]</a:t>
            </a:r>
            <a:br>
              <a:rPr lang="en-GB" dirty="0">
                <a:solidFill>
                  <a:srgbClr val="808080"/>
                </a:solidFill>
                <a:latin typeface="Consolas" panose="020B0609020204030204" pitchFamily="49" charset="0"/>
              </a:rPr>
            </a:br>
            <a:r>
              <a:rPr lang="en-GB" dirty="0">
                <a:solidFill>
                  <a:schemeClr val="bg2">
                    <a:lumMod val="50000"/>
                  </a:schemeClr>
                </a:solidFill>
                <a:latin typeface="Consolas" panose="020B0609020204030204" pitchFamily="49" charset="0"/>
              </a:rPr>
              <a:t>[ALL] </a:t>
            </a:r>
            <a:r>
              <a:rPr lang="en-GB" dirty="0">
                <a:solidFill>
                  <a:srgbClr val="0000FF"/>
                </a:solidFill>
                <a:latin typeface="Consolas" panose="020B0609020204030204" pitchFamily="49" charset="0"/>
              </a:rPr>
              <a:t>TO </a:t>
            </a:r>
            <a:r>
              <a:rPr lang="en-GB" dirty="0">
                <a:solidFill>
                  <a:srgbClr val="808080"/>
                </a:solidFill>
                <a:latin typeface="Consolas" panose="020B0609020204030204" pitchFamily="49" charset="0"/>
              </a:rPr>
              <a:t>(</a:t>
            </a:r>
            <a:r>
              <a:rPr lang="en-GB" dirty="0">
                <a:latin typeface="Consolas" panose="020B0609020204030204" pitchFamily="49" charset="0"/>
              </a:rPr>
              <a:t>FILEGROUP</a:t>
            </a:r>
            <a:r>
              <a:rPr lang="en-GB" dirty="0">
                <a:solidFill>
                  <a:srgbClr val="808080"/>
                </a:solidFill>
                <a:latin typeface="Consolas" panose="020B0609020204030204" pitchFamily="49" charset="0"/>
              </a:rPr>
              <a:t>,</a:t>
            </a:r>
            <a:r>
              <a:rPr lang="en-GB" dirty="0">
                <a:latin typeface="Consolas" panose="020B0609020204030204" pitchFamily="49" charset="0"/>
              </a:rPr>
              <a:t>FILEGROUP</a:t>
            </a:r>
            <a:r>
              <a:rPr lang="en-GB" dirty="0">
                <a:solidFill>
                  <a:srgbClr val="808080"/>
                </a:solidFill>
                <a:latin typeface="Consolas" panose="020B0609020204030204" pitchFamily="49" charset="0"/>
              </a:rPr>
              <a:t>,</a:t>
            </a:r>
            <a:r>
              <a:rPr lang="en-GB" dirty="0">
                <a:latin typeface="Consolas" panose="020B0609020204030204" pitchFamily="49" charset="0"/>
              </a:rPr>
              <a:t>FILEGROUP</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262979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6755" y="550606"/>
            <a:ext cx="10515600" cy="717755"/>
          </a:xfrm>
        </p:spPr>
        <p:txBody>
          <a:bodyPr/>
          <a:lstStyle/>
          <a:p>
            <a:r>
              <a:rPr lang="en-US" altLang="en-US" dirty="0">
                <a:solidFill>
                  <a:schemeClr val="accent1">
                    <a:lumMod val="75000"/>
                  </a:schemeClr>
                </a:solidFill>
              </a:rPr>
              <a:t>Creating a partitioned table</a:t>
            </a:r>
          </a:p>
        </p:txBody>
      </p:sp>
      <p:sp>
        <p:nvSpPr>
          <p:cNvPr id="5" name="TextBox 4">
            <a:extLst>
              <a:ext uri="{FF2B5EF4-FFF2-40B4-BE49-F238E27FC236}">
                <a16:creationId xmlns:a16="http://schemas.microsoft.com/office/drawing/2014/main" id="{1110DF59-13D1-4D8D-871D-FE09DF75D58E}"/>
              </a:ext>
            </a:extLst>
          </p:cNvPr>
          <p:cNvSpPr txBox="1"/>
          <p:nvPr/>
        </p:nvSpPr>
        <p:spPr>
          <a:xfrm>
            <a:off x="712838" y="1887793"/>
            <a:ext cx="10766323" cy="3816429"/>
          </a:xfrm>
          <a:prstGeom prst="rect">
            <a:avLst/>
          </a:prstGeom>
          <a:noFill/>
        </p:spPr>
        <p:txBody>
          <a:bodyPr wrap="square" rtlCol="0">
            <a:spAutoFit/>
          </a:bodyPr>
          <a:lstStyle/>
          <a:p>
            <a:r>
              <a:rPr lang="en-IE" sz="3200" dirty="0">
                <a:solidFill>
                  <a:srgbClr val="0000FF"/>
                </a:solidFill>
                <a:latin typeface="Consolas" panose="020B0609020204030204" pitchFamily="49" charset="0"/>
              </a:rPr>
              <a:t>CREATE</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TABLE</a:t>
            </a:r>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dbo</a:t>
            </a:r>
            <a:r>
              <a:rPr lang="en-IE" sz="3200" dirty="0" err="1">
                <a:solidFill>
                  <a:srgbClr val="808080"/>
                </a:solidFill>
                <a:latin typeface="Consolas" panose="020B0609020204030204" pitchFamily="49" charset="0"/>
              </a:rPr>
              <a:t>.</a:t>
            </a:r>
            <a:r>
              <a:rPr lang="en-IE" sz="3200" dirty="0" err="1">
                <a:solidFill>
                  <a:srgbClr val="000000"/>
                </a:solidFill>
                <a:latin typeface="Consolas" panose="020B0609020204030204" pitchFamily="49" charset="0"/>
              </a:rPr>
              <a:t>PartitionedTable</a:t>
            </a:r>
            <a:endParaRPr lang="en-IE" sz="3200" dirty="0">
              <a:solidFill>
                <a:srgbClr val="000000"/>
              </a:solidFill>
              <a:latin typeface="Consolas" panose="020B0609020204030204" pitchFamily="49" charset="0"/>
            </a:endParaRPr>
          </a:p>
          <a:p>
            <a:r>
              <a:rPr lang="en-IE" sz="3200" dirty="0">
                <a:solidFill>
                  <a:srgbClr val="808080"/>
                </a:solidFill>
                <a:latin typeface="Consolas" panose="020B0609020204030204" pitchFamily="49" charset="0"/>
              </a:rPr>
              <a:t>	(</a:t>
            </a:r>
            <a:r>
              <a:rPr lang="en-IE" sz="3200" dirty="0" err="1">
                <a:solidFill>
                  <a:srgbClr val="000000"/>
                </a:solidFill>
                <a:latin typeface="Consolas" panose="020B0609020204030204" pitchFamily="49" charset="0"/>
              </a:rPr>
              <a:t>ColA</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INT</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IDENTITY</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ColB</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VARCHAR</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10</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ColC</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VARCHAR</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10</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ColD</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VARCHAR</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10</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PartitioningKey</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DATE</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FF"/>
                </a:solidFill>
                <a:latin typeface="Consolas" panose="020B0609020204030204" pitchFamily="49" charset="0"/>
              </a:rPr>
              <a:t>		ON</a:t>
            </a:r>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PartitionScheme</a:t>
            </a:r>
            <a:r>
              <a:rPr lang="en-IE" sz="3200" dirty="0">
                <a:solidFill>
                  <a:srgbClr val="808080"/>
                </a:solidFill>
                <a:latin typeface="Consolas" panose="020B0609020204030204" pitchFamily="49" charset="0"/>
              </a:rPr>
              <a:t>(</a:t>
            </a:r>
            <a:r>
              <a:rPr lang="en-IE" sz="3200" dirty="0" err="1">
                <a:solidFill>
                  <a:srgbClr val="000000"/>
                </a:solidFill>
                <a:latin typeface="Consolas" panose="020B0609020204030204" pitchFamily="49" charset="0"/>
              </a:rPr>
              <a:t>PartitioningKey</a:t>
            </a:r>
            <a:r>
              <a:rPr lang="en-IE" sz="3200" dirty="0">
                <a:solidFill>
                  <a:srgbClr val="808080"/>
                </a:solidFill>
                <a:latin typeface="Consolas" panose="020B0609020204030204" pitchFamily="49" charset="0"/>
              </a:rPr>
              <a:t>);</a:t>
            </a:r>
            <a:endParaRPr lang="en-IE" sz="3200" dirty="0"/>
          </a:p>
          <a:p>
            <a:endParaRPr lang="en-IE" dirty="0"/>
          </a:p>
        </p:txBody>
      </p:sp>
    </p:spTree>
    <p:extLst>
      <p:ext uri="{BB962C8B-B14F-4D97-AF65-F5344CB8AC3E}">
        <p14:creationId xmlns:p14="http://schemas.microsoft.com/office/powerpoint/2010/main" val="65519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6727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Indexing Considerations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7454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499" y="552659"/>
            <a:ext cx="10515600" cy="723482"/>
          </a:xfrm>
        </p:spPr>
        <p:txBody>
          <a:bodyPr/>
          <a:lstStyle/>
          <a:p>
            <a:r>
              <a:rPr lang="en-US" altLang="en-US" dirty="0">
                <a:solidFill>
                  <a:schemeClr val="accent1">
                    <a:lumMod val="75000"/>
                  </a:schemeClr>
                </a:solidFill>
              </a:rPr>
              <a:t>Clustered indexes</a:t>
            </a:r>
          </a:p>
        </p:txBody>
      </p:sp>
      <p:sp>
        <p:nvSpPr>
          <p:cNvPr id="3" name="Subtitle 2"/>
          <p:cNvSpPr>
            <a:spLocks noGrp="1"/>
          </p:cNvSpPr>
          <p:nvPr>
            <p:ph idx="1"/>
          </p:nvPr>
        </p:nvSpPr>
        <p:spPr>
          <a:xfrm>
            <a:off x="838200" y="1859492"/>
            <a:ext cx="10515600" cy="4351338"/>
          </a:xfrm>
        </p:spPr>
        <p:txBody>
          <a:bodyPr/>
          <a:lstStyle/>
          <a:p>
            <a:pPr marL="0" indent="0">
              <a:buNone/>
            </a:pPr>
            <a:r>
              <a:rPr lang="en-GB" dirty="0"/>
              <a:t>Create on the partition scheme specifying the partitioning key</a:t>
            </a:r>
          </a:p>
          <a:p>
            <a:pPr marL="0" indent="0">
              <a:buNone/>
            </a:pPr>
            <a:endParaRPr lang="en-GB" dirty="0"/>
          </a:p>
          <a:p>
            <a:pPr marL="0" indent="0">
              <a:buNone/>
            </a:pPr>
            <a:r>
              <a:rPr lang="en-GB" dirty="0"/>
              <a:t>Unique – the partitioning key has to be explicitly specified in the index</a:t>
            </a:r>
          </a:p>
          <a:p>
            <a:pPr marL="0" indent="0">
              <a:buNone/>
            </a:pPr>
            <a:endParaRPr lang="en-GB" dirty="0"/>
          </a:p>
          <a:p>
            <a:pPr marL="0" indent="0">
              <a:buNone/>
            </a:pPr>
            <a:r>
              <a:rPr lang="en-GB" dirty="0"/>
              <a:t>Nonunique – the partitioning key will be added by SQL if not explicitly specified </a:t>
            </a:r>
          </a:p>
        </p:txBody>
      </p:sp>
    </p:spTree>
    <p:extLst>
      <p:ext uri="{BB962C8B-B14F-4D97-AF65-F5344CB8AC3E}">
        <p14:creationId xmlns:p14="http://schemas.microsoft.com/office/powerpoint/2010/main" val="349419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5879" y="552659"/>
            <a:ext cx="10515600" cy="713433"/>
          </a:xfrm>
        </p:spPr>
        <p:txBody>
          <a:bodyPr/>
          <a:lstStyle/>
          <a:p>
            <a:r>
              <a:rPr lang="en-US" altLang="en-US" dirty="0" err="1">
                <a:solidFill>
                  <a:schemeClr val="accent1">
                    <a:lumMod val="75000"/>
                  </a:schemeClr>
                </a:solidFill>
              </a:rPr>
              <a:t>Nonclustered</a:t>
            </a:r>
            <a:r>
              <a:rPr lang="en-US" altLang="en-US" dirty="0">
                <a:solidFill>
                  <a:schemeClr val="accent1">
                    <a:lumMod val="75000"/>
                  </a:schemeClr>
                </a:solidFill>
              </a:rPr>
              <a:t> indexes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An index that is created using the same partition scheme as the base table is </a:t>
            </a:r>
            <a:r>
              <a:rPr lang="en-US" altLang="en-US" b="1" i="1" dirty="0"/>
              <a:t>aligned</a:t>
            </a:r>
            <a:br>
              <a:rPr lang="en-US" altLang="en-US" b="1" i="1" dirty="0"/>
            </a:br>
            <a:br>
              <a:rPr lang="en-US" altLang="en-US" b="1" i="1" dirty="0"/>
            </a:br>
            <a:r>
              <a:rPr lang="en-US" altLang="en-US" dirty="0"/>
              <a:t>An index that is created on a different </a:t>
            </a:r>
            <a:r>
              <a:rPr lang="en-US" altLang="en-US" dirty="0" err="1"/>
              <a:t>filegroup</a:t>
            </a:r>
            <a:r>
              <a:rPr lang="en-US" altLang="en-US" dirty="0"/>
              <a:t> or using a different partition scheme is </a:t>
            </a:r>
            <a:r>
              <a:rPr lang="en-US" altLang="en-US" b="1" i="1" dirty="0"/>
              <a:t>non-aligned</a:t>
            </a:r>
            <a:endParaRPr lang="en-GB" dirty="0"/>
          </a:p>
        </p:txBody>
      </p:sp>
    </p:spTree>
    <p:extLst>
      <p:ext uri="{BB962C8B-B14F-4D97-AF65-F5344CB8AC3E}">
        <p14:creationId xmlns:p14="http://schemas.microsoft.com/office/powerpoint/2010/main" val="141040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499" y="552659"/>
            <a:ext cx="10515600" cy="723482"/>
          </a:xfrm>
        </p:spPr>
        <p:txBody>
          <a:bodyPr/>
          <a:lstStyle/>
          <a:p>
            <a:r>
              <a:rPr lang="en-US" altLang="en-US" dirty="0" err="1">
                <a:solidFill>
                  <a:schemeClr val="accent1">
                    <a:lumMod val="75000"/>
                  </a:schemeClr>
                </a:solidFill>
              </a:rPr>
              <a:t>Nonclustered</a:t>
            </a:r>
            <a:r>
              <a:rPr lang="en-US" altLang="en-US" dirty="0">
                <a:solidFill>
                  <a:schemeClr val="accent1">
                    <a:lumMod val="75000"/>
                  </a:schemeClr>
                </a:solidFill>
              </a:rPr>
              <a:t> indexes</a:t>
            </a:r>
          </a:p>
        </p:txBody>
      </p:sp>
      <p:sp>
        <p:nvSpPr>
          <p:cNvPr id="3" name="Subtitle 2"/>
          <p:cNvSpPr>
            <a:spLocks noGrp="1"/>
          </p:cNvSpPr>
          <p:nvPr>
            <p:ph idx="1"/>
          </p:nvPr>
        </p:nvSpPr>
        <p:spPr>
          <a:xfrm>
            <a:off x="838200" y="1859492"/>
            <a:ext cx="10515600" cy="4351338"/>
          </a:xfrm>
        </p:spPr>
        <p:txBody>
          <a:bodyPr/>
          <a:lstStyle/>
          <a:p>
            <a:pPr marL="0" indent="0">
              <a:buNone/>
            </a:pPr>
            <a:r>
              <a:rPr lang="en-GB" dirty="0"/>
              <a:t>Unique - the partitioning key has to be explicitly specified in the index</a:t>
            </a:r>
          </a:p>
          <a:p>
            <a:pPr marL="0" indent="0">
              <a:buNone/>
            </a:pPr>
            <a:endParaRPr lang="en-GB" dirty="0"/>
          </a:p>
          <a:p>
            <a:pPr marL="0" indent="0">
              <a:buNone/>
            </a:pPr>
            <a:r>
              <a:rPr lang="en-GB" dirty="0"/>
              <a:t>Nonunique - the partitioning key will be added by SQL if not explicitly 			specified  as an included column</a:t>
            </a:r>
          </a:p>
        </p:txBody>
      </p:sp>
    </p:spTree>
    <p:extLst>
      <p:ext uri="{BB962C8B-B14F-4D97-AF65-F5344CB8AC3E}">
        <p14:creationId xmlns:p14="http://schemas.microsoft.com/office/powerpoint/2010/main" val="419788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649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32496" y="1507253"/>
            <a:ext cx="5687877" cy="4871940"/>
          </a:xfrm>
        </p:spPr>
        <p:txBody>
          <a:bodyPr>
            <a:noAutofit/>
          </a:bodyPr>
          <a:lstStyle/>
          <a:p>
            <a:r>
              <a:rPr lang="en-GB" sz="2800" b="1" dirty="0"/>
              <a:t>Andrew Pruski</a:t>
            </a:r>
          </a:p>
          <a:p>
            <a:endParaRPr lang="en-GB" sz="2000" b="1" dirty="0"/>
          </a:p>
          <a:p>
            <a:r>
              <a:rPr lang="en-GB" sz="2000" dirty="0"/>
              <a:t>@</a:t>
            </a:r>
            <a:r>
              <a:rPr lang="en-GB" sz="2000" dirty="0" err="1"/>
              <a:t>DBAFromTheCold</a:t>
            </a:r>
            <a:endParaRPr lang="en-GB" sz="2000" dirty="0"/>
          </a:p>
          <a:p>
            <a:r>
              <a:rPr lang="en-GB" sz="2000" dirty="0">
                <a:hlinkClick r:id="rId2"/>
              </a:rPr>
              <a:t>dbafromthecold@gmail.com</a:t>
            </a:r>
            <a:r>
              <a:rPr lang="en-GB" sz="2000" dirty="0"/>
              <a:t> </a:t>
            </a:r>
          </a:p>
          <a:p>
            <a:r>
              <a:rPr lang="en-GB" sz="2000" dirty="0">
                <a:hlinkClick r:id="rId3"/>
              </a:rPr>
              <a:t>www.dbafromthecold.com</a:t>
            </a:r>
            <a:r>
              <a:rPr lang="en-GB" sz="2000" dirty="0"/>
              <a:t> </a:t>
            </a:r>
          </a:p>
          <a:p>
            <a:endParaRPr lang="en-GB" sz="2000" dirty="0"/>
          </a:p>
          <a:p>
            <a:r>
              <a:rPr lang="en-GB" sz="2000" dirty="0"/>
              <a:t>SQL Server DBA for 6 years</a:t>
            </a:r>
          </a:p>
          <a:p>
            <a:r>
              <a:rPr lang="en-GB" sz="2000" dirty="0"/>
              <a:t>Data Platform MVP</a:t>
            </a:r>
          </a:p>
          <a:p>
            <a:r>
              <a:rPr lang="en-GB" sz="2000" dirty="0"/>
              <a:t>Working with RDBMS for ~10 years</a:t>
            </a:r>
          </a:p>
          <a:p>
            <a:endParaRPr lang="en-GB" sz="2000" dirty="0"/>
          </a:p>
          <a:p>
            <a:r>
              <a:rPr lang="en-GB" sz="2000" dirty="0"/>
              <a:t>Originally from Wales, now living in Dublin</a:t>
            </a:r>
          </a:p>
        </p:txBody>
      </p:sp>
      <p:pic>
        <p:nvPicPr>
          <p:cNvPr id="11" name="Picture Placeholder 10">
            <a:extLst>
              <a:ext uri="{FF2B5EF4-FFF2-40B4-BE49-F238E27FC236}">
                <a16:creationId xmlns:a16="http://schemas.microsoft.com/office/drawing/2014/main" id="{91456E69-669B-4B3F-8F79-98E110A2EBC9}"/>
              </a:ext>
            </a:extLst>
          </p:cNvPr>
          <p:cNvPicPr preferRelativeResize="0">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6171629" y="1125933"/>
            <a:ext cx="5033706" cy="4606133"/>
          </a:xfrm>
        </p:spPr>
      </p:pic>
      <p:sp>
        <p:nvSpPr>
          <p:cNvPr id="4" name="Title 5">
            <a:extLst>
              <a:ext uri="{FF2B5EF4-FFF2-40B4-BE49-F238E27FC236}">
                <a16:creationId xmlns:a16="http://schemas.microsoft.com/office/drawing/2014/main" id="{70869C8A-19C3-4106-8ABE-A0D1E3A2EB00}"/>
              </a:ext>
            </a:extLst>
          </p:cNvPr>
          <p:cNvSpPr>
            <a:spLocks noGrp="1"/>
          </p:cNvSpPr>
          <p:nvPr>
            <p:ph type="title"/>
          </p:nvPr>
        </p:nvSpPr>
        <p:spPr>
          <a:xfrm>
            <a:off x="332496" y="552658"/>
            <a:ext cx="10184004" cy="693337"/>
          </a:xfrm>
        </p:spPr>
        <p:txBody>
          <a:bodyPr>
            <a:noAutofit/>
          </a:bodyPr>
          <a:lstStyle/>
          <a:p>
            <a:r>
              <a:rPr lang="en-US" altLang="en-US" sz="4400" dirty="0">
                <a:solidFill>
                  <a:schemeClr val="accent1">
                    <a:lumMod val="75000"/>
                  </a:schemeClr>
                </a:solidFill>
              </a:rPr>
              <a:t>About Me</a:t>
            </a:r>
          </a:p>
        </p:txBody>
      </p:sp>
    </p:spTree>
    <p:extLst>
      <p:ext uri="{BB962C8B-B14F-4D97-AF65-F5344CB8AC3E}">
        <p14:creationId xmlns:p14="http://schemas.microsoft.com/office/powerpoint/2010/main" val="716322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Merging &amp; Splitting Partitions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03484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6922" y="550606"/>
            <a:ext cx="10515600" cy="717755"/>
          </a:xfrm>
        </p:spPr>
        <p:txBody>
          <a:bodyPr/>
          <a:lstStyle/>
          <a:p>
            <a:r>
              <a:rPr lang="en-US" altLang="en-US" dirty="0">
                <a:solidFill>
                  <a:schemeClr val="accent1">
                    <a:lumMod val="75000"/>
                  </a:schemeClr>
                </a:solidFill>
              </a:rPr>
              <a:t>Merging Partitions</a:t>
            </a:r>
          </a:p>
        </p:txBody>
      </p:sp>
      <p:sp>
        <p:nvSpPr>
          <p:cNvPr id="3" name="Subtitle 2"/>
          <p:cNvSpPr>
            <a:spLocks noGrp="1"/>
          </p:cNvSpPr>
          <p:nvPr>
            <p:ph idx="1"/>
          </p:nvPr>
        </p:nvSpPr>
        <p:spPr>
          <a:xfrm>
            <a:off x="838200" y="1859492"/>
            <a:ext cx="10515600" cy="4351338"/>
          </a:xfrm>
        </p:spPr>
        <p:txBody>
          <a:bodyPr>
            <a:normAutofit fontScale="92500" lnSpcReduction="10000"/>
          </a:bodyPr>
          <a:lstStyle/>
          <a:p>
            <a:pPr marL="0" indent="0">
              <a:buNone/>
            </a:pPr>
            <a:r>
              <a:rPr lang="en-US" altLang="en-US" dirty="0"/>
              <a:t>Removes a partition</a:t>
            </a:r>
          </a:p>
          <a:p>
            <a:pPr marL="0" indent="0">
              <a:buNone/>
            </a:pPr>
            <a:endParaRPr lang="en-US" altLang="en-US" dirty="0">
              <a:solidFill>
                <a:srgbClr val="0064C3"/>
              </a:solidFill>
            </a:endParaRPr>
          </a:p>
          <a:p>
            <a:pPr marL="0" indent="0">
              <a:buNone/>
            </a:pPr>
            <a:r>
              <a:rPr lang="en-US" altLang="en-US" dirty="0"/>
              <a:t>Effectively “merges” two partitions into one</a:t>
            </a:r>
          </a:p>
          <a:p>
            <a:pPr marL="0" indent="0">
              <a:buNone/>
            </a:pPr>
            <a:endParaRPr lang="en-US" altLang="en-US" dirty="0"/>
          </a:p>
          <a:p>
            <a:pPr marL="0" indent="0">
              <a:buNone/>
            </a:pPr>
            <a:r>
              <a:rPr lang="en-US" altLang="en-US" dirty="0"/>
              <a:t>Meta-data only operation if performed on an empty partition</a:t>
            </a:r>
          </a:p>
          <a:p>
            <a:pPr marL="0" indent="0">
              <a:buNone/>
            </a:pPr>
            <a:endParaRPr lang="en-US" altLang="en-US" dirty="0"/>
          </a:p>
          <a:p>
            <a:pPr marL="0" indent="0">
              <a:buNone/>
            </a:pPr>
            <a:r>
              <a:rPr lang="en-US" altLang="en-US" dirty="0"/>
              <a:t>Data </a:t>
            </a:r>
            <a:r>
              <a:rPr lang="en-US" altLang="en-US" i="1" dirty="0"/>
              <a:t>will</a:t>
            </a:r>
            <a:r>
              <a:rPr lang="en-US" altLang="en-US" dirty="0"/>
              <a:t> be moved if partition is not empty, causing blocking and transaction log growth</a:t>
            </a:r>
            <a:br>
              <a:rPr lang="en-US" altLang="en-US" dirty="0">
                <a:solidFill>
                  <a:srgbClr val="0064C3"/>
                </a:solidFill>
              </a:rPr>
            </a:br>
            <a:br>
              <a:rPr lang="en-US" altLang="en-US" dirty="0">
                <a:solidFill>
                  <a:srgbClr val="0064C3"/>
                </a:solidFill>
              </a:rPr>
            </a:br>
            <a:br>
              <a:rPr lang="en-US" altLang="en-US" dirty="0">
                <a:solidFill>
                  <a:srgbClr val="0064C3"/>
                </a:solidFill>
              </a:rPr>
            </a:br>
            <a:endParaRPr lang="en-GB" dirty="0"/>
          </a:p>
        </p:txBody>
      </p:sp>
    </p:spTree>
    <p:extLst>
      <p:ext uri="{BB962C8B-B14F-4D97-AF65-F5344CB8AC3E}">
        <p14:creationId xmlns:p14="http://schemas.microsoft.com/office/powerpoint/2010/main" val="298591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6419" y="540775"/>
            <a:ext cx="10515600" cy="737420"/>
          </a:xfrm>
        </p:spPr>
        <p:txBody>
          <a:bodyPr/>
          <a:lstStyle/>
          <a:p>
            <a:r>
              <a:rPr lang="en-US" altLang="en-US" dirty="0">
                <a:solidFill>
                  <a:schemeClr val="accent1">
                    <a:lumMod val="75000"/>
                  </a:schemeClr>
                </a:solidFill>
              </a:rPr>
              <a:t>Merging Partitions</a:t>
            </a:r>
          </a:p>
        </p:txBody>
      </p:sp>
      <p:sp>
        <p:nvSpPr>
          <p:cNvPr id="3" name="Subtitle 2"/>
          <p:cNvSpPr>
            <a:spLocks noGrp="1"/>
          </p:cNvSpPr>
          <p:nvPr>
            <p:ph idx="1"/>
          </p:nvPr>
        </p:nvSpPr>
        <p:spPr>
          <a:xfrm>
            <a:off x="838200" y="1859492"/>
            <a:ext cx="10515600" cy="4351338"/>
          </a:xfrm>
        </p:spPr>
        <p:txBody>
          <a:bodyPr/>
          <a:lstStyle/>
          <a:p>
            <a:pPr marL="0" indent="0">
              <a:buNone/>
            </a:pPr>
            <a:br>
              <a:rPr lang="en-US" altLang="en-US" dirty="0">
                <a:solidFill>
                  <a:srgbClr val="0064C3"/>
                </a:solidFill>
              </a:rPr>
            </a:b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	MERGE</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RANGE </a:t>
            </a:r>
            <a:r>
              <a:rPr lang="en-GB" dirty="0">
                <a:solidFill>
                  <a:srgbClr val="808080"/>
                </a:solidFill>
                <a:latin typeface="Consolas" panose="020B0609020204030204" pitchFamily="49" charset="0"/>
              </a:rPr>
              <a:t>(</a:t>
            </a:r>
            <a:r>
              <a:rPr lang="en-GB" i="1" dirty="0">
                <a:latin typeface="Consolas" panose="020B0609020204030204" pitchFamily="49" charset="0"/>
              </a:rPr>
              <a:t>VALUE</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292036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6755" y="550606"/>
            <a:ext cx="10515600" cy="717755"/>
          </a:xfrm>
        </p:spPr>
        <p:txBody>
          <a:bodyPr/>
          <a:lstStyle/>
          <a:p>
            <a:r>
              <a:rPr lang="en-US" altLang="en-US" dirty="0">
                <a:solidFill>
                  <a:schemeClr val="accent1">
                    <a:lumMod val="75000"/>
                  </a:schemeClr>
                </a:solidFill>
              </a:rPr>
              <a:t>Splitting partitions</a:t>
            </a:r>
          </a:p>
        </p:txBody>
      </p:sp>
      <p:sp>
        <p:nvSpPr>
          <p:cNvPr id="3" name="Subtitle 2"/>
          <p:cNvSpPr>
            <a:spLocks noGrp="1"/>
          </p:cNvSpPr>
          <p:nvPr>
            <p:ph idx="1"/>
          </p:nvPr>
        </p:nvSpPr>
        <p:spPr>
          <a:xfrm>
            <a:off x="838200" y="1859492"/>
            <a:ext cx="10515600" cy="4351338"/>
          </a:xfrm>
        </p:spPr>
        <p:txBody>
          <a:bodyPr>
            <a:normAutofit fontScale="85000" lnSpcReduction="10000"/>
          </a:bodyPr>
          <a:lstStyle/>
          <a:p>
            <a:pPr marL="0" indent="0">
              <a:buNone/>
            </a:pPr>
            <a:r>
              <a:rPr lang="en-US" altLang="en-US" dirty="0"/>
              <a:t>Creates a new partition with new boundary value</a:t>
            </a:r>
          </a:p>
          <a:p>
            <a:pPr marL="0" indent="0">
              <a:buNone/>
            </a:pPr>
            <a:endParaRPr lang="en-US" altLang="en-US" dirty="0"/>
          </a:p>
          <a:p>
            <a:pPr marL="0" indent="0">
              <a:buNone/>
            </a:pPr>
            <a:r>
              <a:rPr lang="en-US" altLang="en-US" dirty="0"/>
              <a:t>New boundary value must be distinct from other values</a:t>
            </a:r>
          </a:p>
          <a:p>
            <a:pPr marL="0" indent="0">
              <a:buNone/>
            </a:pPr>
            <a:endParaRPr lang="en-US" altLang="en-US" dirty="0"/>
          </a:p>
          <a:p>
            <a:pPr marL="0" indent="0">
              <a:buNone/>
            </a:pPr>
            <a:r>
              <a:rPr lang="en-US" altLang="en-US" dirty="0"/>
              <a:t>Takes a schema modification lock on the table</a:t>
            </a:r>
          </a:p>
          <a:p>
            <a:pPr marL="0" indent="0">
              <a:buNone/>
            </a:pPr>
            <a:endParaRPr lang="en-US" altLang="en-US" dirty="0"/>
          </a:p>
          <a:p>
            <a:pPr marL="0" indent="0">
              <a:buNone/>
            </a:pPr>
            <a:r>
              <a:rPr lang="en-US" altLang="en-US" dirty="0"/>
              <a:t>Meta-data only operation if partition is empty</a:t>
            </a:r>
          </a:p>
          <a:p>
            <a:pPr marL="0" indent="0">
              <a:buNone/>
            </a:pPr>
            <a:endParaRPr lang="en-US" altLang="en-US" dirty="0"/>
          </a:p>
          <a:p>
            <a:pPr marL="0" indent="0">
              <a:buNone/>
            </a:pPr>
            <a:r>
              <a:rPr lang="en-US" altLang="en-US" dirty="0"/>
              <a:t>SQL </a:t>
            </a:r>
            <a:r>
              <a:rPr lang="en-US" altLang="en-US" i="1" dirty="0"/>
              <a:t>will</a:t>
            </a:r>
            <a:r>
              <a:rPr lang="en-US" altLang="en-US" dirty="0"/>
              <a:t> move data to the new partition if the data crosses the new boundary value</a:t>
            </a:r>
            <a:br>
              <a:rPr lang="en-US" altLang="en-US" dirty="0">
                <a:solidFill>
                  <a:srgbClr val="0064C3"/>
                </a:solidFill>
              </a:rPr>
            </a:br>
            <a:br>
              <a:rPr lang="en-US" altLang="en-US" dirty="0">
                <a:solidFill>
                  <a:srgbClr val="0064C3"/>
                </a:solidFill>
              </a:rPr>
            </a:br>
            <a:endParaRPr lang="en-GB" dirty="0"/>
          </a:p>
        </p:txBody>
      </p:sp>
    </p:spTree>
    <p:extLst>
      <p:ext uri="{BB962C8B-B14F-4D97-AF65-F5344CB8AC3E}">
        <p14:creationId xmlns:p14="http://schemas.microsoft.com/office/powerpoint/2010/main" val="232319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6922" y="540774"/>
            <a:ext cx="10515600" cy="727587"/>
          </a:xfrm>
        </p:spPr>
        <p:txBody>
          <a:bodyPr/>
          <a:lstStyle/>
          <a:p>
            <a:r>
              <a:rPr lang="en-US" altLang="en-US" dirty="0">
                <a:solidFill>
                  <a:schemeClr val="accent1">
                    <a:lumMod val="75000"/>
                  </a:schemeClr>
                </a:solidFill>
              </a:rPr>
              <a:t>Splitting partitions</a:t>
            </a:r>
          </a:p>
        </p:txBody>
      </p:sp>
      <p:sp>
        <p:nvSpPr>
          <p:cNvPr id="3" name="Subtitle 2"/>
          <p:cNvSpPr>
            <a:spLocks noGrp="1"/>
          </p:cNvSpPr>
          <p:nvPr>
            <p:ph idx="1"/>
          </p:nvPr>
        </p:nvSpPr>
        <p:spPr>
          <a:xfrm>
            <a:off x="838200" y="1859492"/>
            <a:ext cx="10515600" cy="4351338"/>
          </a:xfrm>
        </p:spPr>
        <p:txBody>
          <a:bodyPr/>
          <a:lstStyle/>
          <a:p>
            <a:pPr marL="0" indent="0">
              <a:buNone/>
            </a:pP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SCHEME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	NEXT</a:t>
            </a:r>
            <a:r>
              <a:rPr lang="en-GB" dirty="0">
                <a:solidFill>
                  <a:prstClr val="black"/>
                </a:solidFill>
                <a:latin typeface="Consolas" panose="020B0609020204030204" pitchFamily="49" charset="0"/>
              </a:rPr>
              <a:t> USED [</a:t>
            </a:r>
            <a:r>
              <a:rPr lang="en-GB" i="1" dirty="0">
                <a:solidFill>
                  <a:prstClr val="black"/>
                </a:solidFill>
                <a:latin typeface="Consolas" panose="020B0609020204030204" pitchFamily="49" charset="0"/>
              </a:rPr>
              <a:t>FILEGROUP</a:t>
            </a:r>
            <a:r>
              <a:rPr lang="en-GB" dirty="0">
                <a:solidFill>
                  <a:prstClr val="black"/>
                </a:solidFill>
                <a:latin typeface="Consolas" panose="020B0609020204030204" pitchFamily="49" charset="0"/>
              </a:rPr>
              <a:t>]</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prstClr val="black"/>
                </a:solidFill>
                <a:latin typeface="Consolas" panose="020B0609020204030204" pitchFamily="49" charset="0"/>
              </a:rPr>
              <a:t>	SPLIT </a:t>
            </a:r>
            <a:r>
              <a:rPr lang="en-GB" dirty="0">
                <a:solidFill>
                  <a:srgbClr val="0000FF"/>
                </a:solidFill>
                <a:latin typeface="Consolas" panose="020B0609020204030204" pitchFamily="49" charset="0"/>
              </a:rPr>
              <a:t>RANGE </a:t>
            </a:r>
            <a:r>
              <a:rPr lang="en-GB" dirty="0">
                <a:solidFill>
                  <a:srgbClr val="808080"/>
                </a:solidFill>
                <a:latin typeface="Consolas" panose="020B0609020204030204" pitchFamily="49" charset="0"/>
              </a:rPr>
              <a:t>(</a:t>
            </a:r>
            <a:r>
              <a:rPr lang="en-GB" i="1" dirty="0">
                <a:latin typeface="Consolas" panose="020B0609020204030204" pitchFamily="49" charset="0"/>
              </a:rPr>
              <a:t>VALUE</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74121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84868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Switching partitions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5585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587" y="550606"/>
            <a:ext cx="10515600" cy="727588"/>
          </a:xfrm>
        </p:spPr>
        <p:txBody>
          <a:bodyPr/>
          <a:lstStyle/>
          <a:p>
            <a:r>
              <a:rPr lang="en-US" altLang="en-US" dirty="0">
                <a:solidFill>
                  <a:schemeClr val="accent1">
                    <a:lumMod val="75000"/>
                  </a:schemeClr>
                </a:solidFill>
              </a:rPr>
              <a:t>Switching partitions</a:t>
            </a:r>
          </a:p>
        </p:txBody>
      </p:sp>
      <p:sp>
        <p:nvSpPr>
          <p:cNvPr id="3" name="Subtitle 2"/>
          <p:cNvSpPr>
            <a:spLocks noGrp="1"/>
          </p:cNvSpPr>
          <p:nvPr>
            <p:ph idx="1"/>
          </p:nvPr>
        </p:nvSpPr>
        <p:spPr>
          <a:xfrm>
            <a:off x="838200" y="1859491"/>
            <a:ext cx="10515600" cy="4521643"/>
          </a:xfrm>
        </p:spPr>
        <p:txBody>
          <a:bodyPr>
            <a:normAutofit/>
          </a:bodyPr>
          <a:lstStyle/>
          <a:p>
            <a:pPr marL="0" indent="0">
              <a:buNone/>
            </a:pPr>
            <a:r>
              <a:rPr lang="en-US" altLang="en-US" dirty="0"/>
              <a:t>Move a partition from one table to another</a:t>
            </a:r>
          </a:p>
          <a:p>
            <a:pPr marL="0" indent="0">
              <a:buNone/>
            </a:pPr>
            <a:endParaRPr lang="en-US" altLang="en-US" dirty="0">
              <a:solidFill>
                <a:srgbClr val="0064C3"/>
              </a:solidFill>
            </a:endParaRPr>
          </a:p>
          <a:p>
            <a:pPr marL="0" indent="0">
              <a:buNone/>
            </a:pPr>
            <a:r>
              <a:rPr lang="en-US" altLang="en-US" dirty="0"/>
              <a:t>Meta-data operation, runs immediately </a:t>
            </a:r>
          </a:p>
          <a:p>
            <a:pPr marL="0" indent="0">
              <a:buNone/>
            </a:pPr>
            <a:endParaRPr lang="en-US" altLang="en-US" dirty="0"/>
          </a:p>
          <a:p>
            <a:pPr marL="0" indent="0">
              <a:buNone/>
            </a:pPr>
            <a:r>
              <a:rPr lang="en-US" altLang="en-US" dirty="0"/>
              <a:t>Both tables must have the same structures</a:t>
            </a:r>
          </a:p>
          <a:p>
            <a:pPr marL="0" indent="0">
              <a:buNone/>
            </a:pPr>
            <a:endParaRPr lang="en-US" altLang="en-US" dirty="0"/>
          </a:p>
          <a:p>
            <a:pPr marL="0" indent="0">
              <a:buNone/>
            </a:pPr>
            <a:r>
              <a:rPr lang="en-US" altLang="en-US" dirty="0"/>
              <a:t>Destination partition must be empty or…</a:t>
            </a:r>
            <a:br>
              <a:rPr lang="en-US" altLang="en-US" dirty="0"/>
            </a:br>
            <a:r>
              <a:rPr lang="en-US" altLang="en-US" dirty="0"/>
              <a:t>if destination table is not partitioned, it must be completely empty</a:t>
            </a:r>
          </a:p>
          <a:p>
            <a:pPr marL="0" indent="0">
              <a:buNone/>
            </a:pPr>
            <a:endParaRPr lang="en-GB" dirty="0"/>
          </a:p>
        </p:txBody>
      </p:sp>
    </p:spTree>
    <p:extLst>
      <p:ext uri="{BB962C8B-B14F-4D97-AF65-F5344CB8AC3E}">
        <p14:creationId xmlns:p14="http://schemas.microsoft.com/office/powerpoint/2010/main" val="221980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587" y="550606"/>
            <a:ext cx="10515600" cy="717755"/>
          </a:xfrm>
        </p:spPr>
        <p:txBody>
          <a:bodyPr/>
          <a:lstStyle/>
          <a:p>
            <a:r>
              <a:rPr lang="en-US" altLang="en-US" dirty="0">
                <a:solidFill>
                  <a:schemeClr val="accent1">
                    <a:lumMod val="75000"/>
                  </a:schemeClr>
                </a:solidFill>
              </a:rPr>
              <a:t>Switching partitions</a:t>
            </a:r>
          </a:p>
        </p:txBody>
      </p:sp>
      <p:sp>
        <p:nvSpPr>
          <p:cNvPr id="3" name="Subtitle 2"/>
          <p:cNvSpPr>
            <a:spLocks noGrp="1"/>
          </p:cNvSpPr>
          <p:nvPr>
            <p:ph idx="1"/>
          </p:nvPr>
        </p:nvSpPr>
        <p:spPr>
          <a:xfrm>
            <a:off x="838200" y="1859492"/>
            <a:ext cx="10515600" cy="4351338"/>
          </a:xfrm>
        </p:spPr>
        <p:txBody>
          <a:bodyPr/>
          <a:lstStyle/>
          <a:p>
            <a:pPr marL="0" indent="0">
              <a:buNone/>
            </a:pP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TABLE</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latin typeface="Consolas" panose="020B0609020204030204" pitchFamily="49" charset="0"/>
              </a:rPr>
              <a:t>Source Table</a:t>
            </a:r>
            <a:r>
              <a:rPr lang="en-GB" dirty="0">
                <a:solidFill>
                  <a:srgbClr val="808080"/>
                </a:solidFill>
                <a:latin typeface="Consolas" panose="020B0609020204030204" pitchFamily="49" charset="0"/>
              </a:rPr>
              <a:t>]</a:t>
            </a:r>
            <a:br>
              <a:rPr lang="en-GB" dirty="0">
                <a:solidFill>
                  <a:srgbClr val="808080"/>
                </a:solidFill>
                <a:latin typeface="Consolas" panose="020B0609020204030204" pitchFamily="49" charset="0"/>
              </a:rPr>
            </a:br>
            <a:r>
              <a:rPr lang="en-GB" dirty="0">
                <a:solidFill>
                  <a:prstClr val="black"/>
                </a:solidFill>
                <a:latin typeface="Consolas" panose="020B0609020204030204" pitchFamily="49" charset="0"/>
              </a:rPr>
              <a:t>	SWITCH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i="1" dirty="0" err="1">
                <a:latin typeface="Consolas" panose="020B0609020204030204" pitchFamily="49" charset="0"/>
              </a:rPr>
              <a:t>Partition_Number</a:t>
            </a:r>
            <a:br>
              <a:rPr lang="en-GB" dirty="0">
                <a:solidFill>
                  <a:srgbClr val="808080"/>
                </a:solidFill>
                <a:latin typeface="Consolas" panose="020B0609020204030204" pitchFamily="49" charset="0"/>
              </a:rPr>
            </a:br>
            <a:r>
              <a:rPr lang="en-GB" dirty="0">
                <a:solidFill>
                  <a:srgbClr val="0000FF"/>
                </a:solidFill>
                <a:latin typeface="Consolas" panose="020B0609020204030204" pitchFamily="49" charset="0"/>
              </a:rPr>
              <a:t>TO</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latin typeface="Consolas" panose="020B0609020204030204" pitchFamily="49" charset="0"/>
              </a:rPr>
              <a:t>Destination Table</a:t>
            </a:r>
            <a:r>
              <a:rPr lang="en-GB" dirty="0">
                <a:solidFill>
                  <a:srgbClr val="808080"/>
                </a:solidFill>
                <a:latin typeface="Consolas" panose="020B0609020204030204" pitchFamily="49" charset="0"/>
              </a:rPr>
              <a:t>] </a:t>
            </a:r>
            <a:br>
              <a:rPr lang="en-GB" dirty="0">
                <a:solidFill>
                  <a:srgbClr val="808080"/>
                </a:solidFill>
                <a:latin typeface="Consolas" panose="020B0609020204030204" pitchFamily="49" charset="0"/>
              </a:rPr>
            </a:br>
            <a:r>
              <a:rPr lang="en-GB" dirty="0">
                <a:solidFill>
                  <a:srgbClr val="808080"/>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t> </a:t>
            </a:r>
            <a:r>
              <a:rPr lang="en-GB" i="1" dirty="0" err="1">
                <a:latin typeface="Consolas" panose="020B0609020204030204" pitchFamily="49" charset="0"/>
              </a:rPr>
              <a:t>Partition_Number</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2532181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2431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515600" cy="723482"/>
          </a:xfrm>
        </p:spPr>
        <p:txBody>
          <a:bodyPr>
            <a:normAutofit/>
          </a:bodyPr>
          <a:lstStyle/>
          <a:p>
            <a:r>
              <a:rPr lang="en-US" altLang="en-US" dirty="0">
                <a:solidFill>
                  <a:schemeClr val="accent1">
                    <a:lumMod val="75000"/>
                  </a:schemeClr>
                </a:solidFill>
              </a:rPr>
              <a:t>Session Aim</a:t>
            </a:r>
          </a:p>
        </p:txBody>
      </p:sp>
      <p:sp>
        <p:nvSpPr>
          <p:cNvPr id="3" name="Subtitle 2"/>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4400" dirty="0"/>
              <a:t>To give you a base of knowledge to work </a:t>
            </a:r>
          </a:p>
          <a:p>
            <a:pPr marL="0" indent="0" algn="ctr">
              <a:buNone/>
            </a:pPr>
            <a:r>
              <a:rPr lang="en-GB" sz="4400" dirty="0"/>
              <a:t>with partitioning in SQL Server</a:t>
            </a:r>
          </a:p>
        </p:txBody>
      </p:sp>
    </p:spTree>
    <p:extLst>
      <p:ext uri="{BB962C8B-B14F-4D97-AF65-F5344CB8AC3E}">
        <p14:creationId xmlns:p14="http://schemas.microsoft.com/office/powerpoint/2010/main" val="3724825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Implementing Partition Sliding Windows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64532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46587" y="540774"/>
            <a:ext cx="10515600" cy="727587"/>
          </a:xfrm>
        </p:spPr>
        <p:txBody>
          <a:bodyPr/>
          <a:lstStyle/>
          <a:p>
            <a:r>
              <a:rPr lang="en-GB" dirty="0">
                <a:solidFill>
                  <a:schemeClr val="accent1">
                    <a:lumMod val="75000"/>
                  </a:schemeClr>
                </a:solidFill>
              </a:rPr>
              <a:t>Partition Sliding Windows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pPr marL="0" indent="0">
              <a:buNone/>
            </a:pPr>
            <a:r>
              <a:rPr lang="en-GB" dirty="0"/>
              <a:t>Method to remove old data and bring in new data periodically</a:t>
            </a:r>
          </a:p>
          <a:p>
            <a:pPr marL="0" indent="0">
              <a:buNone/>
            </a:pPr>
            <a:endParaRPr lang="en-GB" dirty="0"/>
          </a:p>
          <a:p>
            <a:pPr marL="0" indent="0">
              <a:buNone/>
            </a:pPr>
            <a:r>
              <a:rPr lang="en-GB" dirty="0"/>
              <a:t>Implements the SWITCH, MERGE, &amp; SPLIT functions</a:t>
            </a:r>
          </a:p>
          <a:p>
            <a:pPr marL="0" indent="0">
              <a:buNone/>
            </a:pPr>
            <a:endParaRPr lang="en-GB" dirty="0"/>
          </a:p>
          <a:p>
            <a:pPr marL="0" indent="0">
              <a:buNone/>
            </a:pPr>
            <a:r>
              <a:rPr lang="en-GB" dirty="0"/>
              <a:t>Partitions in the table move “forward” but the overall number of partitions remains the same</a:t>
            </a:r>
            <a:endParaRPr lang="en-IE" dirty="0"/>
          </a:p>
        </p:txBody>
      </p:sp>
    </p:spTree>
    <p:extLst>
      <p:ext uri="{BB962C8B-B14F-4D97-AF65-F5344CB8AC3E}">
        <p14:creationId xmlns:p14="http://schemas.microsoft.com/office/powerpoint/2010/main" val="3693410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46587" y="540774"/>
            <a:ext cx="10515600" cy="727587"/>
          </a:xfrm>
        </p:spPr>
        <p:txBody>
          <a:bodyPr/>
          <a:lstStyle/>
          <a:p>
            <a:r>
              <a:rPr lang="en-GB" dirty="0">
                <a:solidFill>
                  <a:schemeClr val="accent1">
                    <a:lumMod val="75000"/>
                  </a:schemeClr>
                </a:solidFill>
              </a:rPr>
              <a:t>Partition Sliding Windows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pPr marL="514350" indent="-514350">
              <a:buAutoNum type="arabicPeriod"/>
            </a:pPr>
            <a:r>
              <a:rPr lang="en-GB" dirty="0"/>
              <a:t>SWITCH oldest partition in live table to archive table</a:t>
            </a:r>
          </a:p>
          <a:p>
            <a:pPr marL="514350" indent="-514350">
              <a:buAutoNum type="arabicPeriod"/>
            </a:pPr>
            <a:r>
              <a:rPr lang="en-GB" dirty="0"/>
              <a:t>MERGE oldest partition</a:t>
            </a:r>
          </a:p>
          <a:p>
            <a:pPr marL="514350" indent="-514350">
              <a:buAutoNum type="arabicPeriod"/>
            </a:pPr>
            <a:r>
              <a:rPr lang="en-GB" dirty="0"/>
              <a:t>SPLIT new partition</a:t>
            </a:r>
          </a:p>
          <a:p>
            <a:pPr marL="514350" indent="-514350">
              <a:buAutoNum type="arabicPeriod"/>
            </a:pPr>
            <a:r>
              <a:rPr lang="en-GB" dirty="0"/>
              <a:t>Load new data into staging table</a:t>
            </a:r>
          </a:p>
          <a:p>
            <a:pPr marL="514350" indent="-514350">
              <a:buAutoNum type="arabicPeriod"/>
            </a:pPr>
            <a:r>
              <a:rPr lang="en-GB" dirty="0"/>
              <a:t>SWITCH data from staging table to live table</a:t>
            </a:r>
          </a:p>
          <a:p>
            <a:pPr marL="514350" indent="-514350">
              <a:buAutoNum type="arabicPeriod"/>
            </a:pPr>
            <a:r>
              <a:rPr lang="en-GB" dirty="0"/>
              <a:t>Update statistics on live table</a:t>
            </a:r>
            <a:endParaRPr lang="en-IE" dirty="0"/>
          </a:p>
        </p:txBody>
      </p:sp>
    </p:spTree>
    <p:extLst>
      <p:ext uri="{BB962C8B-B14F-4D97-AF65-F5344CB8AC3E}">
        <p14:creationId xmlns:p14="http://schemas.microsoft.com/office/powerpoint/2010/main" val="3609046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74417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Filegroup Restores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80523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DD40-C302-445D-9980-036F52F330E3}"/>
              </a:ext>
            </a:extLst>
          </p:cNvPr>
          <p:cNvSpPr>
            <a:spLocks noGrp="1"/>
          </p:cNvSpPr>
          <p:nvPr>
            <p:ph type="title"/>
          </p:nvPr>
        </p:nvSpPr>
        <p:spPr>
          <a:xfrm>
            <a:off x="346587" y="530943"/>
            <a:ext cx="10515600" cy="747252"/>
          </a:xfrm>
        </p:spPr>
        <p:txBody>
          <a:bodyPr/>
          <a:lstStyle/>
          <a:p>
            <a:r>
              <a:rPr lang="en-GB" dirty="0">
                <a:solidFill>
                  <a:schemeClr val="accent1">
                    <a:lumMod val="75000"/>
                  </a:schemeClr>
                </a:solidFill>
              </a:rPr>
              <a:t>Filegroup Restores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2CADD52D-D0A1-4DC6-B975-12A205A2BEF1}"/>
              </a:ext>
            </a:extLst>
          </p:cNvPr>
          <p:cNvSpPr>
            <a:spLocks noGrp="1"/>
          </p:cNvSpPr>
          <p:nvPr>
            <p:ph idx="1"/>
          </p:nvPr>
        </p:nvSpPr>
        <p:spPr/>
        <p:txBody>
          <a:bodyPr/>
          <a:lstStyle/>
          <a:p>
            <a:pPr marL="0" indent="0">
              <a:buNone/>
            </a:pPr>
            <a:r>
              <a:rPr lang="en-GB" dirty="0"/>
              <a:t>Can be useful for VLDBs</a:t>
            </a:r>
          </a:p>
          <a:p>
            <a:pPr marL="0" indent="0">
              <a:buNone/>
            </a:pPr>
            <a:endParaRPr lang="en-GB" dirty="0"/>
          </a:p>
          <a:p>
            <a:pPr marL="0" indent="0">
              <a:buNone/>
            </a:pPr>
            <a:r>
              <a:rPr lang="en-GB" dirty="0"/>
              <a:t>Individual partitions are on different filegroups</a:t>
            </a:r>
          </a:p>
          <a:p>
            <a:pPr marL="0" indent="0">
              <a:buNone/>
            </a:pPr>
            <a:endParaRPr lang="en-GB" dirty="0"/>
          </a:p>
          <a:p>
            <a:pPr marL="0" indent="0">
              <a:buNone/>
            </a:pPr>
            <a:r>
              <a:rPr lang="en-GB" dirty="0"/>
              <a:t>Data in older partitions does not change</a:t>
            </a:r>
          </a:p>
          <a:p>
            <a:pPr marL="0" indent="0">
              <a:buNone/>
            </a:pPr>
            <a:endParaRPr lang="en-GB" dirty="0"/>
          </a:p>
          <a:p>
            <a:pPr marL="0" indent="0">
              <a:buNone/>
            </a:pPr>
            <a:r>
              <a:rPr lang="en-GB" dirty="0"/>
              <a:t>Reduce recovery time for “active” data</a:t>
            </a:r>
            <a:endParaRPr lang="en-IE" dirty="0"/>
          </a:p>
        </p:txBody>
      </p:sp>
    </p:spTree>
    <p:extLst>
      <p:ext uri="{BB962C8B-B14F-4D97-AF65-F5344CB8AC3E}">
        <p14:creationId xmlns:p14="http://schemas.microsoft.com/office/powerpoint/2010/main" val="1181230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07962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26923" y="530942"/>
            <a:ext cx="10515600" cy="737420"/>
          </a:xfrm>
        </p:spPr>
        <p:txBody>
          <a:bodyPr/>
          <a:lstStyle/>
          <a:p>
            <a:r>
              <a:rPr lang="en-GB" dirty="0">
                <a:solidFill>
                  <a:schemeClr val="accent1">
                    <a:lumMod val="75000"/>
                  </a:schemeClr>
                </a:solidFill>
              </a:rPr>
              <a:t>A quick story</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763562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46587" y="550606"/>
            <a:ext cx="10515600" cy="737420"/>
          </a:xfrm>
        </p:spPr>
        <p:txBody>
          <a:bodyPr/>
          <a:lstStyle/>
          <a:p>
            <a:r>
              <a:rPr lang="en-GB" dirty="0">
                <a:solidFill>
                  <a:schemeClr val="accent1">
                    <a:lumMod val="75000"/>
                  </a:schemeClr>
                </a:solidFill>
              </a:rPr>
              <a:t>Resources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248539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1214438"/>
            <a:ext cx="9144000" cy="2387600"/>
          </a:xfrm>
        </p:spPr>
        <p:txBody>
          <a:bodyPr/>
          <a:lstStyle/>
          <a:p>
            <a:r>
              <a:rPr lang="en-GB" dirty="0">
                <a:solidFill>
                  <a:schemeClr val="accent1">
                    <a:lumMod val="75000"/>
                  </a:schemeClr>
                </a:solidFill>
              </a:rPr>
              <a:t>Questions?</a:t>
            </a:r>
          </a:p>
        </p:txBody>
      </p:sp>
      <p:sp>
        <p:nvSpPr>
          <p:cNvPr id="3" name="Subtitle 2"/>
          <p:cNvSpPr>
            <a:spLocks noGrp="1"/>
          </p:cNvSpPr>
          <p:nvPr>
            <p:ph type="subTitle" idx="1"/>
          </p:nvPr>
        </p:nvSpPr>
        <p:spPr/>
        <p:txBody>
          <a:bodyPr/>
          <a:lstStyle/>
          <a:p>
            <a:endParaRPr lang="en-GB" dirty="0"/>
          </a:p>
          <a:p>
            <a:endParaRPr lang="en-GB" dirty="0"/>
          </a:p>
        </p:txBody>
      </p:sp>
    </p:spTree>
    <p:extLst>
      <p:ext uri="{BB962C8B-B14F-4D97-AF65-F5344CB8AC3E}">
        <p14:creationId xmlns:p14="http://schemas.microsoft.com/office/powerpoint/2010/main" val="208159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62708"/>
            <a:ext cx="10184004" cy="713433"/>
          </a:xfrm>
        </p:spPr>
        <p:txBody>
          <a:bodyPr/>
          <a:lstStyle/>
          <a:p>
            <a:r>
              <a:rPr lang="en-GB" dirty="0">
                <a:solidFill>
                  <a:schemeClr val="accent1">
                    <a:lumMod val="75000"/>
                  </a:schemeClr>
                </a:solidFill>
              </a:rPr>
              <a:t>Agenda</a:t>
            </a:r>
          </a:p>
        </p:txBody>
      </p:sp>
      <p:sp>
        <p:nvSpPr>
          <p:cNvPr id="3" name="Subtitle 2"/>
          <p:cNvSpPr>
            <a:spLocks noGrp="1"/>
          </p:cNvSpPr>
          <p:nvPr>
            <p:ph idx="1"/>
          </p:nvPr>
        </p:nvSpPr>
        <p:spPr/>
        <p:txBody>
          <a:bodyPr>
            <a:normAutofit/>
          </a:bodyPr>
          <a:lstStyle/>
          <a:p>
            <a:pPr marL="0" indent="0">
              <a:buNone/>
            </a:pPr>
            <a:r>
              <a:rPr lang="en-US" sz="3200" dirty="0"/>
              <a:t>Partitioning Definition</a:t>
            </a:r>
          </a:p>
          <a:p>
            <a:pPr marL="0" indent="0">
              <a:buNone/>
            </a:pPr>
            <a:r>
              <a:rPr lang="en-US" sz="3200" dirty="0"/>
              <a:t>Partitioning Key</a:t>
            </a:r>
          </a:p>
          <a:p>
            <a:pPr marL="0" indent="0">
              <a:buNone/>
            </a:pPr>
            <a:r>
              <a:rPr lang="en-US" sz="3200" dirty="0"/>
              <a:t>Partition Functions &amp; Schemes</a:t>
            </a:r>
          </a:p>
          <a:p>
            <a:pPr marL="0" indent="0">
              <a:buNone/>
            </a:pPr>
            <a:r>
              <a:rPr lang="en-US" sz="3200" dirty="0"/>
              <a:t>Indexing Considerations</a:t>
            </a:r>
          </a:p>
          <a:p>
            <a:pPr marL="0" indent="0">
              <a:buNone/>
            </a:pPr>
            <a:r>
              <a:rPr lang="en-US" sz="3200" dirty="0"/>
              <a:t>Splitting, Merging &amp; Switching Partitions</a:t>
            </a:r>
          </a:p>
          <a:p>
            <a:pPr marL="0" indent="0">
              <a:buNone/>
            </a:pPr>
            <a:r>
              <a:rPr lang="en-US" sz="3200" dirty="0"/>
              <a:t>Implementing Sliding Windows</a:t>
            </a:r>
          </a:p>
          <a:p>
            <a:pPr marL="0" indent="0">
              <a:buNone/>
            </a:pPr>
            <a:r>
              <a:rPr lang="en-US" sz="3200" dirty="0"/>
              <a:t>Filegroup Restores</a:t>
            </a:r>
          </a:p>
          <a:p>
            <a:pPr marL="0" indent="0">
              <a:buNone/>
            </a:pPr>
            <a:endParaRPr lang="en-GB" sz="3200" dirty="0"/>
          </a:p>
        </p:txBody>
      </p:sp>
    </p:spTree>
    <p:extLst>
      <p:ext uri="{BB962C8B-B14F-4D97-AF65-F5344CB8AC3E}">
        <p14:creationId xmlns:p14="http://schemas.microsoft.com/office/powerpoint/2010/main" val="2024187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FFC7-910E-4D91-BAFD-1FBEECCB965E}"/>
              </a:ext>
            </a:extLst>
          </p:cNvPr>
          <p:cNvSpPr>
            <a:spLocks noGrp="1"/>
          </p:cNvSpPr>
          <p:nvPr>
            <p:ph type="title"/>
          </p:nvPr>
        </p:nvSpPr>
        <p:spPr/>
        <p:txBody>
          <a:bodyPr/>
          <a:lstStyle/>
          <a:p>
            <a:r>
              <a:rPr lang="en-US" dirty="0">
                <a:solidFill>
                  <a:schemeClr val="accent1">
                    <a:lumMod val="75000"/>
                  </a:schemeClr>
                </a:solidFill>
                <a:cs typeface="Calibri Light"/>
              </a:rPr>
              <a:t>Just like Jimi Hendrix …</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6189E34A-A8D0-4F7A-9BA7-500146BAEDFB}"/>
              </a:ext>
            </a:extLst>
          </p:cNvPr>
          <p:cNvSpPr>
            <a:spLocks noGrp="1"/>
          </p:cNvSpPr>
          <p:nvPr>
            <p:ph idx="1"/>
          </p:nvPr>
        </p:nvSpPr>
        <p:spPr>
          <a:xfrm>
            <a:off x="838200" y="2307405"/>
            <a:ext cx="10515600" cy="3051175"/>
          </a:xfrm>
        </p:spPr>
        <p:txBody>
          <a:bodyPr/>
          <a:lstStyle/>
          <a:p>
            <a:pPr marL="0" indent="0" algn="ctr">
              <a:buNone/>
            </a:pPr>
            <a:r>
              <a:rPr lang="en-US" sz="4400" dirty="0">
                <a:solidFill>
                  <a:srgbClr val="222222"/>
                </a:solidFill>
                <a:ea typeface="Calibri"/>
                <a:cs typeface="Calibri"/>
              </a:rPr>
              <a:t>We love to get feedback</a:t>
            </a:r>
            <a:endParaRPr lang="en-US" sz="4400" dirty="0">
              <a:cs typeface="Calibri"/>
            </a:endParaRPr>
          </a:p>
          <a:p>
            <a:pPr marL="0" indent="0" algn="ctr">
              <a:buNone/>
            </a:pPr>
            <a:endParaRPr lang="en-US" sz="4400" dirty="0">
              <a:solidFill>
                <a:srgbClr val="222222"/>
              </a:solidFill>
              <a:ea typeface="Calibri"/>
              <a:cs typeface="Calibri"/>
            </a:endParaRPr>
          </a:p>
          <a:p>
            <a:pPr marL="0" indent="0" algn="ctr">
              <a:buNone/>
            </a:pPr>
            <a:r>
              <a:rPr lang="en-US" sz="4400" dirty="0">
                <a:solidFill>
                  <a:srgbClr val="222222"/>
                </a:solidFill>
                <a:ea typeface="Calibri"/>
                <a:cs typeface="Calibri"/>
              </a:rPr>
              <a:t>Please complete the </a:t>
            </a:r>
            <a:r>
              <a:rPr lang="en-US" sz="4400" dirty="0">
                <a:solidFill>
                  <a:srgbClr val="222222"/>
                </a:solidFill>
                <a:cs typeface="Calibri"/>
              </a:rPr>
              <a:t>session feedback forms</a:t>
            </a:r>
          </a:p>
          <a:p>
            <a:endParaRPr lang="en-IE" dirty="0"/>
          </a:p>
        </p:txBody>
      </p:sp>
    </p:spTree>
    <p:extLst>
      <p:ext uri="{BB962C8B-B14F-4D97-AF65-F5344CB8AC3E}">
        <p14:creationId xmlns:p14="http://schemas.microsoft.com/office/powerpoint/2010/main" val="3949347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548F-E4EC-4646-98B0-0B6115D99F93}"/>
              </a:ext>
            </a:extLst>
          </p:cNvPr>
          <p:cNvSpPr>
            <a:spLocks noGrp="1"/>
          </p:cNvSpPr>
          <p:nvPr>
            <p:ph type="title"/>
          </p:nvPr>
        </p:nvSpPr>
        <p:spPr/>
        <p:txBody>
          <a:bodyPr/>
          <a:lstStyle/>
          <a:p>
            <a:r>
              <a:rPr lang="en-US" dirty="0" err="1">
                <a:solidFill>
                  <a:schemeClr val="accent1">
                    <a:lumMod val="75000"/>
                  </a:schemeClr>
                </a:solidFill>
                <a:cs typeface="Calibri Light"/>
              </a:rPr>
              <a:t>SQLBits</a:t>
            </a:r>
            <a:r>
              <a:rPr lang="en-US" dirty="0">
                <a:solidFill>
                  <a:schemeClr val="accent1">
                    <a:lumMod val="75000"/>
                  </a:schemeClr>
                </a:solidFill>
                <a:cs typeface="Calibri Light"/>
              </a:rPr>
              <a:t> - It's all about the community...</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E5FEE138-B02B-4422-A57C-EE0ABDC16BDA}"/>
              </a:ext>
            </a:extLst>
          </p:cNvPr>
          <p:cNvSpPr>
            <a:spLocks noGrp="1"/>
          </p:cNvSpPr>
          <p:nvPr>
            <p:ph idx="1"/>
          </p:nvPr>
        </p:nvSpPr>
        <p:spPr>
          <a:xfrm>
            <a:off x="838200" y="2395896"/>
            <a:ext cx="10515600" cy="4351338"/>
          </a:xfrm>
        </p:spPr>
        <p:txBody>
          <a:bodyPr/>
          <a:lstStyle/>
          <a:p>
            <a:pPr marL="0" indent="0">
              <a:buNone/>
            </a:pPr>
            <a:r>
              <a:rPr lang="en-US" sz="3600" dirty="0">
                <a:cs typeface="Calibri"/>
              </a:rPr>
              <a:t>Please visit Community Corner, we are trying this year to get more people to learn about the SQL Community, equally if you would be happy to visit the community corner we’d really appreciate it.</a:t>
            </a:r>
          </a:p>
          <a:p>
            <a:endParaRPr lang="en-IE" dirty="0"/>
          </a:p>
        </p:txBody>
      </p:sp>
    </p:spTree>
    <p:extLst>
      <p:ext uri="{BB962C8B-B14F-4D97-AF65-F5344CB8AC3E}">
        <p14:creationId xmlns:p14="http://schemas.microsoft.com/office/powerpoint/2010/main" val="178607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Partitioning Definition</a:t>
            </a:r>
          </a:p>
        </p:txBody>
      </p:sp>
      <p:sp>
        <p:nvSpPr>
          <p:cNvPr id="3" name="Subtitle 2"/>
          <p:cNvSpPr>
            <a:spLocks noGrp="1"/>
          </p:cNvSpPr>
          <p:nvPr>
            <p:ph idx="1"/>
          </p:nvPr>
        </p:nvSpPr>
        <p:spPr>
          <a:xfrm>
            <a:off x="838200" y="1920239"/>
            <a:ext cx="10515600" cy="4232401"/>
          </a:xfrm>
        </p:spPr>
        <p:txBody>
          <a:bodyPr>
            <a:normAutofit/>
          </a:bodyPr>
          <a:lstStyle/>
          <a:p>
            <a:pPr marL="0" indent="0">
              <a:buNone/>
            </a:pPr>
            <a:r>
              <a:rPr lang="en-US" altLang="en-US" sz="3200" dirty="0"/>
              <a:t>Splitting a table horizontally into different units</a:t>
            </a:r>
          </a:p>
          <a:p>
            <a:pPr marL="0" indent="0">
              <a:buNone/>
            </a:pPr>
            <a:r>
              <a:rPr lang="en-US" altLang="en-US" sz="3200" dirty="0"/>
              <a:t>Units can be spread across different physical locations</a:t>
            </a:r>
            <a:endParaRPr lang="en-GB" sz="3200" dirty="0"/>
          </a:p>
          <a:p>
            <a:pPr marL="0" indent="0">
              <a:buNone/>
            </a:pPr>
            <a:r>
              <a:rPr lang="en-GB" sz="3200" dirty="0"/>
              <a:t>Limit of 15,000 partitions per table</a:t>
            </a:r>
            <a:endParaRPr lang="en-US" altLang="en-US" sz="3200" dirty="0"/>
          </a:p>
          <a:p>
            <a:pPr marL="0" indent="0">
              <a:buNone/>
            </a:pPr>
            <a:r>
              <a:rPr lang="en-US" altLang="en-US" sz="3200" dirty="0"/>
              <a:t>Primarily for maintenance of data</a:t>
            </a:r>
          </a:p>
          <a:p>
            <a:pPr marL="0" indent="0">
              <a:buNone/>
            </a:pPr>
            <a:r>
              <a:rPr lang="en-US" altLang="en-US" sz="3200" dirty="0"/>
              <a:t>Specialist functions available to manage data</a:t>
            </a:r>
          </a:p>
          <a:p>
            <a:pPr marL="0" indent="0">
              <a:buNone/>
            </a:pPr>
            <a:endParaRPr lang="en-US" altLang="en-US" dirty="0"/>
          </a:p>
        </p:txBody>
      </p:sp>
    </p:spTree>
    <p:extLst>
      <p:ext uri="{BB962C8B-B14F-4D97-AF65-F5344CB8AC3E}">
        <p14:creationId xmlns:p14="http://schemas.microsoft.com/office/powerpoint/2010/main" val="364707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Benefits</a:t>
            </a:r>
          </a:p>
        </p:txBody>
      </p:sp>
      <p:sp>
        <p:nvSpPr>
          <p:cNvPr id="3" name="Subtitle 2"/>
          <p:cNvSpPr>
            <a:spLocks noGrp="1"/>
          </p:cNvSpPr>
          <p:nvPr>
            <p:ph idx="1"/>
          </p:nvPr>
        </p:nvSpPr>
        <p:spPr>
          <a:xfrm>
            <a:off x="838200" y="1936865"/>
            <a:ext cx="10515600" cy="4368476"/>
          </a:xfrm>
        </p:spPr>
        <p:txBody>
          <a:bodyPr>
            <a:normAutofit/>
          </a:bodyPr>
          <a:lstStyle/>
          <a:p>
            <a:pPr marL="0" indent="0">
              <a:buNone/>
            </a:pPr>
            <a:r>
              <a:rPr lang="en-GB" sz="3200" dirty="0"/>
              <a:t>Partitioned tables appear as normal tables</a:t>
            </a:r>
          </a:p>
          <a:p>
            <a:pPr marL="0" indent="0">
              <a:buNone/>
            </a:pPr>
            <a:r>
              <a:rPr lang="en-GB" sz="3200" dirty="0"/>
              <a:t>Data is automatically mapped to the correct partition</a:t>
            </a:r>
          </a:p>
          <a:p>
            <a:pPr marL="0" indent="0">
              <a:buNone/>
            </a:pPr>
            <a:r>
              <a:rPr lang="en-GB" sz="3200" dirty="0"/>
              <a:t>Specialist operations allow for easy management of data</a:t>
            </a:r>
          </a:p>
          <a:p>
            <a:pPr marL="0" indent="0">
              <a:buNone/>
            </a:pPr>
            <a:r>
              <a:rPr lang="en-GB" sz="3200" dirty="0"/>
              <a:t>Individual partitions can be compressed</a:t>
            </a:r>
          </a:p>
          <a:p>
            <a:pPr marL="0" indent="0">
              <a:buNone/>
            </a:pPr>
            <a:r>
              <a:rPr lang="en-GB" sz="3200" dirty="0"/>
              <a:t>Individual partitions can be rebuilt</a:t>
            </a:r>
          </a:p>
        </p:txBody>
      </p:sp>
    </p:spTree>
    <p:extLst>
      <p:ext uri="{BB962C8B-B14F-4D97-AF65-F5344CB8AC3E}">
        <p14:creationId xmlns:p14="http://schemas.microsoft.com/office/powerpoint/2010/main" val="237881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Drawbacks</a:t>
            </a:r>
          </a:p>
        </p:txBody>
      </p:sp>
      <p:sp>
        <p:nvSpPr>
          <p:cNvPr id="3" name="Subtitle 2"/>
          <p:cNvSpPr>
            <a:spLocks noGrp="1"/>
          </p:cNvSpPr>
          <p:nvPr>
            <p:ph idx="1"/>
          </p:nvPr>
        </p:nvSpPr>
        <p:spPr>
          <a:xfrm>
            <a:off x="838200" y="1859492"/>
            <a:ext cx="10515600" cy="4351338"/>
          </a:xfrm>
        </p:spPr>
        <p:txBody>
          <a:bodyPr>
            <a:normAutofit/>
          </a:bodyPr>
          <a:lstStyle/>
          <a:p>
            <a:pPr marL="0" indent="0">
              <a:buNone/>
            </a:pPr>
            <a:r>
              <a:rPr lang="en-GB" sz="3200" dirty="0"/>
              <a:t>Requires management of partitions and filegroups</a:t>
            </a:r>
          </a:p>
          <a:p>
            <a:pPr marL="0" indent="0">
              <a:buNone/>
            </a:pPr>
            <a:r>
              <a:rPr lang="en-GB" sz="3200" dirty="0"/>
              <a:t>Specialist operations can be blocked by DML operations</a:t>
            </a:r>
          </a:p>
          <a:p>
            <a:pPr marL="0" indent="0">
              <a:buNone/>
            </a:pPr>
            <a:r>
              <a:rPr lang="en-GB" sz="3200" dirty="0"/>
              <a:t>Foreign keys referencing partitioned table will prevent switch operations</a:t>
            </a:r>
          </a:p>
          <a:p>
            <a:pPr marL="0" indent="0">
              <a:buNone/>
            </a:pPr>
            <a:r>
              <a:rPr lang="en-GB" sz="3200" dirty="0"/>
              <a:t>Performance of queries not referencing the partitioning key will be affected</a:t>
            </a:r>
          </a:p>
        </p:txBody>
      </p:sp>
    </p:spTree>
    <p:extLst>
      <p:ext uri="{BB962C8B-B14F-4D97-AF65-F5344CB8AC3E}">
        <p14:creationId xmlns:p14="http://schemas.microsoft.com/office/powerpoint/2010/main" val="56840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Building a partitioned table</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782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Partitioning key</a:t>
            </a:r>
          </a:p>
        </p:txBody>
      </p:sp>
      <p:sp>
        <p:nvSpPr>
          <p:cNvPr id="2" name="TextBox 1">
            <a:extLst>
              <a:ext uri="{FF2B5EF4-FFF2-40B4-BE49-F238E27FC236}">
                <a16:creationId xmlns:a16="http://schemas.microsoft.com/office/drawing/2014/main" id="{F5B66D88-393F-441A-8265-4E4795C329A1}"/>
              </a:ext>
            </a:extLst>
          </p:cNvPr>
          <p:cNvSpPr txBox="1"/>
          <p:nvPr/>
        </p:nvSpPr>
        <p:spPr>
          <a:xfrm>
            <a:off x="816078" y="1905506"/>
            <a:ext cx="10746657" cy="3046988"/>
          </a:xfrm>
          <a:prstGeom prst="rect">
            <a:avLst/>
          </a:prstGeom>
          <a:noFill/>
        </p:spPr>
        <p:txBody>
          <a:bodyPr wrap="square" rtlCol="0">
            <a:spAutoFit/>
          </a:bodyPr>
          <a:lstStyle/>
          <a:p>
            <a:r>
              <a:rPr lang="en-US" altLang="en-US" sz="3200" dirty="0"/>
              <a:t>Column in the table which defines partition boundaries</a:t>
            </a:r>
            <a:br>
              <a:rPr lang="en-US" altLang="en-US" sz="3200" dirty="0"/>
            </a:br>
            <a:r>
              <a:rPr lang="en-US" altLang="en-US" sz="3200" dirty="0"/>
              <a:t>How is the data going to be split?</a:t>
            </a:r>
            <a:br>
              <a:rPr lang="en-US" altLang="en-US" sz="3200" dirty="0"/>
            </a:br>
            <a:r>
              <a:rPr lang="en-US" altLang="en-US" sz="3200" dirty="0"/>
              <a:t>Archiving/retention policy for the data?</a:t>
            </a:r>
            <a:br>
              <a:rPr lang="en-US" altLang="en-US" sz="3200" dirty="0"/>
            </a:br>
            <a:r>
              <a:rPr lang="en-US" altLang="en-US" sz="3200" dirty="0"/>
              <a:t>How is the table going to be queried?</a:t>
            </a:r>
          </a:p>
          <a:p>
            <a:r>
              <a:rPr lang="en-GB" sz="3200" dirty="0"/>
              <a:t>All column types except timestamp, </a:t>
            </a:r>
            <a:r>
              <a:rPr lang="en-GB" sz="3200" dirty="0" err="1"/>
              <a:t>ntext</a:t>
            </a:r>
            <a:r>
              <a:rPr lang="en-GB" sz="3200" dirty="0"/>
              <a:t>, text, image, xml, varchar(max), </a:t>
            </a:r>
            <a:r>
              <a:rPr lang="en-GB" sz="3200" dirty="0" err="1"/>
              <a:t>nvarchar</a:t>
            </a:r>
            <a:r>
              <a:rPr lang="en-GB" sz="3200" dirty="0"/>
              <a:t>(max), or </a:t>
            </a:r>
            <a:r>
              <a:rPr lang="en-GB" sz="3200" dirty="0" err="1"/>
              <a:t>varbinary</a:t>
            </a:r>
            <a:r>
              <a:rPr lang="en-GB" sz="3200" dirty="0"/>
              <a:t>(max) </a:t>
            </a:r>
          </a:p>
        </p:txBody>
      </p:sp>
    </p:spTree>
    <p:extLst>
      <p:ext uri="{BB962C8B-B14F-4D97-AF65-F5344CB8AC3E}">
        <p14:creationId xmlns:p14="http://schemas.microsoft.com/office/powerpoint/2010/main" val="2794739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1" id="{56649D0E-CE10-48D2-ACBE-58B85B0DE391}" vid="{CEC94C19-45C9-4881-97B8-2B5D17C46E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1578</TotalTime>
  <Words>638</Words>
  <Application>Microsoft Office PowerPoint</Application>
  <PresentationFormat>Widescreen</PresentationFormat>
  <Paragraphs>149</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Consolas</vt:lpstr>
      <vt:lpstr>Office Theme</vt:lpstr>
      <vt:lpstr>Introduction to partitioning</vt:lpstr>
      <vt:lpstr>About Me</vt:lpstr>
      <vt:lpstr>Session Aim</vt:lpstr>
      <vt:lpstr>Agenda</vt:lpstr>
      <vt:lpstr>Partitioning Definition</vt:lpstr>
      <vt:lpstr>Benefits</vt:lpstr>
      <vt:lpstr>Drawbacks</vt:lpstr>
      <vt:lpstr>Building a partitioned table</vt:lpstr>
      <vt:lpstr>Partitioning key</vt:lpstr>
      <vt:lpstr>Partition Functions</vt:lpstr>
      <vt:lpstr>Left / Right Range Types</vt:lpstr>
      <vt:lpstr>Partition Schemes</vt:lpstr>
      <vt:lpstr>Creating a partitioned table</vt:lpstr>
      <vt:lpstr>Demo</vt:lpstr>
      <vt:lpstr>Indexing Considerations</vt:lpstr>
      <vt:lpstr>Clustered indexes</vt:lpstr>
      <vt:lpstr>Nonclustered indexes</vt:lpstr>
      <vt:lpstr>Nonclustered indexes</vt:lpstr>
      <vt:lpstr>Demo</vt:lpstr>
      <vt:lpstr>Merging &amp; Splitting Partitions</vt:lpstr>
      <vt:lpstr>Merging Partitions</vt:lpstr>
      <vt:lpstr>Merging Partitions</vt:lpstr>
      <vt:lpstr>Splitting partitions</vt:lpstr>
      <vt:lpstr>Splitting partitions</vt:lpstr>
      <vt:lpstr>Demo</vt:lpstr>
      <vt:lpstr>Switching partitions</vt:lpstr>
      <vt:lpstr>Switching partitions</vt:lpstr>
      <vt:lpstr>Switching partitions</vt:lpstr>
      <vt:lpstr>Demo</vt:lpstr>
      <vt:lpstr>Implementing Partition Sliding Windows</vt:lpstr>
      <vt:lpstr>Partition Sliding Windows</vt:lpstr>
      <vt:lpstr>Partition Sliding Windows</vt:lpstr>
      <vt:lpstr>Demo</vt:lpstr>
      <vt:lpstr>Filegroup Restores</vt:lpstr>
      <vt:lpstr>Filegroup Restores</vt:lpstr>
      <vt:lpstr>Demo</vt:lpstr>
      <vt:lpstr>A quick story</vt:lpstr>
      <vt:lpstr>Resources</vt:lpstr>
      <vt:lpstr>Questions?</vt:lpstr>
      <vt:lpstr>Just like Jimi Hendrix …</vt:lpstr>
      <vt:lpstr>SQLBits - It's all about the community...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Pruski</dc:creator>
  <cp:lastModifiedBy>Andrew Pruski</cp:lastModifiedBy>
  <cp:revision>87</cp:revision>
  <dcterms:created xsi:type="dcterms:W3CDTF">2015-11-24T18:05:02Z</dcterms:created>
  <dcterms:modified xsi:type="dcterms:W3CDTF">2018-02-18T10:39:16Z</dcterms:modified>
</cp:coreProperties>
</file>