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82" r:id="rId3"/>
    <p:sldId id="288" r:id="rId4"/>
    <p:sldId id="264" r:id="rId5"/>
    <p:sldId id="309" r:id="rId6"/>
    <p:sldId id="291" r:id="rId7"/>
    <p:sldId id="308" r:id="rId8"/>
    <p:sldId id="313" r:id="rId9"/>
    <p:sldId id="265" r:id="rId10"/>
    <p:sldId id="267" r:id="rId11"/>
    <p:sldId id="269" r:id="rId12"/>
    <p:sldId id="270" r:id="rId13"/>
    <p:sldId id="271" r:id="rId14"/>
    <p:sldId id="314" r:id="rId15"/>
    <p:sldId id="320" r:id="rId16"/>
    <p:sldId id="275" r:id="rId17"/>
    <p:sldId id="272" r:id="rId18"/>
    <p:sldId id="310" r:id="rId19"/>
    <p:sldId id="315" r:id="rId20"/>
    <p:sldId id="321" r:id="rId21"/>
    <p:sldId id="286" r:id="rId22"/>
    <p:sldId id="273" r:id="rId23"/>
    <p:sldId id="285" r:id="rId24"/>
    <p:sldId id="268" r:id="rId25"/>
    <p:sldId id="316" r:id="rId26"/>
    <p:sldId id="322" r:id="rId27"/>
    <p:sldId id="274" r:id="rId28"/>
    <p:sldId id="287" r:id="rId29"/>
    <p:sldId id="317" r:id="rId30"/>
    <p:sldId id="323" r:id="rId31"/>
    <p:sldId id="299" r:id="rId32"/>
    <p:sldId id="305" r:id="rId33"/>
    <p:sldId id="318" r:id="rId34"/>
    <p:sldId id="324" r:id="rId35"/>
    <p:sldId id="289" r:id="rId36"/>
    <p:sldId id="319" r:id="rId37"/>
    <p:sldId id="290" r:id="rId38"/>
    <p:sldId id="284" r:id="rId39"/>
    <p:sldId id="283" r:id="rId40"/>
    <p:sldId id="311" r:id="rId41"/>
    <p:sldId id="31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5D27D-F6C1-457C-97EB-5B89E5036C9E}" type="datetimeFigureOut">
              <a:rPr lang="en-IE" smtClean="0"/>
              <a:t>19/02/2018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3DCF1-0E0C-46D1-982B-9AC1FC9E57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891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02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0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75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70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9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42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54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41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68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14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7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C863B-FA9B-4512-A178-D5CD000B838D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49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afromthecold.com/" TargetMode="External"/><Relationship Id="rId2" Type="http://schemas.openxmlformats.org/officeDocument/2006/relationships/hyperlink" Target="mailto:dbafromthecold@gmail.com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bafromthecold.com/2018/02/19/summary-of-my-partitioning-series/" TargetMode="External"/><Relationship Id="rId2" Type="http://schemas.openxmlformats.org/officeDocument/2006/relationships/hyperlink" Target="https://github.com/dbafromthecold/IntroToPartition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chnet.microsoft.com/en-us/library/ms187526(v=sql.105).aspx" TargetMode="External"/><Relationship Id="rId4" Type="http://schemas.openxmlformats.org/officeDocument/2006/relationships/hyperlink" Target="https://docs.microsoft.com/en-us/sql/relational-databases/partitions/partitioned-tables-and-indexes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51760"/>
            <a:ext cx="9144000" cy="95027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Introduction to partitioning</a:t>
            </a:r>
          </a:p>
        </p:txBody>
      </p:sp>
    </p:spTree>
    <p:extLst>
      <p:ext uri="{BB962C8B-B14F-4D97-AF65-F5344CB8AC3E}">
        <p14:creationId xmlns:p14="http://schemas.microsoft.com/office/powerpoint/2010/main" val="658569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52659"/>
            <a:ext cx="10184004" cy="713433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Partition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200" dirty="0"/>
              <a:t>Maps rows in the table to a partition</a:t>
            </a: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i="1" dirty="0">
                <a:solidFill>
                  <a:prstClr val="black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](</a:t>
            </a:r>
            <a:r>
              <a:rPr lang="en-GB" i="1" dirty="0">
                <a:solidFill>
                  <a:prstClr val="black"/>
                </a:solidFill>
                <a:latin typeface="Consolas" panose="020B0609020204030204" pitchFamily="49" charset="0"/>
              </a:rPr>
              <a:t>DATATYPE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b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RANGE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RIGHT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b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n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n1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n2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nx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5623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52659"/>
            <a:ext cx="10184004" cy="713433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Left / Right Range Types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481294" y="4274875"/>
            <a:ext cx="6312309" cy="1840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RIGHT</a:t>
            </a:r>
            <a:br>
              <a:rPr lang="en-GB" sz="2400" dirty="0"/>
            </a:br>
            <a:r>
              <a:rPr lang="en-GB" sz="2400" dirty="0"/>
              <a:t>	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2017-01-01</a:t>
            </a:r>
            <a:r>
              <a:rPr lang="en-GB" sz="2400" dirty="0"/>
              <a:t> &lt;= x &lt; </a:t>
            </a:r>
            <a:r>
              <a:rPr lang="en-GB" sz="2400" u="sng" dirty="0">
                <a:solidFill>
                  <a:srgbClr val="FF0000"/>
                </a:solidFill>
                <a:latin typeface="Consolas" panose="020B0609020204030204" pitchFamily="49" charset="0"/>
              </a:rPr>
              <a:t>2018-01-01</a:t>
            </a:r>
            <a:br>
              <a:rPr lang="en-GB" sz="2400" u="sng" dirty="0">
                <a:solidFill>
                  <a:srgbClr val="FF0000"/>
                </a:solidFill>
              </a:rPr>
            </a:br>
            <a:br>
              <a:rPr lang="en-GB" sz="2400" dirty="0"/>
            </a:b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br>
              <a:rPr lang="en-GB" sz="2400" dirty="0"/>
            </a:br>
            <a:r>
              <a:rPr lang="en-GB" sz="2400" dirty="0"/>
              <a:t>	</a:t>
            </a:r>
            <a:r>
              <a:rPr lang="en-GB" sz="2400" u="sng" dirty="0">
                <a:solidFill>
                  <a:srgbClr val="FF0000"/>
                </a:solidFill>
                <a:latin typeface="Consolas" panose="020B0609020204030204" pitchFamily="49" charset="0"/>
              </a:rPr>
              <a:t>2017-01-01</a:t>
            </a:r>
            <a:r>
              <a:rPr lang="en-GB" sz="2400" dirty="0"/>
              <a:t> &lt; x &lt;= 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2018-01-01</a:t>
            </a:r>
            <a:endParaRPr lang="en-GB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C2500E-52F4-4A56-8D39-3C5CC84B8289}"/>
              </a:ext>
            </a:extLst>
          </p:cNvPr>
          <p:cNvSpPr txBox="1"/>
          <p:nvPr/>
        </p:nvSpPr>
        <p:spPr>
          <a:xfrm>
            <a:off x="331596" y="1570139"/>
            <a:ext cx="10611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Defines which side of the boundary the value specified belongs</a:t>
            </a:r>
            <a:endParaRPr lang="en-IE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F9205-C9CA-4532-BB58-72AB65563323}"/>
              </a:ext>
            </a:extLst>
          </p:cNvPr>
          <p:cNvSpPr txBox="1"/>
          <p:nvPr/>
        </p:nvSpPr>
        <p:spPr>
          <a:xfrm>
            <a:off x="1460090" y="2477728"/>
            <a:ext cx="9271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MyPartitionFunction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](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DATE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b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RANGE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RIGHT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|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b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</a:rPr>
              <a:t>2016-01-01,2017-01-01,2018-01-01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3319996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52659"/>
            <a:ext cx="10184004" cy="713433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Partition Schemes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200" dirty="0"/>
              <a:t>Maps partitions to filegroups</a:t>
            </a:r>
            <a:br>
              <a:rPr lang="en-US" altLang="en-US" dirty="0">
                <a:solidFill>
                  <a:srgbClr val="0064C3"/>
                </a:solidFill>
              </a:rPr>
            </a:br>
            <a:endParaRPr lang="en-US" altLang="en-US" dirty="0">
              <a:solidFill>
                <a:srgbClr val="0064C3"/>
              </a:solidFill>
            </a:endParaRPr>
          </a:p>
          <a:p>
            <a:pPr marL="0" indent="0">
              <a:buNone/>
            </a:pPr>
            <a:br>
              <a:rPr lang="en-US" altLang="en-US" dirty="0">
                <a:solidFill>
                  <a:srgbClr val="0064C3"/>
                </a:solidFill>
              </a:rPr>
            </a:b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SCHEME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i="1" dirty="0">
                <a:solidFill>
                  <a:prstClr val="black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]</a:t>
            </a:r>
            <a:b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	AS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i="1" dirty="0">
                <a:latin typeface="Consolas" panose="020B0609020204030204" pitchFamily="49" charset="0"/>
              </a:rPr>
              <a:t>FUNCTION</a:t>
            </a:r>
            <a:r>
              <a:rPr lang="en-GB" i="1" dirty="0">
                <a:solidFill>
                  <a:prstClr val="black"/>
                </a:solidFill>
                <a:latin typeface="Consolas" panose="020B0609020204030204" pitchFamily="49" charset="0"/>
              </a:rPr>
              <a:t> NAME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]</a:t>
            </a:r>
            <a:b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[ALL]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TO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latin typeface="Consolas" panose="020B0609020204030204" pitchFamily="49" charset="0"/>
              </a:rPr>
              <a:t>FILEGROUP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latin typeface="Consolas" panose="020B0609020204030204" pitchFamily="49" charset="0"/>
              </a:rPr>
              <a:t>FILEGROUP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latin typeface="Consolas" panose="020B0609020204030204" pitchFamily="49" charset="0"/>
              </a:rPr>
              <a:t>FILEGROUP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...);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794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6755" y="550606"/>
            <a:ext cx="10515600" cy="717755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Creating a partitioned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0DF59-13D1-4D8D-871D-FE09DF75D58E}"/>
              </a:ext>
            </a:extLst>
          </p:cNvPr>
          <p:cNvSpPr txBox="1"/>
          <p:nvPr/>
        </p:nvSpPr>
        <p:spPr>
          <a:xfrm>
            <a:off x="712838" y="1887793"/>
            <a:ext cx="1076632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IE" sz="3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PartitionedTable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	(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ColA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ColB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ColC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ColD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PartitioningKey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		ON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PartitionScheme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PartitioningKey</a:t>
            </a:r>
            <a:r>
              <a:rPr lang="en-IE" sz="32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IE" sz="3200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55193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277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Indexing Considerations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4542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11499" y="552659"/>
            <a:ext cx="10515600" cy="723482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Clustered indexes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sz="3200" dirty="0"/>
              <a:t>Create on the partition scheme specifying the partitioning key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Unique</a:t>
            </a:r>
            <a:r>
              <a:rPr lang="en-GB" sz="3200" dirty="0"/>
              <a:t> – the partitioning key has to be explicitly specified </a:t>
            </a: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Nonunique</a:t>
            </a:r>
            <a:r>
              <a:rPr lang="en-GB" sz="3200" dirty="0"/>
              <a:t> – the partitioning key will be added by SQL if not 		     explicitly specified </a:t>
            </a:r>
          </a:p>
        </p:txBody>
      </p:sp>
    </p:spTree>
    <p:extLst>
      <p:ext uri="{BB962C8B-B14F-4D97-AF65-F5344CB8AC3E}">
        <p14:creationId xmlns:p14="http://schemas.microsoft.com/office/powerpoint/2010/main" val="3494195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5879" y="552659"/>
            <a:ext cx="10515600" cy="713433"/>
          </a:xfrm>
        </p:spPr>
        <p:txBody>
          <a:bodyPr/>
          <a:lstStyle/>
          <a:p>
            <a:r>
              <a:rPr lang="en-US" altLang="en-US" dirty="0" err="1">
                <a:solidFill>
                  <a:schemeClr val="accent1">
                    <a:lumMod val="75000"/>
                  </a:schemeClr>
                </a:solidFill>
              </a:rPr>
              <a:t>Nonclustered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 indexes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dirty="0"/>
              <a:t>An index that is created using the same partition scheme as the base table is </a:t>
            </a:r>
            <a:r>
              <a:rPr lang="en-US" altLang="en-US" sz="3200" b="1" i="1" dirty="0">
                <a:solidFill>
                  <a:schemeClr val="accent1">
                    <a:lumMod val="75000"/>
                  </a:schemeClr>
                </a:solidFill>
              </a:rPr>
              <a:t>aligned</a:t>
            </a:r>
            <a:br>
              <a:rPr lang="en-US" altLang="en-US" sz="3200" b="1" i="1" dirty="0"/>
            </a:br>
            <a:endParaRPr lang="en-US" altLang="en-US" sz="3200" b="1" i="1" dirty="0"/>
          </a:p>
          <a:p>
            <a:pPr marL="0" indent="0">
              <a:buNone/>
            </a:pPr>
            <a:r>
              <a:rPr lang="en-US" altLang="en-US" sz="3200" dirty="0"/>
              <a:t>An index that is created on a different filegroup or using a different partition scheme is </a:t>
            </a:r>
            <a:r>
              <a:rPr lang="en-US" altLang="en-US" sz="3200" b="1" i="1" dirty="0">
                <a:solidFill>
                  <a:schemeClr val="accent1">
                    <a:lumMod val="75000"/>
                  </a:schemeClr>
                </a:solidFill>
              </a:rPr>
              <a:t>non-aligned</a:t>
            </a:r>
            <a:endParaRPr lang="en-GB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407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11499" y="552659"/>
            <a:ext cx="10515600" cy="723482"/>
          </a:xfrm>
        </p:spPr>
        <p:txBody>
          <a:bodyPr/>
          <a:lstStyle/>
          <a:p>
            <a:r>
              <a:rPr lang="en-US" altLang="en-US" dirty="0" err="1">
                <a:solidFill>
                  <a:schemeClr val="accent1">
                    <a:lumMod val="75000"/>
                  </a:schemeClr>
                </a:solidFill>
              </a:rPr>
              <a:t>Nonclustered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 indexes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Unique</a:t>
            </a:r>
            <a:r>
              <a:rPr lang="en-GB" sz="3200" b="1" dirty="0"/>
              <a:t> </a:t>
            </a:r>
            <a:r>
              <a:rPr lang="en-GB" sz="3200" dirty="0"/>
              <a:t>- the partitioning key has to be explicitly specified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Nonunique</a:t>
            </a:r>
            <a:r>
              <a:rPr lang="en-GB" sz="3200" dirty="0"/>
              <a:t> - the partitioning key will be added by SQL if not 			  explicitly specified as an included column</a:t>
            </a:r>
          </a:p>
        </p:txBody>
      </p:sp>
    </p:spTree>
    <p:extLst>
      <p:ext uri="{BB962C8B-B14F-4D97-AF65-F5344CB8AC3E}">
        <p14:creationId xmlns:p14="http://schemas.microsoft.com/office/powerpoint/2010/main" val="4197886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49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332496" y="1507253"/>
            <a:ext cx="5687877" cy="4871940"/>
          </a:xfrm>
        </p:spPr>
        <p:txBody>
          <a:bodyPr>
            <a:noAutofit/>
          </a:bodyPr>
          <a:lstStyle/>
          <a:p>
            <a:r>
              <a:rPr lang="en-GB" sz="3200" b="1" dirty="0"/>
              <a:t>Andrew Pruski</a:t>
            </a:r>
          </a:p>
          <a:p>
            <a:endParaRPr lang="en-GB" sz="2000" b="1" dirty="0"/>
          </a:p>
          <a:p>
            <a:r>
              <a:rPr lang="en-GB" sz="2000" dirty="0"/>
              <a:t>@</a:t>
            </a:r>
            <a:r>
              <a:rPr lang="en-GB" sz="2000" dirty="0" err="1"/>
              <a:t>DBAFromTheCold</a:t>
            </a:r>
            <a:endParaRPr lang="en-GB" sz="2000" dirty="0"/>
          </a:p>
          <a:p>
            <a:r>
              <a:rPr lang="en-GB" sz="2000" dirty="0">
                <a:hlinkClick r:id="rId2"/>
              </a:rPr>
              <a:t>dbafromthecold@gmail.com</a:t>
            </a:r>
            <a:r>
              <a:rPr lang="en-GB" sz="2000" dirty="0"/>
              <a:t> </a:t>
            </a:r>
          </a:p>
          <a:p>
            <a:r>
              <a:rPr lang="en-GB" sz="2000" dirty="0">
                <a:hlinkClick r:id="rId3"/>
              </a:rPr>
              <a:t>www.dbafromthecold.com</a:t>
            </a:r>
            <a:r>
              <a:rPr lang="en-GB" sz="2000" dirty="0"/>
              <a:t> </a:t>
            </a:r>
          </a:p>
          <a:p>
            <a:endParaRPr lang="en-GB" sz="2000" dirty="0"/>
          </a:p>
          <a:p>
            <a:r>
              <a:rPr lang="en-GB" sz="2000" dirty="0"/>
              <a:t>SQL Server DBA for 6 years</a:t>
            </a:r>
          </a:p>
          <a:p>
            <a:r>
              <a:rPr lang="en-GB" sz="2000" dirty="0"/>
              <a:t>Data Platform MVP</a:t>
            </a:r>
          </a:p>
          <a:p>
            <a:r>
              <a:rPr lang="en-GB" sz="2000" dirty="0"/>
              <a:t>Working with RDBMS for ~10 years</a:t>
            </a:r>
          </a:p>
          <a:p>
            <a:endParaRPr lang="en-GB" sz="2000" dirty="0"/>
          </a:p>
          <a:p>
            <a:r>
              <a:rPr lang="en-GB" sz="2000" dirty="0"/>
              <a:t>Originally from Wales, now living in Dublin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91456E69-669B-4B3F-8F79-98E110A2EBC9}"/>
              </a:ext>
            </a:extLst>
          </p:cNvPr>
          <p:cNvPicPr preferRelativeResize="0"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629" y="1125933"/>
            <a:ext cx="5033706" cy="4606133"/>
          </a:xfrm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70869C8A-19C3-4106-8ABE-A0D1E3A2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96" y="552658"/>
            <a:ext cx="10184004" cy="693337"/>
          </a:xfrm>
        </p:spPr>
        <p:txBody>
          <a:bodyPr>
            <a:noAutofit/>
          </a:bodyPr>
          <a:lstStyle/>
          <a:p>
            <a:r>
              <a:rPr lang="en-US" altLang="en-US" sz="4400" dirty="0">
                <a:solidFill>
                  <a:schemeClr val="accent1">
                    <a:lumMod val="75000"/>
                  </a:schemeClr>
                </a:solidFill>
              </a:rPr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716322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Merging &amp; Splitting Partitions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3484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6922" y="550606"/>
            <a:ext cx="10515600" cy="717755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Merging Partitions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956056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3500" dirty="0"/>
              <a:t>Removes a partition</a:t>
            </a:r>
          </a:p>
          <a:p>
            <a:pPr marL="0" indent="0">
              <a:buNone/>
            </a:pPr>
            <a:r>
              <a:rPr lang="en-US" altLang="en-US" sz="3500" dirty="0"/>
              <a:t>Effectively “merges” two partitions into one</a:t>
            </a:r>
          </a:p>
          <a:p>
            <a:pPr marL="0" indent="0">
              <a:buNone/>
            </a:pPr>
            <a:r>
              <a:rPr lang="en-US" altLang="en-US" sz="3500" dirty="0"/>
              <a:t>Meta-data only operation if performed on an empty partition</a:t>
            </a:r>
          </a:p>
          <a:p>
            <a:pPr marL="0" indent="0">
              <a:buNone/>
            </a:pPr>
            <a:r>
              <a:rPr lang="en-US" altLang="en-US" sz="3500" dirty="0"/>
              <a:t>Data </a:t>
            </a:r>
            <a:r>
              <a:rPr lang="en-US" altLang="en-US" sz="3500" i="1" dirty="0"/>
              <a:t>will</a:t>
            </a:r>
            <a:r>
              <a:rPr lang="en-US" altLang="en-US" sz="3500" dirty="0"/>
              <a:t> be moved if partition is not empty, causing blocking and transaction log growth</a:t>
            </a: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5918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6419" y="540775"/>
            <a:ext cx="10515600" cy="737420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Merging Partitions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/>
          <a:lstStyle/>
          <a:p>
            <a:pPr marL="0" indent="0">
              <a:buNone/>
            </a:pP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sz="3200" i="1" dirty="0">
                <a:solidFill>
                  <a:prstClr val="black"/>
                </a:solidFill>
                <a:latin typeface="Consolas" panose="020B0609020204030204" pitchFamily="49" charset="0"/>
              </a:rPr>
              <a:t>NAME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]()</a:t>
            </a:r>
            <a:b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	MERGE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RANGE 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3200" i="1" dirty="0">
                <a:latin typeface="Consolas" panose="020B0609020204030204" pitchFamily="49" charset="0"/>
              </a:rPr>
              <a:t>VALUE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0366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6755" y="550606"/>
            <a:ext cx="10515600" cy="717755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Splitting partitions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dirty="0"/>
              <a:t>Creates a new partition with new boundary value</a:t>
            </a:r>
          </a:p>
          <a:p>
            <a:pPr marL="0" indent="0">
              <a:buNone/>
            </a:pPr>
            <a:r>
              <a:rPr lang="en-US" altLang="en-US" sz="3200" dirty="0"/>
              <a:t>New boundary value must be distinct from other values</a:t>
            </a:r>
          </a:p>
          <a:p>
            <a:pPr marL="0" indent="0">
              <a:buNone/>
            </a:pPr>
            <a:r>
              <a:rPr lang="en-US" altLang="en-US" sz="3200" dirty="0"/>
              <a:t>Takes a schema modification lock on the table</a:t>
            </a:r>
          </a:p>
          <a:p>
            <a:pPr marL="0" indent="0">
              <a:buNone/>
            </a:pPr>
            <a:r>
              <a:rPr lang="en-US" altLang="en-US" sz="3200" dirty="0"/>
              <a:t>Meta-data only operation if partition is empty</a:t>
            </a:r>
          </a:p>
          <a:p>
            <a:pPr marL="0" indent="0">
              <a:buNone/>
            </a:pPr>
            <a:r>
              <a:rPr lang="en-US" altLang="en-US" sz="3200" dirty="0"/>
              <a:t>SQL </a:t>
            </a:r>
            <a:r>
              <a:rPr lang="en-US" altLang="en-US" sz="3200" i="1" dirty="0"/>
              <a:t>will</a:t>
            </a:r>
            <a:r>
              <a:rPr lang="en-US" altLang="en-US" sz="3200" dirty="0"/>
              <a:t> move data to the new partition if the data crosses the new boundary value</a:t>
            </a: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194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6922" y="540774"/>
            <a:ext cx="10515600" cy="727587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Splitting partitions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/>
          <a:lstStyle/>
          <a:p>
            <a:pPr marL="0" indent="0">
              <a:buNone/>
            </a:pP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SCHEME 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sz="3200" i="1" dirty="0">
                <a:solidFill>
                  <a:prstClr val="black"/>
                </a:solidFill>
                <a:latin typeface="Consolas" panose="020B0609020204030204" pitchFamily="49" charset="0"/>
              </a:rPr>
              <a:t>NAME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]</a:t>
            </a:r>
            <a:b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	NEXT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USED [</a:t>
            </a:r>
            <a:r>
              <a:rPr lang="en-GB" sz="3200" i="1" dirty="0">
                <a:solidFill>
                  <a:prstClr val="black"/>
                </a:solidFill>
                <a:latin typeface="Consolas" panose="020B0609020204030204" pitchFamily="49" charset="0"/>
              </a:rPr>
              <a:t>FILEGROUP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b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b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sz="3200" i="1" dirty="0">
                <a:solidFill>
                  <a:prstClr val="black"/>
                </a:solidFill>
                <a:latin typeface="Consolas" panose="020B0609020204030204" pitchFamily="49" charset="0"/>
              </a:rPr>
              <a:t>NAME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]()</a:t>
            </a:r>
            <a:b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	SPLIT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RANGE 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3200" i="1" dirty="0">
                <a:latin typeface="Consolas" panose="020B0609020204030204" pitchFamily="49" charset="0"/>
              </a:rPr>
              <a:t>VALUE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741211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4868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Switching partitions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5852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6587" y="550606"/>
            <a:ext cx="10515600" cy="727588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Switching partitions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1"/>
            <a:ext cx="10515600" cy="4521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dirty="0"/>
              <a:t>Move a partition from one table to another</a:t>
            </a:r>
          </a:p>
          <a:p>
            <a:pPr marL="0" indent="0">
              <a:buNone/>
            </a:pPr>
            <a:r>
              <a:rPr lang="en-US" altLang="en-US" sz="3200" dirty="0"/>
              <a:t>Meta-data operation, runs immediately </a:t>
            </a:r>
          </a:p>
          <a:p>
            <a:pPr marL="0" indent="0">
              <a:buNone/>
            </a:pPr>
            <a:r>
              <a:rPr lang="en-US" altLang="en-US" sz="3200" dirty="0"/>
              <a:t>Both tables must have the same structures</a:t>
            </a:r>
          </a:p>
          <a:p>
            <a:pPr marL="0" indent="0">
              <a:buNone/>
            </a:pPr>
            <a:r>
              <a:rPr lang="en-US" altLang="en-US" sz="3200" dirty="0"/>
              <a:t>Destination partition must be empty or…</a:t>
            </a:r>
            <a:br>
              <a:rPr lang="en-US" altLang="en-US" sz="3200" dirty="0"/>
            </a:br>
            <a:r>
              <a:rPr lang="en-US" altLang="en-US" sz="3200" dirty="0"/>
              <a:t>if destination table is not partitioned, it must be completely empty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9803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6587" y="550606"/>
            <a:ext cx="10515600" cy="717755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Switching partitions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/>
          <a:lstStyle/>
          <a:p>
            <a:pPr marL="0" indent="0">
              <a:buNone/>
            </a:pP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sz="3200" i="1" dirty="0">
                <a:latin typeface="Consolas" panose="020B0609020204030204" pitchFamily="49" charset="0"/>
              </a:rPr>
              <a:t>Source Table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]</a:t>
            </a:r>
            <a:b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	SWITCH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i="1" dirty="0" err="1">
                <a:latin typeface="Consolas" panose="020B0609020204030204" pitchFamily="49" charset="0"/>
              </a:rPr>
              <a:t>Partition_Number</a:t>
            </a:r>
            <a:b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GB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sz="3200" i="1" dirty="0">
                <a:latin typeface="Consolas" panose="020B0609020204030204" pitchFamily="49" charset="0"/>
              </a:rPr>
              <a:t>Destination Table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] </a:t>
            </a:r>
            <a:b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sz="3200" dirty="0"/>
              <a:t> </a:t>
            </a:r>
            <a:r>
              <a:rPr lang="en-GB" sz="3200" i="1" dirty="0" err="1">
                <a:latin typeface="Consolas" panose="020B0609020204030204" pitchFamily="49" charset="0"/>
              </a:rPr>
              <a:t>Partition_Number</a:t>
            </a:r>
            <a:r>
              <a:rPr lang="en-GB" sz="3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32181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431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52659"/>
            <a:ext cx="10515600" cy="723482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Session Aim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4400" dirty="0"/>
              <a:t>To give you a base of knowledge to work </a:t>
            </a:r>
          </a:p>
          <a:p>
            <a:pPr marL="0" indent="0" algn="ctr">
              <a:buNone/>
            </a:pPr>
            <a:r>
              <a:rPr lang="en-GB" sz="4400" dirty="0"/>
              <a:t>with partitioning in SQL Server</a:t>
            </a:r>
          </a:p>
        </p:txBody>
      </p:sp>
    </p:spTree>
    <p:extLst>
      <p:ext uri="{BB962C8B-B14F-4D97-AF65-F5344CB8AC3E}">
        <p14:creationId xmlns:p14="http://schemas.microsoft.com/office/powerpoint/2010/main" val="3724825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Implementing Partition Sliding Windows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4532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8BB0-01DA-437F-A550-1E082458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540774"/>
            <a:ext cx="10515600" cy="727587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Partition Sliding Windows</a:t>
            </a:r>
            <a:endParaRPr lang="en-I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E585-0FD9-4476-891F-8B8984506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6866"/>
            <a:ext cx="10515600" cy="4015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Method to remove old data and bring in new data periodically</a:t>
            </a:r>
          </a:p>
          <a:p>
            <a:pPr marL="0" indent="0">
              <a:buNone/>
            </a:pPr>
            <a:r>
              <a:rPr lang="en-GB" sz="3200" dirty="0"/>
              <a:t>Implements the SWITCH, MERGE, &amp; SPLIT functions</a:t>
            </a:r>
          </a:p>
          <a:p>
            <a:pPr marL="0" indent="0">
              <a:buNone/>
            </a:pPr>
            <a:r>
              <a:rPr lang="en-GB" sz="3200" dirty="0"/>
              <a:t>Partitions in the table move “forward” but the overall number of partitions remains the same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36934109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8BB0-01DA-437F-A550-1E082458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540774"/>
            <a:ext cx="10515600" cy="727587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Partition Sliding Windows</a:t>
            </a:r>
            <a:endParaRPr lang="en-I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E585-0FD9-4476-891F-8B8984506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5888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GB" sz="3200" dirty="0"/>
              <a:t>SWITCH oldest partition in live table to archive table</a:t>
            </a:r>
          </a:p>
          <a:p>
            <a:pPr marL="514350" indent="-514350">
              <a:buAutoNum type="arabicPeriod"/>
            </a:pPr>
            <a:r>
              <a:rPr lang="en-GB" sz="3200" dirty="0"/>
              <a:t>MERGE oldest partition</a:t>
            </a:r>
          </a:p>
          <a:p>
            <a:pPr marL="514350" indent="-514350">
              <a:buAutoNum type="arabicPeriod"/>
            </a:pPr>
            <a:r>
              <a:rPr lang="en-GB" sz="3200" dirty="0"/>
              <a:t>SPLIT new partition</a:t>
            </a:r>
          </a:p>
          <a:p>
            <a:pPr marL="514350" indent="-514350">
              <a:buAutoNum type="arabicPeriod"/>
            </a:pPr>
            <a:r>
              <a:rPr lang="en-GB" sz="3200" dirty="0"/>
              <a:t>Load new data into staging table</a:t>
            </a:r>
          </a:p>
          <a:p>
            <a:pPr marL="514350" indent="-514350">
              <a:buAutoNum type="arabicPeriod"/>
            </a:pPr>
            <a:r>
              <a:rPr lang="en-GB" sz="3200" dirty="0"/>
              <a:t>SWITCH data from staging table to live table</a:t>
            </a:r>
          </a:p>
          <a:p>
            <a:pPr marL="514350" indent="-514350">
              <a:buAutoNum type="arabicPeriod"/>
            </a:pPr>
            <a:r>
              <a:rPr lang="en-GB" sz="3200" dirty="0"/>
              <a:t>Update statistics on live table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36090466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417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Filegroup Restores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523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2DD40-C302-445D-9980-036F52F33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530943"/>
            <a:ext cx="10515600" cy="747252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Filegroup Restores</a:t>
            </a:r>
            <a:endParaRPr lang="en-I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DBE67-F44E-4BE4-A6CA-B5E4A56E6312}"/>
              </a:ext>
            </a:extLst>
          </p:cNvPr>
          <p:cNvSpPr txBox="1"/>
          <p:nvPr/>
        </p:nvSpPr>
        <p:spPr>
          <a:xfrm>
            <a:off x="1086568" y="2013228"/>
            <a:ext cx="1001886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Can be useful for VLDBs</a:t>
            </a:r>
          </a:p>
          <a:p>
            <a:r>
              <a:rPr lang="en-GB" sz="3200" dirty="0"/>
              <a:t>Can be used to restore live partitions to development </a:t>
            </a:r>
          </a:p>
          <a:p>
            <a:r>
              <a:rPr lang="en-GB" sz="3200" dirty="0"/>
              <a:t>Individual partitions are on different filegroups</a:t>
            </a:r>
          </a:p>
          <a:p>
            <a:r>
              <a:rPr lang="en-GB" sz="3200" dirty="0"/>
              <a:t>Data in older partitions does not change or is not needed </a:t>
            </a:r>
          </a:p>
          <a:p>
            <a:r>
              <a:rPr lang="en-GB" sz="3200" dirty="0"/>
              <a:t>Reduce recovery time for “active” data</a:t>
            </a:r>
            <a:endParaRPr lang="en-IE" sz="3200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812309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9625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8BB0-01DA-437F-A550-1E082458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9" y="3060290"/>
            <a:ext cx="3389671" cy="737420"/>
          </a:xfrm>
        </p:spPr>
        <p:txBody>
          <a:bodyPr>
            <a:noAutofit/>
          </a:bodyPr>
          <a:lstStyle/>
          <a:p>
            <a:pPr algn="ctr"/>
            <a:r>
              <a:rPr lang="en-GB" sz="6000" dirty="0">
                <a:solidFill>
                  <a:schemeClr val="accent1">
                    <a:lumMod val="75000"/>
                  </a:schemeClr>
                </a:solidFill>
              </a:rPr>
              <a:t>A quick story</a:t>
            </a:r>
            <a:endParaRPr lang="en-IE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CAF58FB-D7CF-4417-8D15-C8847A91B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276" y="835526"/>
            <a:ext cx="5253643" cy="5186947"/>
          </a:xfrm>
        </p:spPr>
      </p:pic>
    </p:spTree>
    <p:extLst>
      <p:ext uri="{BB962C8B-B14F-4D97-AF65-F5344CB8AC3E}">
        <p14:creationId xmlns:p14="http://schemas.microsoft.com/office/powerpoint/2010/main" val="37635623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8BB0-01DA-437F-A550-1E082458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550606"/>
            <a:ext cx="10515600" cy="737420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Resources</a:t>
            </a:r>
            <a:endParaRPr lang="en-I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E585-0FD9-4476-891F-8B8984506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825625"/>
            <a:ext cx="11039302" cy="4351338"/>
          </a:xfrm>
        </p:spPr>
        <p:txBody>
          <a:bodyPr/>
          <a:lstStyle/>
          <a:p>
            <a:pPr marL="0" indent="0">
              <a:buNone/>
            </a:pPr>
            <a:r>
              <a:rPr lang="en-IE" sz="2400" dirty="0">
                <a:hlinkClick r:id="rId2"/>
              </a:rPr>
              <a:t>https://github.com/dbafromthecold/IntroToPartitioning</a:t>
            </a:r>
            <a:r>
              <a:rPr lang="en-IE" sz="2400" dirty="0"/>
              <a:t>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IE" sz="2400" dirty="0">
                <a:hlinkClick r:id="rId3"/>
              </a:rPr>
              <a:t>https://dbafromthecold.com/2018/02/19/summary-of-my-partitioning-series/</a:t>
            </a:r>
            <a:r>
              <a:rPr lang="en-IE" sz="2400" dirty="0"/>
              <a:t>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IE" sz="2400" dirty="0">
                <a:hlinkClick r:id="rId4"/>
              </a:rPr>
              <a:t>https://docs.microsoft.com/en-us/sql/relational-databases/partitions/partitioned-tables-and-indexes</a:t>
            </a:r>
            <a:r>
              <a:rPr lang="en-IE" sz="2400" dirty="0"/>
              <a:t>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IE" sz="2400" dirty="0">
                <a:hlinkClick r:id="rId5"/>
              </a:rPr>
              <a:t>https://technet.microsoft.com/en-us/library/ms187526(v=sql.105).aspx</a:t>
            </a:r>
            <a:r>
              <a:rPr lang="en-IE" sz="2400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485398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1592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Partitioning Definition</a:t>
            </a:r>
          </a:p>
          <a:p>
            <a:pPr marL="0" indent="0">
              <a:buNone/>
            </a:pPr>
            <a:r>
              <a:rPr lang="en-US" sz="3200" dirty="0"/>
              <a:t>Partitioning Key</a:t>
            </a:r>
          </a:p>
          <a:p>
            <a:pPr marL="0" indent="0">
              <a:buNone/>
            </a:pPr>
            <a:r>
              <a:rPr lang="en-US" sz="3200" dirty="0"/>
              <a:t>Partition Functions &amp; Schemes</a:t>
            </a:r>
          </a:p>
          <a:p>
            <a:pPr marL="0" indent="0">
              <a:buNone/>
            </a:pPr>
            <a:r>
              <a:rPr lang="en-US" sz="3200" dirty="0"/>
              <a:t>Indexing Considerations</a:t>
            </a:r>
          </a:p>
          <a:p>
            <a:pPr marL="0" indent="0">
              <a:buNone/>
            </a:pPr>
            <a:r>
              <a:rPr lang="en-US" sz="3200" dirty="0"/>
              <a:t>Splitting, Merging &amp; Switching Partitions</a:t>
            </a:r>
          </a:p>
          <a:p>
            <a:pPr marL="0" indent="0">
              <a:buNone/>
            </a:pPr>
            <a:r>
              <a:rPr lang="en-US" sz="3200" dirty="0"/>
              <a:t>Implementing Sliding Windows</a:t>
            </a:r>
          </a:p>
          <a:p>
            <a:pPr marL="0" indent="0">
              <a:buNone/>
            </a:pPr>
            <a:r>
              <a:rPr lang="en-US" sz="3200" dirty="0"/>
              <a:t>Filegroup Restores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241879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FFC7-910E-4D91-BAFD-1FBEECCB9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 Light"/>
              </a:rPr>
              <a:t>Just like Jimi Hendrix …</a:t>
            </a:r>
            <a:endParaRPr lang="en-I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9E34A-A8D0-4F7A-9BA7-500146BAE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7405"/>
            <a:ext cx="10515600" cy="3051175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>
                <a:solidFill>
                  <a:srgbClr val="222222"/>
                </a:solidFill>
                <a:ea typeface="Calibri"/>
                <a:cs typeface="Calibri"/>
              </a:rPr>
              <a:t>We love to get feedback</a:t>
            </a:r>
            <a:endParaRPr lang="en-US" sz="3200" dirty="0">
              <a:cs typeface="Calibri"/>
            </a:endParaRPr>
          </a:p>
          <a:p>
            <a:pPr marL="0" indent="0" algn="ctr">
              <a:buNone/>
            </a:pPr>
            <a:endParaRPr lang="en-US" sz="3200" dirty="0">
              <a:solidFill>
                <a:srgbClr val="222222"/>
              </a:solidFill>
              <a:ea typeface="Calibri"/>
              <a:cs typeface="Calibri"/>
            </a:endParaRPr>
          </a:p>
          <a:p>
            <a:pPr marL="0" indent="0" algn="ctr">
              <a:buNone/>
            </a:pPr>
            <a:r>
              <a:rPr lang="en-US" sz="3200" dirty="0">
                <a:solidFill>
                  <a:srgbClr val="222222"/>
                </a:solidFill>
                <a:ea typeface="Calibri"/>
                <a:cs typeface="Calibri"/>
              </a:rPr>
              <a:t>Please complete the </a:t>
            </a:r>
            <a:r>
              <a:rPr lang="en-US" sz="3200" dirty="0">
                <a:solidFill>
                  <a:srgbClr val="222222"/>
                </a:solidFill>
                <a:cs typeface="Calibri"/>
              </a:rPr>
              <a:t>session feedback forms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493472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2548F-E4EC-4646-98B0-0B6115D99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cs typeface="Calibri Light"/>
              </a:rPr>
              <a:t>SQLBits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 Light"/>
              </a:rPr>
              <a:t> - It's all about the community...</a:t>
            </a:r>
            <a:endParaRPr lang="en-I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EE138-B02B-4422-A57C-EE0ABDC16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5174"/>
            <a:ext cx="10515600" cy="274968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cs typeface="Calibri"/>
              </a:rPr>
              <a:t>Please visit Community Corner</a:t>
            </a:r>
          </a:p>
          <a:p>
            <a:pPr marL="0" indent="0">
              <a:buNone/>
            </a:pPr>
            <a:r>
              <a:rPr lang="en-US" sz="3200" dirty="0">
                <a:cs typeface="Calibri"/>
              </a:rPr>
              <a:t>We are trying this year to get more people to learn about the SQL Community</a:t>
            </a:r>
          </a:p>
          <a:p>
            <a:pPr marL="0" indent="0">
              <a:buNone/>
            </a:pPr>
            <a:r>
              <a:rPr lang="en-US" sz="3200" dirty="0">
                <a:cs typeface="Calibri"/>
              </a:rPr>
              <a:t>If you would be happy to visit the community corner we’d really appreciate it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8607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52659"/>
            <a:ext cx="10184004" cy="713433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Partitioning Definition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920239"/>
            <a:ext cx="10515600" cy="4232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dirty="0"/>
              <a:t>Splitting a table horizontally into different units</a:t>
            </a:r>
          </a:p>
          <a:p>
            <a:pPr marL="0" indent="0">
              <a:buNone/>
            </a:pPr>
            <a:r>
              <a:rPr lang="en-US" altLang="en-US" sz="3200" dirty="0"/>
              <a:t>Units can be spread across different physical locations</a:t>
            </a:r>
            <a:endParaRPr lang="en-GB" sz="3200" dirty="0"/>
          </a:p>
          <a:p>
            <a:pPr marL="0" indent="0">
              <a:buNone/>
            </a:pPr>
            <a:r>
              <a:rPr lang="en-GB" sz="3200" dirty="0"/>
              <a:t>Limit of 15,000 partitions per table</a:t>
            </a:r>
            <a:endParaRPr lang="en-US" altLang="en-US" sz="3200" dirty="0"/>
          </a:p>
          <a:p>
            <a:pPr marL="0" indent="0">
              <a:buNone/>
            </a:pPr>
            <a:r>
              <a:rPr lang="en-US" altLang="en-US" sz="3200" dirty="0"/>
              <a:t>Primarily for maintenance of data</a:t>
            </a:r>
          </a:p>
          <a:p>
            <a:pPr marL="0" indent="0">
              <a:buNone/>
            </a:pPr>
            <a:r>
              <a:rPr lang="en-US" altLang="en-US" sz="3200" dirty="0"/>
              <a:t>Specialist functions available to manage data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7072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52659"/>
            <a:ext cx="10184004" cy="713433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Benefits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936865"/>
            <a:ext cx="10515600" cy="4368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Partitioned tables appear as normal tables</a:t>
            </a:r>
          </a:p>
          <a:p>
            <a:pPr marL="0" indent="0">
              <a:buNone/>
            </a:pPr>
            <a:r>
              <a:rPr lang="en-GB" sz="3200" dirty="0"/>
              <a:t>Data is automatically mapped to the correct partition</a:t>
            </a:r>
          </a:p>
          <a:p>
            <a:pPr marL="0" indent="0">
              <a:buNone/>
            </a:pPr>
            <a:r>
              <a:rPr lang="en-GB" sz="3200" dirty="0"/>
              <a:t>Specialist operations allow for easy management of data</a:t>
            </a:r>
          </a:p>
          <a:p>
            <a:pPr marL="0" indent="0">
              <a:buNone/>
            </a:pPr>
            <a:r>
              <a:rPr lang="en-GB" sz="3200" dirty="0"/>
              <a:t>Individual partitions can be compressed</a:t>
            </a:r>
          </a:p>
          <a:p>
            <a:pPr marL="0" indent="0">
              <a:buNone/>
            </a:pPr>
            <a:r>
              <a:rPr lang="en-GB" sz="3200" dirty="0"/>
              <a:t>Individual partitions can be rebuilt</a:t>
            </a:r>
          </a:p>
        </p:txBody>
      </p:sp>
    </p:spTree>
    <p:extLst>
      <p:ext uri="{BB962C8B-B14F-4D97-AF65-F5344CB8AC3E}">
        <p14:creationId xmlns:p14="http://schemas.microsoft.com/office/powerpoint/2010/main" val="237881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52659"/>
            <a:ext cx="10184004" cy="713433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Drawbacks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Requires management of partitions and filegroups</a:t>
            </a:r>
          </a:p>
          <a:p>
            <a:pPr marL="0" indent="0">
              <a:buNone/>
            </a:pPr>
            <a:r>
              <a:rPr lang="en-GB" sz="3200" dirty="0"/>
              <a:t>Specialist operations can be blocked by DML operations</a:t>
            </a:r>
          </a:p>
          <a:p>
            <a:pPr marL="0" indent="0">
              <a:buNone/>
            </a:pPr>
            <a:r>
              <a:rPr lang="en-GB" sz="3200" dirty="0"/>
              <a:t>Foreign keys referencing partitioned table will prevent switch operations</a:t>
            </a:r>
          </a:p>
          <a:p>
            <a:pPr marL="0" indent="0">
              <a:buNone/>
            </a:pPr>
            <a:r>
              <a:rPr lang="en-GB" sz="3200" dirty="0"/>
              <a:t>Performance of queries not referencing the partitioning key will be affected</a:t>
            </a:r>
          </a:p>
        </p:txBody>
      </p:sp>
    </p:spTree>
    <p:extLst>
      <p:ext uri="{BB962C8B-B14F-4D97-AF65-F5344CB8AC3E}">
        <p14:creationId xmlns:p14="http://schemas.microsoft.com/office/powerpoint/2010/main" val="568404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Building a partitioned table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281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52659"/>
            <a:ext cx="10184004" cy="713433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Partitioning key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B66D88-393F-441A-8265-4E4795C329A1}"/>
              </a:ext>
            </a:extLst>
          </p:cNvPr>
          <p:cNvSpPr txBox="1"/>
          <p:nvPr/>
        </p:nvSpPr>
        <p:spPr>
          <a:xfrm>
            <a:off x="816078" y="1905506"/>
            <a:ext cx="107466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/>
              <a:t>Column in the table which defines partition boundaries</a:t>
            </a:r>
            <a:br>
              <a:rPr lang="en-US" altLang="en-US" sz="3200" dirty="0"/>
            </a:br>
            <a:r>
              <a:rPr lang="en-US" altLang="en-US" sz="3200" dirty="0"/>
              <a:t>How is the data going to be split?</a:t>
            </a:r>
            <a:br>
              <a:rPr lang="en-US" altLang="en-US" sz="3200" dirty="0"/>
            </a:br>
            <a:r>
              <a:rPr lang="en-US" altLang="en-US" sz="3200" dirty="0"/>
              <a:t>Archiving/retention policy for the data?</a:t>
            </a:r>
            <a:br>
              <a:rPr lang="en-US" altLang="en-US" sz="3200" dirty="0"/>
            </a:br>
            <a:r>
              <a:rPr lang="en-US" altLang="en-US" sz="3200" dirty="0"/>
              <a:t>How is the table going to be queried?</a:t>
            </a:r>
          </a:p>
          <a:p>
            <a:r>
              <a:rPr lang="en-GB" sz="3200" dirty="0"/>
              <a:t>All column types except timestamp, </a:t>
            </a:r>
            <a:r>
              <a:rPr lang="en-GB" sz="3200" dirty="0" err="1"/>
              <a:t>ntext</a:t>
            </a:r>
            <a:r>
              <a:rPr lang="en-GB" sz="3200" dirty="0"/>
              <a:t>, text, image, xml, varchar(max), </a:t>
            </a:r>
            <a:r>
              <a:rPr lang="en-GB" sz="3200" dirty="0" err="1"/>
              <a:t>nvarchar</a:t>
            </a:r>
            <a:r>
              <a:rPr lang="en-GB" sz="3200" dirty="0"/>
              <a:t>(max), or </a:t>
            </a:r>
            <a:r>
              <a:rPr lang="en-GB" sz="3200" dirty="0" err="1"/>
              <a:t>varbinary</a:t>
            </a:r>
            <a:r>
              <a:rPr lang="en-GB" sz="3200" dirty="0"/>
              <a:t>(max) </a:t>
            </a:r>
          </a:p>
        </p:txBody>
      </p:sp>
    </p:spTree>
    <p:extLst>
      <p:ext uri="{BB962C8B-B14F-4D97-AF65-F5344CB8AC3E}">
        <p14:creationId xmlns:p14="http://schemas.microsoft.com/office/powerpoint/2010/main" val="2794739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1" id="{56649D0E-CE10-48D2-ACBE-58B85B0DE391}" vid="{CEC94C19-45C9-4881-97B8-2B5D17C46E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1680</TotalTime>
  <Words>695</Words>
  <Application>Microsoft Office PowerPoint</Application>
  <PresentationFormat>Widescreen</PresentationFormat>
  <Paragraphs>143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Office Theme</vt:lpstr>
      <vt:lpstr>Introduction to partitioning</vt:lpstr>
      <vt:lpstr>About Me</vt:lpstr>
      <vt:lpstr>Session Aim</vt:lpstr>
      <vt:lpstr>Agenda</vt:lpstr>
      <vt:lpstr>Partitioning Definition</vt:lpstr>
      <vt:lpstr>Benefits</vt:lpstr>
      <vt:lpstr>Drawbacks</vt:lpstr>
      <vt:lpstr>Building a partitioned table</vt:lpstr>
      <vt:lpstr>Partitioning key</vt:lpstr>
      <vt:lpstr>Partition Functions</vt:lpstr>
      <vt:lpstr>Left / Right Range Types</vt:lpstr>
      <vt:lpstr>Partition Schemes</vt:lpstr>
      <vt:lpstr>Creating a partitioned table</vt:lpstr>
      <vt:lpstr>Demo</vt:lpstr>
      <vt:lpstr>Indexing Considerations</vt:lpstr>
      <vt:lpstr>Clustered indexes</vt:lpstr>
      <vt:lpstr>Nonclustered indexes</vt:lpstr>
      <vt:lpstr>Nonclustered indexes</vt:lpstr>
      <vt:lpstr>Demo</vt:lpstr>
      <vt:lpstr>Merging &amp; Splitting Partitions</vt:lpstr>
      <vt:lpstr>Merging Partitions</vt:lpstr>
      <vt:lpstr>Merging Partitions</vt:lpstr>
      <vt:lpstr>Splitting partitions</vt:lpstr>
      <vt:lpstr>Splitting partitions</vt:lpstr>
      <vt:lpstr>Demo</vt:lpstr>
      <vt:lpstr>Switching partitions</vt:lpstr>
      <vt:lpstr>Switching partitions</vt:lpstr>
      <vt:lpstr>Switching partitions</vt:lpstr>
      <vt:lpstr>Demo</vt:lpstr>
      <vt:lpstr>Implementing Partition Sliding Windows</vt:lpstr>
      <vt:lpstr>Partition Sliding Windows</vt:lpstr>
      <vt:lpstr>Partition Sliding Windows</vt:lpstr>
      <vt:lpstr>Demo</vt:lpstr>
      <vt:lpstr>Filegroup Restores</vt:lpstr>
      <vt:lpstr>Filegroup Restores</vt:lpstr>
      <vt:lpstr>Demo</vt:lpstr>
      <vt:lpstr>A quick story</vt:lpstr>
      <vt:lpstr>Resources</vt:lpstr>
      <vt:lpstr>Questions?</vt:lpstr>
      <vt:lpstr>Just like Jimi Hendrix …</vt:lpstr>
      <vt:lpstr>SQLBits - It's all about the community...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Pruski</dc:creator>
  <cp:lastModifiedBy>Andrew Pruski</cp:lastModifiedBy>
  <cp:revision>102</cp:revision>
  <dcterms:created xsi:type="dcterms:W3CDTF">2015-11-24T18:05:02Z</dcterms:created>
  <dcterms:modified xsi:type="dcterms:W3CDTF">2018-02-19T19:48:27Z</dcterms:modified>
</cp:coreProperties>
</file>